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23"/>
  </p:sldMasterIdLst>
  <p:notesMasterIdLst>
    <p:notesMasterId r:id="rId165"/>
  </p:notesMasterIdLst>
  <p:handoutMasterIdLst>
    <p:handoutMasterId r:id="rId166"/>
  </p:handoutMasterIdLst>
  <p:sldIdLst>
    <p:sldId id="522" r:id="rId124"/>
    <p:sldId id="533" r:id="rId125"/>
    <p:sldId id="534" r:id="rId126"/>
    <p:sldId id="493" r:id="rId127"/>
    <p:sldId id="496" r:id="rId128"/>
    <p:sldId id="495" r:id="rId129"/>
    <p:sldId id="494" r:id="rId130"/>
    <p:sldId id="497" r:id="rId131"/>
    <p:sldId id="499" r:id="rId132"/>
    <p:sldId id="536" r:id="rId133"/>
    <p:sldId id="523" r:id="rId134"/>
    <p:sldId id="524" r:id="rId135"/>
    <p:sldId id="525" r:id="rId136"/>
    <p:sldId id="526" r:id="rId137"/>
    <p:sldId id="527" r:id="rId138"/>
    <p:sldId id="528" r:id="rId139"/>
    <p:sldId id="529" r:id="rId140"/>
    <p:sldId id="530" r:id="rId141"/>
    <p:sldId id="531" r:id="rId142"/>
    <p:sldId id="532" r:id="rId143"/>
    <p:sldId id="535" r:id="rId144"/>
    <p:sldId id="537" r:id="rId145"/>
    <p:sldId id="542" r:id="rId146"/>
    <p:sldId id="538" r:id="rId147"/>
    <p:sldId id="539" r:id="rId148"/>
    <p:sldId id="541" r:id="rId149"/>
    <p:sldId id="501" r:id="rId150"/>
    <p:sldId id="502" r:id="rId151"/>
    <p:sldId id="544" r:id="rId152"/>
    <p:sldId id="503" r:id="rId153"/>
    <p:sldId id="504" r:id="rId154"/>
    <p:sldId id="505" r:id="rId155"/>
    <p:sldId id="506" r:id="rId156"/>
    <p:sldId id="507" r:id="rId157"/>
    <p:sldId id="508" r:id="rId158"/>
    <p:sldId id="509" r:id="rId159"/>
    <p:sldId id="545" r:id="rId160"/>
    <p:sldId id="547" r:id="rId161"/>
    <p:sldId id="546" r:id="rId162"/>
    <p:sldId id="548" r:id="rId163"/>
    <p:sldId id="510" r:id="rId164"/>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8" autoAdjust="0"/>
    <p:restoredTop sz="92750" autoAdjust="0"/>
  </p:normalViewPr>
  <p:slideViewPr>
    <p:cSldViewPr snapToGrid="0">
      <p:cViewPr varScale="1">
        <p:scale>
          <a:sx n="70" d="100"/>
          <a:sy n="70" d="100"/>
        </p:scale>
        <p:origin x="90" y="204"/>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68" d="100"/>
          <a:sy n="68" d="100"/>
        </p:scale>
        <p:origin x="858"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slide" Target="slides/slide10.xml"/><Relationship Id="rId138" Type="http://schemas.openxmlformats.org/officeDocument/2006/relationships/slide" Target="slides/slide15.xml"/><Relationship Id="rId154" Type="http://schemas.openxmlformats.org/officeDocument/2006/relationships/slide" Target="slides/slide31.xml"/><Relationship Id="rId159" Type="http://schemas.openxmlformats.org/officeDocument/2006/relationships/slide" Target="slides/slide36.xml"/><Relationship Id="rId170" Type="http://schemas.openxmlformats.org/officeDocument/2006/relationships/tableStyles" Target="tableStyles.xml"/><Relationship Id="rId16" Type="http://schemas.openxmlformats.org/officeDocument/2006/relationships/customXml" Target="../customXml/item16.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slideMaster" Target="slideMasters/slideMaster1.xml"/><Relationship Id="rId128" Type="http://schemas.openxmlformats.org/officeDocument/2006/relationships/slide" Target="slides/slide5.xml"/><Relationship Id="rId144" Type="http://schemas.openxmlformats.org/officeDocument/2006/relationships/slide" Target="slides/slide21.xml"/><Relationship Id="rId149" Type="http://schemas.openxmlformats.org/officeDocument/2006/relationships/slide" Target="slides/slide26.xml"/><Relationship Id="rId5" Type="http://schemas.openxmlformats.org/officeDocument/2006/relationships/customXml" Target="../customXml/item5.xml"/><Relationship Id="rId90" Type="http://schemas.openxmlformats.org/officeDocument/2006/relationships/customXml" Target="../customXml/item90.xml"/><Relationship Id="rId95" Type="http://schemas.openxmlformats.org/officeDocument/2006/relationships/customXml" Target="../customXml/item95.xml"/><Relationship Id="rId160" Type="http://schemas.openxmlformats.org/officeDocument/2006/relationships/slide" Target="slides/slide37.xml"/><Relationship Id="rId165" Type="http://schemas.openxmlformats.org/officeDocument/2006/relationships/notesMaster" Target="notesMasters/notesMaster1.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customXml" Target="../customXml/item113.xml"/><Relationship Id="rId118" Type="http://schemas.openxmlformats.org/officeDocument/2006/relationships/customXml" Target="../customXml/item118.xml"/><Relationship Id="rId134" Type="http://schemas.openxmlformats.org/officeDocument/2006/relationships/slide" Target="slides/slide11.xml"/><Relationship Id="rId139" Type="http://schemas.openxmlformats.org/officeDocument/2006/relationships/slide" Target="slides/slide16.xml"/><Relationship Id="rId80" Type="http://schemas.openxmlformats.org/officeDocument/2006/relationships/customXml" Target="../customXml/item80.xml"/><Relationship Id="rId85" Type="http://schemas.openxmlformats.org/officeDocument/2006/relationships/customXml" Target="../customXml/item85.xml"/><Relationship Id="rId150" Type="http://schemas.openxmlformats.org/officeDocument/2006/relationships/slide" Target="slides/slide27.xml"/><Relationship Id="rId155" Type="http://schemas.openxmlformats.org/officeDocument/2006/relationships/slide" Target="slides/slide32.xml"/><Relationship Id="rId171" Type="http://schemas.microsoft.com/office/2015/10/relationships/revisionInfo" Target="revisionInfo.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08" Type="http://schemas.openxmlformats.org/officeDocument/2006/relationships/customXml" Target="../customXml/item108.xml"/><Relationship Id="rId124" Type="http://schemas.openxmlformats.org/officeDocument/2006/relationships/slide" Target="slides/slide1.xml"/><Relationship Id="rId129" Type="http://schemas.openxmlformats.org/officeDocument/2006/relationships/slide" Target="slides/slide6.xml"/><Relationship Id="rId54" Type="http://schemas.openxmlformats.org/officeDocument/2006/relationships/customXml" Target="../customXml/item54.xml"/><Relationship Id="rId70" Type="http://schemas.openxmlformats.org/officeDocument/2006/relationships/customXml" Target="../customXml/item70.xml"/><Relationship Id="rId75" Type="http://schemas.openxmlformats.org/officeDocument/2006/relationships/customXml" Target="../customXml/item75.xml"/><Relationship Id="rId91" Type="http://schemas.openxmlformats.org/officeDocument/2006/relationships/customXml" Target="../customXml/item91.xml"/><Relationship Id="rId96" Type="http://schemas.openxmlformats.org/officeDocument/2006/relationships/customXml" Target="../customXml/item96.xml"/><Relationship Id="rId140" Type="http://schemas.openxmlformats.org/officeDocument/2006/relationships/slide" Target="slides/slide17.xml"/><Relationship Id="rId145" Type="http://schemas.openxmlformats.org/officeDocument/2006/relationships/slide" Target="slides/slide22.xml"/><Relationship Id="rId161" Type="http://schemas.openxmlformats.org/officeDocument/2006/relationships/slide" Target="slides/slide38.xml"/><Relationship Id="rId16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customXml" Target="../customXml/item106.xml"/><Relationship Id="rId114" Type="http://schemas.openxmlformats.org/officeDocument/2006/relationships/customXml" Target="../customXml/item114.xml"/><Relationship Id="rId119" Type="http://schemas.openxmlformats.org/officeDocument/2006/relationships/customXml" Target="../customXml/item119.xml"/><Relationship Id="rId127" Type="http://schemas.openxmlformats.org/officeDocument/2006/relationships/slide" Target="slides/slide4.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customXml" Target="../customXml/item86.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30" Type="http://schemas.openxmlformats.org/officeDocument/2006/relationships/slide" Target="slides/slide7.xml"/><Relationship Id="rId135" Type="http://schemas.openxmlformats.org/officeDocument/2006/relationships/slide" Target="slides/slide12.xml"/><Relationship Id="rId143" Type="http://schemas.openxmlformats.org/officeDocument/2006/relationships/slide" Target="slides/slide20.xml"/><Relationship Id="rId148" Type="http://schemas.openxmlformats.org/officeDocument/2006/relationships/slide" Target="slides/slide25.xml"/><Relationship Id="rId151" Type="http://schemas.openxmlformats.org/officeDocument/2006/relationships/slide" Target="slides/slide28.xml"/><Relationship Id="rId156" Type="http://schemas.openxmlformats.org/officeDocument/2006/relationships/slide" Target="slides/slide33.xml"/><Relationship Id="rId164" Type="http://schemas.openxmlformats.org/officeDocument/2006/relationships/slide" Target="slides/slide41.xml"/><Relationship Id="rId16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customXml" Target="../customXml/item120.xml"/><Relationship Id="rId125" Type="http://schemas.openxmlformats.org/officeDocument/2006/relationships/slide" Target="slides/slide2.xml"/><Relationship Id="rId141" Type="http://schemas.openxmlformats.org/officeDocument/2006/relationships/slide" Target="slides/slide18.xml"/><Relationship Id="rId146" Type="http://schemas.openxmlformats.org/officeDocument/2006/relationships/slide" Target="slides/slide23.xml"/><Relationship Id="rId167"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162" Type="http://schemas.openxmlformats.org/officeDocument/2006/relationships/slide" Target="slides/slide39.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customXml" Target="../customXml/item115.xml"/><Relationship Id="rId131" Type="http://schemas.openxmlformats.org/officeDocument/2006/relationships/slide" Target="slides/slide8.xml"/><Relationship Id="rId136" Type="http://schemas.openxmlformats.org/officeDocument/2006/relationships/slide" Target="slides/slide13.xml"/><Relationship Id="rId157" Type="http://schemas.openxmlformats.org/officeDocument/2006/relationships/slide" Target="slides/slide34.xml"/><Relationship Id="rId61" Type="http://schemas.openxmlformats.org/officeDocument/2006/relationships/customXml" Target="../customXml/item61.xml"/><Relationship Id="rId82" Type="http://schemas.openxmlformats.org/officeDocument/2006/relationships/customXml" Target="../customXml/item82.xml"/><Relationship Id="rId152" Type="http://schemas.openxmlformats.org/officeDocument/2006/relationships/slide" Target="slides/slide29.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slide" Target="slides/slide3.xml"/><Relationship Id="rId147" Type="http://schemas.openxmlformats.org/officeDocument/2006/relationships/slide" Target="slides/slide24.xml"/><Relationship Id="rId168"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slide" Target="slides/slide19.xml"/><Relationship Id="rId163" Type="http://schemas.openxmlformats.org/officeDocument/2006/relationships/slide" Target="slides/slide40.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customXml" Target="../customXml/item116.xml"/><Relationship Id="rId137" Type="http://schemas.openxmlformats.org/officeDocument/2006/relationships/slide" Target="slides/slide14.xml"/><Relationship Id="rId158" Type="http://schemas.openxmlformats.org/officeDocument/2006/relationships/slide" Target="slides/slide35.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slide" Target="slides/slide9.xml"/><Relationship Id="rId153"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55" cy="466554"/>
          </a:xfrm>
          <a:prstGeom prst="rect">
            <a:avLst/>
          </a:prstGeom>
        </p:spPr>
        <p:txBody>
          <a:bodyPr vert="horz" lIns="90690" tIns="45345" rIns="90690" bIns="45345" rtlCol="0"/>
          <a:lstStyle>
            <a:lvl1pPr algn="l">
              <a:defRPr sz="1200"/>
            </a:lvl1pPr>
          </a:lstStyle>
          <a:p>
            <a:endParaRPr lang="en-US"/>
          </a:p>
        </p:txBody>
      </p:sp>
      <p:sp>
        <p:nvSpPr>
          <p:cNvPr id="3" name="Date Placeholder 2"/>
          <p:cNvSpPr>
            <a:spLocks noGrp="1"/>
          </p:cNvSpPr>
          <p:nvPr>
            <p:ph type="dt" sz="quarter" idx="1"/>
          </p:nvPr>
        </p:nvSpPr>
        <p:spPr>
          <a:xfrm>
            <a:off x="3970673" y="0"/>
            <a:ext cx="3038155" cy="466554"/>
          </a:xfrm>
          <a:prstGeom prst="rect">
            <a:avLst/>
          </a:prstGeom>
        </p:spPr>
        <p:txBody>
          <a:bodyPr vert="horz" lIns="90690" tIns="45345" rIns="90690" bIns="45345" rtlCol="0"/>
          <a:lstStyle>
            <a:lvl1pPr algn="r">
              <a:defRPr sz="1200"/>
            </a:lvl1pPr>
          </a:lstStyle>
          <a:p>
            <a:fld id="{11C6651B-E888-4D6A-BF27-42A522E8C98D}" type="datetimeFigureOut">
              <a:rPr lang="en-US" smtClean="0"/>
              <a:t>6/13/2018</a:t>
            </a:fld>
            <a:endParaRPr lang="en-US"/>
          </a:p>
        </p:txBody>
      </p:sp>
      <p:sp>
        <p:nvSpPr>
          <p:cNvPr id="4" name="Footer Placeholder 3"/>
          <p:cNvSpPr>
            <a:spLocks noGrp="1"/>
          </p:cNvSpPr>
          <p:nvPr>
            <p:ph type="ftr" sz="quarter" idx="2"/>
          </p:nvPr>
        </p:nvSpPr>
        <p:spPr>
          <a:xfrm>
            <a:off x="0" y="8829846"/>
            <a:ext cx="3038155" cy="466554"/>
          </a:xfrm>
          <a:prstGeom prst="rect">
            <a:avLst/>
          </a:prstGeom>
        </p:spPr>
        <p:txBody>
          <a:bodyPr vert="horz" lIns="90690" tIns="45345" rIns="90690" bIns="45345" rtlCol="0" anchor="b"/>
          <a:lstStyle>
            <a:lvl1pPr algn="l">
              <a:defRPr sz="1200"/>
            </a:lvl1pPr>
          </a:lstStyle>
          <a:p>
            <a:endParaRPr lang="en-US"/>
          </a:p>
        </p:txBody>
      </p:sp>
      <p:sp>
        <p:nvSpPr>
          <p:cNvPr id="5" name="Slide Number Placeholder 4"/>
          <p:cNvSpPr>
            <a:spLocks noGrp="1"/>
          </p:cNvSpPr>
          <p:nvPr>
            <p:ph type="sldNum" sz="quarter" idx="3"/>
          </p:nvPr>
        </p:nvSpPr>
        <p:spPr>
          <a:xfrm>
            <a:off x="3970673" y="8829846"/>
            <a:ext cx="3038155" cy="466554"/>
          </a:xfrm>
          <a:prstGeom prst="rect">
            <a:avLst/>
          </a:prstGeom>
        </p:spPr>
        <p:txBody>
          <a:bodyPr vert="horz" lIns="90690" tIns="45345" rIns="90690" bIns="45345" rtlCol="0" anchor="b"/>
          <a:lstStyle>
            <a:lvl1pPr algn="r">
              <a:defRPr sz="1200"/>
            </a:lvl1pPr>
          </a:lstStyle>
          <a:p>
            <a:fld id="{20969222-38DA-494C-87B4-1B9FAC2A65C9}" type="slidenum">
              <a:rPr lang="en-US" smtClean="0"/>
              <a:t>‹#›</a:t>
            </a:fld>
            <a:endParaRPr lang="en-US"/>
          </a:p>
        </p:txBody>
      </p:sp>
    </p:spTree>
    <p:extLst>
      <p:ext uri="{BB962C8B-B14F-4D97-AF65-F5344CB8AC3E}">
        <p14:creationId xmlns:p14="http://schemas.microsoft.com/office/powerpoint/2010/main" val="1288249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66" tIns="46583" rIns="93166"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66" tIns="46583" rIns="93166" bIns="46583" rtlCol="0"/>
          <a:lstStyle>
            <a:lvl1pPr algn="r">
              <a:defRPr sz="1200"/>
            </a:lvl1pPr>
          </a:lstStyle>
          <a:p>
            <a:fld id="{AFED491E-B9D5-4DBA-9EBA-1757DF06DCFC}" type="datetimeFigureOut">
              <a:rPr lang="en-US" smtClean="0"/>
              <a:t>6/13/2018</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6" tIns="46583" rIns="93166" bIns="46583"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66" tIns="46583" rIns="93166"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4"/>
          </a:xfrm>
          <a:prstGeom prst="rect">
            <a:avLst/>
          </a:prstGeom>
        </p:spPr>
        <p:txBody>
          <a:bodyPr vert="horz" lIns="93166" tIns="46583" rIns="93166"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66" tIns="46583" rIns="93166" bIns="46583" rtlCol="0" anchor="b"/>
          <a:lstStyle>
            <a:lvl1pPr algn="r">
              <a:defRPr sz="1200"/>
            </a:lvl1pPr>
          </a:lstStyle>
          <a:p>
            <a:fld id="{84877A77-59C0-4BEC-9C95-BEA524E3BFC3}" type="slidenum">
              <a:rPr lang="en-US" smtClean="0"/>
              <a:t>‹#›</a:t>
            </a:fld>
            <a:endParaRPr lang="en-US" dirty="0"/>
          </a:p>
        </p:txBody>
      </p:sp>
    </p:spTree>
    <p:extLst>
      <p:ext uri="{BB962C8B-B14F-4D97-AF65-F5344CB8AC3E}">
        <p14:creationId xmlns:p14="http://schemas.microsoft.com/office/powerpoint/2010/main" val="145185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5313" y="687388"/>
            <a:ext cx="4583112" cy="2579687"/>
          </a:xfrm>
        </p:spPr>
      </p:sp>
      <p:sp>
        <p:nvSpPr>
          <p:cNvPr id="3" name="Notes Placeholder 2"/>
          <p:cNvSpPr>
            <a:spLocks noGrp="1"/>
          </p:cNvSpPr>
          <p:nvPr>
            <p:ph type="body" idx="1"/>
          </p:nvPr>
        </p:nvSpPr>
        <p:spPr>
          <a:xfrm>
            <a:off x="696876" y="3417375"/>
            <a:ext cx="5483226" cy="4111625"/>
          </a:xfrm>
        </p:spPr>
        <p:txBody>
          <a:bodyPr>
            <a:normAutofit fontScale="92500" lnSpcReduction="20000"/>
          </a:bodyPr>
          <a:lstStyle/>
          <a:p>
            <a:pPr>
              <a:buFontTx/>
              <a:buChar char="•"/>
            </a:pPr>
            <a:r>
              <a:rPr lang="en-US" sz="1600" dirty="0"/>
              <a:t>National Decontamination Team (NDT), now called CMAT.  We work in Partnership……</a:t>
            </a:r>
          </a:p>
          <a:p>
            <a:pPr>
              <a:buFontTx/>
              <a:buChar char="•"/>
            </a:pPr>
            <a:r>
              <a:rPr lang="en-US" sz="1600" dirty="0"/>
              <a:t>The CMAT 15 member team is spread through out the country (RTP NC, Washington DC, Erlanger KY, Kansas City KS, Edison NJ, Boston, MA) and provides technical expertise to OSCs on environmental decontamination for radiological, chemical, and biological weapons incidents.</a:t>
            </a:r>
          </a:p>
          <a:p>
            <a:pPr>
              <a:buClr>
                <a:schemeClr val="accent6">
                  <a:lumMod val="20000"/>
                  <a:lumOff val="80000"/>
                </a:schemeClr>
              </a:buClr>
              <a:buFont typeface="Wingdings" pitchFamily="2" charset="2"/>
              <a:buChar char="Ø"/>
            </a:pPr>
            <a:r>
              <a:rPr lang="en-US" sz="2400" kern="0" dirty="0"/>
              <a:t>Focus on all phases of CBRN response, including characterization, decontamination, clearance and waste management</a:t>
            </a:r>
          </a:p>
          <a:p>
            <a:pPr marL="785138" lvl="1" indent="-336488">
              <a:buClr>
                <a:schemeClr val="accent6">
                  <a:lumMod val="20000"/>
                  <a:lumOff val="80000"/>
                </a:schemeClr>
              </a:buClr>
              <a:buFont typeface="Wingdings" pitchFamily="2" charset="2"/>
              <a:buChar char="ü"/>
            </a:pPr>
            <a:r>
              <a:rPr lang="en-US" sz="2000" kern="0" dirty="0"/>
              <a:t>Buildings, open spaces, transportation and water systems</a:t>
            </a:r>
          </a:p>
          <a:p>
            <a:pPr marL="785138" lvl="1" indent="-336488">
              <a:buClr>
                <a:schemeClr val="accent6">
                  <a:lumMod val="20000"/>
                  <a:lumOff val="80000"/>
                </a:schemeClr>
              </a:buClr>
              <a:buFont typeface="Wingdings" pitchFamily="2" charset="2"/>
              <a:buChar char="ü"/>
            </a:pPr>
            <a:r>
              <a:rPr lang="en-US" sz="2000" kern="0" dirty="0"/>
              <a:t>Advice on protective cleanup levels</a:t>
            </a:r>
          </a:p>
          <a:p>
            <a:pPr>
              <a:buFontTx/>
              <a:buChar char="•"/>
            </a:pPr>
            <a:r>
              <a:rPr lang="en-US" sz="1600" dirty="0"/>
              <a:t>Team includes structural engineers, industrial hygienists, materials and HVAC engineers, health physicists, chemists, toxicologists, environmental scientists, and disposal experts.</a:t>
            </a:r>
          </a:p>
          <a:p>
            <a:pPr>
              <a:buFontTx/>
              <a:buChar char="•"/>
            </a:pPr>
            <a:r>
              <a:rPr lang="en-US" sz="1600" dirty="0"/>
              <a:t>CMAT also manages and focuses on  EPA’s ASPECT aircraft, which provides chemical/radiological mapping capability, and the PHILIS TIC and CWA labs.</a:t>
            </a:r>
          </a:p>
          <a:p>
            <a:endParaRPr lang="en-US" dirty="0"/>
          </a:p>
        </p:txBody>
      </p:sp>
      <p:sp>
        <p:nvSpPr>
          <p:cNvPr id="4" name="Slide Number Placeholder 3"/>
          <p:cNvSpPr>
            <a:spLocks noGrp="1"/>
          </p:cNvSpPr>
          <p:nvPr>
            <p:ph type="sldNum" idx="10"/>
          </p:nvPr>
        </p:nvSpPr>
        <p:spPr/>
        <p:txBody>
          <a:bodyPr/>
          <a:lstStyle/>
          <a:p>
            <a:pPr>
              <a:defRPr/>
            </a:pPr>
            <a:fld id="{3DF04D97-EF61-453F-8ED0-DA673FC556D3}" type="slidenum">
              <a:rPr lang="en-US" smtClean="0"/>
              <a:pPr>
                <a:defRPr/>
              </a:pPr>
              <a:t>2</a:t>
            </a:fld>
            <a:endParaRPr lang="en-US" dirty="0"/>
          </a:p>
        </p:txBody>
      </p:sp>
    </p:spTree>
    <p:extLst>
      <p:ext uri="{BB962C8B-B14F-4D97-AF65-F5344CB8AC3E}">
        <p14:creationId xmlns:p14="http://schemas.microsoft.com/office/powerpoint/2010/main" val="806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itchFamily="18" charset="0"/>
              </a:rPr>
              <a:t>Portable High-Throughput Integrated Identification System (PHILIS)</a:t>
            </a:r>
            <a:br>
              <a:rPr lang="en-US" dirty="0">
                <a:latin typeface="Times New Roman" pitchFamily="18" charset="0"/>
              </a:rPr>
            </a:br>
            <a:endParaRPr lang="en-US" dirty="0"/>
          </a:p>
        </p:txBody>
      </p:sp>
      <p:sp>
        <p:nvSpPr>
          <p:cNvPr id="4" name="Slide Number Placeholder 3"/>
          <p:cNvSpPr>
            <a:spLocks noGrp="1"/>
          </p:cNvSpPr>
          <p:nvPr>
            <p:ph type="sldNum" sz="quarter" idx="10"/>
          </p:nvPr>
        </p:nvSpPr>
        <p:spPr/>
        <p:txBody>
          <a:bodyPr/>
          <a:lstStyle/>
          <a:p>
            <a:fld id="{54222092-A690-4F1F-A9E0-2FA1D85CAE4E}" type="slidenum">
              <a:rPr lang="en-US" smtClean="0"/>
              <a:t>3</a:t>
            </a:fld>
            <a:endParaRPr lang="en-US" dirty="0"/>
          </a:p>
        </p:txBody>
      </p:sp>
    </p:spTree>
    <p:extLst>
      <p:ext uri="{BB962C8B-B14F-4D97-AF65-F5344CB8AC3E}">
        <p14:creationId xmlns:p14="http://schemas.microsoft.com/office/powerpoint/2010/main" val="4069010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12</a:t>
            </a:fld>
            <a:endParaRPr lang="en-US" dirty="0"/>
          </a:p>
        </p:txBody>
      </p:sp>
    </p:spTree>
    <p:extLst>
      <p:ext uri="{BB962C8B-B14F-4D97-AF65-F5344CB8AC3E}">
        <p14:creationId xmlns:p14="http://schemas.microsoft.com/office/powerpoint/2010/main" val="155242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13</a:t>
            </a:fld>
            <a:endParaRPr lang="en-US" dirty="0"/>
          </a:p>
        </p:txBody>
      </p:sp>
    </p:spTree>
    <p:extLst>
      <p:ext uri="{BB962C8B-B14F-4D97-AF65-F5344CB8AC3E}">
        <p14:creationId xmlns:p14="http://schemas.microsoft.com/office/powerpoint/2010/main" val="144240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15</a:t>
            </a:fld>
            <a:endParaRPr lang="en-US" dirty="0"/>
          </a:p>
        </p:txBody>
      </p:sp>
    </p:spTree>
    <p:extLst>
      <p:ext uri="{BB962C8B-B14F-4D97-AF65-F5344CB8AC3E}">
        <p14:creationId xmlns:p14="http://schemas.microsoft.com/office/powerpoint/2010/main" val="950833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17</a:t>
            </a:fld>
            <a:endParaRPr lang="en-US" dirty="0"/>
          </a:p>
        </p:txBody>
      </p:sp>
    </p:spTree>
    <p:extLst>
      <p:ext uri="{BB962C8B-B14F-4D97-AF65-F5344CB8AC3E}">
        <p14:creationId xmlns:p14="http://schemas.microsoft.com/office/powerpoint/2010/main" val="3525023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19</a:t>
            </a:fld>
            <a:endParaRPr lang="en-US" dirty="0"/>
          </a:p>
        </p:txBody>
      </p:sp>
    </p:spTree>
    <p:extLst>
      <p:ext uri="{BB962C8B-B14F-4D97-AF65-F5344CB8AC3E}">
        <p14:creationId xmlns:p14="http://schemas.microsoft.com/office/powerpoint/2010/main" val="3359728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877A77-59C0-4BEC-9C95-BEA524E3BFC3}" type="slidenum">
              <a:rPr lang="en-US" smtClean="0"/>
              <a:t>20</a:t>
            </a:fld>
            <a:endParaRPr lang="en-US" dirty="0"/>
          </a:p>
        </p:txBody>
      </p:sp>
    </p:spTree>
    <p:extLst>
      <p:ext uri="{BB962C8B-B14F-4D97-AF65-F5344CB8AC3E}">
        <p14:creationId xmlns:p14="http://schemas.microsoft.com/office/powerpoint/2010/main" val="1527865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E22C682-C372-4CE9-B593-40F3224C5BC6}" type="datetimeFigureOut">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CBRN CMAT</a:t>
            </a:r>
          </a:p>
        </p:txBody>
      </p:sp>
      <p:sp>
        <p:nvSpPr>
          <p:cNvPr id="6" name="Slide Number Placeholder 5"/>
          <p:cNvSpPr>
            <a:spLocks noGrp="1"/>
          </p:cNvSpPr>
          <p:nvPr>
            <p:ph type="sldNum" sz="quarter" idx="12"/>
          </p:nvPr>
        </p:nvSpPr>
        <p:spPr/>
        <p:txBody>
          <a:bodyPr/>
          <a:lstStyle>
            <a:lvl1pPr>
              <a:defRPr/>
            </a:lvl1pPr>
          </a:lstStyle>
          <a:p>
            <a:pPr>
              <a:defRPr/>
            </a:pPr>
            <a:fld id="{FE1D7F50-69C8-4EB5-8078-2C878607B784}" type="slidenum">
              <a:rPr lang="en-US"/>
              <a:pPr>
                <a:defRPr/>
              </a:pPr>
              <a:t>‹#›</a:t>
            </a:fld>
            <a:endParaRPr lang="en-US" dirty="0"/>
          </a:p>
        </p:txBody>
      </p:sp>
    </p:spTree>
    <p:extLst>
      <p:ext uri="{BB962C8B-B14F-4D97-AF65-F5344CB8AC3E}">
        <p14:creationId xmlns:p14="http://schemas.microsoft.com/office/powerpoint/2010/main" val="1887087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FDF1CFC-1DFD-403A-9264-262EF2B4C080}" type="datetimeFigureOut">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424B2E-1B24-4CBB-A3FA-9A78D00BDBEA}" type="slidenum">
              <a:rPr lang="en-US"/>
              <a:pPr>
                <a:defRPr/>
              </a:pPr>
              <a:t>‹#›</a:t>
            </a:fld>
            <a:endParaRPr lang="en-US" dirty="0"/>
          </a:p>
        </p:txBody>
      </p:sp>
    </p:spTree>
    <p:extLst>
      <p:ext uri="{BB962C8B-B14F-4D97-AF65-F5344CB8AC3E}">
        <p14:creationId xmlns:p14="http://schemas.microsoft.com/office/powerpoint/2010/main" val="243105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BEF6E65-706F-4314-8621-A162168AC24A}" type="datetimeFigureOut">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7DAA290-01AE-4AC3-84BD-7C5C646EF7F7}" type="slidenum">
              <a:rPr lang="en-US"/>
              <a:pPr>
                <a:defRPr/>
              </a:pPr>
              <a:t>‹#›</a:t>
            </a:fld>
            <a:endParaRPr lang="en-US" dirty="0"/>
          </a:p>
        </p:txBody>
      </p:sp>
    </p:spTree>
    <p:extLst>
      <p:ext uri="{BB962C8B-B14F-4D97-AF65-F5344CB8AC3E}">
        <p14:creationId xmlns:p14="http://schemas.microsoft.com/office/powerpoint/2010/main" val="2825973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FD2CF349-E853-4CE3-B361-CE7E4FCE6E99}" type="datetimeFigureOut">
              <a:rPr lang="en-US"/>
              <a:pPr>
                <a:defRPr/>
              </a:pPr>
              <a:t>6/13/2018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295C4163-B9FC-4B56-B3C7-085B14C1CE55}" type="slidenum">
              <a:rPr lang="en-US"/>
              <a:pPr>
                <a:defRPr/>
              </a:pPr>
              <a:t>‹#›</a:t>
            </a:fld>
            <a:endParaRPr lang="en-US" dirty="0"/>
          </a:p>
        </p:txBody>
      </p:sp>
    </p:spTree>
    <p:extLst>
      <p:ext uri="{BB962C8B-B14F-4D97-AF65-F5344CB8AC3E}">
        <p14:creationId xmlns:p14="http://schemas.microsoft.com/office/powerpoint/2010/main" val="143434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sz="4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pPr>
              <a:defRPr/>
            </a:pPr>
            <a:fld id="{99BEBE50-6304-4079-BC61-67CDC4112A46}" type="datetimeFigureOut">
              <a:rPr lang="en-US"/>
              <a:pPr>
                <a:defRPr/>
              </a:pPr>
              <a:t>6/13/2018</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a:xfrm>
            <a:off x="9324583" y="6356350"/>
            <a:ext cx="2743200" cy="365125"/>
          </a:xfrm>
        </p:spPr>
        <p:txBody>
          <a:bodyPr/>
          <a:lstStyle>
            <a:lvl1pPr>
              <a:defRPr/>
            </a:lvl1pPr>
          </a:lstStyle>
          <a:p>
            <a:pPr>
              <a:defRPr/>
            </a:pPr>
            <a:fld id="{2CBDD0F6-400C-42A9-98F0-8DF1767E5881}" type="slidenum">
              <a:rPr lang="en-US"/>
              <a:pPr>
                <a:defRPr/>
              </a:pPr>
              <a:t>‹#›</a:t>
            </a:fld>
            <a:endParaRPr lang="en-US" dirty="0"/>
          </a:p>
        </p:txBody>
      </p:sp>
    </p:spTree>
    <p:extLst>
      <p:ext uri="{BB962C8B-B14F-4D97-AF65-F5344CB8AC3E}">
        <p14:creationId xmlns:p14="http://schemas.microsoft.com/office/powerpoint/2010/main" val="160227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DD47FBB3-7A22-465C-92E9-4363829AF635}" type="datetimeFigureOut">
              <a:rPr lang="en-US"/>
              <a:pPr>
                <a:defRPr/>
              </a:pPr>
              <a:t>6/13/2018</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a:xfrm>
            <a:off x="9324584" y="6362004"/>
            <a:ext cx="2743200" cy="365125"/>
          </a:xfrm>
        </p:spPr>
        <p:txBody>
          <a:bodyPr/>
          <a:lstStyle>
            <a:lvl1pPr>
              <a:defRPr/>
            </a:lvl1pPr>
          </a:lstStyle>
          <a:p>
            <a:pPr>
              <a:defRPr/>
            </a:pPr>
            <a:fld id="{0CC86031-C6E0-4F12-8056-213887F60F1B}" type="slidenum">
              <a:rPr lang="en-US"/>
              <a:pPr>
                <a:defRPr/>
              </a:pPr>
              <a:t>‹#›</a:t>
            </a:fld>
            <a:endParaRPr lang="en-US" dirty="0"/>
          </a:p>
        </p:txBody>
      </p:sp>
    </p:spTree>
    <p:extLst>
      <p:ext uri="{BB962C8B-B14F-4D97-AF65-F5344CB8AC3E}">
        <p14:creationId xmlns:p14="http://schemas.microsoft.com/office/powerpoint/2010/main" val="3258316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D1E1A765-230C-42A6-811E-CE83264DEEDE}" type="datetimeFigureOut">
              <a:rPr lang="en-US"/>
              <a:pPr>
                <a:defRPr/>
              </a:pPr>
              <a:t>6/13/2018</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a:xfrm>
            <a:off x="9337110" y="6374530"/>
            <a:ext cx="2743200" cy="365125"/>
          </a:xfrm>
        </p:spPr>
        <p:txBody>
          <a:bodyPr/>
          <a:lstStyle>
            <a:lvl1pPr>
              <a:defRPr/>
            </a:lvl1pPr>
          </a:lstStyle>
          <a:p>
            <a:pPr>
              <a:defRPr/>
            </a:pPr>
            <a:fld id="{D54CC1D9-943B-4407-AEE5-70BB2D0DFA5A}" type="slidenum">
              <a:rPr lang="en-US"/>
              <a:pPr>
                <a:defRPr/>
              </a:pPr>
              <a:t>‹#›</a:t>
            </a:fld>
            <a:endParaRPr lang="en-US" dirty="0"/>
          </a:p>
        </p:txBody>
      </p:sp>
    </p:spTree>
    <p:extLst>
      <p:ext uri="{BB962C8B-B14F-4D97-AF65-F5344CB8AC3E}">
        <p14:creationId xmlns:p14="http://schemas.microsoft.com/office/powerpoint/2010/main" val="1526293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85D7F835-4E43-4BE2-BFC9-6A301D8668FE}" type="datetimeFigureOut">
              <a:rPr lang="en-US"/>
              <a:pPr>
                <a:defRPr/>
              </a:pPr>
              <a:t>6/13/2018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F76FC24F-44A9-45BF-A9EB-D5B3B39D9F77}" type="slidenum">
              <a:rPr lang="en-US"/>
              <a:pPr>
                <a:defRPr/>
              </a:pPr>
              <a:t>‹#›</a:t>
            </a:fld>
            <a:endParaRPr lang="en-US" dirty="0"/>
          </a:p>
        </p:txBody>
      </p:sp>
    </p:spTree>
    <p:extLst>
      <p:ext uri="{BB962C8B-B14F-4D97-AF65-F5344CB8AC3E}">
        <p14:creationId xmlns:p14="http://schemas.microsoft.com/office/powerpoint/2010/main" val="3859747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0B55FAE1-BD74-46DD-9C50-8403238CA874}" type="datetimeFigureOut">
              <a:rPr lang="en-US"/>
              <a:pPr>
                <a:defRPr/>
              </a:pPr>
              <a:t>6/13/2018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B55CF277-3A85-444E-A84F-985D6AC4A240}" type="slidenum">
              <a:rPr lang="en-US"/>
              <a:pPr>
                <a:defRPr/>
              </a:pPr>
              <a:t>‹#›</a:t>
            </a:fld>
            <a:endParaRPr lang="en-US" dirty="0"/>
          </a:p>
        </p:txBody>
      </p:sp>
    </p:spTree>
    <p:extLst>
      <p:ext uri="{BB962C8B-B14F-4D97-AF65-F5344CB8AC3E}">
        <p14:creationId xmlns:p14="http://schemas.microsoft.com/office/powerpoint/2010/main" val="295428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7FEA087-67FA-4600-96EE-C1665944E8F5}" type="datetimeFigureOut">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56902B5-6B16-41DA-A03D-3C1CC505A7AC}" type="slidenum">
              <a:rPr lang="en-US"/>
              <a:pPr>
                <a:defRPr/>
              </a:pPr>
              <a:t>‹#›</a:t>
            </a:fld>
            <a:endParaRPr lang="en-US" dirty="0"/>
          </a:p>
        </p:txBody>
      </p:sp>
    </p:spTree>
    <p:extLst>
      <p:ext uri="{BB962C8B-B14F-4D97-AF65-F5344CB8AC3E}">
        <p14:creationId xmlns:p14="http://schemas.microsoft.com/office/powerpoint/2010/main" val="4107425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4191932-FA2A-42A6-9E67-03AD950E4B41}" type="datetimeFigureOut">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F374917-255B-44E9-9E28-2DA6B8F339F6}" type="slidenum">
              <a:rPr lang="en-US"/>
              <a:pPr>
                <a:defRPr/>
              </a:pPr>
              <a:t>‹#›</a:t>
            </a:fld>
            <a:endParaRPr lang="en-US" dirty="0"/>
          </a:p>
        </p:txBody>
      </p:sp>
    </p:spTree>
    <p:extLst>
      <p:ext uri="{BB962C8B-B14F-4D97-AF65-F5344CB8AC3E}">
        <p14:creationId xmlns:p14="http://schemas.microsoft.com/office/powerpoint/2010/main" val="3868559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24"/>
            <a:ext cx="12188952" cy="6857999"/>
          </a:xfrm>
          <a:prstGeom prst="rect">
            <a:avLst/>
          </a:prstGeom>
        </p:spPr>
      </p:pic>
      <p:sp>
        <p:nvSpPr>
          <p:cNvPr id="5" name="Slide Number Placeholder 4"/>
          <p:cNvSpPr>
            <a:spLocks noGrp="1"/>
          </p:cNvSpPr>
          <p:nvPr>
            <p:ph type="sldNum" sz="quarter" idx="12"/>
          </p:nvPr>
        </p:nvSpPr>
        <p:spPr/>
        <p:txBody>
          <a:bodyPr/>
          <a:lstStyle/>
          <a:p>
            <a:fld id="{E887F5F4-6F25-9F43-99A8-84C7C3118728}" type="slidenum">
              <a:rPr lang="en-US" smtClean="0"/>
              <a:pPr/>
              <a:t>‹#›</a:t>
            </a:fld>
            <a:endParaRPr lang="en-US"/>
          </a:p>
        </p:txBody>
      </p:sp>
      <p:sp>
        <p:nvSpPr>
          <p:cNvPr id="8" name="Title 1"/>
          <p:cNvSpPr>
            <a:spLocks noGrp="1"/>
          </p:cNvSpPr>
          <p:nvPr>
            <p:ph type="title"/>
          </p:nvPr>
        </p:nvSpPr>
        <p:spPr>
          <a:xfrm>
            <a:off x="3016331" y="1220186"/>
            <a:ext cx="6641432" cy="1691628"/>
          </a:xfrm>
        </p:spPr>
        <p:txBody>
          <a:bodyPr anchor="t">
            <a:normAutofit/>
          </a:bodyPr>
          <a:lstStyle>
            <a:lvl1pPr algn="l">
              <a:defRPr sz="3200" b="1">
                <a:solidFill>
                  <a:srgbClr val="1F1A4F"/>
                </a:solidFill>
                <a:latin typeface="Arial" charset="0"/>
                <a:ea typeface="Arial" charset="0"/>
                <a:cs typeface="Arial" charset="0"/>
              </a:defRPr>
            </a:lvl1pPr>
          </a:lstStyle>
          <a:p>
            <a:r>
              <a:rPr lang="en-US" dirty="0"/>
              <a:t>Click to edit Master title style</a:t>
            </a:r>
          </a:p>
        </p:txBody>
      </p:sp>
      <p:sp>
        <p:nvSpPr>
          <p:cNvPr id="9" name="Text Placeholder 2"/>
          <p:cNvSpPr>
            <a:spLocks noGrp="1"/>
          </p:cNvSpPr>
          <p:nvPr>
            <p:ph type="body" idx="1"/>
          </p:nvPr>
        </p:nvSpPr>
        <p:spPr>
          <a:xfrm>
            <a:off x="3734602" y="3638096"/>
            <a:ext cx="7295214" cy="1991971"/>
          </a:xfrm>
        </p:spPr>
        <p:txBody>
          <a:bodyPr>
            <a:normAutofit/>
          </a:bodyPr>
          <a:lstStyle>
            <a:lvl1pPr marL="0" indent="0" algn="l">
              <a:buNone/>
              <a:defRPr sz="2800" b="0" spc="-150">
                <a:solidFill>
                  <a:srgbClr val="1F1A4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7974" y="443607"/>
            <a:ext cx="2286000" cy="2287434"/>
          </a:xfrm>
          <a:prstGeom prst="rect">
            <a:avLst/>
          </a:prstGeom>
          <a:effectLst>
            <a:outerShdw blurRad="88900" dist="63500" dir="2700000" algn="tl" rotWithShape="0">
              <a:srgbClr val="002060">
                <a:alpha val="50000"/>
              </a:srgbClr>
            </a:outerShdw>
          </a:effectLst>
        </p:spPr>
      </p:pic>
    </p:spTree>
    <p:extLst>
      <p:ext uri="{BB962C8B-B14F-4D97-AF65-F5344CB8AC3E}">
        <p14:creationId xmlns:p14="http://schemas.microsoft.com/office/powerpoint/2010/main" val="54324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AECF74C8-27FD-4B21-B75B-6705FA0EC59B}" type="datetimeFigureOut">
              <a:rPr lang="en-US"/>
              <a:pPr>
                <a:defRPr/>
              </a:pPr>
              <a:t>6/13/2018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smtClean="0">
                <a:solidFill>
                  <a:schemeClr val="tx1">
                    <a:tint val="75000"/>
                  </a:schemeClr>
                </a:solidFill>
                <a:latin typeface="+mn-lt"/>
              </a:defRPr>
            </a:lvl1pPr>
          </a:lstStyle>
          <a:p>
            <a:pPr>
              <a:defRPr/>
            </a:pPr>
            <a:r>
              <a:rPr lang="en-US" dirty="0"/>
              <a:t>CBRN CMAT</a:t>
            </a:r>
          </a:p>
        </p:txBody>
      </p:sp>
      <p:sp>
        <p:nvSpPr>
          <p:cNvPr id="6" name="Slide Number Placeholder 5"/>
          <p:cNvSpPr>
            <a:spLocks noGrp="1"/>
          </p:cNvSpPr>
          <p:nvPr>
            <p:ph type="sldNum" sz="quarter" idx="4"/>
          </p:nvPr>
        </p:nvSpPr>
        <p:spPr>
          <a:xfrm>
            <a:off x="9324583"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FA73B191-3417-45C7-88F8-EF6F4A476D8A}" type="slidenum">
              <a:rPr lang="en-US"/>
              <a:pPr>
                <a:defRPr/>
              </a:pPr>
              <a:t>‹#›</a:t>
            </a:fld>
            <a:endParaRPr lang="en-US" dirty="0"/>
          </a:p>
        </p:txBody>
      </p:sp>
      <p:pic>
        <p:nvPicPr>
          <p:cNvPr id="1031" name="Picture 6"/>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0391775" y="0"/>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rtl="0" eaLnBrk="1" fontAlgn="base" hangingPunct="1">
        <a:lnSpc>
          <a:spcPct val="90000"/>
        </a:lnSpc>
        <a:spcBef>
          <a:spcPct val="0"/>
        </a:spcBef>
        <a:spcAft>
          <a:spcPct val="0"/>
        </a:spcAft>
        <a:defRPr sz="4400"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400">
          <a:solidFill>
            <a:srgbClr val="002060"/>
          </a:solidFill>
          <a:latin typeface="Arial" panose="020B0604020202020204" pitchFamily="34" charset="0"/>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30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0070C0"/>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mailto:Bright.David@epa.gov" TargetMode="External"/><Relationship Id="rId2" Type="http://schemas.openxmlformats.org/officeDocument/2006/relationships/hyperlink" Target="mailto:Kaelin.Lawrence@epa.gov"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wmf"/><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D79C-D873-4BDC-A15C-B1271D7E606C}"/>
              </a:ext>
            </a:extLst>
          </p:cNvPr>
          <p:cNvSpPr>
            <a:spLocks noGrp="1"/>
          </p:cNvSpPr>
          <p:nvPr>
            <p:ph type="title"/>
          </p:nvPr>
        </p:nvSpPr>
        <p:spPr>
          <a:xfrm>
            <a:off x="3081455" y="1164202"/>
            <a:ext cx="6603850" cy="981839"/>
          </a:xfrm>
        </p:spPr>
        <p:txBody>
          <a:bodyPr/>
          <a:lstStyle/>
          <a:p>
            <a:pPr algn="ctr"/>
            <a:r>
              <a:rPr lang="en-US" dirty="0">
                <a:latin typeface="+mn-lt"/>
              </a:rPr>
              <a:t>PHILIS Mobile Lab Capabilities and Recent Site Activities</a:t>
            </a:r>
          </a:p>
        </p:txBody>
      </p:sp>
      <p:sp>
        <p:nvSpPr>
          <p:cNvPr id="3" name="Text Placeholder 2">
            <a:extLst>
              <a:ext uri="{FF2B5EF4-FFF2-40B4-BE49-F238E27FC236}">
                <a16:creationId xmlns:a16="http://schemas.microsoft.com/office/drawing/2014/main" id="{3F5DBD64-0B0D-4386-A5C9-1183384A802C}"/>
              </a:ext>
            </a:extLst>
          </p:cNvPr>
          <p:cNvSpPr>
            <a:spLocks noGrp="1"/>
          </p:cNvSpPr>
          <p:nvPr>
            <p:ph type="body" idx="1"/>
          </p:nvPr>
        </p:nvSpPr>
        <p:spPr>
          <a:xfrm>
            <a:off x="1447487" y="2706540"/>
            <a:ext cx="9871787" cy="3415004"/>
          </a:xfrm>
        </p:spPr>
        <p:txBody>
          <a:bodyPr>
            <a:normAutofit fontScale="92500" lnSpcReduction="10000"/>
          </a:bodyPr>
          <a:lstStyle/>
          <a:p>
            <a:pPr algn="ctr"/>
            <a:r>
              <a:rPr lang="en-US" sz="3000" b="1" dirty="0">
                <a:latin typeface="+mn-lt"/>
              </a:rPr>
              <a:t>Lawrence Kaelin, Chemist</a:t>
            </a:r>
          </a:p>
          <a:p>
            <a:pPr algn="ctr"/>
            <a:r>
              <a:rPr lang="en-US" sz="3000" b="1" dirty="0">
                <a:latin typeface="+mn-lt"/>
              </a:rPr>
              <a:t>CBRN Consequence Management Advisory Division (CMAD)</a:t>
            </a:r>
          </a:p>
          <a:p>
            <a:pPr algn="ctr"/>
            <a:endParaRPr lang="en-US" sz="3000" dirty="0">
              <a:latin typeface="+mn-lt"/>
            </a:endParaRPr>
          </a:p>
          <a:p>
            <a:pPr algn="ctr"/>
            <a:r>
              <a:rPr lang="en-US" b="1" dirty="0">
                <a:latin typeface="+mn-lt"/>
              </a:rPr>
              <a:t>Region 2</a:t>
            </a:r>
          </a:p>
          <a:p>
            <a:pPr algn="ctr"/>
            <a:r>
              <a:rPr lang="en-US" b="1" dirty="0">
                <a:latin typeface="+mn-lt"/>
              </a:rPr>
              <a:t>Regional Response Team Meeting</a:t>
            </a:r>
          </a:p>
          <a:p>
            <a:pPr algn="ctr"/>
            <a:r>
              <a:rPr lang="en-US" b="1" dirty="0">
                <a:latin typeface="+mn-lt"/>
              </a:rPr>
              <a:t>Jersey City, NJ</a:t>
            </a:r>
          </a:p>
          <a:p>
            <a:pPr algn="ctr"/>
            <a:r>
              <a:rPr lang="en-US" b="1" dirty="0">
                <a:latin typeface="+mn-lt"/>
              </a:rPr>
              <a:t>June 2018</a:t>
            </a:r>
          </a:p>
        </p:txBody>
      </p:sp>
    </p:spTree>
    <p:extLst>
      <p:ext uri="{BB962C8B-B14F-4D97-AF65-F5344CB8AC3E}">
        <p14:creationId xmlns:p14="http://schemas.microsoft.com/office/powerpoint/2010/main" val="145265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prstGeom prst="rect">
            <a:avLst/>
          </a:prstGeom>
        </p:spPr>
        <p:txBody>
          <a:bodyPr/>
          <a:lstStyle/>
          <a:p>
            <a:fld id="{2C6B1FF6-39B9-40F5-8B67-33C6354A3D4F}" type="slidenum">
              <a:rPr kumimoji="0" lang="en-US" smtClean="0"/>
              <a:pPr/>
              <a:t>2</a:t>
            </a:fld>
            <a:endParaRPr kumimoji="0" lang="en-US" dirty="0">
              <a:solidFill>
                <a:srgbClr val="FFFFFF"/>
              </a:solidFill>
            </a:endParaRPr>
          </a:p>
        </p:txBody>
      </p:sp>
      <p:sp>
        <p:nvSpPr>
          <p:cNvPr id="2" name="Title 1"/>
          <p:cNvSpPr>
            <a:spLocks noGrp="1"/>
          </p:cNvSpPr>
          <p:nvPr>
            <p:ph type="title" idx="4294967295"/>
          </p:nvPr>
        </p:nvSpPr>
        <p:spPr>
          <a:xfrm>
            <a:off x="0" y="107950"/>
            <a:ext cx="10515600" cy="1325563"/>
          </a:xfrm>
        </p:spPr>
        <p:txBody>
          <a:bodyPr>
            <a:normAutofit fontScale="90000"/>
          </a:bodyPr>
          <a:lstStyle/>
          <a:p>
            <a:pPr algn="ctr"/>
            <a:r>
              <a:rPr lang="en-US" sz="3100" b="1" dirty="0"/>
              <a:t>CBRN Consequence Management Advisory Division (CMAD)</a:t>
            </a:r>
            <a:br>
              <a:rPr lang="en-US" sz="3100" b="1" dirty="0">
                <a:latin typeface="+mn-lt"/>
              </a:rPr>
            </a:br>
            <a:r>
              <a:rPr lang="en-US" sz="3100" b="1" dirty="0">
                <a:latin typeface="+mn-lt"/>
              </a:rPr>
              <a:t>US EPA – Special Team for CBRN </a:t>
            </a:r>
            <a:br>
              <a:rPr lang="en-US" sz="3100" b="1" dirty="0">
                <a:latin typeface="+mn-lt"/>
              </a:rPr>
            </a:br>
            <a:br>
              <a:rPr lang="en-US" sz="2400" b="1" dirty="0">
                <a:latin typeface="+mn-lt"/>
              </a:rPr>
            </a:br>
            <a:endParaRPr lang="en-US" sz="2400" b="1" dirty="0">
              <a:latin typeface="+mn-lt"/>
            </a:endParaRPr>
          </a:p>
        </p:txBody>
      </p:sp>
      <p:sp>
        <p:nvSpPr>
          <p:cNvPr id="4" name="Rectangle 2"/>
          <p:cNvSpPr txBox="1">
            <a:spLocks noChangeArrowheads="1"/>
          </p:cNvSpPr>
          <p:nvPr/>
        </p:nvSpPr>
        <p:spPr bwMode="auto">
          <a:xfrm>
            <a:off x="3200400" y="271759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normAutofit fontScale="97500"/>
          </a:bodyPr>
          <a:lstStyle>
            <a:lvl1pPr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2pPr>
            <a:lvl3pPr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3pPr>
            <a:lvl4pPr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4pPr>
            <a:lvl5pPr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5pPr>
            <a:lvl6pPr marL="2514600" indent="-228600"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6pPr>
            <a:lvl7pPr marL="2971800" indent="-228600"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7pPr>
            <a:lvl8pPr marL="3429000" indent="-228600"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8pPr>
            <a:lvl9pPr marL="3886200" indent="-228600" algn="ctr" defTabSz="457200" rtl="0" eaLnBrk="0" fontAlgn="base" hangingPunct="0">
              <a:spcBef>
                <a:spcPct val="0"/>
              </a:spcBef>
              <a:spcAft>
                <a:spcPct val="0"/>
              </a:spcAft>
              <a:buClr>
                <a:srgbClr val="000000"/>
              </a:buClr>
              <a:buSzPct val="100000"/>
              <a:buFont typeface="Times New Roman" pitchFamily="18" charset="0"/>
              <a:defRPr sz="4400">
                <a:solidFill>
                  <a:srgbClr val="FFFF00"/>
                </a:solidFill>
                <a:latin typeface="Arial" charset="0"/>
              </a:defRPr>
            </a:lvl9pPr>
          </a:lstStyle>
          <a:p>
            <a:endParaRPr lang="en-US" sz="3200" kern="0" dirty="0">
              <a:solidFill>
                <a:schemeClr val="accent2"/>
              </a:solidFill>
              <a:latin typeface="Cooper Black" pitchFamily="18" charset="0"/>
            </a:endParaRPr>
          </a:p>
        </p:txBody>
      </p:sp>
      <p:pic>
        <p:nvPicPr>
          <p:cNvPr id="7" name="Picture 11" descr="armytunnel4"/>
          <p:cNvPicPr>
            <a:picLocks noChangeAspect="1" noChangeArrowheads="1"/>
          </p:cNvPicPr>
          <p:nvPr/>
        </p:nvPicPr>
        <p:blipFill>
          <a:blip r:embed="rId3" cstate="print"/>
          <a:srcRect/>
          <a:stretch>
            <a:fillRect/>
          </a:stretch>
        </p:blipFill>
        <p:spPr bwMode="auto">
          <a:xfrm>
            <a:off x="7467600" y="3810000"/>
            <a:ext cx="3048000" cy="2286000"/>
          </a:xfrm>
          <a:prstGeom prst="rect">
            <a:avLst/>
          </a:prstGeom>
          <a:noFill/>
          <a:ln w="9525">
            <a:solidFill>
              <a:schemeClr val="tx1"/>
            </a:solidFill>
            <a:miter lim="800000"/>
            <a:headEnd/>
            <a:tailEnd/>
          </a:ln>
        </p:spPr>
      </p:pic>
      <p:pic>
        <p:nvPicPr>
          <p:cNvPr id="10" name="Picture 116" descr="17"/>
          <p:cNvPicPr>
            <a:picLocks noChangeAspect="1" noChangeArrowheads="1"/>
          </p:cNvPicPr>
          <p:nvPr/>
        </p:nvPicPr>
        <p:blipFill>
          <a:blip r:embed="rId4" cstate="print"/>
          <a:srcRect/>
          <a:stretch>
            <a:fillRect/>
          </a:stretch>
        </p:blipFill>
        <p:spPr bwMode="auto">
          <a:xfrm>
            <a:off x="7453312" y="1524000"/>
            <a:ext cx="3062288" cy="1989138"/>
          </a:xfrm>
          <a:prstGeom prst="rect">
            <a:avLst/>
          </a:prstGeom>
          <a:noFill/>
          <a:ln w="9525">
            <a:noFill/>
            <a:miter lim="800000"/>
            <a:headEnd/>
            <a:tailEnd/>
          </a:ln>
          <a:effectLst>
            <a:outerShdw dist="45791" dir="3378596" algn="ctr" rotWithShape="0">
              <a:srgbClr val="003663"/>
            </a:outerShdw>
          </a:effectLst>
        </p:spPr>
      </p:pic>
      <p:sp>
        <p:nvSpPr>
          <p:cNvPr id="3" name="Rectangle 2"/>
          <p:cNvSpPr/>
          <p:nvPr/>
        </p:nvSpPr>
        <p:spPr>
          <a:xfrm>
            <a:off x="1828800" y="1336707"/>
            <a:ext cx="4724400" cy="2640723"/>
          </a:xfrm>
          <a:prstGeom prst="rect">
            <a:avLst/>
          </a:prstGeom>
        </p:spPr>
        <p:txBody>
          <a:bodyPr wrap="square">
            <a:spAutoFit/>
          </a:bodyPr>
          <a:lstStyle/>
          <a:p>
            <a:pPr eaLnBrk="1" hangingPunct="1">
              <a:lnSpc>
                <a:spcPct val="90000"/>
              </a:lnSpc>
              <a:buFontTx/>
              <a:buNone/>
            </a:pPr>
            <a:r>
              <a:rPr lang="en-US" sz="2000" b="1" i="1" dirty="0">
                <a:solidFill>
                  <a:srgbClr val="002060"/>
                </a:solidFill>
              </a:rPr>
              <a:t>Mission: </a:t>
            </a:r>
            <a:r>
              <a:rPr lang="en-US" sz="2000" dirty="0">
                <a:solidFill>
                  <a:srgbClr val="002060"/>
                </a:solidFill>
              </a:rPr>
              <a:t>provides scientific and technical expertise for all phases of CBRN consequence management and is available to support the On-Scene Coordinators (OSC) 24/7</a:t>
            </a:r>
          </a:p>
          <a:p>
            <a:pPr eaLnBrk="1" hangingPunct="1">
              <a:lnSpc>
                <a:spcPct val="90000"/>
              </a:lnSpc>
              <a:buFontTx/>
              <a:buNone/>
            </a:pPr>
            <a:endParaRPr lang="en-US" sz="2400" i="1" dirty="0">
              <a:solidFill>
                <a:srgbClr val="002060"/>
              </a:solidFill>
            </a:endParaRPr>
          </a:p>
          <a:p>
            <a:pPr eaLnBrk="1" hangingPunct="1">
              <a:lnSpc>
                <a:spcPct val="90000"/>
              </a:lnSpc>
              <a:buFontTx/>
              <a:buNone/>
            </a:pPr>
            <a:r>
              <a:rPr lang="en-US" sz="2000" b="1" i="1" dirty="0">
                <a:solidFill>
                  <a:srgbClr val="002060"/>
                </a:solidFill>
              </a:rPr>
              <a:t>Focus:</a:t>
            </a:r>
            <a:r>
              <a:rPr lang="en-US" sz="2000" i="1" dirty="0">
                <a:solidFill>
                  <a:srgbClr val="002060"/>
                </a:solidFill>
              </a:rPr>
              <a:t>  </a:t>
            </a:r>
            <a:r>
              <a:rPr lang="en-US" sz="2000" dirty="0">
                <a:solidFill>
                  <a:srgbClr val="002060"/>
                </a:solidFill>
              </a:rPr>
              <a:t>Operational preparedness for CBRN agents.  Maintain ASPECT and PHILIS and RAD response assets</a:t>
            </a:r>
          </a:p>
        </p:txBody>
      </p:sp>
      <p:sp>
        <p:nvSpPr>
          <p:cNvPr id="11" name="Text Box 4"/>
          <p:cNvSpPr txBox="1">
            <a:spLocks noChangeArrowheads="1"/>
          </p:cNvSpPr>
          <p:nvPr/>
        </p:nvSpPr>
        <p:spPr bwMode="auto">
          <a:xfrm>
            <a:off x="1752600" y="6324600"/>
            <a:ext cx="8686800" cy="400110"/>
          </a:xfrm>
          <a:prstGeom prst="rect">
            <a:avLst/>
          </a:prstGeom>
          <a:noFill/>
          <a:ln w="9525">
            <a:noFill/>
            <a:miter lim="800000"/>
            <a:headEnd/>
            <a:tailEnd/>
          </a:ln>
          <a:effectLst/>
        </p:spPr>
        <p:txBody>
          <a:bodyPr wrap="square">
            <a:spAutoFit/>
          </a:bodyPr>
          <a:lstStyle/>
          <a:p>
            <a:pPr algn="ctr"/>
            <a:r>
              <a:rPr lang="en-US" sz="2000" i="1" dirty="0">
                <a:solidFill>
                  <a:srgbClr val="002060"/>
                </a:solidFill>
                <a:latin typeface="Times New Roman" charset="0"/>
              </a:rPr>
              <a:t>Buildings, infrastructure, indoor and outdoor environments, transportation sectors</a:t>
            </a:r>
          </a:p>
        </p:txBody>
      </p:sp>
      <p:sp>
        <p:nvSpPr>
          <p:cNvPr id="6" name="Rectangle 5"/>
          <p:cNvSpPr/>
          <p:nvPr/>
        </p:nvSpPr>
        <p:spPr>
          <a:xfrm>
            <a:off x="1828800" y="4001609"/>
            <a:ext cx="4572000" cy="2862322"/>
          </a:xfrm>
          <a:prstGeom prst="rect">
            <a:avLst/>
          </a:prstGeom>
        </p:spPr>
        <p:txBody>
          <a:bodyPr>
            <a:spAutoFit/>
          </a:bodyPr>
          <a:lstStyle/>
          <a:p>
            <a:r>
              <a:rPr lang="en-US" sz="2000" b="1" i="1" kern="0" dirty="0">
                <a:solidFill>
                  <a:srgbClr val="002060"/>
                </a:solidFill>
              </a:rPr>
              <a:t>Support: </a:t>
            </a:r>
            <a:r>
              <a:rPr lang="en-US" sz="2000" kern="0" dirty="0">
                <a:solidFill>
                  <a:srgbClr val="002060"/>
                </a:solidFill>
              </a:rPr>
              <a:t>All phases of CBRN response, including response, characterization, decontamination, clearance and waste management</a:t>
            </a:r>
          </a:p>
          <a:p>
            <a:endParaRPr lang="en-US" sz="2000" kern="0" dirty="0">
              <a:solidFill>
                <a:srgbClr val="002060"/>
              </a:solidFill>
            </a:endParaRPr>
          </a:p>
          <a:p>
            <a:r>
              <a:rPr lang="en-US" sz="2000" b="1" i="1" kern="0" dirty="0">
                <a:solidFill>
                  <a:srgbClr val="002060"/>
                </a:solidFill>
              </a:rPr>
              <a:t>CBRN: </a:t>
            </a:r>
            <a:r>
              <a:rPr lang="en-US" sz="2000" i="1" kern="0" dirty="0">
                <a:solidFill>
                  <a:srgbClr val="002060"/>
                </a:solidFill>
              </a:rPr>
              <a:t>Response capabilities for biological, chemical and radiological incidents</a:t>
            </a:r>
            <a:endParaRPr lang="en-US" sz="2000" kern="0" dirty="0">
              <a:solidFill>
                <a:srgbClr val="002060"/>
              </a:solidFill>
            </a:endParaRPr>
          </a:p>
          <a:p>
            <a:endParaRPr lang="en-US" sz="2000" kern="0" dirty="0">
              <a:solidFill>
                <a:srgbClr val="002060"/>
              </a:solidFill>
            </a:endParaRPr>
          </a:p>
          <a:p>
            <a:endParaRPr lang="en-US" sz="2000" dirty="0">
              <a:solidFill>
                <a:srgbClr val="0070C0"/>
              </a:solidFill>
            </a:endParaRPr>
          </a:p>
        </p:txBody>
      </p:sp>
    </p:spTree>
    <p:extLst>
      <p:ext uri="{BB962C8B-B14F-4D97-AF65-F5344CB8AC3E}">
        <p14:creationId xmlns:p14="http://schemas.microsoft.com/office/powerpoint/2010/main" val="294473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56"/>
            <a:ext cx="1855247" cy="1855247"/>
          </a:xfrm>
          <a:prstGeom prst="rect">
            <a:avLst/>
          </a:prstGeom>
        </p:spPr>
      </p:pic>
      <p:sp>
        <p:nvSpPr>
          <p:cNvPr id="9" name="Text Box 5"/>
          <p:cNvSpPr txBox="1">
            <a:spLocks noChangeArrowheads="1"/>
          </p:cNvSpPr>
          <p:nvPr/>
        </p:nvSpPr>
        <p:spPr bwMode="auto">
          <a:xfrm>
            <a:off x="5261814" y="1897351"/>
            <a:ext cx="6730891" cy="970437"/>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-Remote-Sensing &amp; Imagery-</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Chemical, Radiological &amp; Situational Awareness</a:t>
            </a:r>
          </a:p>
        </p:txBody>
      </p:sp>
      <p:sp>
        <p:nvSpPr>
          <p:cNvPr id="12" name="Rectangle 2"/>
          <p:cNvSpPr>
            <a:spLocks noChangeArrowheads="1"/>
          </p:cNvSpPr>
          <p:nvPr/>
        </p:nvSpPr>
        <p:spPr bwMode="auto">
          <a:xfrm>
            <a:off x="0" y="569686"/>
            <a:ext cx="12192000" cy="1143000"/>
          </a:xfrm>
          <a:prstGeom prst="rect">
            <a:avLst/>
          </a:prstGeom>
          <a:noFill/>
          <a:ln w="9525">
            <a:noFill/>
            <a:miter lim="800000"/>
            <a:headEnd/>
            <a:tailEnd/>
          </a:ln>
        </p:spPr>
        <p:txBody>
          <a:bodyPr anchor="ctr"/>
          <a:lstStyle/>
          <a:p>
            <a:pPr marL="236538" algn="ctr"/>
            <a:r>
              <a:rPr lang="en-US" sz="4800" b="1" dirty="0">
                <a:solidFill>
                  <a:srgbClr val="002060"/>
                </a:solidFill>
              </a:rPr>
              <a:t>CBRN CMAD Mobile Assets</a:t>
            </a:r>
          </a:p>
          <a:p>
            <a:pPr marL="236538" algn="ctr"/>
            <a:r>
              <a:rPr lang="en-US" sz="2000" b="1" dirty="0">
                <a:solidFill>
                  <a:srgbClr val="C00000"/>
                </a:solidFill>
                <a:latin typeface="Arial" charset="0"/>
              </a:rPr>
              <a:t>Unique Field Operational Assets – All Hazards</a:t>
            </a:r>
          </a:p>
          <a:p>
            <a:pPr marL="236538" algn="ctr"/>
            <a:r>
              <a:rPr lang="en-US" sz="2000" b="1" dirty="0">
                <a:solidFill>
                  <a:srgbClr val="C00000"/>
                </a:solidFill>
                <a:latin typeface="Arial" charset="0"/>
              </a:rPr>
              <a:t>-</a:t>
            </a:r>
            <a:r>
              <a:rPr lang="en-US" sz="2000" b="1" i="1" dirty="0">
                <a:solidFill>
                  <a:srgbClr val="C00000"/>
                </a:solidFill>
                <a:latin typeface="Arial" charset="0"/>
              </a:rPr>
              <a:t>Available to ALL EPA Regions &amp; Interagency Partners-</a:t>
            </a:r>
          </a:p>
          <a:p>
            <a:pPr marL="236538" algn="ctr"/>
            <a:endParaRPr lang="en-US" sz="4800" b="1" dirty="0">
              <a:solidFill>
                <a:srgbClr val="002060"/>
              </a:solidFill>
            </a:endParaRPr>
          </a:p>
        </p:txBody>
      </p:sp>
      <p:sp>
        <p:nvSpPr>
          <p:cNvPr id="10" name="Text Box 5"/>
          <p:cNvSpPr txBox="1">
            <a:spLocks noChangeArrowheads="1"/>
          </p:cNvSpPr>
          <p:nvPr/>
        </p:nvSpPr>
        <p:spPr bwMode="auto">
          <a:xfrm>
            <a:off x="652125" y="1897455"/>
            <a:ext cx="4609689" cy="970437"/>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TICs and CWAs</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High Throughput Mobile Analysis</a:t>
            </a:r>
          </a:p>
        </p:txBody>
      </p:sp>
      <p:sp>
        <p:nvSpPr>
          <p:cNvPr id="11" name="Text Box 5"/>
          <p:cNvSpPr txBox="1">
            <a:spLocks noChangeArrowheads="1"/>
          </p:cNvSpPr>
          <p:nvPr/>
        </p:nvSpPr>
        <p:spPr bwMode="auto">
          <a:xfrm>
            <a:off x="5686345" y="5913057"/>
            <a:ext cx="5881825" cy="970437"/>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ASPECT Airborne Detection Platform</a:t>
            </a:r>
          </a:p>
        </p:txBody>
      </p:sp>
      <p:pic>
        <p:nvPicPr>
          <p:cNvPr id="13" name="Content Placeholder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652126" y="2858407"/>
            <a:ext cx="4609689" cy="301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52125" y="5895356"/>
            <a:ext cx="4609690" cy="970437"/>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PHILIS Mobile Labs</a:t>
            </a:r>
          </a:p>
        </p:txBody>
      </p:sp>
      <p:pic>
        <p:nvPicPr>
          <p:cNvPr id="15" name="Picture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34707" y="2867788"/>
            <a:ext cx="5385105" cy="3008086"/>
          </a:xfrm>
          <a:prstGeom prst="rect">
            <a:avLst/>
          </a:prstGeom>
          <a:ln>
            <a:solidFill>
              <a:schemeClr val="tx1"/>
            </a:solidFill>
          </a:ln>
        </p:spPr>
      </p:pic>
    </p:spTree>
    <p:extLst>
      <p:ext uri="{BB962C8B-B14F-4D97-AF65-F5344CB8AC3E}">
        <p14:creationId xmlns:p14="http://schemas.microsoft.com/office/powerpoint/2010/main" val="21121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11132" y="955343"/>
            <a:ext cx="11912546" cy="1418141"/>
          </a:xfrm>
          <a:prstGeom prst="rect">
            <a:avLst/>
          </a:prstGeom>
          <a:noFill/>
          <a:ln w="9525">
            <a:noFill/>
            <a:miter lim="800000"/>
            <a:headEnd/>
            <a:tailEnd/>
          </a:ln>
        </p:spPr>
        <p:txBody>
          <a:bodyPr anchor="ctr"/>
          <a:lstStyle/>
          <a:p>
            <a:pPr marL="236538" algn="ctr"/>
            <a:r>
              <a:rPr lang="en-US" sz="3600" b="1" dirty="0">
                <a:solidFill>
                  <a:srgbClr val="002060"/>
                </a:solidFill>
              </a:rPr>
              <a:t>CMAD’s  Mobile Labs</a:t>
            </a:r>
          </a:p>
          <a:p>
            <a:pPr marL="236538" algn="ctr"/>
            <a:r>
              <a:rPr lang="en-US" sz="2000" b="1" i="1" dirty="0">
                <a:solidFill>
                  <a:schemeClr val="accent5">
                    <a:lumMod val="50000"/>
                  </a:schemeClr>
                </a:solidFill>
                <a:latin typeface="Arial" charset="0"/>
              </a:rPr>
              <a:t>TICs and CWAs - High Throughput Mobile Analysis</a:t>
            </a:r>
          </a:p>
          <a:p>
            <a:pPr marL="236538" algn="ctr"/>
            <a:endParaRPr lang="en-US" sz="2000" b="1" dirty="0">
              <a:solidFill>
                <a:srgbClr val="002060"/>
              </a:solidFill>
            </a:endParaRPr>
          </a:p>
          <a:p>
            <a:pPr marL="236538" algn="ctr"/>
            <a:endParaRPr lang="en-US" sz="3600" b="1" dirty="0">
              <a:solidFill>
                <a:srgbClr val="002060"/>
              </a:solidFill>
            </a:endParaRPr>
          </a:p>
        </p:txBody>
      </p:sp>
      <p:sp>
        <p:nvSpPr>
          <p:cNvPr id="7" name="Text Box 5"/>
          <p:cNvSpPr txBox="1">
            <a:spLocks noChangeArrowheads="1"/>
          </p:cNvSpPr>
          <p:nvPr/>
        </p:nvSpPr>
        <p:spPr bwMode="auto">
          <a:xfrm>
            <a:off x="-423080" y="5934429"/>
            <a:ext cx="12192000" cy="970437"/>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2000" b="1" i="1" dirty="0">
              <a:solidFill>
                <a:schemeClr val="accent5">
                  <a:lumMod val="50000"/>
                </a:schemeClr>
              </a:solidFill>
              <a:latin typeface="Arial" charset="0"/>
            </a:endParaRPr>
          </a:p>
        </p:txBody>
      </p:sp>
      <p:pic>
        <p:nvPicPr>
          <p:cNvPr id="8" name="Content Placeholder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168048" y="1923499"/>
            <a:ext cx="6056402" cy="396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10165" y="5887973"/>
            <a:ext cx="12202165" cy="970437"/>
          </a:xfrm>
          <a:prstGeom prst="rect">
            <a:avLst/>
          </a:prstGeom>
          <a:noFill/>
          <a:ln w="9525">
            <a:noFill/>
            <a:round/>
            <a:headEnd/>
            <a:tailEnd/>
          </a:ln>
          <a:effectLst/>
        </p:spPr>
        <p:txBody>
          <a:bodyPr lIns="90000" tIns="46800" rIns="90000" bIns="46800" anchor="ctr"/>
          <a:lstStyle/>
          <a:p>
            <a:pPr marL="236538" algn="ctr"/>
            <a:r>
              <a:rPr lang="en-US" sz="2400" b="1" dirty="0">
                <a:solidFill>
                  <a:srgbClr val="002060"/>
                </a:solidFill>
              </a:rPr>
              <a:t>The Portable High-throughput Integrated Laboratory Identification System (PHILIS) Mobile Analytical Laboratories</a:t>
            </a:r>
          </a:p>
        </p:txBody>
      </p:sp>
    </p:spTree>
    <p:extLst>
      <p:ext uri="{BB962C8B-B14F-4D97-AF65-F5344CB8AC3E}">
        <p14:creationId xmlns:p14="http://schemas.microsoft.com/office/powerpoint/2010/main" val="180380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0" y="0"/>
            <a:ext cx="10515600" cy="1325563"/>
          </a:xfrm>
        </p:spPr>
        <p:txBody>
          <a:bodyPr/>
          <a:lstStyle/>
          <a:p>
            <a:pPr marL="236538" algn="ctr"/>
            <a:r>
              <a:rPr lang="en-US" sz="3200" b="1" dirty="0">
                <a:latin typeface="+mn-lt"/>
              </a:rPr>
              <a:t>PHILIS Background &amp; Mission </a:t>
            </a:r>
          </a:p>
        </p:txBody>
      </p:sp>
      <p:sp>
        <p:nvSpPr>
          <p:cNvPr id="5" name="Content Placeholder 2"/>
          <p:cNvSpPr txBox="1">
            <a:spLocks/>
          </p:cNvSpPr>
          <p:nvPr/>
        </p:nvSpPr>
        <p:spPr bwMode="auto">
          <a:xfrm>
            <a:off x="1180531" y="1431380"/>
            <a:ext cx="9335069"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800" b="0" kern="1200" spc="-150">
                <a:solidFill>
                  <a:srgbClr val="1F1A4F"/>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Clr>
                <a:schemeClr val="tx2"/>
              </a:buClr>
              <a:buFont typeface="Arial" panose="020B0604020202020204" pitchFamily="34" charset="0"/>
              <a:buChar char="•"/>
            </a:pPr>
            <a:r>
              <a:rPr lang="en-US" sz="2000" dirty="0">
                <a:solidFill>
                  <a:srgbClr val="002060"/>
                </a:solidFill>
              </a:rPr>
              <a:t>PHILIS Designed Through DHS S&amp;T Project (2004)</a:t>
            </a:r>
          </a:p>
          <a:p>
            <a:pPr marL="800100" lvl="1" indent="-342900">
              <a:buClr>
                <a:schemeClr val="tx2"/>
              </a:buClr>
              <a:buFont typeface="Arial" panose="020B0604020202020204" pitchFamily="34" charset="0"/>
              <a:buChar char="•"/>
            </a:pPr>
            <a:r>
              <a:rPr lang="en-US" dirty="0">
                <a:solidFill>
                  <a:srgbClr val="002060"/>
                </a:solidFill>
                <a:highlight>
                  <a:srgbClr val="FFFF00"/>
                </a:highlight>
              </a:rPr>
              <a:t>Original Mission – Analysis of Chemical Warfare Agents (CWA) and Toxic Industrial Chemicals (TICS). National lack of CWA labs in the civilian sector for Consequence Management, remediation and Recovery </a:t>
            </a:r>
          </a:p>
          <a:p>
            <a:pPr marL="800100" lvl="1" indent="-342900">
              <a:buClr>
                <a:schemeClr val="tx2"/>
              </a:buClr>
              <a:buFont typeface="Arial" panose="020B0604020202020204" pitchFamily="34" charset="0"/>
              <a:buChar char="•"/>
            </a:pPr>
            <a:r>
              <a:rPr lang="en-US" dirty="0">
                <a:solidFill>
                  <a:srgbClr val="002060"/>
                </a:solidFill>
              </a:rPr>
              <a:t>Transferred to EPA in 2007</a:t>
            </a:r>
          </a:p>
          <a:p>
            <a:pPr marL="800100" lvl="1" indent="-342900">
              <a:buClr>
                <a:schemeClr val="tx2"/>
              </a:buClr>
              <a:buFont typeface="Arial" panose="020B0604020202020204" pitchFamily="34" charset="0"/>
              <a:buChar char="•"/>
            </a:pPr>
            <a:r>
              <a:rPr lang="en-US" dirty="0">
                <a:solidFill>
                  <a:srgbClr val="002060"/>
                </a:solidFill>
              </a:rPr>
              <a:t>CMAD coordinated with National Homeland Security Research Center (NHSRC) and selected Regional laboratories to develop and validate method for CWA – used by PHILIS and Regional Labs</a:t>
            </a:r>
          </a:p>
          <a:p>
            <a:pPr marL="342900" indent="-342900">
              <a:buClr>
                <a:schemeClr val="tx2"/>
              </a:buClr>
              <a:buFont typeface="Arial" panose="020B0604020202020204" pitchFamily="34" charset="0"/>
              <a:buChar char="•"/>
            </a:pPr>
            <a:r>
              <a:rPr lang="en-US" sz="2000" dirty="0">
                <a:solidFill>
                  <a:srgbClr val="002060"/>
                </a:solidFill>
              </a:rPr>
              <a:t>Under EPA/OEM PHILIS Mission </a:t>
            </a:r>
            <a:r>
              <a:rPr lang="en-US" sz="2000" b="1" u="sng" dirty="0">
                <a:solidFill>
                  <a:srgbClr val="002060"/>
                </a:solidFill>
              </a:rPr>
              <a:t>Expanded</a:t>
            </a:r>
          </a:p>
          <a:p>
            <a:pPr marL="342900" indent="-342900">
              <a:buClr>
                <a:schemeClr val="tx2"/>
              </a:buClr>
              <a:buFont typeface="Arial" panose="020B0604020202020204" pitchFamily="34" charset="0"/>
              <a:buChar char="•"/>
            </a:pPr>
            <a:r>
              <a:rPr lang="en-US" sz="2000" b="1" u="sng" dirty="0">
                <a:solidFill>
                  <a:srgbClr val="002060"/>
                </a:solidFill>
              </a:rPr>
              <a:t>Current Mission is for Dual Use Applications</a:t>
            </a:r>
          </a:p>
          <a:p>
            <a:pPr marL="342900" indent="-342900">
              <a:buClr>
                <a:schemeClr val="tx2"/>
              </a:buClr>
              <a:buFont typeface="Arial" panose="020B0604020202020204" pitchFamily="34" charset="0"/>
              <a:buChar char="•"/>
            </a:pPr>
            <a:r>
              <a:rPr lang="en-US" sz="2000" dirty="0">
                <a:solidFill>
                  <a:srgbClr val="002060"/>
                </a:solidFill>
              </a:rPr>
              <a:t>Support to all EPA Regions , Other EPA Offices and federal, state and local entities</a:t>
            </a:r>
          </a:p>
          <a:p>
            <a:pPr marL="342900" indent="-342900">
              <a:buClr>
                <a:schemeClr val="tx2"/>
              </a:buClr>
              <a:buFont typeface="Arial" panose="020B0604020202020204" pitchFamily="34" charset="0"/>
              <a:buChar char="•"/>
            </a:pPr>
            <a:r>
              <a:rPr lang="en-US" sz="2000" dirty="0">
                <a:solidFill>
                  <a:srgbClr val="002060"/>
                </a:solidFill>
              </a:rPr>
              <a:t>Part of EPA’s Environmental Response Laboratory Network (ERLN)</a:t>
            </a:r>
          </a:p>
          <a:p>
            <a:pPr marL="800100" lvl="1" indent="-342900">
              <a:buClr>
                <a:schemeClr val="tx2"/>
              </a:buClr>
              <a:buFont typeface="Arial" panose="020B0604020202020204" pitchFamily="34" charset="0"/>
              <a:buChar char="•"/>
            </a:pPr>
            <a:r>
              <a:rPr lang="en-US" dirty="0">
                <a:solidFill>
                  <a:srgbClr val="002060"/>
                </a:solidFill>
              </a:rPr>
              <a:t>140 laboratory network (EPA, private, commercial labs) offering rapid access to </a:t>
            </a:r>
            <a:r>
              <a:rPr lang="en-US" dirty="0" err="1">
                <a:solidFill>
                  <a:srgbClr val="002060"/>
                </a:solidFill>
              </a:rPr>
              <a:t>Chem</a:t>
            </a:r>
            <a:r>
              <a:rPr lang="en-US" dirty="0">
                <a:solidFill>
                  <a:srgbClr val="002060"/>
                </a:solidFill>
              </a:rPr>
              <a:t>, Bio and Radiochemical laboratories</a:t>
            </a:r>
          </a:p>
          <a:p>
            <a:pPr marL="800100" lvl="1" indent="-342900">
              <a:buClr>
                <a:schemeClr val="tx2"/>
              </a:buClr>
              <a:buFont typeface="Arial" panose="020B0604020202020204" pitchFamily="34" charset="0"/>
              <a:buChar char="•"/>
            </a:pPr>
            <a:r>
              <a:rPr lang="en-US" dirty="0">
                <a:solidFill>
                  <a:srgbClr val="002060"/>
                </a:solidFill>
              </a:rPr>
              <a:t>Subset of the Nation’s Integrated Consortium of Laboratory Networks (ICLN)</a:t>
            </a:r>
          </a:p>
          <a:p>
            <a:pPr>
              <a:buClr>
                <a:schemeClr val="tx2"/>
              </a:buClr>
            </a:pPr>
            <a:endParaRPr lang="en-US" b="1" u="sng" dirty="0">
              <a:solidFill>
                <a:schemeClr val="accent5">
                  <a:lumMod val="50000"/>
                </a:schemeClr>
              </a:solidFill>
              <a:latin typeface="+mn-lt"/>
            </a:endParaRPr>
          </a:p>
          <a:p>
            <a:pPr>
              <a:buClr>
                <a:schemeClr val="tx2"/>
              </a:buClr>
            </a:pPr>
            <a:endParaRPr lang="en-US" b="1" u="sng" dirty="0">
              <a:solidFill>
                <a:schemeClr val="accent5">
                  <a:lumMod val="50000"/>
                </a:schemeClr>
              </a:solidFill>
              <a:latin typeface="+mn-lt"/>
            </a:endParaRPr>
          </a:p>
          <a:p>
            <a:pPr>
              <a:buClr>
                <a:schemeClr val="tx2"/>
              </a:buClr>
            </a:pPr>
            <a:r>
              <a:rPr lang="en-US" dirty="0">
                <a:solidFill>
                  <a:schemeClr val="accent5">
                    <a:lumMod val="50000"/>
                  </a:schemeClr>
                </a:solidFill>
                <a:latin typeface="+mn-lt"/>
              </a:rPr>
              <a:t> </a:t>
            </a:r>
          </a:p>
        </p:txBody>
      </p:sp>
    </p:spTree>
    <p:extLst>
      <p:ext uri="{BB962C8B-B14F-4D97-AF65-F5344CB8AC3E}">
        <p14:creationId xmlns:p14="http://schemas.microsoft.com/office/powerpoint/2010/main" val="410694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169385" y="511034"/>
            <a:ext cx="9134675" cy="1391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1" hangingPunct="1">
              <a:defRPr/>
            </a:pPr>
            <a:r>
              <a:rPr lang="en-US" sz="2800" b="1" dirty="0">
                <a:solidFill>
                  <a:srgbClr val="002060"/>
                </a:solidFill>
              </a:rPr>
              <a:t>PHILIS Mobile </a:t>
            </a:r>
            <a:r>
              <a:rPr lang="en-US" sz="3000" b="1" kern="0" dirty="0">
                <a:solidFill>
                  <a:srgbClr val="002060"/>
                </a:solidFill>
                <a:ea typeface="+mj-ea"/>
                <a:cs typeface="+mj-cs"/>
              </a:rPr>
              <a:t>Laboratory Vehicles</a:t>
            </a:r>
          </a:p>
          <a:p>
            <a:pPr algn="ctr" eaLnBrk="1" hangingPunct="1">
              <a:defRPr/>
            </a:pPr>
            <a:r>
              <a:rPr lang="en-US" sz="3000" b="1" kern="0" dirty="0">
                <a:solidFill>
                  <a:srgbClr val="002060"/>
                </a:solidFill>
                <a:ea typeface="+mj-ea"/>
                <a:cs typeface="+mj-cs"/>
              </a:rPr>
              <a:t> Edison, New Jersey</a:t>
            </a:r>
          </a:p>
        </p:txBody>
      </p:sp>
      <p:grpSp>
        <p:nvGrpSpPr>
          <p:cNvPr id="5" name="Group 4"/>
          <p:cNvGrpSpPr/>
          <p:nvPr/>
        </p:nvGrpSpPr>
        <p:grpSpPr>
          <a:xfrm>
            <a:off x="3107917" y="1998676"/>
            <a:ext cx="6140252" cy="2004775"/>
            <a:chOff x="457200" y="4191000"/>
            <a:chExt cx="4840224" cy="1905000"/>
          </a:xfrm>
        </p:grpSpPr>
        <p:pic>
          <p:nvPicPr>
            <p:cNvPr id="6" name="Picture 5" descr="NJ PHILIS - APL02.jpg"/>
            <p:cNvPicPr>
              <a:picLocks noChangeAspect="1"/>
            </p:cNvPicPr>
            <p:nvPr/>
          </p:nvPicPr>
          <p:blipFill>
            <a:blip r:embed="rId2" cstate="print"/>
            <a:srcRect l="3312" t="18371" r="4464" b="22816"/>
            <a:stretch>
              <a:fillRect/>
            </a:stretch>
          </p:blipFill>
          <p:spPr>
            <a:xfrm>
              <a:off x="457200" y="4191000"/>
              <a:ext cx="3962400" cy="1905000"/>
            </a:xfrm>
            <a:prstGeom prst="rect">
              <a:avLst/>
            </a:prstGeom>
            <a:ln w="47625">
              <a:solidFill>
                <a:schemeClr val="bg1"/>
              </a:solidFill>
            </a:ln>
          </p:spPr>
        </p:pic>
        <p:sp>
          <p:nvSpPr>
            <p:cNvPr id="7" name="Text Box 4"/>
            <p:cNvSpPr txBox="1">
              <a:spLocks noChangeArrowheads="1"/>
            </p:cNvSpPr>
            <p:nvPr/>
          </p:nvSpPr>
          <p:spPr bwMode="auto">
            <a:xfrm>
              <a:off x="1335024" y="5509522"/>
              <a:ext cx="3962400" cy="4224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500"/>
                </a:lnSpc>
              </a:pPr>
              <a:r>
                <a:rPr lang="en-US" sz="2000" dirty="0">
                  <a:solidFill>
                    <a:srgbClr val="FFFFFF"/>
                  </a:solidFill>
                </a:rPr>
                <a:t>APL01 &amp; APL02 –</a:t>
              </a:r>
              <a:br>
                <a:rPr lang="en-US" sz="2000" dirty="0">
                  <a:solidFill>
                    <a:srgbClr val="FFFFFF"/>
                  </a:solidFill>
                </a:rPr>
              </a:br>
              <a:r>
                <a:rPr lang="en-US" sz="2000" dirty="0">
                  <a:solidFill>
                    <a:srgbClr val="FFFFFF"/>
                  </a:solidFill>
                </a:rPr>
                <a:t> </a:t>
              </a:r>
              <a:r>
                <a:rPr lang="en-US" b="0" dirty="0">
                  <a:solidFill>
                    <a:srgbClr val="FFFFFF"/>
                  </a:solidFill>
                  <a:latin typeface="Calibri" pitchFamily="34" charset="0"/>
                </a:rPr>
                <a:t>Analytical Laboratories</a:t>
              </a:r>
            </a:p>
            <a:p>
              <a:pPr algn="ctr" eaLnBrk="1" hangingPunct="1"/>
              <a:endParaRPr kumimoji="0" lang="en-US" b="0" i="0" u="none" strike="noStrike" cap="none" normalizeH="0" baseline="0" dirty="0">
                <a:ln>
                  <a:noFill/>
                </a:ln>
                <a:solidFill>
                  <a:schemeClr val="tx1"/>
                </a:solidFill>
                <a:effectLst/>
                <a:latin typeface="Arial" pitchFamily="34" charset="0"/>
              </a:endParaRPr>
            </a:p>
          </p:txBody>
        </p:sp>
      </p:grpSp>
      <p:grpSp>
        <p:nvGrpSpPr>
          <p:cNvPr id="8" name="Group 36"/>
          <p:cNvGrpSpPr>
            <a:grpSpLocks noChangeAspect="1"/>
          </p:cNvGrpSpPr>
          <p:nvPr/>
        </p:nvGrpSpPr>
        <p:grpSpPr>
          <a:xfrm>
            <a:off x="3116748" y="4192336"/>
            <a:ext cx="5239948" cy="2245282"/>
            <a:chOff x="5334000" y="3200400"/>
            <a:chExt cx="3028401" cy="1477167"/>
          </a:xfrm>
        </p:grpSpPr>
        <p:pic>
          <p:nvPicPr>
            <p:cNvPr id="9" name="Picture 8" descr="PHILIS CO - SPA.jpg"/>
            <p:cNvPicPr/>
            <p:nvPr/>
          </p:nvPicPr>
          <p:blipFill>
            <a:blip r:embed="rId3" cstate="print"/>
            <a:srcRect l="2119" t="33482" r="3346" b="22768"/>
            <a:stretch>
              <a:fillRect/>
            </a:stretch>
          </p:blipFill>
          <p:spPr>
            <a:xfrm>
              <a:off x="5334000" y="3200400"/>
              <a:ext cx="3003164" cy="1455673"/>
            </a:xfrm>
            <a:prstGeom prst="rect">
              <a:avLst/>
            </a:prstGeom>
            <a:ln w="50800">
              <a:solidFill>
                <a:schemeClr val="bg1"/>
              </a:solidFill>
            </a:ln>
          </p:spPr>
        </p:pic>
        <p:sp>
          <p:nvSpPr>
            <p:cNvPr id="10" name="Text Box 5"/>
            <p:cNvSpPr txBox="1">
              <a:spLocks noChangeArrowheads="1"/>
            </p:cNvSpPr>
            <p:nvPr/>
          </p:nvSpPr>
          <p:spPr bwMode="auto">
            <a:xfrm>
              <a:off x="5334000" y="4363451"/>
              <a:ext cx="3028401" cy="314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US" sz="2000" b="1" dirty="0">
                  <a:solidFill>
                    <a:srgbClr val="FFFFFF"/>
                  </a:solidFill>
                </a:rPr>
                <a:t>SPA01 &amp; SPA02 </a:t>
              </a:r>
              <a:r>
                <a:rPr lang="en-US" sz="2000" dirty="0">
                  <a:solidFill>
                    <a:srgbClr val="FFFFFF"/>
                  </a:solidFill>
                </a:rPr>
                <a:t>- </a:t>
              </a:r>
              <a:r>
                <a:rPr kumimoji="0" lang="en-US" b="0" i="0" u="none" strike="noStrike" cap="none" normalizeH="0" baseline="0" dirty="0">
                  <a:ln>
                    <a:noFill/>
                  </a:ln>
                  <a:solidFill>
                    <a:srgbClr val="FFFFFF"/>
                  </a:solidFill>
                  <a:effectLst/>
                  <a:latin typeface="Calibri" pitchFamily="34" charset="0"/>
                </a:rPr>
                <a:t>Sample Preparation</a:t>
              </a:r>
              <a:endParaRPr kumimoji="0" lang="en-US" b="0" i="0" u="none" strike="noStrike" cap="none" normalizeH="0" baseline="0" dirty="0">
                <a:ln>
                  <a:noFill/>
                </a:ln>
                <a:solidFill>
                  <a:schemeClr val="tx1"/>
                </a:solidFill>
                <a:effectLst/>
                <a:latin typeface="Arial" pitchFamily="34" charset="0"/>
              </a:endParaRPr>
            </a:p>
          </p:txBody>
        </p:sp>
      </p:grpSp>
    </p:spTree>
    <p:extLst>
      <p:ext uri="{BB962C8B-B14F-4D97-AF65-F5344CB8AC3E}">
        <p14:creationId xmlns:p14="http://schemas.microsoft.com/office/powerpoint/2010/main" val="3725062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752600" y="1056523"/>
            <a:ext cx="91440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1" hangingPunct="1">
              <a:defRPr/>
            </a:pPr>
            <a:r>
              <a:rPr lang="en-US" sz="2800" b="1" dirty="0">
                <a:solidFill>
                  <a:srgbClr val="002060"/>
                </a:solidFill>
              </a:rPr>
              <a:t>PHILIS </a:t>
            </a:r>
            <a:r>
              <a:rPr lang="en-US" sz="3000" b="1" kern="0" dirty="0">
                <a:solidFill>
                  <a:srgbClr val="002060"/>
                </a:solidFill>
                <a:ea typeface="+mj-ea"/>
                <a:cs typeface="+mj-cs"/>
              </a:rPr>
              <a:t>Laboratory Vehicles </a:t>
            </a:r>
          </a:p>
          <a:p>
            <a:pPr algn="ctr" eaLnBrk="1" hangingPunct="1">
              <a:defRPr/>
            </a:pPr>
            <a:r>
              <a:rPr lang="en-US" sz="3000" b="1" kern="0" dirty="0">
                <a:solidFill>
                  <a:srgbClr val="002060"/>
                </a:solidFill>
                <a:ea typeface="+mj-ea"/>
                <a:cs typeface="+mj-cs"/>
              </a:rPr>
              <a:t> Castle Rock, Colorado</a:t>
            </a:r>
          </a:p>
        </p:txBody>
      </p:sp>
      <p:grpSp>
        <p:nvGrpSpPr>
          <p:cNvPr id="5" name="Group 27"/>
          <p:cNvGrpSpPr>
            <a:grpSpLocks noChangeAspect="1"/>
          </p:cNvGrpSpPr>
          <p:nvPr/>
        </p:nvGrpSpPr>
        <p:grpSpPr>
          <a:xfrm>
            <a:off x="2811514" y="2407171"/>
            <a:ext cx="3962398" cy="1985476"/>
            <a:chOff x="762000" y="1524000"/>
            <a:chExt cx="3041434" cy="1524000"/>
          </a:xfrm>
        </p:grpSpPr>
        <p:pic>
          <p:nvPicPr>
            <p:cNvPr id="6" name="Picture 5" descr="CO PHILIS - PAL CA.jpg"/>
            <p:cNvPicPr/>
            <p:nvPr/>
          </p:nvPicPr>
          <p:blipFill>
            <a:blip r:embed="rId2" cstate="print"/>
            <a:srcRect l="3392" t="31358" r="3729" b="25429"/>
            <a:stretch>
              <a:fillRect/>
            </a:stretch>
          </p:blipFill>
          <p:spPr>
            <a:xfrm>
              <a:off x="762000" y="1524000"/>
              <a:ext cx="3021966" cy="1467026"/>
            </a:xfrm>
            <a:prstGeom prst="rect">
              <a:avLst/>
            </a:prstGeom>
            <a:ln w="50800">
              <a:solidFill>
                <a:schemeClr val="bg1"/>
              </a:solidFill>
            </a:ln>
          </p:spPr>
        </p:pic>
        <p:sp>
          <p:nvSpPr>
            <p:cNvPr id="7" name="Text Box 1"/>
            <p:cNvSpPr txBox="1">
              <a:spLocks noChangeArrowheads="1"/>
            </p:cNvSpPr>
            <p:nvPr/>
          </p:nvSpPr>
          <p:spPr bwMode="auto">
            <a:xfrm>
              <a:off x="792161" y="2667000"/>
              <a:ext cx="3011273"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US" sz="2000" b="1" dirty="0">
                  <a:solidFill>
                    <a:srgbClr val="FFFFFF"/>
                  </a:solidFill>
                </a:rPr>
                <a:t>PAL</a:t>
              </a:r>
              <a:r>
                <a:rPr lang="en-US" sz="2000" dirty="0">
                  <a:solidFill>
                    <a:srgbClr val="FFFFFF"/>
                  </a:solidFill>
                </a:rPr>
                <a:t> - </a:t>
              </a:r>
              <a:r>
                <a:rPr kumimoji="0" lang="en-US" b="0" i="0" u="none" strike="noStrike" cap="none" normalizeH="0" baseline="0" dirty="0">
                  <a:ln>
                    <a:noFill/>
                  </a:ln>
                  <a:solidFill>
                    <a:srgbClr val="FFFFFF"/>
                  </a:solidFill>
                  <a:effectLst/>
                  <a:latin typeface="Calibri" pitchFamily="34" charset="0"/>
                </a:rPr>
                <a:t>Analytical Laboratory</a:t>
              </a:r>
              <a:endParaRPr kumimoji="0" lang="en-US" b="0" i="0" u="none" strike="noStrike" cap="none" normalizeH="0" baseline="0" dirty="0">
                <a:ln>
                  <a:noFill/>
                </a:ln>
                <a:solidFill>
                  <a:srgbClr val="FFFFFF"/>
                </a:solidFill>
                <a:effectLst/>
                <a:latin typeface="Times New Roman" pitchFamily="18" charset="0"/>
              </a:endParaRPr>
            </a:p>
          </p:txBody>
        </p:sp>
      </p:grpSp>
      <p:grpSp>
        <p:nvGrpSpPr>
          <p:cNvPr id="8" name="Group 7"/>
          <p:cNvGrpSpPr/>
          <p:nvPr/>
        </p:nvGrpSpPr>
        <p:grpSpPr>
          <a:xfrm>
            <a:off x="2846483" y="4507305"/>
            <a:ext cx="3927429" cy="1967865"/>
            <a:chOff x="0" y="0"/>
            <a:chExt cx="3581466" cy="1759817"/>
          </a:xfrm>
        </p:grpSpPr>
        <p:pic>
          <p:nvPicPr>
            <p:cNvPr id="9" name="Picture 8" descr="CO PHILIS - SLA.jpg"/>
            <p:cNvPicPr/>
            <p:nvPr/>
          </p:nvPicPr>
          <p:blipFill>
            <a:blip r:embed="rId3" cstate="print"/>
            <a:srcRect l="15569" t="21963" r="8974" b="30812"/>
            <a:stretch>
              <a:fillRect/>
            </a:stretch>
          </p:blipFill>
          <p:spPr>
            <a:xfrm>
              <a:off x="0" y="0"/>
              <a:ext cx="3563802" cy="1721485"/>
            </a:xfrm>
            <a:prstGeom prst="rect">
              <a:avLst/>
            </a:prstGeom>
            <a:ln w="50800">
              <a:solidFill>
                <a:schemeClr val="bg1"/>
              </a:solidFill>
            </a:ln>
          </p:spPr>
        </p:pic>
        <p:sp>
          <p:nvSpPr>
            <p:cNvPr id="10" name="Rectangle 9"/>
            <p:cNvSpPr>
              <a:spLocks noChangeArrowheads="1"/>
            </p:cNvSpPr>
            <p:nvPr/>
          </p:nvSpPr>
          <p:spPr bwMode="auto">
            <a:xfrm>
              <a:off x="0" y="1392415"/>
              <a:ext cx="3581466" cy="3674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marL="0" marR="0" eaLnBrk="0" fontAlgn="base" hangingPunct="0">
                <a:spcBef>
                  <a:spcPts val="0"/>
                </a:spcBef>
                <a:spcAft>
                  <a:spcPts val="0"/>
                </a:spcAft>
              </a:pPr>
              <a:r>
                <a:rPr lang="en-US" sz="2000" kern="12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SLA - </a:t>
              </a:r>
              <a:r>
                <a:rPr lang="en-US" sz="1200" kern="12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Sample Log-In</a:t>
              </a:r>
              <a:endParaRPr lang="en-US" sz="1200">
                <a:effectLst/>
                <a:latin typeface="Times New Roman" panose="02020603050405020304" pitchFamily="18" charset="0"/>
                <a:ea typeface="Times New Roman" panose="02020603050405020304" pitchFamily="18" charset="0"/>
              </a:endParaRPr>
            </a:p>
          </p:txBody>
        </p:sp>
      </p:grpSp>
      <p:grpSp>
        <p:nvGrpSpPr>
          <p:cNvPr id="11" name="Group 40"/>
          <p:cNvGrpSpPr>
            <a:grpSpLocks noChangeAspect="1"/>
          </p:cNvGrpSpPr>
          <p:nvPr/>
        </p:nvGrpSpPr>
        <p:grpSpPr>
          <a:xfrm>
            <a:off x="7150100" y="2441175"/>
            <a:ext cx="3959637" cy="1917468"/>
            <a:chOff x="5257800" y="4876800"/>
            <a:chExt cx="3124200" cy="1479683"/>
          </a:xfrm>
        </p:grpSpPr>
        <p:pic>
          <p:nvPicPr>
            <p:cNvPr id="12" name="Picture 11"/>
            <p:cNvPicPr/>
            <p:nvPr/>
          </p:nvPicPr>
          <p:blipFill>
            <a:blip r:embed="rId4" cstate="print"/>
            <a:srcRect/>
            <a:stretch>
              <a:fillRect/>
            </a:stretch>
          </p:blipFill>
          <p:spPr bwMode="auto">
            <a:xfrm>
              <a:off x="5257800" y="4876800"/>
              <a:ext cx="3093378" cy="1479683"/>
            </a:xfrm>
            <a:prstGeom prst="rect">
              <a:avLst/>
            </a:prstGeom>
            <a:ln w="47625">
              <a:solidFill>
                <a:schemeClr val="bg1"/>
              </a:solidFill>
            </a:ln>
          </p:spPr>
        </p:pic>
        <p:sp>
          <p:nvSpPr>
            <p:cNvPr id="13" name="Text Box 6"/>
            <p:cNvSpPr txBox="1">
              <a:spLocks noChangeArrowheads="1"/>
            </p:cNvSpPr>
            <p:nvPr/>
          </p:nvSpPr>
          <p:spPr bwMode="auto">
            <a:xfrm>
              <a:off x="5257800" y="5964101"/>
              <a:ext cx="31242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nSpc>
                  <a:spcPts val="1500"/>
                </a:lnSpc>
              </a:pPr>
              <a:r>
                <a:rPr lang="en-US" sz="2000" dirty="0">
                  <a:solidFill>
                    <a:srgbClr val="FFFFFF"/>
                  </a:solidFill>
                </a:rPr>
                <a:t>PHILIS LU –</a:t>
              </a:r>
              <a:br>
                <a:rPr lang="en-US" sz="2000" dirty="0">
                  <a:solidFill>
                    <a:srgbClr val="FFFFFF"/>
                  </a:solidFill>
                </a:rPr>
              </a:br>
              <a:r>
                <a:rPr lang="en-US" b="0" dirty="0">
                  <a:solidFill>
                    <a:srgbClr val="FFFFFF"/>
                  </a:solidFill>
                  <a:latin typeface="Calibri" pitchFamily="34" charset="0"/>
                </a:rPr>
                <a:t>PHILIS Laboratory Unit</a:t>
              </a:r>
            </a:p>
          </p:txBody>
        </p:sp>
      </p:grpSp>
      <p:grpSp>
        <p:nvGrpSpPr>
          <p:cNvPr id="14" name="Group 36"/>
          <p:cNvGrpSpPr>
            <a:grpSpLocks noChangeAspect="1"/>
          </p:cNvGrpSpPr>
          <p:nvPr/>
        </p:nvGrpSpPr>
        <p:grpSpPr>
          <a:xfrm>
            <a:off x="7150101" y="4504119"/>
            <a:ext cx="4048539" cy="1971052"/>
            <a:chOff x="5334000" y="3200400"/>
            <a:chExt cx="3028401" cy="1518646"/>
          </a:xfrm>
        </p:grpSpPr>
        <p:pic>
          <p:nvPicPr>
            <p:cNvPr id="15" name="Picture 14" descr="PHILIS CO - SPA.jpg"/>
            <p:cNvPicPr/>
            <p:nvPr/>
          </p:nvPicPr>
          <p:blipFill>
            <a:blip r:embed="rId5" cstate="print"/>
            <a:srcRect l="2119" t="33482" r="3346" b="22768"/>
            <a:stretch>
              <a:fillRect/>
            </a:stretch>
          </p:blipFill>
          <p:spPr>
            <a:xfrm>
              <a:off x="5334000" y="3200400"/>
              <a:ext cx="3003164" cy="1455673"/>
            </a:xfrm>
            <a:prstGeom prst="rect">
              <a:avLst/>
            </a:prstGeom>
            <a:ln w="50800">
              <a:solidFill>
                <a:schemeClr val="bg1"/>
              </a:solidFill>
            </a:ln>
          </p:spPr>
        </p:pic>
        <p:sp>
          <p:nvSpPr>
            <p:cNvPr id="16" name="Text Box 5"/>
            <p:cNvSpPr txBox="1">
              <a:spLocks noChangeArrowheads="1"/>
            </p:cNvSpPr>
            <p:nvPr/>
          </p:nvSpPr>
          <p:spPr bwMode="auto">
            <a:xfrm>
              <a:off x="5334000" y="4363451"/>
              <a:ext cx="3028401" cy="3555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US" sz="2000" b="1" dirty="0">
                  <a:solidFill>
                    <a:srgbClr val="FFFFFF"/>
                  </a:solidFill>
                </a:rPr>
                <a:t>SPA </a:t>
              </a:r>
              <a:r>
                <a:rPr lang="en-US" sz="2000" dirty="0">
                  <a:solidFill>
                    <a:srgbClr val="FFFFFF"/>
                  </a:solidFill>
                </a:rPr>
                <a:t>- </a:t>
              </a:r>
              <a:r>
                <a:rPr kumimoji="0" lang="en-US" b="0" i="0" u="none" strike="noStrike" cap="none" normalizeH="0" baseline="0" dirty="0">
                  <a:ln>
                    <a:noFill/>
                  </a:ln>
                  <a:solidFill>
                    <a:srgbClr val="FFFFFF"/>
                  </a:solidFill>
                  <a:effectLst/>
                  <a:latin typeface="Calibri" pitchFamily="34" charset="0"/>
                </a:rPr>
                <a:t>Sample Preparation</a:t>
              </a:r>
              <a:endParaRPr kumimoji="0" lang="en-US" b="0" i="0" u="none" strike="noStrike" cap="none" normalizeH="0" baseline="0" dirty="0">
                <a:ln>
                  <a:noFill/>
                </a:ln>
                <a:solidFill>
                  <a:schemeClr val="tx1"/>
                </a:solidFill>
                <a:effectLst/>
                <a:latin typeface="Arial" pitchFamily="34" charset="0"/>
              </a:endParaRPr>
            </a:p>
          </p:txBody>
        </p:sp>
      </p:grpSp>
    </p:spTree>
    <p:extLst>
      <p:ext uri="{BB962C8B-B14F-4D97-AF65-F5344CB8AC3E}">
        <p14:creationId xmlns:p14="http://schemas.microsoft.com/office/powerpoint/2010/main" val="1462707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668740" y="115362"/>
            <a:ext cx="11850688" cy="1139825"/>
          </a:xfrm>
        </p:spPr>
        <p:txBody>
          <a:bodyPr/>
          <a:lstStyle/>
          <a:p>
            <a:pPr marL="236538" algn="ctr"/>
            <a:r>
              <a:rPr lang="en-US" sz="3200" b="1" dirty="0">
                <a:latin typeface="+mn-lt"/>
              </a:rPr>
              <a:t>PHILIS Analytical Methods</a:t>
            </a:r>
          </a:p>
        </p:txBody>
      </p:sp>
      <p:sp>
        <p:nvSpPr>
          <p:cNvPr id="6" name="Content Placeholder 2"/>
          <p:cNvSpPr txBox="1">
            <a:spLocks/>
          </p:cNvSpPr>
          <p:nvPr/>
        </p:nvSpPr>
        <p:spPr bwMode="auto">
          <a:xfrm>
            <a:off x="435340" y="1282663"/>
            <a:ext cx="10008593" cy="498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800" b="0" kern="1200" spc="-150">
                <a:solidFill>
                  <a:srgbClr val="1F1A4F"/>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buClr>
                <a:schemeClr val="tx2"/>
              </a:buClr>
              <a:buFont typeface="Wingdings" panose="05000000000000000000" pitchFamily="2" charset="2"/>
              <a:buChar char="§"/>
            </a:pPr>
            <a:r>
              <a:rPr lang="en-US" sz="1800" b="1" dirty="0">
                <a:solidFill>
                  <a:schemeClr val="accent5">
                    <a:lumMod val="50000"/>
                  </a:schemeClr>
                </a:solidFill>
                <a:latin typeface="+mn-lt"/>
              </a:rPr>
              <a:t>SVOCs  via 8270D – NELAP accredited, all matrices</a:t>
            </a:r>
          </a:p>
          <a:p>
            <a:pPr lvl="1">
              <a:buClr>
                <a:schemeClr val="tx2"/>
              </a:buClr>
              <a:buFont typeface="Wingdings" panose="05000000000000000000" pitchFamily="2" charset="2"/>
              <a:buChar char="ü"/>
            </a:pPr>
            <a:r>
              <a:rPr lang="en-US" sz="1800" b="1" dirty="0">
                <a:solidFill>
                  <a:schemeClr val="tx1"/>
                </a:solidFill>
                <a:latin typeface="+mn-lt"/>
              </a:rPr>
              <a:t>Includes PAH (18) subset method</a:t>
            </a:r>
          </a:p>
          <a:p>
            <a:pPr lvl="1">
              <a:buClr>
                <a:schemeClr val="tx2"/>
              </a:buClr>
              <a:buFont typeface="Wingdings" panose="05000000000000000000" pitchFamily="2" charset="2"/>
              <a:buChar char="ü"/>
            </a:pPr>
            <a:r>
              <a:rPr lang="en-US" sz="1800" b="1" dirty="0">
                <a:solidFill>
                  <a:schemeClr val="tx1"/>
                </a:solidFill>
                <a:latin typeface="+mn-lt"/>
              </a:rPr>
              <a:t>Low, med &amp; high range methods, rapid prep methods</a:t>
            </a:r>
          </a:p>
          <a:p>
            <a:pPr>
              <a:buClr>
                <a:schemeClr val="tx2"/>
              </a:buClr>
              <a:buFont typeface="Wingdings" panose="05000000000000000000" pitchFamily="2" charset="2"/>
              <a:buChar char="§"/>
            </a:pPr>
            <a:r>
              <a:rPr lang="en-US" sz="1800" b="1" dirty="0">
                <a:solidFill>
                  <a:schemeClr val="accent5">
                    <a:lumMod val="50000"/>
                  </a:schemeClr>
                </a:solidFill>
                <a:latin typeface="+mn-lt"/>
              </a:rPr>
              <a:t>VOCs via 8260C – NELAP accredited, all matrices</a:t>
            </a:r>
          </a:p>
          <a:p>
            <a:pPr lvl="1">
              <a:buClr>
                <a:schemeClr val="tx2"/>
              </a:buClr>
              <a:buFont typeface="Wingdings" panose="05000000000000000000" pitchFamily="2" charset="2"/>
              <a:buChar char="ü"/>
            </a:pPr>
            <a:r>
              <a:rPr lang="en-US" sz="1800" b="1" dirty="0">
                <a:solidFill>
                  <a:schemeClr val="tx1"/>
                </a:solidFill>
                <a:latin typeface="+mn-lt"/>
              </a:rPr>
              <a:t>Includes BTEX subset method</a:t>
            </a:r>
          </a:p>
          <a:p>
            <a:pPr lvl="1">
              <a:buClr>
                <a:schemeClr val="tx2"/>
              </a:buClr>
              <a:buFont typeface="Wingdings" panose="05000000000000000000" pitchFamily="2" charset="2"/>
              <a:buChar char="ü"/>
            </a:pPr>
            <a:r>
              <a:rPr lang="en-US" sz="1800" b="1" dirty="0">
                <a:solidFill>
                  <a:schemeClr val="tx1"/>
                </a:solidFill>
                <a:latin typeface="+mn-lt"/>
              </a:rPr>
              <a:t>Rapid head space VOC method</a:t>
            </a:r>
          </a:p>
          <a:p>
            <a:pPr lvl="1">
              <a:buClr>
                <a:schemeClr val="tx2"/>
              </a:buClr>
              <a:buFont typeface="Wingdings" panose="05000000000000000000" pitchFamily="2" charset="2"/>
              <a:buChar char="ü"/>
            </a:pPr>
            <a:r>
              <a:rPr lang="en-US" sz="1800" b="1" dirty="0">
                <a:solidFill>
                  <a:schemeClr val="tx1"/>
                </a:solidFill>
                <a:latin typeface="+mn-lt"/>
              </a:rPr>
              <a:t>Low, med &amp; high range methods</a:t>
            </a:r>
          </a:p>
          <a:p>
            <a:pPr>
              <a:buClr>
                <a:schemeClr val="tx2"/>
              </a:buClr>
              <a:buFont typeface="Wingdings" panose="05000000000000000000" pitchFamily="2" charset="2"/>
              <a:buChar char="§"/>
            </a:pPr>
            <a:r>
              <a:rPr lang="en-US" sz="1800" b="1" dirty="0">
                <a:solidFill>
                  <a:schemeClr val="accent5">
                    <a:lumMod val="50000"/>
                  </a:schemeClr>
                </a:solidFill>
                <a:latin typeface="+mn-lt"/>
              </a:rPr>
              <a:t>PCBs via 8082A – NELAP accredited, all matrices  (9 </a:t>
            </a:r>
            <a:r>
              <a:rPr lang="en-US" sz="1800" b="1" dirty="0" err="1">
                <a:solidFill>
                  <a:schemeClr val="accent5">
                    <a:lumMod val="50000"/>
                  </a:schemeClr>
                </a:solidFill>
                <a:latin typeface="+mn-lt"/>
              </a:rPr>
              <a:t>Aroclors</a:t>
            </a:r>
            <a:r>
              <a:rPr lang="en-US" sz="1800" b="1" dirty="0">
                <a:solidFill>
                  <a:schemeClr val="accent5">
                    <a:lumMod val="50000"/>
                  </a:schemeClr>
                </a:solidFill>
                <a:latin typeface="+mn-lt"/>
              </a:rPr>
              <a:t>)</a:t>
            </a:r>
          </a:p>
          <a:p>
            <a:pPr>
              <a:buClr>
                <a:schemeClr val="tx2"/>
              </a:buClr>
              <a:buFont typeface="Wingdings" panose="05000000000000000000" pitchFamily="2" charset="2"/>
              <a:buChar char="§"/>
            </a:pPr>
            <a:r>
              <a:rPr lang="en-US" sz="1800" b="1" dirty="0">
                <a:solidFill>
                  <a:schemeClr val="accent5">
                    <a:lumMod val="50000"/>
                  </a:schemeClr>
                </a:solidFill>
                <a:latin typeface="+mn-lt"/>
              </a:rPr>
              <a:t>Air toxics via TO17 (VOCs/BTEX) – NELAP certification</a:t>
            </a:r>
          </a:p>
          <a:p>
            <a:pPr lvl="1">
              <a:buClr>
                <a:schemeClr val="tx2"/>
              </a:buClr>
              <a:buFont typeface="Wingdings" panose="05000000000000000000" pitchFamily="2" charset="2"/>
              <a:buChar char="ü"/>
            </a:pPr>
            <a:r>
              <a:rPr lang="en-US" sz="1800" b="1" dirty="0">
                <a:solidFill>
                  <a:schemeClr val="tx1"/>
                </a:solidFill>
                <a:latin typeface="+mn-lt"/>
              </a:rPr>
              <a:t>Sorption tubes, </a:t>
            </a:r>
            <a:r>
              <a:rPr lang="en-US" sz="1800" b="1" dirty="0" err="1">
                <a:solidFill>
                  <a:schemeClr val="tx1"/>
                </a:solidFill>
                <a:latin typeface="+mn-lt"/>
              </a:rPr>
              <a:t>Tedlar</a:t>
            </a:r>
            <a:r>
              <a:rPr lang="en-US" sz="1800" b="1" dirty="0">
                <a:solidFill>
                  <a:schemeClr val="tx1"/>
                </a:solidFill>
                <a:latin typeface="+mn-lt"/>
              </a:rPr>
              <a:t> bags, SUMMA canisters</a:t>
            </a:r>
          </a:p>
          <a:p>
            <a:pPr>
              <a:buClr>
                <a:schemeClr val="tx2"/>
              </a:buClr>
              <a:buFont typeface="Wingdings" panose="05000000000000000000" pitchFamily="2" charset="2"/>
              <a:buChar char="§"/>
            </a:pPr>
            <a:r>
              <a:rPr lang="en-US" sz="1800" b="1" dirty="0">
                <a:solidFill>
                  <a:schemeClr val="accent5">
                    <a:lumMod val="50000"/>
                  </a:schemeClr>
                </a:solidFill>
                <a:latin typeface="+mn-lt"/>
              </a:rPr>
              <a:t>Carbamates via ASTM D7645-10, LC/MSMS</a:t>
            </a:r>
          </a:p>
          <a:p>
            <a:pPr>
              <a:buClr>
                <a:schemeClr val="tx2"/>
              </a:buClr>
              <a:buFont typeface="Wingdings" panose="05000000000000000000" pitchFamily="2" charset="2"/>
              <a:buChar char="§"/>
            </a:pPr>
            <a:r>
              <a:rPr lang="en-US" sz="1800" b="1" dirty="0">
                <a:solidFill>
                  <a:schemeClr val="accent5">
                    <a:lumMod val="50000"/>
                  </a:schemeClr>
                </a:solidFill>
                <a:latin typeface="+mn-lt"/>
              </a:rPr>
              <a:t>CWA breakdown products by LC/MSMS</a:t>
            </a:r>
          </a:p>
          <a:p>
            <a:pPr lvl="1">
              <a:buClr>
                <a:schemeClr val="tx2"/>
              </a:buClr>
              <a:buFont typeface="Wingdings" panose="05000000000000000000" pitchFamily="2" charset="2"/>
              <a:buChar char="ü"/>
            </a:pPr>
            <a:r>
              <a:rPr lang="en-US" sz="1800" b="1" dirty="0" err="1">
                <a:solidFill>
                  <a:schemeClr val="tx1"/>
                </a:solidFill>
                <a:latin typeface="+mn-lt"/>
              </a:rPr>
              <a:t>Ethanolamines</a:t>
            </a:r>
            <a:r>
              <a:rPr lang="en-US" sz="1800" b="1" dirty="0">
                <a:solidFill>
                  <a:schemeClr val="tx1"/>
                </a:solidFill>
                <a:latin typeface="+mn-lt"/>
              </a:rPr>
              <a:t>  (4), Nitrogen Mustard breakdown products</a:t>
            </a:r>
          </a:p>
          <a:p>
            <a:pPr lvl="1">
              <a:buClr>
                <a:schemeClr val="tx2"/>
              </a:buClr>
              <a:buFont typeface="Wingdings" panose="05000000000000000000" pitchFamily="2" charset="2"/>
              <a:buChar char="ü"/>
            </a:pPr>
            <a:r>
              <a:rPr lang="en-US" sz="1800" b="1" dirty="0">
                <a:solidFill>
                  <a:schemeClr val="tx1"/>
                </a:solidFill>
                <a:latin typeface="+mn-lt"/>
              </a:rPr>
              <a:t>Organophosphates (7), Nerve agent breakdown products</a:t>
            </a:r>
          </a:p>
          <a:p>
            <a:pPr>
              <a:buClr>
                <a:schemeClr val="tx2"/>
              </a:buClr>
              <a:buFont typeface="Wingdings" panose="05000000000000000000" pitchFamily="2" charset="2"/>
              <a:buChar char="§"/>
            </a:pPr>
            <a:r>
              <a:rPr lang="en-US" sz="1800" b="1" dirty="0">
                <a:solidFill>
                  <a:schemeClr val="accent5">
                    <a:lumMod val="50000"/>
                  </a:schemeClr>
                </a:solidFill>
                <a:latin typeface="+mn-lt"/>
              </a:rPr>
              <a:t>Chlorinated and Organo-Phosphorous Pesticides by  GC/ECD &amp; LC/MSMS  </a:t>
            </a:r>
          </a:p>
          <a:p>
            <a:pPr>
              <a:buClr>
                <a:schemeClr val="tx2"/>
              </a:buClr>
              <a:buFont typeface="Wingdings" panose="05000000000000000000" pitchFamily="2" charset="2"/>
              <a:buChar char="§"/>
            </a:pPr>
            <a:r>
              <a:rPr lang="en-US" sz="1800" b="1" dirty="0">
                <a:solidFill>
                  <a:schemeClr val="accent5">
                    <a:lumMod val="50000"/>
                  </a:schemeClr>
                </a:solidFill>
                <a:latin typeface="+mn-lt"/>
              </a:rPr>
              <a:t>PFAS by LC/MSMS – method 537</a:t>
            </a:r>
          </a:p>
          <a:p>
            <a:pPr>
              <a:buClr>
                <a:schemeClr val="tx2"/>
              </a:buClr>
              <a:buFont typeface="Wingdings" panose="05000000000000000000" pitchFamily="2" charset="2"/>
              <a:buChar char="§"/>
            </a:pPr>
            <a:endParaRPr lang="en-US" dirty="0">
              <a:solidFill>
                <a:schemeClr val="accent5">
                  <a:lumMod val="50000"/>
                </a:schemeClr>
              </a:solidFill>
              <a:latin typeface="+mn-lt"/>
            </a:endParaRPr>
          </a:p>
        </p:txBody>
      </p:sp>
      <p:graphicFrame>
        <p:nvGraphicFramePr>
          <p:cNvPr id="7" name="Content Placeholder 9"/>
          <p:cNvGraphicFramePr>
            <a:graphicFrameLocks/>
          </p:cNvGraphicFramePr>
          <p:nvPr>
            <p:extLst>
              <p:ext uri="{D42A27DB-BD31-4B8C-83A1-F6EECF244321}">
                <p14:modId xmlns:p14="http://schemas.microsoft.com/office/powerpoint/2010/main" val="4284068969"/>
              </p:ext>
            </p:extLst>
          </p:nvPr>
        </p:nvGraphicFramePr>
        <p:xfrm>
          <a:off x="7083388" y="1282663"/>
          <a:ext cx="3155829" cy="4889746"/>
        </p:xfrm>
        <a:graphic>
          <a:graphicData uri="http://schemas.openxmlformats.org/drawingml/2006/table">
            <a:tbl>
              <a:tblPr bandRow="1">
                <a:tableStyleId>{5C22544A-7EE6-4342-B048-85BDC9FD1C3A}</a:tableStyleId>
              </a:tblPr>
              <a:tblGrid>
                <a:gridCol w="3155829">
                  <a:extLst>
                    <a:ext uri="{9D8B030D-6E8A-4147-A177-3AD203B41FA5}">
                      <a16:colId xmlns:a16="http://schemas.microsoft.com/office/drawing/2014/main" val="20000"/>
                    </a:ext>
                  </a:extLst>
                </a:gridCol>
              </a:tblGrid>
              <a:tr h="1118993">
                <a:tc>
                  <a:txBody>
                    <a:bodyPr/>
                    <a:lstStyle/>
                    <a:p>
                      <a:pPr marL="0" indent="0">
                        <a:tabLst>
                          <a:tab pos="1828800" algn="l"/>
                        </a:tabLst>
                      </a:pPr>
                      <a:r>
                        <a:rPr lang="en-US" sz="1800" dirty="0">
                          <a:latin typeface="Calibri" pitchFamily="34" charset="0"/>
                        </a:rPr>
                        <a:t>Volatile 	GC/MS</a:t>
                      </a:r>
                      <a:r>
                        <a:rPr lang="en-US" sz="1800" baseline="0" dirty="0">
                          <a:latin typeface="Calibri" pitchFamily="34" charset="0"/>
                        </a:rPr>
                        <a:t>, GC/MS SIM, </a:t>
                      </a:r>
                      <a:br>
                        <a:rPr lang="en-US" sz="1800" dirty="0">
                          <a:latin typeface="Calibri" pitchFamily="34" charset="0"/>
                        </a:rPr>
                      </a:br>
                      <a:r>
                        <a:rPr lang="en-US" sz="1800" dirty="0">
                          <a:latin typeface="Calibri" pitchFamily="34" charset="0"/>
                        </a:rPr>
                        <a:t>Organics: 	</a:t>
                      </a:r>
                      <a:r>
                        <a:rPr lang="en-US" sz="1800" baseline="0" dirty="0">
                          <a:latin typeface="Calibri" pitchFamily="34" charset="0"/>
                        </a:rPr>
                        <a:t>GC/MS TOF</a:t>
                      </a:r>
                      <a:endParaRPr lang="en-US" sz="1800" dirty="0">
                        <a:latin typeface="Calibri" pitchFamily="34" charset="0"/>
                      </a:endParaRPr>
                    </a:p>
                  </a:txBody>
                  <a:tcPr/>
                </a:tc>
                <a:extLst>
                  <a:ext uri="{0D108BD9-81ED-4DB2-BD59-A6C34878D82A}">
                    <a16:rowId xmlns:a16="http://schemas.microsoft.com/office/drawing/2014/main" val="10000"/>
                  </a:ext>
                </a:extLst>
              </a:tr>
              <a:tr h="1118993">
                <a:tc>
                  <a:txBody>
                    <a:bodyPr/>
                    <a:lstStyle/>
                    <a:p>
                      <a:pPr marL="0" indent="0">
                        <a:tabLst>
                          <a:tab pos="1828800" algn="l"/>
                        </a:tabLst>
                      </a:pPr>
                      <a:r>
                        <a:rPr lang="en-US" sz="1800" dirty="0">
                          <a:latin typeface="Calibri" pitchFamily="34" charset="0"/>
                        </a:rPr>
                        <a:t>Semivolatile</a:t>
                      </a:r>
                      <a:r>
                        <a:rPr lang="en-US" sz="1800" baseline="0" dirty="0">
                          <a:latin typeface="Calibri" pitchFamily="34" charset="0"/>
                        </a:rPr>
                        <a:t> 	GC/MS, GC/MS SIM,</a:t>
                      </a:r>
                      <a:br>
                        <a:rPr lang="en-US" sz="1800" baseline="0" dirty="0">
                          <a:latin typeface="Calibri" pitchFamily="34" charset="0"/>
                        </a:rPr>
                      </a:br>
                      <a:r>
                        <a:rPr lang="en-US" sz="1800" baseline="0" dirty="0">
                          <a:latin typeface="Calibri" pitchFamily="34" charset="0"/>
                        </a:rPr>
                        <a:t>Organics  	GC/MS TOF</a:t>
                      </a:r>
                      <a:endParaRPr lang="en-US" sz="1800" dirty="0">
                        <a:latin typeface="Calibri" pitchFamily="34" charset="0"/>
                      </a:endParaRPr>
                    </a:p>
                  </a:txBody>
                  <a:tcPr/>
                </a:tc>
                <a:extLst>
                  <a:ext uri="{0D108BD9-81ED-4DB2-BD59-A6C34878D82A}">
                    <a16:rowId xmlns:a16="http://schemas.microsoft.com/office/drawing/2014/main" val="10001"/>
                  </a:ext>
                </a:extLst>
              </a:tr>
              <a:tr h="598531">
                <a:tc>
                  <a:txBody>
                    <a:bodyPr/>
                    <a:lstStyle/>
                    <a:p>
                      <a:pPr marL="0" lvl="1" indent="0" algn="l" defTabSz="914400" rtl="0" eaLnBrk="1" latinLnBrk="0" hangingPunct="1">
                        <a:tabLst>
                          <a:tab pos="1828800" algn="l"/>
                        </a:tabLst>
                      </a:pPr>
                      <a:r>
                        <a:rPr lang="en-US" sz="1800" kern="1200" dirty="0">
                          <a:solidFill>
                            <a:schemeClr val="dk1"/>
                          </a:solidFill>
                          <a:latin typeface="Calibri" pitchFamily="34" charset="0"/>
                          <a:ea typeface="+mn-ea"/>
                          <a:cs typeface="+mn-cs"/>
                        </a:rPr>
                        <a:t>PAH	GC/MS, GC/MS SIM</a:t>
                      </a:r>
                    </a:p>
                  </a:txBody>
                  <a:tcPr/>
                </a:tc>
                <a:extLst>
                  <a:ext uri="{0D108BD9-81ED-4DB2-BD59-A6C34878D82A}">
                    <a16:rowId xmlns:a16="http://schemas.microsoft.com/office/drawing/2014/main" val="10002"/>
                  </a:ext>
                </a:extLst>
              </a:tr>
              <a:tr h="598531">
                <a:tc>
                  <a:txBody>
                    <a:bodyPr/>
                    <a:lstStyle/>
                    <a:p>
                      <a:pPr marL="0" lvl="1" indent="0" algn="l" defTabSz="914400" rtl="0" eaLnBrk="1" latinLnBrk="0" hangingPunct="1">
                        <a:tabLst>
                          <a:tab pos="1828800" algn="l"/>
                        </a:tabLst>
                      </a:pPr>
                      <a:r>
                        <a:rPr lang="en-US" sz="1800" kern="1200" dirty="0">
                          <a:solidFill>
                            <a:schemeClr val="dk1"/>
                          </a:solidFill>
                          <a:latin typeface="Calibri" pitchFamily="34" charset="0"/>
                          <a:ea typeface="+mn-ea"/>
                          <a:cs typeface="+mn-cs"/>
                        </a:rPr>
                        <a:t>PCB 	GC/MS, GC/MS SIM, 	GC/ECD</a:t>
                      </a:r>
                    </a:p>
                  </a:txBody>
                  <a:tcPr/>
                </a:tc>
                <a:extLst>
                  <a:ext uri="{0D108BD9-81ED-4DB2-BD59-A6C34878D82A}">
                    <a16:rowId xmlns:a16="http://schemas.microsoft.com/office/drawing/2014/main" val="10003"/>
                  </a:ext>
                </a:extLst>
              </a:tr>
              <a:tr h="346035">
                <a:tc>
                  <a:txBody>
                    <a:bodyPr/>
                    <a:lstStyle/>
                    <a:p>
                      <a:pPr marL="0" lvl="1" indent="0" algn="l" defTabSz="914400" rtl="0" eaLnBrk="1" latinLnBrk="0" hangingPunct="1">
                        <a:tabLst>
                          <a:tab pos="1828800" algn="l"/>
                        </a:tabLst>
                      </a:pPr>
                      <a:r>
                        <a:rPr lang="en-US" sz="1800" kern="1200" dirty="0">
                          <a:solidFill>
                            <a:schemeClr val="dk1"/>
                          </a:solidFill>
                          <a:latin typeface="Calibri" pitchFamily="34" charset="0"/>
                          <a:ea typeface="+mn-ea"/>
                          <a:cs typeface="+mn-cs"/>
                        </a:rPr>
                        <a:t>Carbamates	LCMS</a:t>
                      </a:r>
                    </a:p>
                  </a:txBody>
                  <a:tcPr/>
                </a:tc>
                <a:extLst>
                  <a:ext uri="{0D108BD9-81ED-4DB2-BD59-A6C34878D82A}">
                    <a16:rowId xmlns:a16="http://schemas.microsoft.com/office/drawing/2014/main" val="10004"/>
                  </a:ext>
                </a:extLst>
              </a:tr>
              <a:tr h="346035">
                <a:tc>
                  <a:txBody>
                    <a:bodyPr/>
                    <a:lstStyle/>
                    <a:p>
                      <a:pPr marL="0" lvl="1" indent="0" algn="l" defTabSz="914400" rtl="0" eaLnBrk="1" latinLnBrk="0" hangingPunct="1">
                        <a:tabLst>
                          <a:tab pos="1828800" algn="l"/>
                        </a:tabLst>
                      </a:pPr>
                      <a:r>
                        <a:rPr lang="en-US" sz="1800" kern="1200" dirty="0">
                          <a:solidFill>
                            <a:schemeClr val="dk1"/>
                          </a:solidFill>
                          <a:latin typeface="Calibri" pitchFamily="34" charset="0"/>
                          <a:ea typeface="+mn-ea"/>
                          <a:cs typeface="+mn-cs"/>
                        </a:rPr>
                        <a:t>Explosives 	LCMS</a:t>
                      </a:r>
                    </a:p>
                  </a:txBody>
                  <a:tcPr/>
                </a:tc>
                <a:extLst>
                  <a:ext uri="{0D108BD9-81ED-4DB2-BD59-A6C34878D82A}">
                    <a16:rowId xmlns:a16="http://schemas.microsoft.com/office/drawing/2014/main" val="10005"/>
                  </a:ext>
                </a:extLst>
              </a:tr>
              <a:tr h="598531">
                <a:tc>
                  <a:txBody>
                    <a:bodyPr/>
                    <a:lstStyle/>
                    <a:p>
                      <a:pPr marL="0" indent="0" algn="l" defTabSz="914400" rtl="0" eaLnBrk="1" latinLnBrk="0" hangingPunct="1">
                        <a:tabLst>
                          <a:tab pos="1828800" algn="l"/>
                        </a:tabLst>
                      </a:pPr>
                      <a:r>
                        <a:rPr lang="en-US" sz="1800" kern="1200" dirty="0">
                          <a:solidFill>
                            <a:schemeClr val="dk1"/>
                          </a:solidFill>
                          <a:latin typeface="Calibri" pitchFamily="34" charset="0"/>
                          <a:ea typeface="+mn-ea"/>
                          <a:cs typeface="+mn-cs"/>
                        </a:rPr>
                        <a:t>CWAs 	GC/MS TOF, GC/MS, 	LCMS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2851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0" y="365125"/>
            <a:ext cx="10515600" cy="1325563"/>
          </a:xfrm>
        </p:spPr>
        <p:txBody>
          <a:bodyPr/>
          <a:lstStyle/>
          <a:p>
            <a:pPr algn="ctr"/>
            <a:r>
              <a:rPr lang="en-US" sz="3200" b="1" dirty="0"/>
              <a:t>PHILIS Data Packages</a:t>
            </a:r>
            <a:endParaRPr lang="en-US" sz="3200" dirty="0">
              <a:solidFill>
                <a:schemeClr val="tx2"/>
              </a:solidFill>
            </a:endParaRPr>
          </a:p>
        </p:txBody>
      </p:sp>
      <p:sp>
        <p:nvSpPr>
          <p:cNvPr id="6" name="Content Placeholder 2"/>
          <p:cNvSpPr txBox="1">
            <a:spLocks/>
          </p:cNvSpPr>
          <p:nvPr/>
        </p:nvSpPr>
        <p:spPr bwMode="auto">
          <a:xfrm>
            <a:off x="3095752" y="1612900"/>
            <a:ext cx="7827264" cy="479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1" fontAlgn="base" hangingPunct="1">
              <a:lnSpc>
                <a:spcPct val="90000"/>
              </a:lnSpc>
              <a:spcBef>
                <a:spcPts val="1000"/>
              </a:spcBef>
              <a:spcAft>
                <a:spcPct val="0"/>
              </a:spcAft>
              <a:buFont typeface="Arial" panose="020B0604020202020204" pitchFamily="34" charset="0"/>
              <a:buNone/>
              <a:defRPr sz="2800" b="0" kern="1200" spc="-150">
                <a:solidFill>
                  <a:srgbClr val="1F1A4F"/>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err="1">
                <a:solidFill>
                  <a:srgbClr val="002060"/>
                </a:solidFill>
              </a:rPr>
              <a:t>Promium</a:t>
            </a:r>
            <a:r>
              <a:rPr lang="en-US" dirty="0">
                <a:solidFill>
                  <a:srgbClr val="002060"/>
                </a:solidFill>
              </a:rPr>
              <a:t> based LIMS</a:t>
            </a:r>
            <a:endParaRPr lang="en-US" strike="sngStrike" dirty="0">
              <a:solidFill>
                <a:srgbClr val="002060"/>
              </a:solidFill>
            </a:endParaRPr>
          </a:p>
          <a:p>
            <a:pPr lvl="1"/>
            <a:r>
              <a:rPr lang="en-US" dirty="0">
                <a:solidFill>
                  <a:srgbClr val="002060"/>
                </a:solidFill>
              </a:rPr>
              <a:t>Connected via encrypted wireless modem</a:t>
            </a:r>
          </a:p>
          <a:p>
            <a:pPr lvl="1"/>
            <a:r>
              <a:rPr lang="en-US" dirty="0">
                <a:solidFill>
                  <a:srgbClr val="002060"/>
                </a:solidFill>
              </a:rPr>
              <a:t>Remote access, data sharing via FTP site</a:t>
            </a:r>
          </a:p>
          <a:p>
            <a:r>
              <a:rPr lang="en-US" dirty="0">
                <a:solidFill>
                  <a:srgbClr val="002060"/>
                </a:solidFill>
              </a:rPr>
              <a:t>Electronic Data Deliverables - Flexibility</a:t>
            </a:r>
          </a:p>
          <a:p>
            <a:pPr lvl="1"/>
            <a:r>
              <a:rPr lang="en-US" dirty="0">
                <a:solidFill>
                  <a:srgbClr val="002060"/>
                </a:solidFill>
              </a:rPr>
              <a:t>Daily Prelims via Excel Spreadsheets</a:t>
            </a:r>
          </a:p>
          <a:p>
            <a:pPr lvl="1"/>
            <a:r>
              <a:rPr lang="en-US" dirty="0">
                <a:solidFill>
                  <a:srgbClr val="002060"/>
                </a:solidFill>
              </a:rPr>
              <a:t>Tier 1, 2 &amp; 3 EDD</a:t>
            </a:r>
          </a:p>
          <a:p>
            <a:r>
              <a:rPr lang="en-US" dirty="0">
                <a:solidFill>
                  <a:srgbClr val="002060"/>
                </a:solidFill>
              </a:rPr>
              <a:t>Scribe compatible – this is now a big deal!</a:t>
            </a:r>
          </a:p>
          <a:p>
            <a:pPr lvl="1"/>
            <a:r>
              <a:rPr lang="en-US" dirty="0">
                <a:solidFill>
                  <a:srgbClr val="002060"/>
                </a:solidFill>
              </a:rPr>
              <a:t>Recent OLEM directive to use SCRIBE at all emergency responses</a:t>
            </a:r>
          </a:p>
          <a:p>
            <a:r>
              <a:rPr lang="en-US" dirty="0">
                <a:solidFill>
                  <a:srgbClr val="002060"/>
                </a:solidFill>
              </a:rPr>
              <a:t>Can Generate a “CLP-reviewable” Data Package</a:t>
            </a:r>
          </a:p>
          <a:p>
            <a:pPr lvl="1"/>
            <a:r>
              <a:rPr lang="en-US" dirty="0">
                <a:solidFill>
                  <a:srgbClr val="002060"/>
                </a:solidFill>
              </a:rPr>
              <a:t>Generates html files for CLP EXES tool</a:t>
            </a:r>
          </a:p>
        </p:txBody>
      </p:sp>
    </p:spTree>
    <p:extLst>
      <p:ext uri="{BB962C8B-B14F-4D97-AF65-F5344CB8AC3E}">
        <p14:creationId xmlns:p14="http://schemas.microsoft.com/office/powerpoint/2010/main" val="3379484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2DF27-724B-4F6E-84E5-4B891EF47851}"/>
              </a:ext>
            </a:extLst>
          </p:cNvPr>
          <p:cNvSpPr>
            <a:spLocks noGrp="1"/>
          </p:cNvSpPr>
          <p:nvPr>
            <p:ph type="title" idx="4294967295"/>
          </p:nvPr>
        </p:nvSpPr>
        <p:spPr>
          <a:xfrm>
            <a:off x="2056073" y="306388"/>
            <a:ext cx="6642100" cy="1690687"/>
          </a:xfrm>
        </p:spPr>
        <p:txBody>
          <a:bodyPr/>
          <a:lstStyle/>
          <a:p>
            <a:pPr algn="ctr"/>
            <a:r>
              <a:rPr lang="en-US" dirty="0"/>
              <a:t>Recent PHILIS Mobile Lab Site Activities</a:t>
            </a:r>
          </a:p>
        </p:txBody>
      </p:sp>
      <p:sp>
        <p:nvSpPr>
          <p:cNvPr id="3" name="Text Placeholder 2">
            <a:extLst>
              <a:ext uri="{FF2B5EF4-FFF2-40B4-BE49-F238E27FC236}">
                <a16:creationId xmlns:a16="http://schemas.microsoft.com/office/drawing/2014/main" id="{138CAA83-227B-42BA-9039-9085CB772B1A}"/>
              </a:ext>
            </a:extLst>
          </p:cNvPr>
          <p:cNvSpPr>
            <a:spLocks noGrp="1"/>
          </p:cNvSpPr>
          <p:nvPr>
            <p:ph type="body" idx="4294967295"/>
          </p:nvPr>
        </p:nvSpPr>
        <p:spPr>
          <a:xfrm>
            <a:off x="1429955" y="2214990"/>
            <a:ext cx="7894336" cy="4027548"/>
          </a:xfrm>
        </p:spPr>
        <p:txBody>
          <a:bodyPr>
            <a:normAutofit fontScale="85000" lnSpcReduction="20000"/>
          </a:bodyPr>
          <a:lstStyle/>
          <a:p>
            <a:pPr marL="457200" indent="-457200">
              <a:buFont typeface="Arial" panose="020B0604020202020204" pitchFamily="34" charset="0"/>
              <a:buChar char="•"/>
            </a:pPr>
            <a:r>
              <a:rPr lang="en-US" dirty="0">
                <a:solidFill>
                  <a:srgbClr val="002060"/>
                </a:solidFill>
              </a:rPr>
              <a:t>Field Exercises with EPA Regional, CSTs and federal, state and local response partners</a:t>
            </a:r>
          </a:p>
          <a:p>
            <a:pPr marL="457200" indent="-457200">
              <a:buFont typeface="Arial" panose="020B0604020202020204" pitchFamily="34" charset="0"/>
              <a:buChar char="•"/>
            </a:pPr>
            <a:r>
              <a:rPr lang="en-US" dirty="0">
                <a:solidFill>
                  <a:srgbClr val="002060"/>
                </a:solidFill>
              </a:rPr>
              <a:t>On-site Analytical Support of EPA Regions</a:t>
            </a:r>
          </a:p>
          <a:p>
            <a:pPr marL="914400" lvl="1" indent="-457200"/>
            <a:r>
              <a:rPr lang="en-US" dirty="0">
                <a:solidFill>
                  <a:srgbClr val="002060"/>
                </a:solidFill>
              </a:rPr>
              <a:t>Deployed to regions 1,2,3,4,5 &amp; 6</a:t>
            </a:r>
          </a:p>
          <a:p>
            <a:pPr marL="457200" indent="-457200">
              <a:buFont typeface="Arial" panose="020B0604020202020204" pitchFamily="34" charset="0"/>
              <a:buChar char="•"/>
            </a:pPr>
            <a:r>
              <a:rPr lang="en-US" dirty="0">
                <a:solidFill>
                  <a:srgbClr val="002060"/>
                </a:solidFill>
              </a:rPr>
              <a:t>Analytical Support for National Responses</a:t>
            </a:r>
          </a:p>
          <a:p>
            <a:pPr marL="914400" lvl="1" indent="-457200">
              <a:buFont typeface="Arial" panose="020B0604020202020204" pitchFamily="34" charset="0"/>
              <a:buChar char="•"/>
            </a:pPr>
            <a:r>
              <a:rPr lang="en-US" dirty="0">
                <a:solidFill>
                  <a:srgbClr val="002060"/>
                </a:solidFill>
              </a:rPr>
              <a:t>On-site deployment</a:t>
            </a:r>
          </a:p>
          <a:p>
            <a:pPr marL="914400" lvl="1" indent="-457200">
              <a:buFont typeface="Arial" panose="020B0604020202020204" pitchFamily="34" charset="0"/>
              <a:buChar char="•"/>
            </a:pPr>
            <a:r>
              <a:rPr lang="en-US" dirty="0">
                <a:solidFill>
                  <a:srgbClr val="002060"/>
                </a:solidFill>
              </a:rPr>
              <a:t>Reach-back Support via PHILIS or sub-contractor lab</a:t>
            </a:r>
          </a:p>
          <a:p>
            <a:pPr marL="457200" indent="-457200">
              <a:buFont typeface="Arial" panose="020B0604020202020204" pitchFamily="34" charset="0"/>
              <a:buChar char="•"/>
            </a:pPr>
            <a:r>
              <a:rPr lang="en-US" dirty="0">
                <a:solidFill>
                  <a:srgbClr val="002060"/>
                </a:solidFill>
              </a:rPr>
              <a:t>In-place or “Stationary” mode, Analytical Support of EPA Regions</a:t>
            </a:r>
          </a:p>
          <a:p>
            <a:pPr marL="457200" indent="-457200">
              <a:buFont typeface="Arial" panose="020B0604020202020204" pitchFamily="34" charset="0"/>
              <a:buChar char="•"/>
            </a:pPr>
            <a:r>
              <a:rPr lang="en-US" dirty="0">
                <a:solidFill>
                  <a:srgbClr val="002060"/>
                </a:solidFill>
              </a:rPr>
              <a:t>Methods Development</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549628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4424B2E-1B24-4CBB-A3FA-9A78D00BDBEA}" type="slidenum">
              <a:rPr lang="en-US" smtClean="0"/>
              <a:pPr>
                <a:defRPr/>
              </a:pPr>
              <a:t>11</a:t>
            </a:fld>
            <a:endParaRPr lang="en-US" dirty="0"/>
          </a:p>
        </p:txBody>
      </p:sp>
      <p:sp>
        <p:nvSpPr>
          <p:cNvPr id="2" name="Title 1"/>
          <p:cNvSpPr>
            <a:spLocks noGrp="1"/>
          </p:cNvSpPr>
          <p:nvPr>
            <p:ph type="title" idx="4294967295"/>
          </p:nvPr>
        </p:nvSpPr>
        <p:spPr>
          <a:xfrm>
            <a:off x="1966297" y="175090"/>
            <a:ext cx="6513512" cy="979488"/>
          </a:xfrm>
        </p:spPr>
        <p:txBody>
          <a:bodyPr>
            <a:normAutofit fontScale="90000"/>
          </a:bodyPr>
          <a:lstStyle/>
          <a:p>
            <a:pPr algn="ctr"/>
            <a:r>
              <a:rPr lang="en-US" b="1" dirty="0">
                <a:latin typeface="+mn-lt"/>
              </a:rPr>
              <a:t>Hurricane Harvey Response</a:t>
            </a:r>
            <a:br>
              <a:rPr lang="en-US" b="1" dirty="0">
                <a:latin typeface="+mn-lt"/>
              </a:rPr>
            </a:br>
            <a:r>
              <a:rPr lang="en-US" b="1" dirty="0">
                <a:latin typeface="+mn-lt"/>
              </a:rPr>
              <a:t> Region 6</a:t>
            </a:r>
          </a:p>
        </p:txBody>
      </p:sp>
      <p:sp>
        <p:nvSpPr>
          <p:cNvPr id="3" name="Content Placeholder 2"/>
          <p:cNvSpPr>
            <a:spLocks noGrp="1"/>
          </p:cNvSpPr>
          <p:nvPr>
            <p:ph type="body" idx="4294967295"/>
          </p:nvPr>
        </p:nvSpPr>
        <p:spPr>
          <a:xfrm>
            <a:off x="0" y="1328050"/>
            <a:ext cx="10026650" cy="3960812"/>
          </a:xfrm>
        </p:spPr>
        <p:txBody>
          <a:bodyPr>
            <a:noAutofit/>
          </a:bodyPr>
          <a:lstStyle/>
          <a:p>
            <a:pPr marL="342900" indent="-342900">
              <a:buFont typeface="Arial" panose="020B0604020202020204" pitchFamily="34" charset="0"/>
              <a:buChar char="•"/>
            </a:pPr>
            <a:r>
              <a:rPr lang="en-US" sz="2400" dirty="0">
                <a:solidFill>
                  <a:srgbClr val="002060"/>
                </a:solidFill>
                <a:latin typeface="+mn-lt"/>
              </a:rPr>
              <a:t>Deployed PHILIS mobile assets to Region 6 laboratory local in Houston, TX, arrived on site on August 31, 2017, operated on site until September 14</a:t>
            </a:r>
            <a:r>
              <a:rPr lang="en-US" sz="2400" baseline="30000" dirty="0">
                <a:solidFill>
                  <a:srgbClr val="002060"/>
                </a:solidFill>
                <a:latin typeface="+mn-lt"/>
              </a:rPr>
              <a:t>th</a:t>
            </a:r>
            <a:r>
              <a:rPr lang="en-US" sz="2400" dirty="0">
                <a:solidFill>
                  <a:srgbClr val="002060"/>
                </a:solidFill>
                <a:latin typeface="+mn-lt"/>
              </a:rPr>
              <a:t>. </a:t>
            </a:r>
          </a:p>
          <a:p>
            <a:pPr marL="342900" indent="-342900">
              <a:buFont typeface="Arial" panose="020B0604020202020204" pitchFamily="34" charset="0"/>
              <a:buChar char="•"/>
            </a:pPr>
            <a:r>
              <a:rPr lang="en-US" sz="2400" dirty="0">
                <a:solidFill>
                  <a:srgbClr val="002060"/>
                </a:solidFill>
                <a:latin typeface="+mn-lt"/>
              </a:rPr>
              <a:t>PHILIS labs configured to run 8260, 8270 on soils, waters and sediments</a:t>
            </a:r>
          </a:p>
          <a:p>
            <a:pPr marL="342900" indent="-342900">
              <a:buFont typeface="Arial" panose="020B0604020202020204" pitchFamily="34" charset="0"/>
              <a:buChar char="•"/>
            </a:pPr>
            <a:r>
              <a:rPr lang="en-US" sz="2400" dirty="0">
                <a:solidFill>
                  <a:srgbClr val="002060"/>
                </a:solidFill>
                <a:latin typeface="+mn-lt"/>
              </a:rPr>
              <a:t>Prelims within 24-hours of receipt, Scribe EDD delivered to Incident Command &amp; EU</a:t>
            </a:r>
          </a:p>
          <a:p>
            <a:pPr marL="342900" indent="-342900">
              <a:buFont typeface="Arial" panose="020B0604020202020204" pitchFamily="34" charset="0"/>
              <a:buChar char="•"/>
            </a:pPr>
            <a:r>
              <a:rPr lang="en-US" sz="2400" dirty="0">
                <a:solidFill>
                  <a:srgbClr val="002060"/>
                </a:solidFill>
                <a:latin typeface="+mn-lt"/>
              </a:rPr>
              <a:t>Tier 2, QA package within 48-hours</a:t>
            </a:r>
          </a:p>
          <a:p>
            <a:pPr marL="342900" indent="-342900">
              <a:buFont typeface="Arial" panose="020B0604020202020204" pitchFamily="34" charset="0"/>
              <a:buChar char="•"/>
            </a:pPr>
            <a:r>
              <a:rPr lang="en-US" sz="2400" dirty="0">
                <a:solidFill>
                  <a:srgbClr val="002060"/>
                </a:solidFill>
                <a:latin typeface="+mn-lt"/>
              </a:rPr>
              <a:t>CLP-reviewable data packages with 10-14 working days</a:t>
            </a:r>
          </a:p>
          <a:p>
            <a:pPr marL="342900" indent="-342900">
              <a:buFont typeface="Arial" panose="020B0604020202020204" pitchFamily="34" charset="0"/>
              <a:buChar char="•"/>
            </a:pPr>
            <a:r>
              <a:rPr lang="en-US" sz="2400" dirty="0">
                <a:solidFill>
                  <a:srgbClr val="002060"/>
                </a:solidFill>
                <a:latin typeface="+mn-lt"/>
              </a:rPr>
              <a:t>Over 60 samples run,  first ARKEMA plant fire, soil &amp; water samples run</a:t>
            </a:r>
          </a:p>
          <a:p>
            <a:pPr marL="342900" indent="-342900">
              <a:buFont typeface="Arial" panose="020B0604020202020204" pitchFamily="34" charset="0"/>
              <a:buChar char="•"/>
            </a:pPr>
            <a:r>
              <a:rPr lang="en-US" sz="2400" dirty="0">
                <a:solidFill>
                  <a:srgbClr val="002060"/>
                </a:solidFill>
                <a:latin typeface="+mn-lt"/>
              </a:rPr>
              <a:t>Only lab operational in impacted area during first weeks</a:t>
            </a:r>
          </a:p>
          <a:p>
            <a:pPr marL="0" indent="0">
              <a:buNone/>
            </a:pPr>
            <a:r>
              <a:rPr lang="en-US" sz="2400" dirty="0">
                <a:solidFill>
                  <a:srgbClr val="002060"/>
                </a:solidFill>
                <a:latin typeface="+mn-lt"/>
              </a:rPr>
              <a:t>     of the  Hurricane Harvey response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flipV="1">
            <a:off x="9200189" y="2262432"/>
            <a:ext cx="3456154" cy="259211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7784" y="5286567"/>
            <a:ext cx="2736540" cy="1539304"/>
          </a:xfrm>
          <a:prstGeom prst="rect">
            <a:avLst/>
          </a:prstGeom>
        </p:spPr>
      </p:pic>
    </p:spTree>
    <p:extLst>
      <p:ext uri="{BB962C8B-B14F-4D97-AF65-F5344CB8AC3E}">
        <p14:creationId xmlns:p14="http://schemas.microsoft.com/office/powerpoint/2010/main" val="3309460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4424B2E-1B24-4CBB-A3FA-9A78D00BDBEA}" type="slidenum">
              <a:rPr lang="en-US" smtClean="0"/>
              <a:pPr>
                <a:defRPr/>
              </a:pPr>
              <a:t>12</a:t>
            </a:fld>
            <a:endParaRPr lang="en-US" dirty="0"/>
          </a:p>
        </p:txBody>
      </p:sp>
      <p:sp>
        <p:nvSpPr>
          <p:cNvPr id="2" name="Title 1"/>
          <p:cNvSpPr>
            <a:spLocks noGrp="1"/>
          </p:cNvSpPr>
          <p:nvPr>
            <p:ph type="title" idx="4294967295"/>
          </p:nvPr>
        </p:nvSpPr>
        <p:spPr>
          <a:xfrm>
            <a:off x="851139" y="283926"/>
            <a:ext cx="7818438" cy="1130300"/>
          </a:xfrm>
        </p:spPr>
        <p:txBody>
          <a:bodyPr>
            <a:normAutofit fontScale="90000"/>
          </a:bodyPr>
          <a:lstStyle/>
          <a:p>
            <a:pPr algn="ctr"/>
            <a:r>
              <a:rPr lang="en-US" sz="3200" b="1" dirty="0"/>
              <a:t> </a:t>
            </a:r>
            <a:br>
              <a:rPr lang="en-US" sz="3200" b="1" dirty="0"/>
            </a:br>
            <a:r>
              <a:rPr lang="en-US" sz="3600" b="1" dirty="0">
                <a:latin typeface="Calibri" panose="020F0502020204030204" pitchFamily="34" charset="0"/>
                <a:cs typeface="Calibri" panose="020F0502020204030204" pitchFamily="34" charset="0"/>
              </a:rPr>
              <a:t>Flint Water Crisis Response</a:t>
            </a:r>
            <a:br>
              <a:rPr lang="en-US" sz="3600" b="1" dirty="0">
                <a:latin typeface="Calibri" panose="020F0502020204030204" pitchFamily="34" charset="0"/>
                <a:cs typeface="Calibri" panose="020F0502020204030204" pitchFamily="34" charset="0"/>
              </a:rPr>
            </a:br>
            <a:r>
              <a:rPr lang="en-US" sz="3600" b="1" dirty="0">
                <a:latin typeface="Calibri" panose="020F0502020204030204" pitchFamily="34" charset="0"/>
                <a:cs typeface="Calibri" panose="020F0502020204030204" pitchFamily="34" charset="0"/>
              </a:rPr>
              <a:t>Region 5 Support</a:t>
            </a:r>
            <a:br>
              <a:rPr lang="en-US" sz="3200" b="1" dirty="0"/>
            </a:br>
            <a:endParaRPr lang="en-US" sz="3200" dirty="0"/>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8504144" y="4365513"/>
            <a:ext cx="3576166" cy="2009017"/>
          </a:xfrm>
        </p:spPr>
      </p:pic>
      <p:sp>
        <p:nvSpPr>
          <p:cNvPr id="5" name="Content Placeholder 2"/>
          <p:cNvSpPr txBox="1">
            <a:spLocks/>
          </p:cNvSpPr>
          <p:nvPr/>
        </p:nvSpPr>
        <p:spPr bwMode="auto">
          <a:xfrm>
            <a:off x="346259" y="1657691"/>
            <a:ext cx="9128449" cy="434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070C0"/>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latin typeface="+mn-lt"/>
              </a:rPr>
              <a:t>Direct request from R5 and HQ for CMAD support the with the Flint River drinking water crisis</a:t>
            </a:r>
          </a:p>
          <a:p>
            <a:r>
              <a:rPr lang="en-US" dirty="0">
                <a:solidFill>
                  <a:srgbClr val="002060"/>
                </a:solidFill>
                <a:latin typeface="+mn-lt"/>
              </a:rPr>
              <a:t>CMAD providing both in-house PHILIS lab (stationary) and reach-back analytical support through the PHILIS contract and it’s subcontractor lab, Test America (TA)</a:t>
            </a:r>
          </a:p>
          <a:p>
            <a:r>
              <a:rPr lang="en-US" dirty="0">
                <a:solidFill>
                  <a:srgbClr val="002060"/>
                </a:solidFill>
                <a:latin typeface="+mn-lt"/>
              </a:rPr>
              <a:t>PHILIS reach back via TA Subcontract support for </a:t>
            </a:r>
            <a:r>
              <a:rPr lang="en-US" u="sng" dirty="0">
                <a:solidFill>
                  <a:srgbClr val="002060"/>
                </a:solidFill>
                <a:latin typeface="+mn-lt"/>
              </a:rPr>
              <a:t>metal</a:t>
            </a:r>
            <a:r>
              <a:rPr lang="en-US" dirty="0">
                <a:solidFill>
                  <a:srgbClr val="002060"/>
                </a:solidFill>
                <a:latin typeface="+mn-lt"/>
              </a:rPr>
              <a:t> analysis</a:t>
            </a:r>
          </a:p>
          <a:p>
            <a:r>
              <a:rPr lang="en-US" dirty="0">
                <a:solidFill>
                  <a:srgbClr val="002060"/>
                </a:solidFill>
                <a:latin typeface="+mn-lt"/>
              </a:rPr>
              <a:t>PHILIS labs provided in-house support for </a:t>
            </a:r>
            <a:r>
              <a:rPr lang="en-US" u="sng" dirty="0">
                <a:solidFill>
                  <a:srgbClr val="002060"/>
                </a:solidFill>
                <a:latin typeface="+mn-lt"/>
              </a:rPr>
              <a:t>organic </a:t>
            </a:r>
            <a:r>
              <a:rPr lang="en-US" dirty="0">
                <a:solidFill>
                  <a:srgbClr val="002060"/>
                </a:solidFill>
                <a:latin typeface="+mn-lt"/>
              </a:rPr>
              <a:t>analysis</a:t>
            </a:r>
          </a:p>
          <a:p>
            <a:r>
              <a:rPr lang="en-US" dirty="0">
                <a:solidFill>
                  <a:srgbClr val="002060"/>
                </a:solidFill>
                <a:latin typeface="+mn-lt"/>
              </a:rPr>
              <a:t>PHILIS obtained NELAP certification on several drinking water methods to run Flint samples: VOCs, TTHM, Halo-AA  </a:t>
            </a:r>
          </a:p>
          <a:p>
            <a:r>
              <a:rPr lang="en-US" dirty="0">
                <a:solidFill>
                  <a:srgbClr val="002060"/>
                </a:solidFill>
                <a:latin typeface="+mn-lt"/>
              </a:rPr>
              <a:t>3000 samples analyzed (mostly &lt;5 day turnaround)</a:t>
            </a:r>
          </a:p>
          <a:p>
            <a:pPr marL="0" indent="0">
              <a:buNone/>
            </a:pPr>
            <a:endParaRPr lang="en-US" dirty="0">
              <a:latin typeface="+mn-lt"/>
            </a:endParaRPr>
          </a:p>
          <a:p>
            <a:endParaRPr lang="en-US" dirty="0">
              <a:latin typeface="+mn-lt"/>
            </a:endParaRPr>
          </a:p>
        </p:txBody>
      </p:sp>
    </p:spTree>
    <p:extLst>
      <p:ext uri="{BB962C8B-B14F-4D97-AF65-F5344CB8AC3E}">
        <p14:creationId xmlns:p14="http://schemas.microsoft.com/office/powerpoint/2010/main" val="1302493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4424B2E-1B24-4CBB-A3FA-9A78D00BDBEA}" type="slidenum">
              <a:rPr lang="en-US" smtClean="0"/>
              <a:pPr>
                <a:defRPr/>
              </a:pPr>
              <a:t>13</a:t>
            </a:fld>
            <a:endParaRPr lang="en-US" dirty="0"/>
          </a:p>
        </p:txBody>
      </p:sp>
      <p:sp>
        <p:nvSpPr>
          <p:cNvPr id="2" name="Title 1"/>
          <p:cNvSpPr>
            <a:spLocks noGrp="1"/>
          </p:cNvSpPr>
          <p:nvPr>
            <p:ph type="title" idx="4294967295"/>
          </p:nvPr>
        </p:nvSpPr>
        <p:spPr>
          <a:xfrm>
            <a:off x="1928813" y="76545"/>
            <a:ext cx="8116887" cy="1317625"/>
          </a:xfrm>
        </p:spPr>
        <p:txBody>
          <a:bodyPr>
            <a:normAutofit fontScale="90000"/>
          </a:bodyPr>
          <a:lstStyle/>
          <a:p>
            <a:pPr algn="ctr"/>
            <a:r>
              <a:rPr lang="en-US" sz="3200" b="1" dirty="0"/>
              <a:t> </a:t>
            </a:r>
            <a:br>
              <a:rPr lang="en-US" sz="3200" b="1" dirty="0"/>
            </a:br>
            <a:r>
              <a:rPr lang="en-US" sz="3600" b="1" dirty="0">
                <a:latin typeface="+mn-lt"/>
              </a:rPr>
              <a:t>Region 2 On-site Analytical Support</a:t>
            </a:r>
            <a:br>
              <a:rPr lang="en-US" sz="3600" b="1" dirty="0">
                <a:latin typeface="+mn-lt"/>
              </a:rPr>
            </a:br>
            <a:r>
              <a:rPr lang="en-US" sz="3600" b="1" dirty="0">
                <a:latin typeface="+mn-lt"/>
              </a:rPr>
              <a:t>RACER Trust Site</a:t>
            </a:r>
            <a:br>
              <a:rPr lang="en-US" sz="3200" b="1" dirty="0"/>
            </a:br>
            <a:endParaRPr lang="en-US" sz="3200" dirty="0"/>
          </a:p>
        </p:txBody>
      </p:sp>
      <p:sp>
        <p:nvSpPr>
          <p:cNvPr id="6" name="Content Placeholder 5"/>
          <p:cNvSpPr>
            <a:spLocks noGrp="1"/>
          </p:cNvSpPr>
          <p:nvPr>
            <p:ph type="body" idx="4294967295"/>
          </p:nvPr>
        </p:nvSpPr>
        <p:spPr>
          <a:xfrm>
            <a:off x="1063932" y="3608227"/>
            <a:ext cx="10263187" cy="3006725"/>
          </a:xfrm>
        </p:spPr>
        <p:txBody>
          <a:bodyPr>
            <a:normAutofit fontScale="77500" lnSpcReduction="20000"/>
          </a:bodyPr>
          <a:lstStyle/>
          <a:p>
            <a:pPr marL="457200" indent="-457200">
              <a:buFont typeface="Arial" panose="020B0604020202020204" pitchFamily="34" charset="0"/>
              <a:buChar char="•"/>
            </a:pPr>
            <a:r>
              <a:rPr lang="en-US" dirty="0">
                <a:solidFill>
                  <a:srgbClr val="002060"/>
                </a:solidFill>
                <a:latin typeface="+mn-lt"/>
              </a:rPr>
              <a:t>Region 2 RPM requested use of CMAD’s mobile assets to provide 24-hr turn-around analysis of soils for PCBs to expedite residential excavation activities </a:t>
            </a:r>
          </a:p>
          <a:p>
            <a:pPr marL="457200" indent="-457200">
              <a:buFont typeface="Arial" panose="020B0604020202020204" pitchFamily="34" charset="0"/>
              <a:buChar char="•"/>
            </a:pPr>
            <a:r>
              <a:rPr lang="en-US" dirty="0">
                <a:solidFill>
                  <a:srgbClr val="002060"/>
                </a:solidFill>
                <a:latin typeface="+mn-lt"/>
              </a:rPr>
              <a:t>Joint effort of CMAD, Region 2, RACER Trust Fund, NYS DEC &amp; DOH </a:t>
            </a:r>
          </a:p>
          <a:p>
            <a:pPr marL="457200" indent="-457200">
              <a:buFont typeface="Arial" panose="020B0604020202020204" pitchFamily="34" charset="0"/>
              <a:buChar char="•"/>
            </a:pPr>
            <a:r>
              <a:rPr lang="en-US" dirty="0">
                <a:solidFill>
                  <a:srgbClr val="002060"/>
                </a:solidFill>
                <a:latin typeface="+mn-lt"/>
              </a:rPr>
              <a:t>PHILIS lab assets from NJ deployed to RACER site in Salina, NY for 6-8 weeks, deployment started September 6</a:t>
            </a:r>
            <a:r>
              <a:rPr lang="en-US" baseline="30000" dirty="0">
                <a:solidFill>
                  <a:srgbClr val="002060"/>
                </a:solidFill>
                <a:latin typeface="+mn-lt"/>
              </a:rPr>
              <a:t>th</a:t>
            </a:r>
            <a:r>
              <a:rPr lang="en-US" dirty="0">
                <a:solidFill>
                  <a:srgbClr val="002060"/>
                </a:solidFill>
                <a:latin typeface="+mn-lt"/>
              </a:rPr>
              <a:t>, 2016</a:t>
            </a:r>
          </a:p>
          <a:p>
            <a:pPr marL="342900" indent="-342900">
              <a:buFont typeface="Arial" panose="020B0604020202020204" pitchFamily="34" charset="0"/>
              <a:buChar char="•"/>
            </a:pPr>
            <a:r>
              <a:rPr lang="en-US" dirty="0">
                <a:solidFill>
                  <a:srgbClr val="002060"/>
                </a:solidFill>
                <a:latin typeface="+mn-lt"/>
              </a:rPr>
              <a:t>NELAP  and NYS Lab certified method 8082A, for 9 Arochlors</a:t>
            </a:r>
          </a:p>
          <a:p>
            <a:pPr marL="457200" indent="-457200">
              <a:buFont typeface="Arial" panose="020B0604020202020204" pitchFamily="34" charset="0"/>
              <a:buChar char="•"/>
            </a:pPr>
            <a:r>
              <a:rPr lang="en-US" dirty="0">
                <a:solidFill>
                  <a:srgbClr val="002060"/>
                </a:solidFill>
                <a:latin typeface="+mn-lt"/>
              </a:rPr>
              <a:t>PHILIS providing prelims within 24Hrs, QA’d data with 48Hrs and a CLP B data reviewable package format with 2 weeks after submission</a:t>
            </a:r>
          </a:p>
          <a:p>
            <a:pPr marL="0" indent="0">
              <a:buNone/>
            </a:pPr>
            <a:endParaRPr lang="en-US" dirty="0"/>
          </a:p>
        </p:txBody>
      </p:sp>
      <p:pic>
        <p:nvPicPr>
          <p:cNvPr id="3" name="Picture 2"/>
          <p:cNvPicPr>
            <a:picLocks noChangeAspect="1"/>
          </p:cNvPicPr>
          <p:nvPr/>
        </p:nvPicPr>
        <p:blipFill>
          <a:blip r:embed="rId3"/>
          <a:stretch>
            <a:fillRect/>
          </a:stretch>
        </p:blipFill>
        <p:spPr>
          <a:xfrm>
            <a:off x="4191474" y="1614847"/>
            <a:ext cx="4008104" cy="1772703"/>
          </a:xfrm>
          <a:prstGeom prst="rect">
            <a:avLst/>
          </a:prstGeom>
        </p:spPr>
      </p:pic>
    </p:spTree>
    <p:extLst>
      <p:ext uri="{BB962C8B-B14F-4D97-AF65-F5344CB8AC3E}">
        <p14:creationId xmlns:p14="http://schemas.microsoft.com/office/powerpoint/2010/main" val="2436554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4424B2E-1B24-4CBB-A3FA-9A78D00BDBEA}" type="slidenum">
              <a:rPr lang="en-US" smtClean="0"/>
              <a:pPr>
                <a:defRPr/>
              </a:pPr>
              <a:t>14</a:t>
            </a:fld>
            <a:endParaRPr lang="en-US" dirty="0"/>
          </a:p>
        </p:txBody>
      </p:sp>
      <p:sp>
        <p:nvSpPr>
          <p:cNvPr id="2" name="Title 1"/>
          <p:cNvSpPr>
            <a:spLocks noGrp="1"/>
          </p:cNvSpPr>
          <p:nvPr>
            <p:ph type="title" idx="4294967295"/>
          </p:nvPr>
        </p:nvSpPr>
        <p:spPr>
          <a:xfrm>
            <a:off x="2723585" y="592991"/>
            <a:ext cx="6613525" cy="944562"/>
          </a:xfrm>
        </p:spPr>
        <p:txBody>
          <a:bodyPr>
            <a:normAutofit fontScale="90000"/>
          </a:bodyPr>
          <a:lstStyle/>
          <a:p>
            <a:pPr algn="ctr"/>
            <a:r>
              <a:rPr lang="en-US" b="1" dirty="0">
                <a:latin typeface="+mn-lt"/>
              </a:rPr>
              <a:t>Region 2 Support for the Mackenzie Site</a:t>
            </a:r>
          </a:p>
        </p:txBody>
      </p:sp>
      <p:sp>
        <p:nvSpPr>
          <p:cNvPr id="3" name="Content Placeholder 2"/>
          <p:cNvSpPr>
            <a:spLocks noGrp="1"/>
          </p:cNvSpPr>
          <p:nvPr>
            <p:ph type="body" idx="4294967295"/>
          </p:nvPr>
        </p:nvSpPr>
        <p:spPr>
          <a:xfrm>
            <a:off x="1849698" y="2040723"/>
            <a:ext cx="8677275" cy="3830637"/>
          </a:xfrm>
        </p:spPr>
        <p:txBody>
          <a:bodyPr>
            <a:noAutofit/>
          </a:bodyPr>
          <a:lstStyle/>
          <a:p>
            <a:pPr marL="342900" indent="-342900">
              <a:buFont typeface="Arial" panose="020B0604020202020204" pitchFamily="34" charset="0"/>
              <a:buChar char="•"/>
            </a:pPr>
            <a:r>
              <a:rPr lang="en-US" sz="2400" b="1" dirty="0">
                <a:solidFill>
                  <a:srgbClr val="002060"/>
                </a:solidFill>
                <a:latin typeface="+mn-lt"/>
              </a:rPr>
              <a:t>Analytical support to Region 2 RPM site, Mackenzie</a:t>
            </a:r>
          </a:p>
          <a:p>
            <a:pPr marL="342900" indent="-342900">
              <a:buFont typeface="Arial" panose="020B0604020202020204" pitchFamily="34" charset="0"/>
              <a:buChar char="•"/>
            </a:pPr>
            <a:r>
              <a:rPr lang="en-US" sz="2400" b="1" dirty="0">
                <a:solidFill>
                  <a:srgbClr val="002060"/>
                </a:solidFill>
                <a:latin typeface="+mn-lt"/>
              </a:rPr>
              <a:t>Samples brought to PHILIS warehouse in Edison, NJ</a:t>
            </a:r>
          </a:p>
          <a:p>
            <a:pPr marL="342900" indent="-342900">
              <a:buFont typeface="Arial" panose="020B0604020202020204" pitchFamily="34" charset="0"/>
              <a:buChar char="•"/>
            </a:pPr>
            <a:r>
              <a:rPr lang="en-US" sz="2400" b="1" dirty="0">
                <a:solidFill>
                  <a:srgbClr val="002060"/>
                </a:solidFill>
                <a:latin typeface="+mn-lt"/>
              </a:rPr>
              <a:t>Analysis performed from warehouse</a:t>
            </a:r>
          </a:p>
          <a:p>
            <a:pPr marL="342900" indent="-342900">
              <a:buFont typeface="Arial" panose="020B0604020202020204" pitchFamily="34" charset="0"/>
              <a:buChar char="•"/>
            </a:pPr>
            <a:r>
              <a:rPr lang="en-US" sz="2400" b="1" dirty="0">
                <a:solidFill>
                  <a:srgbClr val="002060"/>
                </a:solidFill>
                <a:latin typeface="+mn-lt"/>
              </a:rPr>
              <a:t>Method 8260 run on soils and water matrices</a:t>
            </a:r>
          </a:p>
          <a:p>
            <a:pPr marL="342900" indent="-342900">
              <a:buFont typeface="Arial" panose="020B0604020202020204" pitchFamily="34" charset="0"/>
              <a:buChar char="•"/>
            </a:pPr>
            <a:r>
              <a:rPr lang="en-US" sz="2400" b="1" dirty="0">
                <a:solidFill>
                  <a:srgbClr val="002060"/>
                </a:solidFill>
                <a:latin typeface="+mn-lt"/>
              </a:rPr>
              <a:t>Over 70 samples run during 2 sampling events</a:t>
            </a:r>
          </a:p>
          <a:p>
            <a:pPr marL="342900" indent="-342900">
              <a:buFont typeface="Arial" panose="020B0604020202020204" pitchFamily="34" charset="0"/>
              <a:buChar char="•"/>
            </a:pPr>
            <a:r>
              <a:rPr lang="en-US" sz="2400" b="1" dirty="0">
                <a:solidFill>
                  <a:srgbClr val="002060"/>
                </a:solidFill>
                <a:latin typeface="+mn-lt"/>
              </a:rPr>
              <a:t>Prelims with-in 24-hours of receipts.  Scribe EDD delivered</a:t>
            </a:r>
          </a:p>
          <a:p>
            <a:pPr marL="342900" indent="-342900">
              <a:buFont typeface="Arial" panose="020B0604020202020204" pitchFamily="34" charset="0"/>
              <a:buChar char="•"/>
            </a:pPr>
            <a:r>
              <a:rPr lang="en-US" sz="2400" b="1" dirty="0">
                <a:solidFill>
                  <a:srgbClr val="002060"/>
                </a:solidFill>
                <a:latin typeface="+mn-lt"/>
              </a:rPr>
              <a:t>Tier 2 QA data delivered with 48-hours of receipt</a:t>
            </a:r>
          </a:p>
          <a:p>
            <a:pPr marL="342900" indent="-342900">
              <a:buFont typeface="Arial" panose="020B0604020202020204" pitchFamily="34" charset="0"/>
              <a:buChar char="•"/>
            </a:pPr>
            <a:r>
              <a:rPr lang="en-US" sz="2400" b="1" dirty="0">
                <a:solidFill>
                  <a:srgbClr val="002060"/>
                </a:solidFill>
                <a:latin typeface="+mn-lt"/>
              </a:rPr>
              <a:t>CLP-reviewable data package delivered within 7-10 working days </a:t>
            </a:r>
          </a:p>
        </p:txBody>
      </p:sp>
    </p:spTree>
    <p:extLst>
      <p:ext uri="{BB962C8B-B14F-4D97-AF65-F5344CB8AC3E}">
        <p14:creationId xmlns:p14="http://schemas.microsoft.com/office/powerpoint/2010/main" val="1466859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4424B2E-1B24-4CBB-A3FA-9A78D00BDBEA}" type="slidenum">
              <a:rPr lang="en-US" smtClean="0"/>
              <a:pPr>
                <a:defRPr/>
              </a:pPr>
              <a:t>15</a:t>
            </a:fld>
            <a:endParaRPr lang="en-US" dirty="0"/>
          </a:p>
        </p:txBody>
      </p:sp>
      <p:sp>
        <p:nvSpPr>
          <p:cNvPr id="2" name="Title 1"/>
          <p:cNvSpPr>
            <a:spLocks noGrp="1"/>
          </p:cNvSpPr>
          <p:nvPr>
            <p:ph type="title" idx="4294967295"/>
          </p:nvPr>
        </p:nvSpPr>
        <p:spPr>
          <a:xfrm>
            <a:off x="1704409" y="80190"/>
            <a:ext cx="8371575" cy="977061"/>
          </a:xfrm>
        </p:spPr>
        <p:txBody>
          <a:bodyPr>
            <a:normAutofit fontScale="90000"/>
          </a:bodyPr>
          <a:lstStyle/>
          <a:p>
            <a:pPr algn="ctr"/>
            <a:r>
              <a:rPr lang="en-US" sz="3200" b="1" dirty="0"/>
              <a:t> </a:t>
            </a:r>
            <a:br>
              <a:rPr lang="en-US" sz="3200" b="1" dirty="0"/>
            </a:br>
            <a:r>
              <a:rPr lang="en-US" sz="3200" b="1" dirty="0">
                <a:latin typeface="+mn-lt"/>
              </a:rPr>
              <a:t>A True Unknown</a:t>
            </a:r>
            <a:br>
              <a:rPr lang="en-US" sz="3200" b="1" dirty="0">
                <a:latin typeface="+mn-lt"/>
              </a:rPr>
            </a:br>
            <a:r>
              <a:rPr lang="en-US" sz="3200" b="1" dirty="0">
                <a:latin typeface="+mn-lt"/>
              </a:rPr>
              <a:t>Region 7 - Abandoned Agent in “Deterrent Safe”</a:t>
            </a:r>
          </a:p>
        </p:txBody>
      </p:sp>
      <p:sp>
        <p:nvSpPr>
          <p:cNvPr id="3" name="Content Placeholder 2"/>
          <p:cNvSpPr>
            <a:spLocks noGrp="1"/>
          </p:cNvSpPr>
          <p:nvPr>
            <p:ph type="body" idx="4294967295"/>
          </p:nvPr>
        </p:nvSpPr>
        <p:spPr>
          <a:xfrm>
            <a:off x="3053785" y="1804610"/>
            <a:ext cx="9026525" cy="3479800"/>
          </a:xfrm>
        </p:spPr>
        <p:txBody>
          <a:bodyPr>
            <a:noAutofit/>
          </a:bodyPr>
          <a:lstStyle/>
          <a:p>
            <a:r>
              <a:rPr lang="en-US" sz="2000" b="1" dirty="0">
                <a:solidFill>
                  <a:srgbClr val="002060"/>
                </a:solidFill>
                <a:latin typeface="+mn-lt"/>
              </a:rPr>
              <a:t>An abandoned “deterrent” safe found during building renovations, may have been booby-trapped with sulfur mustard or other toxic chemical materials</a:t>
            </a:r>
          </a:p>
          <a:p>
            <a:pPr lvl="1"/>
            <a:r>
              <a:rPr lang="en-US" sz="2000" b="1" dirty="0">
                <a:solidFill>
                  <a:srgbClr val="002060"/>
                </a:solidFill>
                <a:latin typeface="+mn-lt"/>
              </a:rPr>
              <a:t>In the 1920-40’s commercial safes were often booby trapped with toxic chemicals to discourage thieves</a:t>
            </a:r>
          </a:p>
          <a:p>
            <a:r>
              <a:rPr lang="en-US" sz="2000" b="1" dirty="0">
                <a:solidFill>
                  <a:srgbClr val="002060"/>
                </a:solidFill>
                <a:latin typeface="+mn-lt"/>
              </a:rPr>
              <a:t>Region 7 requested rapid analysis of wipe samples from safe and room and intact vials for chemical agents and/or related materials.  Region 7 support to City of St. Louis</a:t>
            </a:r>
          </a:p>
          <a:p>
            <a:pPr lvl="1"/>
            <a:r>
              <a:rPr lang="en-US" sz="2000" b="1" dirty="0">
                <a:solidFill>
                  <a:srgbClr val="002060"/>
                </a:solidFill>
                <a:latin typeface="+mn-lt"/>
              </a:rPr>
              <a:t>Referral via R7 OSC, who is a member of the CWA Prep WG lead by CMAD</a:t>
            </a:r>
          </a:p>
          <a:p>
            <a:r>
              <a:rPr lang="en-US" sz="2000" b="1" dirty="0">
                <a:solidFill>
                  <a:srgbClr val="002060"/>
                </a:solidFill>
                <a:latin typeface="+mn-lt"/>
              </a:rPr>
              <a:t>Exact nature of samples unknown – allowed PHILIS to exercise SOPs on “real world” unknown sample with potential CWA</a:t>
            </a:r>
          </a:p>
          <a:p>
            <a:r>
              <a:rPr lang="en-US" sz="2000" b="1" dirty="0">
                <a:solidFill>
                  <a:srgbClr val="002060"/>
                </a:solidFill>
                <a:latin typeface="+mn-lt"/>
              </a:rPr>
              <a:t>Provided sampling “kits” to local HAZMAT sample teams to collect samples for PHILIS</a:t>
            </a:r>
          </a:p>
          <a:p>
            <a:r>
              <a:rPr lang="en-US" sz="2000" b="1" dirty="0">
                <a:solidFill>
                  <a:srgbClr val="002060"/>
                </a:solidFill>
                <a:latin typeface="+mn-lt"/>
              </a:rPr>
              <a:t>Same day analysis was obtained via PHILIS in Castle Rock, CO</a:t>
            </a:r>
          </a:p>
          <a:p>
            <a:r>
              <a:rPr lang="en-US" sz="2000" b="1" dirty="0">
                <a:solidFill>
                  <a:srgbClr val="002060"/>
                </a:solidFill>
                <a:latin typeface="+mn-lt"/>
              </a:rPr>
              <a:t>No CWAs or related toxic compounds – City was able to have the safe released to building owner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94691"/>
            <a:ext cx="3071191" cy="23033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567" y="4407646"/>
            <a:ext cx="2042160" cy="1531620"/>
          </a:xfrm>
          <a:prstGeom prst="rect">
            <a:avLst/>
          </a:prstGeom>
        </p:spPr>
      </p:pic>
      <p:sp>
        <p:nvSpPr>
          <p:cNvPr id="7" name="TextBox 6"/>
          <p:cNvSpPr txBox="1"/>
          <p:nvPr/>
        </p:nvSpPr>
        <p:spPr>
          <a:xfrm>
            <a:off x="85510" y="6031769"/>
            <a:ext cx="2968275" cy="707886"/>
          </a:xfrm>
          <a:prstGeom prst="rect">
            <a:avLst/>
          </a:prstGeom>
          <a:noFill/>
          <a:ln>
            <a:solidFill>
              <a:schemeClr val="tx1"/>
            </a:solidFill>
          </a:ln>
        </p:spPr>
        <p:txBody>
          <a:bodyPr wrap="square" rtlCol="0">
            <a:spAutoFit/>
          </a:bodyPr>
          <a:lstStyle/>
          <a:p>
            <a:pPr algn="ctr"/>
            <a:r>
              <a:rPr lang="en-US" sz="2000" b="1" dirty="0"/>
              <a:t>Glass ampule </a:t>
            </a:r>
          </a:p>
          <a:p>
            <a:pPr algn="ctr"/>
            <a:r>
              <a:rPr lang="en-US" sz="2000" b="1" dirty="0"/>
              <a:t>w/deterrent chemicals</a:t>
            </a:r>
          </a:p>
        </p:txBody>
      </p:sp>
      <p:sp>
        <p:nvSpPr>
          <p:cNvPr id="8" name="TextBox 7"/>
          <p:cNvSpPr txBox="1"/>
          <p:nvPr/>
        </p:nvSpPr>
        <p:spPr>
          <a:xfrm>
            <a:off x="675922" y="3892591"/>
            <a:ext cx="1760290" cy="369332"/>
          </a:xfrm>
          <a:prstGeom prst="rect">
            <a:avLst/>
          </a:prstGeom>
          <a:noFill/>
          <a:ln>
            <a:solidFill>
              <a:schemeClr val="tx1"/>
            </a:solidFill>
          </a:ln>
        </p:spPr>
        <p:txBody>
          <a:bodyPr wrap="none" lIns="91440" rIns="91440" rtlCol="0">
            <a:spAutoFit/>
          </a:bodyPr>
          <a:lstStyle/>
          <a:p>
            <a:r>
              <a:rPr lang="en-US" dirty="0"/>
              <a:t>“</a:t>
            </a:r>
            <a:r>
              <a:rPr lang="en-US" b="1" dirty="0"/>
              <a:t>Deterrent” safe</a:t>
            </a:r>
          </a:p>
        </p:txBody>
      </p:sp>
    </p:spTree>
    <p:extLst>
      <p:ext uri="{BB962C8B-B14F-4D97-AF65-F5344CB8AC3E}">
        <p14:creationId xmlns:p14="http://schemas.microsoft.com/office/powerpoint/2010/main" val="4047562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898"/>
            <a:ext cx="9312275" cy="15859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n-US" sz="3600" b="1" dirty="0">
                <a:latin typeface="Calibri" panose="020F0502020204030204" pitchFamily="34" charset="0"/>
                <a:ea typeface="+mn-ea"/>
                <a:cs typeface="+mn-cs"/>
              </a:rPr>
              <a:t>Region 7 Dicamba Investigation</a:t>
            </a:r>
            <a:br>
              <a:rPr lang="en-US" sz="3600" b="1" dirty="0">
                <a:latin typeface="Calibri" panose="020F0502020204030204" pitchFamily="34" charset="0"/>
                <a:ea typeface="+mn-ea"/>
                <a:cs typeface="+mn-cs"/>
              </a:rPr>
            </a:br>
            <a:r>
              <a:rPr lang="en-US" sz="3600" b="1" dirty="0">
                <a:latin typeface="Calibri" panose="020F0502020204030204" pitchFamily="34" charset="0"/>
                <a:ea typeface="+mn-ea"/>
                <a:cs typeface="+mn-cs"/>
              </a:rPr>
              <a:t>w/NEIC and State Stakeholders</a:t>
            </a:r>
          </a:p>
        </p:txBody>
      </p:sp>
      <p:sp>
        <p:nvSpPr>
          <p:cNvPr id="3" name="Content Placeholder 2"/>
          <p:cNvSpPr>
            <a:spLocks noGrp="1"/>
          </p:cNvSpPr>
          <p:nvPr>
            <p:ph type="body" idx="4294967295"/>
          </p:nvPr>
        </p:nvSpPr>
        <p:spPr>
          <a:xfrm>
            <a:off x="0" y="1947141"/>
            <a:ext cx="7256463" cy="4002087"/>
          </a:xfrm>
        </p:spPr>
        <p:txBody>
          <a:bodyPr>
            <a:normAutofit fontScale="77500" lnSpcReduction="20000"/>
          </a:bodyPr>
          <a:lstStyle/>
          <a:p>
            <a:pPr marL="457200" indent="-457200">
              <a:lnSpc>
                <a:spcPct val="100000"/>
              </a:lnSpc>
              <a:buClr>
                <a:srgbClr val="0070C0"/>
              </a:buClr>
              <a:buFont typeface="Arial" panose="020B0604020202020204" pitchFamily="34" charset="0"/>
              <a:buChar char="•"/>
            </a:pPr>
            <a:r>
              <a:rPr lang="en-US" dirty="0">
                <a:solidFill>
                  <a:srgbClr val="002060"/>
                </a:solidFill>
                <a:latin typeface="+mn-lt"/>
              </a:rPr>
              <a:t>PHILIS is working with NEIC in Lakewood to investigate the misuse of Dicamba on farmlands in Region 7</a:t>
            </a:r>
          </a:p>
          <a:p>
            <a:pPr marL="457200" indent="-457200">
              <a:lnSpc>
                <a:spcPct val="100000"/>
              </a:lnSpc>
              <a:buClr>
                <a:srgbClr val="0070C0"/>
              </a:buClr>
              <a:buFont typeface="Arial" panose="020B0604020202020204" pitchFamily="34" charset="0"/>
              <a:buChar char="•"/>
            </a:pPr>
            <a:r>
              <a:rPr lang="en-US" dirty="0">
                <a:solidFill>
                  <a:srgbClr val="002060"/>
                </a:solidFill>
                <a:latin typeface="+mn-lt"/>
              </a:rPr>
              <a:t>PHILIS deployed its Castle Rock units to operate in the NEIC parking lot</a:t>
            </a:r>
          </a:p>
          <a:p>
            <a:pPr marL="457200" indent="-457200">
              <a:lnSpc>
                <a:spcPct val="100000"/>
              </a:lnSpc>
              <a:buClr>
                <a:srgbClr val="0070C0"/>
              </a:buClr>
              <a:buFont typeface="Arial" panose="020B0604020202020204" pitchFamily="34" charset="0"/>
              <a:buChar char="•"/>
            </a:pPr>
            <a:r>
              <a:rPr lang="en-US" dirty="0">
                <a:solidFill>
                  <a:srgbClr val="002060"/>
                </a:solidFill>
                <a:latin typeface="+mn-lt"/>
              </a:rPr>
              <a:t>A method was developed for detecting of Dicamba in soil and vegetation matrices using LC/MS/MS.</a:t>
            </a:r>
          </a:p>
          <a:p>
            <a:pPr marL="457200" indent="-457200">
              <a:lnSpc>
                <a:spcPct val="100000"/>
              </a:lnSpc>
              <a:buClr>
                <a:srgbClr val="0070C0"/>
              </a:buClr>
              <a:buFont typeface="Arial" panose="020B0604020202020204" pitchFamily="34" charset="0"/>
              <a:buChar char="•"/>
            </a:pPr>
            <a:r>
              <a:rPr lang="en-US" dirty="0">
                <a:solidFill>
                  <a:srgbClr val="002060"/>
                </a:solidFill>
                <a:latin typeface="+mn-lt"/>
              </a:rPr>
              <a:t>Vegetative samples will be processed in blender. All samples will be extracted into water using a pressure solvent extractor</a:t>
            </a:r>
          </a:p>
          <a:p>
            <a:pPr marL="457200" indent="-457200">
              <a:lnSpc>
                <a:spcPct val="100000"/>
              </a:lnSpc>
              <a:buClr>
                <a:srgbClr val="0070C0"/>
              </a:buClr>
              <a:buFont typeface="Arial" panose="020B0604020202020204" pitchFamily="34" charset="0"/>
              <a:buChar char="•"/>
            </a:pPr>
            <a:r>
              <a:rPr lang="en-US" dirty="0">
                <a:solidFill>
                  <a:srgbClr val="002060"/>
                </a:solidFill>
                <a:latin typeface="+mn-lt"/>
              </a:rPr>
              <a:t>Analytes of interest are Dicamba, 2,4-D, 2,4-DCP, and associated breakdown products 5-hydroxydicamba, and 3,6-Dichlorosalicyclic acid </a:t>
            </a:r>
          </a:p>
          <a:p>
            <a:pPr marL="0" indent="0">
              <a:buNone/>
            </a:pPr>
            <a:endParaRPr lang="en-US" dirty="0"/>
          </a:p>
        </p:txBody>
      </p:sp>
      <p:pic>
        <p:nvPicPr>
          <p:cNvPr id="5" name="Picture 4" descr="C:\Users\julia_000\Pictures\2016-08-19\P1030563.JPG"/>
          <p:cNvPicPr/>
          <p:nvPr/>
        </p:nvPicPr>
        <p:blipFill rotWithShape="1">
          <a:blip r:embed="rId2" cstate="print">
            <a:extLst>
              <a:ext uri="{28A0092B-C50C-407E-A947-70E740481C1C}">
                <a14:useLocalDpi xmlns:a14="http://schemas.microsoft.com/office/drawing/2010/main" val="0"/>
              </a:ext>
            </a:extLst>
          </a:blip>
          <a:srcRect l="13461" t="2849" r="17843"/>
          <a:stretch/>
        </p:blipFill>
        <p:spPr bwMode="auto">
          <a:xfrm>
            <a:off x="7776729" y="1947141"/>
            <a:ext cx="4083050" cy="43307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2848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4424B2E-1B24-4CBB-A3FA-9A78D00BDBEA}" type="slidenum">
              <a:rPr lang="en-US" smtClean="0"/>
              <a:pPr>
                <a:defRPr/>
              </a:pPr>
              <a:t>17</a:t>
            </a:fld>
            <a:endParaRPr lang="en-US" dirty="0"/>
          </a:p>
        </p:txBody>
      </p:sp>
      <p:sp>
        <p:nvSpPr>
          <p:cNvPr id="2" name="Title 1"/>
          <p:cNvSpPr>
            <a:spLocks noGrp="1"/>
          </p:cNvSpPr>
          <p:nvPr>
            <p:ph type="title" idx="4294967295"/>
          </p:nvPr>
        </p:nvSpPr>
        <p:spPr>
          <a:xfrm>
            <a:off x="2870319" y="112594"/>
            <a:ext cx="7151687" cy="1474787"/>
          </a:xfrm>
        </p:spPr>
        <p:txBody>
          <a:bodyPr>
            <a:normAutofit fontScale="90000"/>
          </a:bodyPr>
          <a:lstStyle/>
          <a:p>
            <a:pPr algn="ctr"/>
            <a:r>
              <a:rPr lang="en-US" sz="3200" b="1" dirty="0"/>
              <a:t> </a:t>
            </a:r>
            <a:br>
              <a:rPr lang="en-US" sz="3200" b="1" dirty="0"/>
            </a:br>
            <a:r>
              <a:rPr lang="en-US" sz="3600" b="1" dirty="0">
                <a:latin typeface="+mn-lt"/>
              </a:rPr>
              <a:t>Support to Region 5 at the RNC  Incident: “Psycho Stickers”</a:t>
            </a:r>
            <a:endParaRPr lang="en-US" sz="3600" dirty="0">
              <a:latin typeface="+mn-lt"/>
            </a:endParaRPr>
          </a:p>
        </p:txBody>
      </p:sp>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204360"/>
            <a:ext cx="2439692" cy="1829155"/>
          </a:xfrm>
        </p:spPr>
      </p:pic>
      <p:sp>
        <p:nvSpPr>
          <p:cNvPr id="5" name="Content Placeholder 2"/>
          <p:cNvSpPr txBox="1">
            <a:spLocks/>
          </p:cNvSpPr>
          <p:nvPr/>
        </p:nvSpPr>
        <p:spPr bwMode="auto">
          <a:xfrm>
            <a:off x="1452327" y="2282687"/>
            <a:ext cx="10438035" cy="409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070C0"/>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latin typeface="+mn-lt"/>
              </a:rPr>
              <a:t>CMAD set up PHILIS for CWA analysis as well as VOCs &amp; SVOCs for all matrices and provided “just in time” training for OSCs in CWA sampling and response</a:t>
            </a:r>
          </a:p>
          <a:p>
            <a:r>
              <a:rPr lang="en-US" dirty="0">
                <a:solidFill>
                  <a:srgbClr val="002060"/>
                </a:solidFill>
                <a:latin typeface="+mn-lt"/>
              </a:rPr>
              <a:t>A demonstrator placed stickers on several people including local law enforcement staff - one who felt a tingling, burning sensation upon removal.  Needed rapid on-site identification of so-called “psycho stickers” </a:t>
            </a:r>
          </a:p>
          <a:p>
            <a:r>
              <a:rPr lang="en-US" dirty="0">
                <a:solidFill>
                  <a:srgbClr val="002060"/>
                </a:solidFill>
                <a:latin typeface="+mn-lt"/>
              </a:rPr>
              <a:t>PHILIS was the only on-site lab operational close to the RNC</a:t>
            </a:r>
          </a:p>
          <a:p>
            <a:r>
              <a:rPr lang="en-US" dirty="0">
                <a:solidFill>
                  <a:srgbClr val="002060"/>
                </a:solidFill>
                <a:latin typeface="+mn-lt"/>
              </a:rPr>
              <a:t>PHILIS ran several stickers and wipes for G-agents, HD and VX, associated breakdown products and ran a spectral library search for controlled substances.  Was the only lab in RNC local set up, running and able to run CWA analysis </a:t>
            </a:r>
          </a:p>
          <a:p>
            <a:r>
              <a:rPr lang="en-US" dirty="0">
                <a:solidFill>
                  <a:srgbClr val="002060"/>
                </a:solidFill>
                <a:latin typeface="+mn-lt"/>
              </a:rPr>
              <a:t>No CWAs, controlled substances or related toxic compounds were detected</a:t>
            </a:r>
          </a:p>
        </p:txBody>
      </p:sp>
    </p:spTree>
    <p:extLst>
      <p:ext uri="{BB962C8B-B14F-4D97-AF65-F5344CB8AC3E}">
        <p14:creationId xmlns:p14="http://schemas.microsoft.com/office/powerpoint/2010/main" val="3018595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87834" y="234883"/>
            <a:ext cx="6642100" cy="1690687"/>
          </a:xfrm>
        </p:spPr>
        <p:txBody>
          <a:bodyPr/>
          <a:lstStyle/>
          <a:p>
            <a:pPr algn="ctr"/>
            <a:r>
              <a:rPr lang="en-US" sz="3600" b="1" dirty="0">
                <a:latin typeface="Calibri" panose="020F0502020204030204" pitchFamily="34" charset="0"/>
                <a:ea typeface="+mn-ea"/>
                <a:cs typeface="+mn-cs"/>
              </a:rPr>
              <a:t>Methods Development for PFCs in Water</a:t>
            </a:r>
          </a:p>
        </p:txBody>
      </p:sp>
      <p:sp>
        <p:nvSpPr>
          <p:cNvPr id="3" name="Content Placeholder 2"/>
          <p:cNvSpPr>
            <a:spLocks noGrp="1"/>
          </p:cNvSpPr>
          <p:nvPr>
            <p:ph type="body" idx="4294967295"/>
          </p:nvPr>
        </p:nvSpPr>
        <p:spPr>
          <a:xfrm>
            <a:off x="95535" y="1940774"/>
            <a:ext cx="9007522" cy="4699971"/>
          </a:xfrm>
        </p:spPr>
        <p:txBody>
          <a:bodyPr>
            <a:normAutofit fontScale="47500" lnSpcReduction="20000"/>
          </a:bodyPr>
          <a:lstStyle/>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The CMAD and PHILIS staff are participating members of the EPA’s PFC Methods Development Work Group headed by OSTRI</a:t>
            </a:r>
          </a:p>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The PHILIS team developed a method to determine PFCs using a hybrid method based on </a:t>
            </a:r>
            <a:r>
              <a:rPr lang="en-US" sz="5100" u="sng" dirty="0">
                <a:solidFill>
                  <a:srgbClr val="002060"/>
                </a:solidFill>
                <a:latin typeface="+mn-lt"/>
              </a:rPr>
              <a:t>EPA 537 </a:t>
            </a:r>
            <a:r>
              <a:rPr lang="en-US" sz="5100" dirty="0">
                <a:solidFill>
                  <a:srgbClr val="002060"/>
                </a:solidFill>
                <a:latin typeface="+mn-lt"/>
              </a:rPr>
              <a:t>for analysis of PFCs in drinking water by UPLC/MSMS</a:t>
            </a:r>
          </a:p>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Samples are prepared using solid phase extraction procedure</a:t>
            </a:r>
          </a:p>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The method includes 24 target PFC compounds and 17 isotopes standards for a total of 41 target compounds</a:t>
            </a:r>
          </a:p>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Current work includes evaluating procedures, such as isotopic dilution to improve accuracy of the calibration method at low quantitation levels</a:t>
            </a:r>
          </a:p>
          <a:p>
            <a:pPr marL="457200" marR="0" indent="-457200">
              <a:lnSpc>
                <a:spcPct val="100000"/>
              </a:lnSpc>
              <a:buClr>
                <a:srgbClr val="0070C0"/>
              </a:buClr>
              <a:buFont typeface="Arial" panose="020B0604020202020204" pitchFamily="34" charset="0"/>
              <a:buChar char="•"/>
            </a:pPr>
            <a:r>
              <a:rPr lang="en-US" sz="5100" dirty="0">
                <a:solidFill>
                  <a:srgbClr val="002060"/>
                </a:solidFill>
                <a:latin typeface="+mn-lt"/>
              </a:rPr>
              <a:t>The method is able to see target analytes in the range of 5 to 15 pg/L</a:t>
            </a:r>
          </a:p>
          <a:p>
            <a:endParaRPr lang="en-US" dirty="0">
              <a:solidFill>
                <a:schemeClr val="tx1"/>
              </a:solidFill>
            </a:endParaRPr>
          </a:p>
        </p:txBody>
      </p:sp>
      <p:pic>
        <p:nvPicPr>
          <p:cNvPr id="4" name="Picture 3" descr="C:\Users\julia_000\Pictures\2016-08-19\P103055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9342936" y="4143491"/>
            <a:ext cx="2491824" cy="2502682"/>
          </a:xfrm>
          <a:prstGeom prst="rect">
            <a:avLst/>
          </a:prstGeom>
          <a:noFill/>
          <a:ln>
            <a:noFill/>
          </a:ln>
        </p:spPr>
      </p:pic>
      <p:pic>
        <p:nvPicPr>
          <p:cNvPr id="6" name="Picture 5"/>
          <p:cNvPicPr>
            <a:picLocks noChangeAspect="1"/>
          </p:cNvPicPr>
          <p:nvPr/>
        </p:nvPicPr>
        <p:blipFill>
          <a:blip r:embed="rId3"/>
          <a:stretch>
            <a:fillRect/>
          </a:stretch>
        </p:blipFill>
        <p:spPr>
          <a:xfrm>
            <a:off x="9337507" y="1925570"/>
            <a:ext cx="2578608" cy="1988467"/>
          </a:xfrm>
          <a:prstGeom prst="rect">
            <a:avLst/>
          </a:prstGeom>
        </p:spPr>
      </p:pic>
    </p:spTree>
    <p:extLst>
      <p:ext uri="{BB962C8B-B14F-4D97-AF65-F5344CB8AC3E}">
        <p14:creationId xmlns:p14="http://schemas.microsoft.com/office/powerpoint/2010/main" val="239444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4424B2E-1B24-4CBB-A3FA-9A78D00BDBEA}" type="slidenum">
              <a:rPr lang="en-US" smtClean="0"/>
              <a:pPr>
                <a:defRPr/>
              </a:pPr>
              <a:t>19</a:t>
            </a:fld>
            <a:endParaRPr lang="en-US" dirty="0"/>
          </a:p>
        </p:txBody>
      </p:sp>
      <p:sp>
        <p:nvSpPr>
          <p:cNvPr id="2" name="Title 1"/>
          <p:cNvSpPr>
            <a:spLocks noGrp="1"/>
          </p:cNvSpPr>
          <p:nvPr>
            <p:ph type="title" idx="4294967295"/>
          </p:nvPr>
        </p:nvSpPr>
        <p:spPr>
          <a:xfrm>
            <a:off x="1947863" y="388440"/>
            <a:ext cx="7500937" cy="1266825"/>
          </a:xfrm>
        </p:spPr>
        <p:txBody>
          <a:bodyPr>
            <a:normAutofit fontScale="90000"/>
          </a:bodyPr>
          <a:lstStyle/>
          <a:p>
            <a:pPr algn="ctr"/>
            <a:r>
              <a:rPr lang="en-US" b="1" dirty="0"/>
              <a:t> </a:t>
            </a:r>
            <a:br>
              <a:rPr lang="en-US" b="1" dirty="0"/>
            </a:br>
            <a:r>
              <a:rPr lang="en-US" sz="3600" b="1" dirty="0">
                <a:latin typeface="+mn-lt"/>
              </a:rPr>
              <a:t>Region 6 Support</a:t>
            </a:r>
            <a:br>
              <a:rPr lang="en-US" sz="3600" b="1" dirty="0">
                <a:latin typeface="+mn-lt"/>
              </a:rPr>
            </a:br>
            <a:r>
              <a:rPr lang="en-US" sz="3600" b="1" dirty="0">
                <a:latin typeface="+mn-lt"/>
              </a:rPr>
              <a:t>National Guard Civilian Support Teams</a:t>
            </a:r>
            <a:br>
              <a:rPr lang="en-US" sz="3600" b="1" dirty="0"/>
            </a:br>
            <a:endParaRPr lang="en-US" sz="3600" b="1" dirty="0"/>
          </a:p>
        </p:txBody>
      </p:sp>
      <p:sp>
        <p:nvSpPr>
          <p:cNvPr id="5" name="Content Placeholder 2"/>
          <p:cNvSpPr txBox="1">
            <a:spLocks/>
          </p:cNvSpPr>
          <p:nvPr/>
        </p:nvSpPr>
        <p:spPr bwMode="auto">
          <a:xfrm>
            <a:off x="1067443" y="1897886"/>
            <a:ext cx="8729845" cy="465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070C0"/>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rgbClr val="002060"/>
                </a:solidFill>
                <a:latin typeface="+mn-lt"/>
              </a:rPr>
              <a:t>CMAD participation with 64</a:t>
            </a:r>
            <a:r>
              <a:rPr lang="en-US" sz="2800" baseline="30000" dirty="0">
                <a:solidFill>
                  <a:srgbClr val="002060"/>
                </a:solidFill>
                <a:latin typeface="+mn-lt"/>
              </a:rPr>
              <a:t>th</a:t>
            </a:r>
            <a:r>
              <a:rPr lang="en-US" sz="2800" dirty="0">
                <a:solidFill>
                  <a:srgbClr val="002060"/>
                </a:solidFill>
                <a:latin typeface="+mn-lt"/>
              </a:rPr>
              <a:t> CST in El Paso, TX exercise – Summer 2017</a:t>
            </a:r>
          </a:p>
          <a:p>
            <a:r>
              <a:rPr lang="en-US" sz="2800" dirty="0">
                <a:solidFill>
                  <a:srgbClr val="002060"/>
                </a:solidFill>
                <a:latin typeface="+mn-lt"/>
              </a:rPr>
              <a:t>CMAD Prepared unknown phosgene precursor substance (dimethylaniline) for CST to analyze through established “unknown substance” protocols using hand-held and GC/MS </a:t>
            </a:r>
            <a:r>
              <a:rPr lang="en-US" sz="2800" dirty="0" err="1">
                <a:solidFill>
                  <a:srgbClr val="002060"/>
                </a:solidFill>
                <a:latin typeface="+mn-lt"/>
              </a:rPr>
              <a:t>Hapsite</a:t>
            </a:r>
            <a:r>
              <a:rPr lang="en-US" sz="2800" dirty="0">
                <a:solidFill>
                  <a:srgbClr val="002060"/>
                </a:solidFill>
                <a:latin typeface="+mn-lt"/>
              </a:rPr>
              <a:t> via CST’s AWL mobile labs</a:t>
            </a:r>
          </a:p>
          <a:p>
            <a:r>
              <a:rPr lang="en-US" sz="2800" dirty="0">
                <a:solidFill>
                  <a:srgbClr val="002060"/>
                </a:solidFill>
                <a:latin typeface="+mn-lt"/>
              </a:rPr>
              <a:t>PHILIS mobile labs provided on-site analysis of the precursor for comparison to CST analysis</a:t>
            </a:r>
          </a:p>
          <a:p>
            <a:r>
              <a:rPr lang="en-US" sz="2800" dirty="0">
                <a:solidFill>
                  <a:srgbClr val="002060"/>
                </a:solidFill>
                <a:latin typeface="+mn-lt"/>
              </a:rPr>
              <a:t>Support to Region 6 OSC, and State of TX National Guard CST teams as well as CSX rail road stakeholders</a:t>
            </a:r>
          </a:p>
          <a:p>
            <a:pPr lvl="1"/>
            <a:endParaRPr lang="en-US" dirty="0"/>
          </a:p>
        </p:txBody>
      </p:sp>
    </p:spTree>
    <p:extLst>
      <p:ext uri="{BB962C8B-B14F-4D97-AF65-F5344CB8AC3E}">
        <p14:creationId xmlns:p14="http://schemas.microsoft.com/office/powerpoint/2010/main" val="425810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4424B2E-1B24-4CBB-A3FA-9A78D00BDBEA}" type="slidenum">
              <a:rPr lang="en-US" smtClean="0"/>
              <a:pPr>
                <a:defRPr/>
              </a:pPr>
              <a:t>20</a:t>
            </a:fld>
            <a:endParaRPr lang="en-US" dirty="0"/>
          </a:p>
        </p:txBody>
      </p:sp>
      <p:sp>
        <p:nvSpPr>
          <p:cNvPr id="2" name="Title 1"/>
          <p:cNvSpPr>
            <a:spLocks noGrp="1"/>
          </p:cNvSpPr>
          <p:nvPr>
            <p:ph type="title" idx="4294967295"/>
          </p:nvPr>
        </p:nvSpPr>
        <p:spPr>
          <a:xfrm>
            <a:off x="2422384" y="0"/>
            <a:ext cx="7470775" cy="1576388"/>
          </a:xfrm>
        </p:spPr>
        <p:txBody>
          <a:bodyPr>
            <a:normAutofit fontScale="90000"/>
          </a:bodyPr>
          <a:lstStyle/>
          <a:p>
            <a:pPr algn="ctr"/>
            <a:r>
              <a:rPr lang="en-US" b="1" dirty="0"/>
              <a:t> </a:t>
            </a:r>
            <a:br>
              <a:rPr lang="en-US" b="1" dirty="0"/>
            </a:br>
            <a:r>
              <a:rPr lang="en-US" sz="3600" b="1" dirty="0">
                <a:latin typeface="+mn-lt"/>
              </a:rPr>
              <a:t>Current &amp; Future Work w/DoD</a:t>
            </a:r>
            <a:br>
              <a:rPr lang="en-US" sz="3600" b="1" dirty="0">
                <a:latin typeface="+mn-lt"/>
              </a:rPr>
            </a:br>
            <a:r>
              <a:rPr lang="en-US" sz="3600" b="1" dirty="0">
                <a:latin typeface="+mn-lt"/>
              </a:rPr>
              <a:t>Chemical Material Agency</a:t>
            </a:r>
            <a:br>
              <a:rPr lang="en-US" sz="3600" b="1" dirty="0">
                <a:latin typeface="+mn-lt"/>
              </a:rPr>
            </a:br>
            <a:endParaRPr lang="en-US" sz="3600" b="1" dirty="0">
              <a:latin typeface="+mn-lt"/>
            </a:endParaRPr>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7" y="1967984"/>
            <a:ext cx="2422525" cy="2173287"/>
          </a:xfrm>
        </p:spPr>
      </p:pic>
      <p:sp>
        <p:nvSpPr>
          <p:cNvPr id="5" name="Content Placeholder 2"/>
          <p:cNvSpPr txBox="1">
            <a:spLocks/>
          </p:cNvSpPr>
          <p:nvPr/>
        </p:nvSpPr>
        <p:spPr bwMode="auto">
          <a:xfrm>
            <a:off x="2422384" y="1849639"/>
            <a:ext cx="9091451" cy="489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070C0"/>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dirty="0"/>
          </a:p>
          <a:p>
            <a:r>
              <a:rPr lang="en-US" dirty="0">
                <a:solidFill>
                  <a:srgbClr val="002060"/>
                </a:solidFill>
                <a:latin typeface="+mn-lt"/>
              </a:rPr>
              <a:t>CMAD is working with DoD/Chemical Materials Agency in CO &amp; MD to provide air analysis during chem/demil activities at the Pueblo Army Chemical Depot (PCAD) facility – starting in 2018</a:t>
            </a:r>
          </a:p>
          <a:p>
            <a:r>
              <a:rPr lang="en-US" dirty="0">
                <a:solidFill>
                  <a:srgbClr val="002060"/>
                </a:solidFill>
                <a:latin typeface="+mn-lt"/>
              </a:rPr>
              <a:t>PHILIS labs in Castle Rock, CO have performed all DoD’s prescribed Performance and Assessment (P&amp;A) protocols to be able to accept CWA </a:t>
            </a:r>
            <a:r>
              <a:rPr lang="en-US" u="sng" dirty="0">
                <a:solidFill>
                  <a:srgbClr val="002060"/>
                </a:solidFill>
                <a:latin typeface="+mn-lt"/>
              </a:rPr>
              <a:t>CASARM</a:t>
            </a:r>
            <a:r>
              <a:rPr lang="en-US" dirty="0">
                <a:solidFill>
                  <a:srgbClr val="002060"/>
                </a:solidFill>
                <a:latin typeface="+mn-lt"/>
              </a:rPr>
              <a:t> standards directly from the DoD.  This is in addition to the PHILIS lab’s accreditation to handle EPA’s Ultra-dilute CWA standards under the EPA’s ERLN</a:t>
            </a:r>
          </a:p>
          <a:p>
            <a:r>
              <a:rPr lang="en-US" dirty="0">
                <a:solidFill>
                  <a:srgbClr val="002060"/>
                </a:solidFill>
                <a:latin typeface="+mn-lt"/>
              </a:rPr>
              <a:t>PHILIS will be the only EPA mobile lab to have both DoD and EPA-ERLN approval to run both EPA/ERLN and DoD standards and methods</a:t>
            </a:r>
          </a:p>
          <a:p>
            <a:r>
              <a:rPr lang="en-US" dirty="0">
                <a:solidFill>
                  <a:srgbClr val="002060"/>
                </a:solidFill>
                <a:latin typeface="+mn-lt"/>
              </a:rPr>
              <a:t>Work at PCAD scheduled to start FALL 2018 and may continue into 2023!!</a:t>
            </a:r>
          </a:p>
        </p:txBody>
      </p:sp>
      <p:sp>
        <p:nvSpPr>
          <p:cNvPr id="6" name="TextBox 5"/>
          <p:cNvSpPr txBox="1"/>
          <p:nvPr/>
        </p:nvSpPr>
        <p:spPr>
          <a:xfrm>
            <a:off x="-94" y="4141271"/>
            <a:ext cx="2422478" cy="646331"/>
          </a:xfrm>
          <a:prstGeom prst="rect">
            <a:avLst/>
          </a:prstGeom>
          <a:noFill/>
          <a:ln>
            <a:solidFill>
              <a:schemeClr val="tx1"/>
            </a:solidFill>
          </a:ln>
        </p:spPr>
        <p:txBody>
          <a:bodyPr wrap="square" rtlCol="0">
            <a:spAutoFit/>
          </a:bodyPr>
          <a:lstStyle/>
          <a:p>
            <a:r>
              <a:rPr lang="en-US" dirty="0"/>
              <a:t>PCAD munitions “igloo” to be decommissioned</a:t>
            </a:r>
          </a:p>
        </p:txBody>
      </p:sp>
    </p:spTree>
    <p:extLst>
      <p:ext uri="{BB962C8B-B14F-4D97-AF65-F5344CB8AC3E}">
        <p14:creationId xmlns:p14="http://schemas.microsoft.com/office/powerpoint/2010/main" val="1658713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5133" y="1751563"/>
            <a:ext cx="9926282" cy="4124206"/>
          </a:xfrm>
          <a:prstGeom prst="rect">
            <a:avLst/>
          </a:prstGeom>
        </p:spPr>
        <p:txBody>
          <a:bodyPr wrap="square">
            <a:spAutoFit/>
          </a:bodyPr>
          <a:lstStyle/>
          <a:p>
            <a:pPr marL="0" lvl="1">
              <a:spcBef>
                <a:spcPts val="300"/>
              </a:spcBef>
              <a:spcAft>
                <a:spcPts val="300"/>
              </a:spcAft>
            </a:pPr>
            <a:r>
              <a:rPr lang="en-US" sz="2400" dirty="0"/>
              <a:t>Access PHILIS Directly by contacting POCs:</a:t>
            </a:r>
          </a:p>
          <a:p>
            <a:pPr marL="0" lvl="1">
              <a:spcBef>
                <a:spcPts val="300"/>
              </a:spcBef>
              <a:spcAft>
                <a:spcPts val="300"/>
              </a:spcAft>
              <a:buFont typeface="Wingdings" pitchFamily="2" charset="2"/>
              <a:buChar char="Ø"/>
            </a:pPr>
            <a:r>
              <a:rPr lang="en-US" sz="2400" b="1" u="sng" dirty="0"/>
              <a:t>POCs</a:t>
            </a:r>
          </a:p>
          <a:p>
            <a:pPr marL="400050" lvl="2">
              <a:spcBef>
                <a:spcPts val="300"/>
              </a:spcBef>
              <a:spcAft>
                <a:spcPts val="300"/>
              </a:spcAft>
              <a:buFont typeface="Wingdings" pitchFamily="2" charset="2"/>
              <a:buChar char="Ø"/>
            </a:pPr>
            <a:r>
              <a:rPr lang="en-US" sz="2400" dirty="0"/>
              <a:t>Paul Kudarauskas/CMAD/ FOB Branch Chief: (o) 202-654-2415, (cell) 202-344-5382, </a:t>
            </a:r>
            <a:r>
              <a:rPr lang="en-US" sz="2400" u="sng" dirty="0">
                <a:solidFill>
                  <a:srgbClr val="0070C0"/>
                </a:solidFill>
              </a:rPr>
              <a:t>Kudarauskas.Paul@epa.gov</a:t>
            </a:r>
            <a:endParaRPr lang="en-US" sz="2400" dirty="0"/>
          </a:p>
          <a:p>
            <a:pPr marL="400050" lvl="2">
              <a:spcBef>
                <a:spcPts val="300"/>
              </a:spcBef>
              <a:spcAft>
                <a:spcPts val="300"/>
              </a:spcAft>
              <a:buFont typeface="Wingdings" pitchFamily="2" charset="2"/>
              <a:buChar char="Ø"/>
            </a:pPr>
            <a:r>
              <a:rPr lang="en-US" sz="2400" dirty="0"/>
              <a:t>Larry Kaelin/ CMAD/FOB: (o) 732-321-6625, (cell) 513-675-4751, </a:t>
            </a:r>
            <a:r>
              <a:rPr lang="en-US" sz="2400" u="sng" dirty="0">
                <a:hlinkClick r:id="rId2"/>
              </a:rPr>
              <a:t>Kaelin.Lawrence@epa.gov</a:t>
            </a:r>
            <a:endParaRPr lang="en-US" sz="2400" u="sng" dirty="0"/>
          </a:p>
          <a:p>
            <a:pPr marL="400050" lvl="2">
              <a:spcBef>
                <a:spcPts val="300"/>
              </a:spcBef>
              <a:spcAft>
                <a:spcPts val="300"/>
              </a:spcAft>
              <a:buFont typeface="Wingdings" pitchFamily="2" charset="2"/>
              <a:buChar char="Ø"/>
            </a:pPr>
            <a:r>
              <a:rPr lang="en-US" sz="2400" u="sng" dirty="0"/>
              <a:t>David Bright/CMAD/FOB: (o) 913-551-7897, (cell) 913-549-7127, </a:t>
            </a:r>
            <a:r>
              <a:rPr lang="en-US" sz="2400" u="sng" dirty="0">
                <a:hlinkClick r:id="rId3"/>
              </a:rPr>
              <a:t>Bright.David@epa.gov</a:t>
            </a:r>
            <a:endParaRPr lang="en-US" sz="2400" u="sng" dirty="0"/>
          </a:p>
          <a:p>
            <a:pPr marL="400050" lvl="2">
              <a:spcBef>
                <a:spcPts val="300"/>
              </a:spcBef>
              <a:spcAft>
                <a:spcPts val="300"/>
              </a:spcAft>
              <a:buFont typeface="Wingdings" pitchFamily="2" charset="2"/>
              <a:buChar char="Ø"/>
            </a:pPr>
            <a:r>
              <a:rPr lang="en-US" sz="2400" dirty="0"/>
              <a:t>EOC Hotline: 202-564-3850</a:t>
            </a:r>
          </a:p>
          <a:p>
            <a:pPr marL="400050" lvl="2">
              <a:spcBef>
                <a:spcPts val="300"/>
              </a:spcBef>
              <a:spcAft>
                <a:spcPts val="300"/>
              </a:spcAft>
            </a:pPr>
            <a:endParaRPr lang="en-US" sz="1600" dirty="0"/>
          </a:p>
        </p:txBody>
      </p:sp>
      <p:sp>
        <p:nvSpPr>
          <p:cNvPr id="5" name="Rectangle 4"/>
          <p:cNvSpPr>
            <a:spLocks noChangeArrowheads="1"/>
          </p:cNvSpPr>
          <p:nvPr/>
        </p:nvSpPr>
        <p:spPr bwMode="auto">
          <a:xfrm>
            <a:off x="2212833" y="274235"/>
            <a:ext cx="7848600" cy="1477328"/>
          </a:xfrm>
          <a:prstGeom prst="rect">
            <a:avLst/>
          </a:prstGeom>
          <a:noFill/>
          <a:ln w="9525">
            <a:noFill/>
            <a:miter lim="800000"/>
            <a:headEnd/>
            <a:tailEnd/>
          </a:ln>
        </p:spPr>
        <p:txBody>
          <a:bodyPr>
            <a:spAutoFit/>
          </a:bodyPr>
          <a:lstStyle/>
          <a:p>
            <a:pPr algn="ctr" eaLnBrk="1" hangingPunct="1">
              <a:defRPr/>
            </a:pPr>
            <a:r>
              <a:rPr lang="en-US" sz="3000" b="1" dirty="0">
                <a:solidFill>
                  <a:srgbClr val="002060"/>
                </a:solidFill>
                <a:ea typeface="ＭＳ Ｐゴシック" pitchFamily="84" charset="-128"/>
                <a:cs typeface="Times New Roman" pitchFamily="18" charset="0"/>
              </a:rPr>
              <a:t>Access to Analytical Capability</a:t>
            </a:r>
          </a:p>
          <a:p>
            <a:pPr algn="ctr" eaLnBrk="1" hangingPunct="1">
              <a:defRPr/>
            </a:pPr>
            <a:r>
              <a:rPr lang="en-US" sz="3000" b="1" dirty="0">
                <a:solidFill>
                  <a:srgbClr val="002060"/>
                </a:solidFill>
                <a:ea typeface="ＭＳ Ｐゴシック" pitchFamily="84" charset="-128"/>
                <a:cs typeface="Times New Roman" pitchFamily="18" charset="0"/>
              </a:rPr>
              <a:t>PHILIS Mobile Lab</a:t>
            </a:r>
          </a:p>
          <a:p>
            <a:pPr eaLnBrk="1" hangingPunct="1">
              <a:defRPr/>
            </a:pPr>
            <a:endParaRPr lang="en-US" sz="3000" b="1" dirty="0">
              <a:solidFill>
                <a:schemeClr val="bg1">
                  <a:lumMod val="95000"/>
                </a:schemeClr>
              </a:solidFill>
              <a:effectLst>
                <a:outerShdw blurRad="50800" dist="38100" dir="5400000" algn="t" rotWithShape="0">
                  <a:prstClr val="black">
                    <a:alpha val="40000"/>
                  </a:prstClr>
                </a:outerShdw>
              </a:effectLst>
              <a:latin typeface="+mj-lt"/>
              <a:ea typeface="ＭＳ Ｐゴシック" pitchFamily="84" charset="-128"/>
              <a:cs typeface="Times New Roman" pitchFamily="18" charset="0"/>
            </a:endParaRPr>
          </a:p>
        </p:txBody>
      </p:sp>
    </p:spTree>
    <p:extLst>
      <p:ext uri="{BB962C8B-B14F-4D97-AF65-F5344CB8AC3E}">
        <p14:creationId xmlns:p14="http://schemas.microsoft.com/office/powerpoint/2010/main" val="1802871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86B58-1D81-4AF3-9832-1119E95F93B3}"/>
              </a:ext>
            </a:extLst>
          </p:cNvPr>
          <p:cNvSpPr>
            <a:spLocks noGrp="1"/>
          </p:cNvSpPr>
          <p:nvPr>
            <p:ph type="title" idx="4294967295"/>
          </p:nvPr>
        </p:nvSpPr>
        <p:spPr>
          <a:xfrm>
            <a:off x="967153" y="279094"/>
            <a:ext cx="9073661" cy="1883814"/>
          </a:xfrm>
        </p:spPr>
        <p:txBody>
          <a:bodyPr/>
          <a:lstStyle/>
          <a:p>
            <a:pPr algn="ctr"/>
            <a:r>
              <a:rPr lang="en-US" dirty="0"/>
              <a:t>Other CMAD Analytical Support  Capabilities and Assets for CBRN</a:t>
            </a:r>
          </a:p>
        </p:txBody>
      </p:sp>
      <p:sp>
        <p:nvSpPr>
          <p:cNvPr id="3" name="Text Placeholder 2">
            <a:extLst>
              <a:ext uri="{FF2B5EF4-FFF2-40B4-BE49-F238E27FC236}">
                <a16:creationId xmlns:a16="http://schemas.microsoft.com/office/drawing/2014/main" id="{A1E301B4-D712-49B1-BBA0-0F24C5609E40}"/>
              </a:ext>
            </a:extLst>
          </p:cNvPr>
          <p:cNvSpPr>
            <a:spLocks noGrp="1"/>
          </p:cNvSpPr>
          <p:nvPr>
            <p:ph type="body" idx="4294967295"/>
          </p:nvPr>
        </p:nvSpPr>
        <p:spPr>
          <a:xfrm>
            <a:off x="2290181" y="2590588"/>
            <a:ext cx="7451696" cy="2333104"/>
          </a:xfrm>
        </p:spPr>
        <p:txBody>
          <a:bodyPr/>
          <a:lstStyle/>
          <a:p>
            <a:pPr marL="457200" indent="-457200">
              <a:buFont typeface="Arial" panose="020B0604020202020204" pitchFamily="34" charset="0"/>
              <a:buChar char="•"/>
            </a:pPr>
            <a:r>
              <a:rPr lang="en-US" dirty="0">
                <a:solidFill>
                  <a:srgbClr val="002060"/>
                </a:solidFill>
              </a:rPr>
              <a:t>The EPA’s ERLN</a:t>
            </a:r>
          </a:p>
          <a:p>
            <a:pPr marL="457200" indent="-457200">
              <a:buFont typeface="Arial" panose="020B0604020202020204" pitchFamily="34" charset="0"/>
              <a:buChar char="•"/>
            </a:pPr>
            <a:r>
              <a:rPr lang="en-US" dirty="0">
                <a:solidFill>
                  <a:srgbClr val="002060"/>
                </a:solidFill>
              </a:rPr>
              <a:t>CMAD’s BSL 2+ Bio-Analytical Lab</a:t>
            </a:r>
          </a:p>
          <a:p>
            <a:pPr marL="457200" indent="-457200">
              <a:buFont typeface="Arial" panose="020B0604020202020204" pitchFamily="34" charset="0"/>
              <a:buChar char="•"/>
            </a:pPr>
            <a:r>
              <a:rPr lang="en-US" dirty="0">
                <a:solidFill>
                  <a:srgbClr val="002060"/>
                </a:solidFill>
              </a:rPr>
              <a:t>ASPECT – airborne analytical platform</a:t>
            </a:r>
          </a:p>
          <a:p>
            <a:pPr marL="457200" indent="-457200">
              <a:buFont typeface="Arial" panose="020B0604020202020204" pitchFamily="34" charset="0"/>
              <a:buChar char="•"/>
            </a:pPr>
            <a:r>
              <a:rPr lang="en-US" dirty="0">
                <a:solidFill>
                  <a:srgbClr val="002060"/>
                </a:solidFill>
              </a:rPr>
              <a:t>RAD RTFL training</a:t>
            </a:r>
          </a:p>
        </p:txBody>
      </p:sp>
    </p:spTree>
    <p:extLst>
      <p:ext uri="{BB962C8B-B14F-4D97-AF65-F5344CB8AC3E}">
        <p14:creationId xmlns:p14="http://schemas.microsoft.com/office/powerpoint/2010/main" val="1257158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AutoShape 4" descr="data:image/jpeg;base64,/9j/4AAQSkZJRgABAQAAAQABAAD/2wCEAAkGBxQTEhUUExQVFRUXGBcUGBUYFhQXFxYXGBcXGBQVFRgYHCgiGBolGxUVITEhJSkrLi4uGB8zODMtNygtLisBCgoKDg0NFRAQFzccHBwsKywsLDEsNywsLCwsLCwsLCwsLC8sLCwsLCssLCwsLCwsLCwsLCwrOCwsNyssNysrK//AABEIAKEBOAMBIgACEQEDEQH/xAAbAAACAwEBAQAAAAAAAAAAAAADBAACBQYBB//EAEQQAAEDAgMFBQQGCQIGAwAAAAEAAhEDIQQSMQUiQVFxEzJhgZEGobHBI0JSctHwFBUzU2KSorLhgvEkNENUwuOT0uL/xAAXAQEBAQEAAAAAAAAAAAAAAAAAAQID/8QAHxEBAQEBAQEBAAIDAAAAAAAAAAERAjESIQNhE0FR/9oADAMBAAIRAxEAPwD7Yan5JhQVPzqkHPJXjHwUDtWlNxqqMqc7/FFon/CpXpcR5oIaghCK9JCrmhDB6NXgUdZ+eeSu+sQBJKmtfJp74U7Uc1mur6/OPmVzT/ad4zNcyDLgCy5ta4d4jVa55vXjNyeu1dXCrSxILi3iBm8jI+RXHbC2o+pXOc2cDDeAiIi3IOXS6VabvtBzD7i35p1zeblJlmxpyqvYCrKtR0BQDNM6SERjYStSvB58zwVRXv8AMIHl48WQRiGjVzR5wqvx9MfWnpJQFYOaIsp23Kf1d7zHnpKEdskyAB75U1cbJuo0Ln6uOedXHoLJKpUdynqTf3Jq/LqnVmjVzR5hAqbSpj609L/4XzGt7UuBc11MyCRuX0kQ7NpeOHFH9nNq1KtZ4e6xEtbaGwdJAuYW7zZNZlm4+jYTGtqzEgjgYnrZMZVzuznZa7DwcHN87EfNdFUfCxKtQMHNESLqh4I9AHiqg6iio6s0akeqC6iUftFg4k9Alq22ABMQOZP4K4uNRRc+7bTnGAQD4DXoT0Pol8TiKhBOYnz/ANgr80x0r6oGpA80pV2pTbxJjkD8dFzWNrVG0HuaQHhri0GIkCRILfmvmGO9psTU3AAXkQHtkk6zFO9zIu0iIvK6/wAf8F7Y77nPr7SdvMmzdebgD5AarVw1cPaHDQr5R7CYh3YEOLpbUcJe5xdByuEl08SbFfRfZ6pLCOTj6G4+Kx/Jx83GpZZK1lFVzoUXMIPY0AnMI6/FKuxlNrsrnQZaIg6unL/afRZ9Z1Jpc00i+ToL98BxceTSWDzTIxFQkEMAnLrqAdeF45f7I1hl21jfJTebcQQLGPhfom24s8Qsjs6xBl7GkiLNnK4gaSb3nXmh167C79tlLZpuAAkm8xrHdOn2dVGsjZceJ4palTHLQxqeBiSk+za0Uy1tWoCJDi9xyiBEieOYqP7cjdDBIDt4mzpuLX0HLWeihT+WDPPXjyV6lwkcLSrbvaPZAkkNFiYaG9IIcfMck+gXJnSff8RIWCdkl9SobABwcZZmzB0Fw3vEagLqAvABM8TAnppPqtTrGeudZFDZZYWOBcYdBnMN1wjdAMQJ48itXHGGNdxa9jvflPucUUFUrszMc3m1w8yLJerTGjmssnGY9zahaALdfVPYSpnpNPNvyWRtUb8+A+ClSBnEk8fRDLidSVKbFcNhZbDyr0hWXkoBBl5PP8hWjQ+PLoqODiTcAcCCSTbiItx0K9YwA3MnX5Eq4UR+iWc8TqJ6j4TKaJUZbSyg42pscVK9aRAa9jychdmDhmLRJIBubiNU/hdmGg+m5suGYscYDYBG5uixAsJXRdmJJ4nU84sF5ltC6fdZnMVzQ5juTx6G3zXUObK5TFHcPgJ9L/JdTh3S1p5gFZh0G90GABpKG6q6Lm/gFfEd5p6j5/ihvC1AlWDjqSfMqlOlF0zUKE4qqWqpQiagnQNJHWbmPT3I+JdlEusLX6mB7yEM5cuYkQN6ZiBfenhxWogFcS0wSTYgkAHgQB5wjlAoVqebK1wLjJtJsIm/DUJogASdPl4qpitCmT+Ex8JXP4T2RYWb7CZzsLS98ZQ8wSIFzlF4mOK6SmZEi4PEXTDKkLU6s8Zsl9YWz9iCk+plgMfkdlBIh7QWuuLukBtz0W/sM5aj28w13y+QXjzMfn0Q8I6K7PEFvzHwKx3bfWpMmNquwmFEQKLmjn6rHEDK7KQHjnfRpjjHzXhwlR05qpggd0BpByw6/jr4FOVqeV5HQ/n0Vhosuk8L08ELZpdBzAu4EGQR5o/ZNF4E84HOVcFAxzM1Nw89Y7pDrmDGnIopmVVxWMWEjexMB0BuUhpOZpYB5ukiBqAvMRToAuFR5kZXEc3NbmDgGjeduz6K4jSq4trX5HGDAMnQySAJ5yEJu0WGIMyQBAJu64910rjcQ1wbUFMOOYtOZkuLG5pLYP2tJjXyUwmIcQ3JQLQY1LREzq3wt6pgfwuND3AAGMgeH/VMkjL1EXTKBQbUIdmyg6NIH8I3iCftZrdEOlgXDWq/hYG0g3u6SZtPnzUDq9Buk8PgA0tJe95bmguIJ3okWF9LdU3mRHuxjDC37LnN8gTHuhZ+NG+Z6fgndnOirVHPK/1EH+1B2ozfnzVqT0mLLxz1UquVTFWLkriwSw5SQQCQQAbwYsQZ6JxoVHtkIM0YmqCAKRIzEOJcJDRcOExM7wjnHBU2hTqZnua8UxlADnEZWkauAjWHOF7aWvKpSwdSBmqCe6SXTJ3j6mWyBEQfBPsaXMLRAMFst0bqBA8CPcqE+xqvn6ZoDs4hsS0OiC1w4tER96eCco4aHl5e4zwPdGnd46z69FMzGvc7MAXBsgubbUA876eSI2u06EH/AHj4paDZ15KVOOZMAyc3ZkAaOtOblqPUJepiy17i6csOytEEuLcoho5zPG88IU/VP1rj8+a3diVM1BnSPSy5j9PBIABIJygiY7sknleB1K3vZp+44cnH33+a1jNaGJFgeR/wgvTVYS0jwSuawVhPAHIDvJGcgvFlQhtUjsnTmIAzw2JOQh4AzW1asmljKLpcynUqOENcBvEQ10CJgDLm4awNYW1iyQ1xHBpOkxY8OPRZtSo+HQKg3WRlYJBJGbLa9iNZ0OnHfPiUOv2zXOFGmwjLLSYa1ryHEzF3DMZOmp1TzKL3te14EHuwTMEXDiOMg3B4jkhFji2qBIJJDc0xGVrZbBkNkOMWvOkq2FbVGSajYbqADLtyLkn7V/S61qC0NnuAgvJGkDd+tmmQZ0sb3m6aquDRLjAkDzJAGniUB7Ke+97i4AOBEkhrSBmAA+71uUOvh6IzgtnMQXDeMmZaB/FL7Acx4J76DV8dTaYL2g3OvAamyBTxDS6QZcxzSbHQwDB42ePeOCCXU6dm0w2xeN0NFnZSJiNXXvZaVWCwtEkuB0+rAJBPISI81OsxY6BrlELBVA5jXcwPgouKFtotu09R8/kUENTuPbudCD+PuKVas1vnx6G2VXUxcc0QFR6ixh4JjWtIdSeSHGN37JEOHBp00jhbgnm1yXbtIwWh2Yw2SQd0g34BAxdOvncW1GhtoBbJAsffLh5BJ1qtQyBVcSWi7GQARrDtDJWvTGthTUJ+kawCLZSSZkzqBaMqI6u1pAJAJ0B1Omg46j1XO/odZ4b5hznOMkXA7vgf6QqYoUAA2tXbutyhrTcC1obJmw4KGOiq7QY0kOMEQNDq6YHuKRHtA11qVOpUJAIgADebmaS4mGgjz8FlNx9KfosPVqkxvOEAxpd34JprMbUEMp06LYji4geGgHor+f8AEFxJxb3uDXMp09AQMz9O9JsDPgi0agoB3bV+Mg1HiYjQApI+z1d/7XEVD4NOUejYWjsz2Vw7blknmblXbmJse7H2nTq4j6N2YZSHGDGsiCddStLazdD4QnMNhWMG60N6BA2ndo8CpU/2yezsoArVCoSApWnhVHCP8qrq4B59LrzPmkEGDz8dVIM2lTa4h+duUmYBBEHLGUmIuyBbQmL3VMQ2i12+4gEGpJIDCHF5M87TbkEWnspgkdm3KdQSTczNriN53qrYmtSbepUpiOeTThE8pd6rWgNPD0mtdUpNLi2RGYiS0k5d4/acbnmrMdTJDcrCxwqGTBByvykQeZcD6pU7XwrRlBc/wa17h6xBXjNpl37LCPOt3ZW6mSeOpTQSjj22ytbBl0tGt3w6ByyNk8yEani3EC5E5NGGO4HP1Bkai3GBKGw4x+lNlPrmdHwRxsTEO/aYjL4NaB8pTQ3nET/hNezOIGeqAQe6bEGDERZJUfZOi4/SVXv+850e9dDs7ZdKgIptDVWaviKpBgWSdGraORI960qlAHX1WTWGRzhzv7lYvL2rWKUe880RxuszGbQYzvVWN8xPoVoww+oeGqyG1MQ0uGZkboYXXJNg4k6yBfxI1uqO29R+qalQ+AJ/AIQ2hXf3MNHi4/gFqXE/DVVr3Fjg+7RDrSD5aD60feKtTwFR1NzH1CZyw4xLS0zI6mLeCGzBY2pq5lMfwtk+plP4f2VzR2tao7wkge5PuyH4piKlNgcHVWszd4tLQTuhpifBoSztr4WTapVLtQA5wOnA7o0GnILcp+zGGZowE8zdO0sHTbowDyU+qmuZGPrO/ZYWOEvIFuAgfmyYwWFxlYkdq2kAYLWNHpJldS9ogJTYn7Sv98f2tWb4aewOH7NjWTMCFEwFFkSq2QRzELKpPkA81o1nwCVym0tn1qjoZXdTZHdbA1JOoumabjYxVYMElzW+LiAIWNjfafDNsaxqHlTBd72296SwvszRz/SkvJBMvcSTEc+q1sXsqnT7rGiVqcL9sN3tQ4z2GFe7xqODR6CSk8TtHHPaSXU6LQPqtkgdXT8FsPfBslKoDgQbtNoWv8cT6rnnsDiBiK9Zzi4NyOLhc5QN3T67dOfgY1KFGnSLQ0O3s0EGYygkz7hadUyzCNnQ94Pkkkkgggkm5uB6BTEYVsgwRAcBBLYDozWBiZAv4LckS05gtrnsmva94zBpaIOY5mhzRliQY4dV5R9oKrhu1XGzXSWiCHiWxIvaPVLUcIzKGxpBmXA2GUS4EE7pI1uCvDSayYtmIJuYs0NEDQCGgQOSvzEPt21Xnv8A9LfwVjtqsfrx0a38FmggKznJ8xpu+z216j6ppvdmkSLARHQePuW7jgcp8IPkFyPsv/zPRp+IXbloK49+jjMVt/DtMZ5PJrXO+AQDt4uG5h6rhwJAaPmfcut/VdISRTbOskDVZdLHunfo9HMIcP5TDh0ErGNawTjcY50NoMZ94l3uEKPwONd3qzWDkxgHvMldC2pmMjjzBHxuFMQmEcv+oM37WtUfe8udHpK18D7PYZv/AEwUxiW8fNShiWwCHtg2BzC55Dx8FVNtwVNndY2OiNEXbb4dF411pJA68STA87qwPDj7xKyoragOohMsANrJAN5fnoo0nn+HREE2pSDWtcOD2e8x81o06k8FiY2scrW6y9nxW7wVZr1Y+3cK94OR+R3OAbea2GhY+26tRhBYzOOIzQ4dJ1Wojmqvs4XftK1R/wDqIHoETC+z2HZO4D1WqMRmAJ3fB0T5wSl31dfFbRehTY0Q1rR5K9TERYAuOsCPeSQB/hKh5XrqYdcyOFiRI5GNdT6lVBqW02lwbe4mYAAGUOve1jrotRuJALBc5rCLiwkknyWXRaMzbaTHIA+HknGsBc0ybaAGBy+BUDZxAJIvu2JNhMTb1QxWExInlN0v2cZgSXSZObKeAHIcghNwpmQbTIECA6Ik8xHBBp9uC0EEEHiEvsX9rX+8P7WqU6ZbTDSZIETpPjCpsA/S1+rf7Qs1Y24UUKiyodZkgzpqsaFuVND0Kwqi3wlCo0mmo3MTYkjrlcBHjf1hLbSAlpDnGARBII5z10V69TKCTIABJIMWFzfhosevggHMqB7iC18MmGw50g5RAiAAJGgXT+2d/SFbBZnT2lQQ4vs4ATEQbXbBIg/EIbtmt7MMz1N0lwdnOa+axcdQA4i/IKtbZpcXHtajZc10AwBlLSAByJYJ53HErz9WAVG1M9TdznIXHKc+hPOBYDTnJujWGsPhQ0h2Z53nPguMbwiLcAOCj8E3WSTnNS8aluWLDQWPUKv6CC7O1zmnM1xgiHZQBlPhafMq+Dw5aXS8uzEG+ohobz8J81QHBbPY0sdvEsDmtJP2iS4nhJlCxOz/AKRr+0fILiGkiN4mQbcMzo6+CvU2XBB7SpZxeRmkOLi2QbabthwzFAfs4wAKlQQCDebkPBdLpIMvkCY3QhDhdoigrFOz6gBArPnI1gt3XNjfHEuJmZPLlfUpA/n3Kq2PZRv/ABDjwFOPUmy7dmi5H2OZ9LUPJrQuvDlw69oHinQx3Q/Bc1TrjWD1XTV+67ofguUw99T0196kWGWvBiFarVJFxHz6LKpmoysXCpWfTMAUvoRTbmL8z5DA4hoDLZj5rQdiszM5aW6gg6i5AJt4SlaCxDC5seINxIkGRI46aIP6tB7xzHM18xGjmHKBOkU2i83E6q5xe5nyOcYByAAukxa8XE8+CNTxsW7N3fLJ0AaAfpdO6SIEcwdJiNPRQJAEzDhUGaXXBkReyu+g4OeTo8tMslroAAEmb/5hVwmJLmhxZlJvlBLo6ktF/CLJp2IHI21QCp0XF02scwkuzWbAb4CZJN5lXwdIsY1pgEaxMSSSSJjivBiYiAmmV2usbHxQJ4pt6dvrt4dV0QcsPG1LNto9vxj5raovkXEI50QFZG1nwT5fBanGyxNtHfPQfBa59ZrB2nhu1Y5sum5GVzmHNBAu0gxJ0S1JrqZDGsPZhzgCXuecuocS6+s8eHktOIBIBdH1REnwEkD1KXpYkPDSWlhJG44szCRLe44i4BOvBbR4KrswEWM38gQfWR5L3EYt7e7TLt0kEEd6YDfPmmsMGuEtII4EXB6JduJa6QLGSAJBzQSCRHSY4SEFKeMqSQGfVaZMwXE3bYWgcfwK2aD7X1gevh4LKoVmyDmEazI6TPKbLRpv59Tf4+iAlR+q8ZVVcSeI1mP90jhsUHCQdfX86oNhtSyHsE/TVv8AT/aEOjUCLsQ/T1ejfgs9eLG6F4ql/T1UWFWqaHoVz9crexDoaeh+C5+qVrlKWq3BbwIg8LGx9xWLXpUqrhVm7jIOYguySMoE6C9lr4gCPzdZ9bZVIZXBkEElsaNzd7KOGi6T+0Z9fAh72vzOsIABEHeBv6RqvMLs/s6XZ5i4b1zZ29PvvqjjZzBS7K+WAPGA7MhjDlkTUe+0b0ayTNvTyVkaKjY7NA+oABGUVDAGYO68I6WTWCo5AG5nOA4uMm+t4veT5pFuzjDvpqly9wvoXgC3gLkDgSrU8I4ADtX2a5nOcxkPJ+0N2Oh5qaNLFYgNiSADAkmLnQdUvUcl61AkEOc5zXPLo4BsHcN+7IH4XKI99/8AKaSLtubJilRRNk4HOHEG4vEcPBMdmQfVXSmNguiq/wC635rpGViFzvs3Sms7XuD4uXUMw/n1/BcevaCP7ruh+C5LBuXYObDT0K4ynpPRIsVx+N7N4BpuLS0vNXNSaxjQQDmzPDj3hoDqEx+kt7uYZjmAAuSWDfB6TfqEdrQ4DMAbcYPj8QEB+CpjeDGggkgwJBdBeQY4kCecBVSVXHim4B2hDnE8GtblzOPgA6eFgeMBaLMbTBAL23yWJg79mW8eHQ8kkaQJghrpsQQCCOV0y/CsMHI0xBBLW2y2aR04clGjlOuxxaJubt880H+k+i9bXY+cjg4iJi8ZmhzZ6tIPQjmg0aLRl3RuxFhaJiOUZneqIyjlnKAJiY4wIE+QA6BQJM2pSc0uLg0Ce8QLB2TNOkFwhOhsiysyk3g0DyHOT7ySrVXTZFDrk5R4Ob/cF0g0C5moyabpNwAesEFdNSNh0COfT0Bc5tmpNUgcIHnA/FdIsDHM+kd1+S1z6zS2EYLz6JXEYGmXZsgBnNm0MgEAyOQLh0MJ8NLQ9w4NJjoCYS2MxTGNLnkNDGue83gNaSHOnlumOK2iYTDtY0NYAGiwHIIdTCtJmNAWi5EA6gI1PEtzBn1jMCNQ0AkjwuFTGYkMMOacp+taBcACJkkkjQHVAOhsqk05g0AwBIJ0BJAHISTbxPNMfogk2O8INzcXOnmVMRWDGZoJtYCZPTj+Sgsx7C4NBJOYN0i5nnrABlAarhg1pDRYuc431Lu8Z6ys1mzqcRltabngSR7yn2Y9rm5ocASWgGATBgHWwNteaXdVBc4Cd0xpA8uY4dQUDlFimCce3qRplZ80KjVum9j/APMVPuN+LlnrxYea+yicdh/AKLCr4gbruhXPDW/FdDjDuO+6fguazLXKUDEhZNbZ1ZsFj2gZ3Oc0AwQZIm13XvpwWxWqFxCysYa4qHLBaXts4g5WQcxbcRbJbmCeK6npWlhq0GaoLsoaDlGXNJl5AE6QInmvdo0XFoAdBkEkeGtuSu92JiclOQHbkm5zAMh82GX+HUcFXHdpkbly5rZpkiI3gLjjb8VFZWJw1V1Ds+1+kMS+I4zoIiQIlLdjiZtVYRnLoyRub25xm5be2i0qrajqQkZXkiQDoA4Tcc2g+qzHfpYBgUi6DANgHZxr4FhPmNbqA4w2IyiarS4DUizjvbxAFtWyB9nUXligHQ0PILoAcRxMCSLaSCgYbEVs2+wAF7wC2LMBHZudLjMgnTloFo4VlhY6aGJEjS3VFb/syyHDgNE/jsBGd3IT+fRA2fSysD5iVbEYs3AOsz+fVPEU9mrV+rPn/ldYuS2C2MQPFrviF1y59egdQWPQrjqBXZv0K4nDVLlIsXrVXB7A0GDJMNkWLJk8LFx1v4pf9PqPDQKLhLQ5xdYA5w0s0nNEu0i0I+LxWUiGyIe50AzugGBFpMmx14JWtjiCYpuIaCSRIkluYNZwcdBqLnqqodOpUdSzZezqkE5TvZXXgG4nTnx1T+BfUyntAAQ4gRG80WD9Tlzd6JMTB0lAqVXFktADyGmCCYJiQQCLiTxGiLRxLnUg7IWPI7rokGYvcjxQgdN2JbYCmTDzmJNnFzuzbAHdALb67vjIbitv3aZO7aMrAwi/NxcAfDN4XUbi6ktlkDKS6JkOh0Bv8vH7Q0ur0sdUP/TIhrZ43LyHAG0gN3vNRTlNzpdJbltlAmR9ou8Z5IocOKCLcLfmysR4JgJin/Rut9Un3LbwNcFjeg6rnajt1wjUH4LQ2c6aTOgUZrcBlZeIo5qh5f7J7DPke5DfVibcVYzStem3K7MJbBkRMiLiONkrWpsIkhkQLkCw+rM6eaaqVw/dIsQQYMWIvcXQTg2Zpg6tfGYxmaIZ6CLcwto8p0WwC0N0sRGnhHDRSWFxYYLgLiDobi5EFHo0Q0khtyAJkmwAA+CpWotc4Oc3eGhk26DRNC+Ic0ESYnnEcB63QjWbe4t3vDryTOIpB0EjS4+MW6D0SZwTHBwymDr4mSZ6yfcFQVzxpaR7pFvck8ULpv8AQRc7wJcH6jWI5creQQsW20+SAFNM7HqgYhw502/FyVBTGxWg4gz+7HxKz14sdPPoosfB16pruaScjS6zgBIkxBH+gDmATcmGxYU/j6n0b/un4LmH1Fs4qRTef4SsGVviJXjnyUg91YVnmAWHsw2+kH6Q5eBOYxzy38XyIK9qFbozK2Mr2iiO66Zc3vZoYBBO6Wgkk3uPEKrqj+znKM+Wcs2DiLgmwMJ+pe6Xey6arOc+p2ROSXjNlbIvc5eMaRxWdi8TiGl0Ug67csHUEuDi4TqIabfa8F0GVLVG3Uoyv0isXOApwA5sOJkOYZzOhpkQRpxzN8tukLoNIeCOZkQJQamIxtg0TAQ6L5H58VnVqyPg60+i0NLZNT/iafR//iuva+Vx+yr4pn3XfELsWhcuvQOq6AeX5suLpOtPNds9shcHmi17JyGTiGsEucGglrZJA3nODWt6kkAdVbEPmOiytpYBtfJmLgGPbVEEjfYQWzGo1EG154BHrYSWAF7u6WmIBIJBNxcGBEgg36KqepP8UbQLPwOHDSDmcYAbfkA337oPmmRhwHFwJM2vyL3P9JefW82gplplEFXWVjU9mACz6kjtIcSD+0blJjSRAPUHmURmBIIBJLBTdTyQMpki5AFzAjpykzMVsVHIQfol8FhG06babAAGgCAIHi4+J1Vw0+CJo9WpY9D8Fp7Jwv0TNe6FkVRuk+B+C6HZP7Jn3QpUphjIWfWMk9StNZ5bd3VXlmlsRUFNjnwTlBOURLjwaPEmAPEpDY203PotfVAa/IKjhYWL3tsJ/hHqtgtUa2NFpCzcaAXiHQ3LeLOk3y844+fJXqVAACbT+BJ+BRwUCt49FApXxbcgdcAx1vw6oYxbL3JgtaepuI5+SadTERAjgLRbSy87Bp1aD1APPn1PqtDzEYtrGuLphgBdDXOIB0s0EodV4cwETB5gtPmCAR5pj9Ebvbvf73CdeXXVTEMkKDMqMsrbE/5k/c+avVYgbJd/xLb/AFT8VevFh/AtH6RVygfWkQ2Zz8w4mDJN8vgDeImsMKba7hDg9wIu10OBLnCCDlGjrWJhRclMbVZFF/RcwD4LrazA5pabA2XNVPZx8/RYg/deA73m61zZAuXAleVwAvHbNxgPcpv8QXN+ZS+LweMJ/Ys6ZjCv1AE1RKrnXjdj4w37Jv8AMV67Y2L/AHTf5v8ACbBDU6oZdKJ+psX+6H8x/BefqPF/um/zf4V+oAOMIlKpzRD7OYwiMrB5lRvs3jBwZ71NiwpiHidUbDuke5Eq+zeMP1We9Sl7N4tv1WepWvuI2NgCcQ37jviF14XJezOysRTrZqrQBBFiV1yx16PFwT2yTzBhd6ucx3s84vLqdTLN8pAIUlwYop+KayiBzj5KVdkYht9x3SQUM4fEHSj/AF6/0rWwXa2OHBeudJQv0bE/uf6//wAr1uDxX7oebp+Sauitp8QiMQv0PFD/AKbR/qKH2WKnuU/6vxTTTrbfnVDDuCrTwOLdNqQ8n/8A2UbsXFfapjyP4qbDVqrt13Q/BdHswfRM+6FgfqXEmxfTg2O7w810uFpZWNbyACluoKs1+NpB+QvaHz3SQCek6+S0kjjsDSq99gd6fNQEc1Ro5LFdsLJ+wrvpfwh8t/lNl5GNp/u6w8QWO9W29yupjWc5Bcsl+PxZsMIB4mrI8twKHG4zjhWnpVI/8VrYY1SxWasM7ZxA1wh8qoP/AIBeD2gf/wBpV8iw/NNg6ABeOasNu3a7u5gyRzNUN9wYVb9ZYv8A7Mf/ADf+tNhjQxLJCQ2YAMS3xY74hAq7UxX/AGY5ftv/AFqmyqlV1Zrn0jTyhw72YGY8ByS2YNfA4ZwxLnB0szPsCYm5ggSM28ZzQbACwvFTDYMtxXai4fJLi5+YGIyxmyltmQC08TaBPiwrbxGgStPUKKIHW6q7lFEEC9UUQeqKKKDwrwKKKiFeqKIIF6ooghSuK4KKILUdFVuqiiBkKFRRB4/RZtTVRRA7R+SKFFFBFZRRUUel63BRRAvUTNPRvUqKIDt0UOqiiDPbqVRRRAfC/W6JynooogUxGnmUsF6ooIzVRRRUf//Z"/>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31075" name="AutoShape 6" descr="data:image/jpeg;base64,/9j/4AAQSkZJRgABAQAAAQABAAD/2wCEAAkGBxQTEhUUExQVFRUXGBcUGBUYFhQXFxYXGBcXGBQVFRgYHCgiGBolGxUVITEhJSkrLi4uGB8zODMtNygtLisBCgoKDg0NFRAQFzccHBwsKywsLDEsNywsLCwsLCwsLCwsLC8sLCwsLCssLCwsLCwsLCwsLCwrOCwsNyssNysrK//AABEIAKEBOAMBIgACEQEDEQH/xAAbAAACAwEBAQAAAAAAAAAAAAADBAACBQYBB//EAEQQAAEDAgMFBQQGCQIGAwAAAAEAAhEDIQQSMQUiQVFxEzJhgZEGobHBI0JSctHwFBUzU2KSorLhgvEkNENUwuOT0uL/xAAXAQEBAQEAAAAAAAAAAAAAAAAAAQID/8QAHxEBAQEBAQEBAAIDAAAAAAAAAAERAjESIQNhE0FR/9oADAMBAAIRAxEAPwD7Yan5JhQVPzqkHPJXjHwUDtWlNxqqMqc7/FFon/CpXpcR5oIaghCK9JCrmhDB6NXgUdZ+eeSu+sQBJKmtfJp74U7Uc1mur6/OPmVzT/ad4zNcyDLgCy5ta4d4jVa55vXjNyeu1dXCrSxILi3iBm8jI+RXHbC2o+pXOc2cDDeAiIi3IOXS6VabvtBzD7i35p1zeblJlmxpyqvYCrKtR0BQDNM6SERjYStSvB58zwVRXv8AMIHl48WQRiGjVzR5wqvx9MfWnpJQFYOaIsp23Kf1d7zHnpKEdskyAB75U1cbJuo0Ln6uOedXHoLJKpUdynqTf3Jq/LqnVmjVzR5hAqbSpj609L/4XzGt7UuBc11MyCRuX0kQ7NpeOHFH9nNq1KtZ4e6xEtbaGwdJAuYW7zZNZlm4+jYTGtqzEgjgYnrZMZVzuznZa7DwcHN87EfNdFUfCxKtQMHNESLqh4I9AHiqg6iio6s0akeqC6iUftFg4k9Alq22ABMQOZP4K4uNRRc+7bTnGAQD4DXoT0Pol8TiKhBOYnz/ANgr80x0r6oGpA80pV2pTbxJjkD8dFzWNrVG0HuaQHhri0GIkCRILfmvmGO9psTU3AAXkQHtkk6zFO9zIu0iIvK6/wAf8F7Y77nPr7SdvMmzdebgD5AarVw1cPaHDQr5R7CYh3YEOLpbUcJe5xdByuEl08SbFfRfZ6pLCOTj6G4+Kx/Jx83GpZZK1lFVzoUXMIPY0AnMI6/FKuxlNrsrnQZaIg6unL/afRZ9Z1Jpc00i+ToL98BxceTSWDzTIxFQkEMAnLrqAdeF45f7I1hl21jfJTebcQQLGPhfom24s8Qsjs6xBl7GkiLNnK4gaSb3nXmh167C79tlLZpuAAkm8xrHdOn2dVGsjZceJ4palTHLQxqeBiSk+za0Uy1tWoCJDi9xyiBEieOYqP7cjdDBIDt4mzpuLX0HLWeihT+WDPPXjyV6lwkcLSrbvaPZAkkNFiYaG9IIcfMck+gXJnSff8RIWCdkl9SobABwcZZmzB0Fw3vEagLqAvABM8TAnppPqtTrGeudZFDZZYWOBcYdBnMN1wjdAMQJ48itXHGGNdxa9jvflPucUUFUrszMc3m1w8yLJerTGjmssnGY9zahaALdfVPYSpnpNPNvyWRtUb8+A+ClSBnEk8fRDLidSVKbFcNhZbDyr0hWXkoBBl5PP8hWjQ+PLoqODiTcAcCCSTbiItx0K9YwA3MnX5Eq4UR+iWc8TqJ6j4TKaJUZbSyg42pscVK9aRAa9jychdmDhmLRJIBubiNU/hdmGg+m5suGYscYDYBG5uixAsJXRdmJJ4nU84sF5ltC6fdZnMVzQ5juTx6G3zXUObK5TFHcPgJ9L/JdTh3S1p5gFZh0G90GABpKG6q6Lm/gFfEd5p6j5/ihvC1AlWDjqSfMqlOlF0zUKE4qqWqpQiagnQNJHWbmPT3I+JdlEusLX6mB7yEM5cuYkQN6ZiBfenhxWogFcS0wSTYgkAHgQB5wjlAoVqebK1wLjJtJsIm/DUJogASdPl4qpitCmT+Ex8JXP4T2RYWb7CZzsLS98ZQ8wSIFzlF4mOK6SmZEi4PEXTDKkLU6s8Zsl9YWz9iCk+plgMfkdlBIh7QWuuLukBtz0W/sM5aj28w13y+QXjzMfn0Q8I6K7PEFvzHwKx3bfWpMmNquwmFEQKLmjn6rHEDK7KQHjnfRpjjHzXhwlR05qpggd0BpByw6/jr4FOVqeV5HQ/n0Vhosuk8L08ELZpdBzAu4EGQR5o/ZNF4E84HOVcFAxzM1Nw89Y7pDrmDGnIopmVVxWMWEjexMB0BuUhpOZpYB5ukiBqAvMRToAuFR5kZXEc3NbmDgGjeduz6K4jSq4trX5HGDAMnQySAJ5yEJu0WGIMyQBAJu64910rjcQ1wbUFMOOYtOZkuLG5pLYP2tJjXyUwmIcQ3JQLQY1LREzq3wt6pgfwuND3AAGMgeH/VMkjL1EXTKBQbUIdmyg6NIH8I3iCftZrdEOlgXDWq/hYG0g3u6SZtPnzUDq9Buk8PgA0tJe95bmguIJ3okWF9LdU3mRHuxjDC37LnN8gTHuhZ+NG+Z6fgndnOirVHPK/1EH+1B2ozfnzVqT0mLLxz1UquVTFWLkriwSw5SQQCQQAbwYsQZ6JxoVHtkIM0YmqCAKRIzEOJcJDRcOExM7wjnHBU2hTqZnua8UxlADnEZWkauAjWHOF7aWvKpSwdSBmqCe6SXTJ3j6mWyBEQfBPsaXMLRAMFst0bqBA8CPcqE+xqvn6ZoDs4hsS0OiC1w4tER96eCco4aHl5e4zwPdGnd46z69FMzGvc7MAXBsgubbUA876eSI2u06EH/AHj4paDZ15KVOOZMAyc3ZkAaOtOblqPUJepiy17i6csOytEEuLcoho5zPG88IU/VP1rj8+a3diVM1BnSPSy5j9PBIABIJygiY7sknleB1K3vZp+44cnH33+a1jNaGJFgeR/wgvTVYS0jwSuawVhPAHIDvJGcgvFlQhtUjsnTmIAzw2JOQh4AzW1asmljKLpcynUqOENcBvEQ10CJgDLm4awNYW1iyQ1xHBpOkxY8OPRZtSo+HQKg3WRlYJBJGbLa9iNZ0OnHfPiUOv2zXOFGmwjLLSYa1ryHEzF3DMZOmp1TzKL3te14EHuwTMEXDiOMg3B4jkhFji2qBIJJDc0xGVrZbBkNkOMWvOkq2FbVGSajYbqADLtyLkn7V/S61qC0NnuAgvJGkDd+tmmQZ0sb3m6aquDRLjAkDzJAGniUB7Ke+97i4AOBEkhrSBmAA+71uUOvh6IzgtnMQXDeMmZaB/FL7Acx4J76DV8dTaYL2g3OvAamyBTxDS6QZcxzSbHQwDB42ePeOCCXU6dm0w2xeN0NFnZSJiNXXvZaVWCwtEkuB0+rAJBPISI81OsxY6BrlELBVA5jXcwPgouKFtotu09R8/kUENTuPbudCD+PuKVas1vnx6G2VXUxcc0QFR6ixh4JjWtIdSeSHGN37JEOHBp00jhbgnm1yXbtIwWh2Yw2SQd0g34BAxdOvncW1GhtoBbJAsffLh5BJ1qtQyBVcSWi7GQARrDtDJWvTGthTUJ+kawCLZSSZkzqBaMqI6u1pAJAJ0B1Omg46j1XO/odZ4b5hznOMkXA7vgf6QqYoUAA2tXbutyhrTcC1obJmw4KGOiq7QY0kOMEQNDq6YHuKRHtA11qVOpUJAIgADebmaS4mGgjz8FlNx9KfosPVqkxvOEAxpd34JprMbUEMp06LYji4geGgHor+f8AEFxJxb3uDXMp09AQMz9O9JsDPgi0agoB3bV+Mg1HiYjQApI+z1d/7XEVD4NOUejYWjsz2Vw7blknmblXbmJse7H2nTq4j6N2YZSHGDGsiCddStLazdD4QnMNhWMG60N6BA2ndo8CpU/2yezsoArVCoSApWnhVHCP8qrq4B59LrzPmkEGDz8dVIM2lTa4h+duUmYBBEHLGUmIuyBbQmL3VMQ2i12+4gEGpJIDCHF5M87TbkEWnspgkdm3KdQSTczNriN53qrYmtSbepUpiOeTThE8pd6rWgNPD0mtdUpNLi2RGYiS0k5d4/acbnmrMdTJDcrCxwqGTBByvykQeZcD6pU7XwrRlBc/wa17h6xBXjNpl37LCPOt3ZW6mSeOpTQSjj22ytbBl0tGt3w6ByyNk8yEani3EC5E5NGGO4HP1Bkai3GBKGw4x+lNlPrmdHwRxsTEO/aYjL4NaB8pTQ3nET/hNezOIGeqAQe6bEGDERZJUfZOi4/SVXv+850e9dDs7ZdKgIptDVWaviKpBgWSdGraORI960qlAHX1WTWGRzhzv7lYvL2rWKUe880RxuszGbQYzvVWN8xPoVoww+oeGqyG1MQ0uGZkboYXXJNg4k6yBfxI1uqO29R+qalQ+AJ/AIQ2hXf3MNHi4/gFqXE/DVVr3Fjg+7RDrSD5aD60feKtTwFR1NzH1CZyw4xLS0zI6mLeCGzBY2pq5lMfwtk+plP4f2VzR2tao7wkge5PuyH4piKlNgcHVWszd4tLQTuhpifBoSztr4WTapVLtQA5wOnA7o0GnILcp+zGGZowE8zdO0sHTbowDyU+qmuZGPrO/ZYWOEvIFuAgfmyYwWFxlYkdq2kAYLWNHpJldS9ogJTYn7Sv98f2tWb4aewOH7NjWTMCFEwFFkSq2QRzELKpPkA81o1nwCVym0tn1qjoZXdTZHdbA1JOoumabjYxVYMElzW+LiAIWNjfafDNsaxqHlTBd72296SwvszRz/SkvJBMvcSTEc+q1sXsqnT7rGiVqcL9sN3tQ4z2GFe7xqODR6CSk8TtHHPaSXU6LQPqtkgdXT8FsPfBslKoDgQbtNoWv8cT6rnnsDiBiK9Zzi4NyOLhc5QN3T67dOfgY1KFGnSLQ0O3s0EGYygkz7hadUyzCNnQ94Pkkkkgggkm5uB6BTEYVsgwRAcBBLYDozWBiZAv4LckS05gtrnsmva94zBpaIOY5mhzRliQY4dV5R9oKrhu1XGzXSWiCHiWxIvaPVLUcIzKGxpBmXA2GUS4EE7pI1uCvDSayYtmIJuYs0NEDQCGgQOSvzEPt21Xnv8A9LfwVjtqsfrx0a38FmggKznJ8xpu+z216j6ppvdmkSLARHQePuW7jgcp8IPkFyPsv/zPRp+IXbloK49+jjMVt/DtMZ5PJrXO+AQDt4uG5h6rhwJAaPmfcut/VdISRTbOskDVZdLHunfo9HMIcP5TDh0ErGNawTjcY50NoMZ94l3uEKPwONd3qzWDkxgHvMldC2pmMjjzBHxuFMQmEcv+oM37WtUfe8udHpK18D7PYZv/AEwUxiW8fNShiWwCHtg2BzC55Dx8FVNtwVNndY2OiNEXbb4dF411pJA68STA87qwPDj7xKyoragOohMsANrJAN5fnoo0nn+HREE2pSDWtcOD2e8x81o06k8FiY2scrW6y9nxW7wVZr1Y+3cK94OR+R3OAbea2GhY+26tRhBYzOOIzQ4dJ1Wojmqvs4XftK1R/wDqIHoETC+z2HZO4D1WqMRmAJ3fB0T5wSl31dfFbRehTY0Q1rR5K9TERYAuOsCPeSQB/hKh5XrqYdcyOFiRI5GNdT6lVBqW02lwbe4mYAAGUOve1jrotRuJALBc5rCLiwkknyWXRaMzbaTHIA+HknGsBc0ybaAGBy+BUDZxAJIvu2JNhMTb1QxWExInlN0v2cZgSXSZObKeAHIcghNwpmQbTIECA6Ik8xHBBp9uC0EEEHiEvsX9rX+8P7WqU6ZbTDSZIETpPjCpsA/S1+rf7Qs1Y24UUKiyodZkgzpqsaFuVND0Kwqi3wlCo0mmo3MTYkjrlcBHjf1hLbSAlpDnGARBII5z10V69TKCTIABJIMWFzfhosevggHMqB7iC18MmGw50g5RAiAAJGgXT+2d/SFbBZnT2lQQ4vs4ATEQbXbBIg/EIbtmt7MMz1N0lwdnOa+axcdQA4i/IKtbZpcXHtajZc10AwBlLSAByJYJ53HErz9WAVG1M9TdznIXHKc+hPOBYDTnJujWGsPhQ0h2Z53nPguMbwiLcAOCj8E3WSTnNS8aluWLDQWPUKv6CC7O1zmnM1xgiHZQBlPhafMq+Dw5aXS8uzEG+ohobz8J81QHBbPY0sdvEsDmtJP2iS4nhJlCxOz/AKRr+0fILiGkiN4mQbcMzo6+CvU2XBB7SpZxeRmkOLi2QbabthwzFAfs4wAKlQQCDebkPBdLpIMvkCY3QhDhdoigrFOz6gBArPnI1gt3XNjfHEuJmZPLlfUpA/n3Kq2PZRv/ABDjwFOPUmy7dmi5H2OZ9LUPJrQuvDlw69oHinQx3Q/Bc1TrjWD1XTV+67ofguUw99T0196kWGWvBiFarVJFxHz6LKpmoysXCpWfTMAUvoRTbmL8z5DA4hoDLZj5rQdiszM5aW6gg6i5AJt4SlaCxDC5seINxIkGRI46aIP6tB7xzHM18xGjmHKBOkU2i83E6q5xe5nyOcYByAAukxa8XE8+CNTxsW7N3fLJ0AaAfpdO6SIEcwdJiNPRQJAEzDhUGaXXBkReyu+g4OeTo8tMslroAAEmb/5hVwmJLmhxZlJvlBLo6ktF/CLJp2IHI21QCp0XF02scwkuzWbAb4CZJN5lXwdIsY1pgEaxMSSSSJjivBiYiAmmV2usbHxQJ4pt6dvrt4dV0QcsPG1LNto9vxj5raovkXEI50QFZG1nwT5fBanGyxNtHfPQfBa59ZrB2nhu1Y5sum5GVzmHNBAu0gxJ0S1JrqZDGsPZhzgCXuecuocS6+s8eHktOIBIBdH1REnwEkD1KXpYkPDSWlhJG44szCRLe44i4BOvBbR4KrswEWM38gQfWR5L3EYt7e7TLt0kEEd6YDfPmmsMGuEtII4EXB6JduJa6QLGSAJBzQSCRHSY4SEFKeMqSQGfVaZMwXE3bYWgcfwK2aD7X1gevh4LKoVmyDmEazI6TPKbLRpv59Tf4+iAlR+q8ZVVcSeI1mP90jhsUHCQdfX86oNhtSyHsE/TVv8AT/aEOjUCLsQ/T1ejfgs9eLG6F4ql/T1UWFWqaHoVz9crexDoaeh+C5+qVrlKWq3BbwIg8LGx9xWLXpUqrhVm7jIOYguySMoE6C9lr4gCPzdZ9bZVIZXBkEElsaNzd7KOGi6T+0Z9fAh72vzOsIABEHeBv6RqvMLs/s6XZ5i4b1zZ29PvvqjjZzBS7K+WAPGA7MhjDlkTUe+0b0ayTNvTyVkaKjY7NA+oABGUVDAGYO68I6WTWCo5AG5nOA4uMm+t4veT5pFuzjDvpqly9wvoXgC3gLkDgSrU8I4ADtX2a5nOcxkPJ+0N2Oh5qaNLFYgNiSADAkmLnQdUvUcl61AkEOc5zXPLo4BsHcN+7IH4XKI99/8AKaSLtubJilRRNk4HOHEG4vEcPBMdmQfVXSmNguiq/wC635rpGViFzvs3Sms7XuD4uXUMw/n1/BcevaCP7ruh+C5LBuXYObDT0K4ynpPRIsVx+N7N4BpuLS0vNXNSaxjQQDmzPDj3hoDqEx+kt7uYZjmAAuSWDfB6TfqEdrQ4DMAbcYPj8QEB+CpjeDGggkgwJBdBeQY4kCecBVSVXHim4B2hDnE8GtblzOPgA6eFgeMBaLMbTBAL23yWJg79mW8eHQ8kkaQJghrpsQQCCOV0y/CsMHI0xBBLW2y2aR04clGjlOuxxaJubt880H+k+i9bXY+cjg4iJi8ZmhzZ6tIPQjmg0aLRl3RuxFhaJiOUZneqIyjlnKAJiY4wIE+QA6BQJM2pSc0uLg0Ce8QLB2TNOkFwhOhsiysyk3g0DyHOT7ySrVXTZFDrk5R4Ob/cF0g0C5moyabpNwAesEFdNSNh0COfT0Bc5tmpNUgcIHnA/FdIsDHM+kd1+S1z6zS2EYLz6JXEYGmXZsgBnNm0MgEAyOQLh0MJ8NLQ9w4NJjoCYS2MxTGNLnkNDGue83gNaSHOnlumOK2iYTDtY0NYAGiwHIIdTCtJmNAWi5EA6gI1PEtzBn1jMCNQ0AkjwuFTGYkMMOacp+taBcACJkkkjQHVAOhsqk05g0AwBIJ0BJAHISTbxPNMfogk2O8INzcXOnmVMRWDGZoJtYCZPTj+Sgsx7C4NBJOYN0i5nnrABlAarhg1pDRYuc431Lu8Z6ys1mzqcRltabngSR7yn2Y9rm5ocASWgGATBgHWwNteaXdVBc4Cd0xpA8uY4dQUDlFimCce3qRplZ80KjVum9j/APMVPuN+LlnrxYea+yicdh/AKLCr4gbruhXPDW/FdDjDuO+6fguazLXKUDEhZNbZ1ZsFj2gZ3Oc0AwQZIm13XvpwWxWqFxCysYa4qHLBaXts4g5WQcxbcRbJbmCeK6npWlhq0GaoLsoaDlGXNJl5AE6QInmvdo0XFoAdBkEkeGtuSu92JiclOQHbkm5zAMh82GX+HUcFXHdpkbly5rZpkiI3gLjjb8VFZWJw1V1Ds+1+kMS+I4zoIiQIlLdjiZtVYRnLoyRub25xm5be2i0qrajqQkZXkiQDoA4Tcc2g+qzHfpYBgUi6DANgHZxr4FhPmNbqA4w2IyiarS4DUizjvbxAFtWyB9nUXligHQ0PILoAcRxMCSLaSCgYbEVs2+wAF7wC2LMBHZudLjMgnTloFo4VlhY6aGJEjS3VFb/syyHDgNE/jsBGd3IT+fRA2fSysD5iVbEYs3AOsz+fVPEU9mrV+rPn/ldYuS2C2MQPFrviF1y59egdQWPQrjqBXZv0K4nDVLlIsXrVXB7A0GDJMNkWLJk8LFx1v4pf9PqPDQKLhLQ5xdYA5w0s0nNEu0i0I+LxWUiGyIe50AzugGBFpMmx14JWtjiCYpuIaCSRIkluYNZwcdBqLnqqodOpUdSzZezqkE5TvZXXgG4nTnx1T+BfUyntAAQ4gRG80WD9Tlzd6JMTB0lAqVXFktADyGmCCYJiQQCLiTxGiLRxLnUg7IWPI7rokGYvcjxQgdN2JbYCmTDzmJNnFzuzbAHdALb67vjIbitv3aZO7aMrAwi/NxcAfDN4XUbi6ktlkDKS6JkOh0Bv8vH7Q0ur0sdUP/TIhrZ43LyHAG0gN3vNRTlNzpdJbltlAmR9ou8Z5IocOKCLcLfmysR4JgJin/Rut9Un3LbwNcFjeg6rnajt1wjUH4LQ2c6aTOgUZrcBlZeIo5qh5f7J7DPke5DfVibcVYzStem3K7MJbBkRMiLiONkrWpsIkhkQLkCw+rM6eaaqVw/dIsQQYMWIvcXQTg2Zpg6tfGYxmaIZ6CLcwto8p0WwC0N0sRGnhHDRSWFxYYLgLiDobi5EFHo0Q0khtyAJkmwAA+CpWotc4Oc3eGhk26DRNC+Ic0ESYnnEcB63QjWbe4t3vDryTOIpB0EjS4+MW6D0SZwTHBwymDr4mSZ6yfcFQVzxpaR7pFvck8ULpv8AQRc7wJcH6jWI5creQQsW20+SAFNM7HqgYhw502/FyVBTGxWg4gz+7HxKz14sdPPoosfB16pruaScjS6zgBIkxBH+gDmATcmGxYU/j6n0b/un4LmH1Fs4qRTef4SsGVviJXjnyUg91YVnmAWHsw2+kH6Q5eBOYxzy38XyIK9qFbozK2Mr2iiO66Zc3vZoYBBO6Wgkk3uPEKrqj+znKM+Wcs2DiLgmwMJ+pe6Xey6arOc+p2ROSXjNlbIvc5eMaRxWdi8TiGl0Ug67csHUEuDi4TqIabfa8F0GVLVG3Uoyv0isXOApwA5sOJkOYZzOhpkQRpxzN8tukLoNIeCOZkQJQamIxtg0TAQ6L5H58VnVqyPg60+i0NLZNT/iafR//iuva+Vx+yr4pn3XfELsWhcuvQOq6AeX5suLpOtPNds9shcHmi17JyGTiGsEucGglrZJA3nODWt6kkAdVbEPmOiytpYBtfJmLgGPbVEEjfYQWzGo1EG154BHrYSWAF7u6WmIBIJBNxcGBEgg36KqepP8UbQLPwOHDSDmcYAbfkA337oPmmRhwHFwJM2vyL3P9JefW82gplplEFXWVjU9mACz6kjtIcSD+0blJjSRAPUHmURmBIIBJLBTdTyQMpki5AFzAjpykzMVsVHIQfol8FhG06babAAGgCAIHi4+J1Vw0+CJo9WpY9D8Fp7Jwv0TNe6FkVRuk+B+C6HZP7Jn3QpUphjIWfWMk9StNZ5bd3VXlmlsRUFNjnwTlBOURLjwaPEmAPEpDY203PotfVAa/IKjhYWL3tsJ/hHqtgtUa2NFpCzcaAXiHQ3LeLOk3y844+fJXqVAACbT+BJ+BRwUCt49FApXxbcgdcAx1vw6oYxbL3JgtaepuI5+SadTERAjgLRbSy87Bp1aD1APPn1PqtDzEYtrGuLphgBdDXOIB0s0EodV4cwETB5gtPmCAR5pj9Ebvbvf73CdeXXVTEMkKDMqMsrbE/5k/c+avVYgbJd/xLb/AFT8VevFh/AtH6RVygfWkQ2Zz8w4mDJN8vgDeImsMKba7hDg9wIu10OBLnCCDlGjrWJhRclMbVZFF/RcwD4LrazA5pabA2XNVPZx8/RYg/deA73m61zZAuXAleVwAvHbNxgPcpv8QXN+ZS+LweMJ/Ys6ZjCv1AE1RKrnXjdj4w37Jv8AMV67Y2L/AHTf5v8ACbBDU6oZdKJ+psX+6H8x/BefqPF/um/zf4V+oAOMIlKpzRD7OYwiMrB5lRvs3jBwZ71NiwpiHidUbDuke5Eq+zeMP1We9Sl7N4tv1WepWvuI2NgCcQ37jviF14XJezOysRTrZqrQBBFiV1yx16PFwT2yTzBhd6ucx3s84vLqdTLN8pAIUlwYop+KayiBzj5KVdkYht9x3SQUM4fEHSj/AF6/0rWwXa2OHBeudJQv0bE/uf6//wAr1uDxX7oebp+Sauitp8QiMQv0PFD/AKbR/qKH2WKnuU/6vxTTTrbfnVDDuCrTwOLdNqQ8n/8A2UbsXFfapjyP4qbDVqrt13Q/BdHswfRM+6FgfqXEmxfTg2O7w810uFpZWNbyACluoKs1+NpB+QvaHz3SQCek6+S0kjjsDSq99gd6fNQEc1Ro5LFdsLJ+wrvpfwh8t/lNl5GNp/u6w8QWO9W29yupjWc5Bcsl+PxZsMIB4mrI8twKHG4zjhWnpVI/8VrYY1SxWasM7ZxA1wh8qoP/AIBeD2gf/wBpV8iw/NNg6ABeOasNu3a7u5gyRzNUN9wYVb9ZYv8A7Mf/ADf+tNhjQxLJCQ2YAMS3xY74hAq7UxX/AGY5ftv/AFqmyqlV1Zrn0jTyhw72YGY8ByS2YNfA4ZwxLnB0szPsCYm5ggSM28ZzQbACwvFTDYMtxXai4fJLi5+YGIyxmyltmQC08TaBPiwrbxGgStPUKKIHW6q7lFEEC9UUQeqKKKDwrwKKKiFeqKIIF6ooghSuK4KKILUdFVuqiiBkKFRRB4/RZtTVRRA7R+SKFFFBFZRRUUel63BRRAvUTNPRvUqKIDt0UOqiiDPbqVRRRAfC/W6JynooogUxGnmUsF6ooIzVRRRUf//Z"/>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31077" name="AutoShape 14" descr="data:image/jpeg;base64,/9j/4AAQSkZJRgABAQAAAQABAAD/2wCEAAkGBhQSERUUExIWFRUWGBgYGBgYGRgaGBwYGhgcGBUXGBocHSgeGB0kHBcYHy8gIycpLCwsGB8xNTAqNSYrLCkBCQoKDgwOGg8PGSwkHyQsLCwsLCwsLC8sLCwsKSwsLCksLCwsKSwpLCwsLCwsLCwsLCwsLCwsLCwsLCwsLCwsLP/AABEIAQwAvAMBIgACEQEDEQH/xAAcAAACAwEBAQEAAAAAAAAAAAAFBgMEBwIBAAj/xABKEAABAwIEAwUFBQUGBAQHAQABAgMRACEEBRIxBkFRImFxgZETMqGx0QcUQlLBI2Jy4fAVM0NTgpIkorLxY4PC0hc0RHPD0/IW/8QAGgEAAgMBAQAAAAAAAAAAAAAAAgMAAQQFBv/EAC4RAAICAQMDAgQHAQEBAAAAAAABAhEDBBIhEzFBIlEFYYGRFBUycaGx8CPhUv/aAAwDAQACEQMRAD8AQnMyZMSg+qv1rtGIwsX1z/F/KhQcoxjsvShltSSSSTqNokiQAO6DepRRGjFYXYlf+4UTcay6L4hxJjYBJHqJv1q439kGMWT/AHUQDJURM3t2aV83yRWGeWy4E60RMXFxqF46EVX1LCBTgwbPL8frtUeYtsEShwqJ5ne3dQdLdpKRHWKhWBqjSO6r+pQXxD3tGGk6gNDhJSTCjYCUjnTDxc0lC8PdQ/4ZBMqP5oSLz32tScMWAQCD5D40zcN4P73iEpCVvBIBKXDcpCrgQeQ5SPEUSYDXkl4GXqxqArtpGo6ViUmAYkc61f8A/wBOECBh2REbJgE9bbDuoHhssw7b7KUYMsOjXqOlQChpNgS4scx31NiMOolUNr3H4Fd3dQzk2SCVBTG56XW3AWmh2FgqCe1Gk7HlaKxBxC0BWgqGrcg3I57bitjwrSu3KFAQoe6oC6COm9A8zyhHsytjCqaTuSZkgctzQ02rQdxTpmaYdap7cnuj6715iQhC0wNN7j05U1v5KHSCk9rlF/hS5xNhlN6ApQVZXKOYq8T9aYWRelnObZoFPlxGw0xI6AVzmWdKfCSsCQCBFt70IKq719mOtdGWRtP5mFY4qvkTregbTYVytZ8rmuHd48K5dVv3A0qxlEiFwE/1yp5zvFacKdJ/w0JEHqlKfqKS1I/ZJMfiIB7ovUj+aL9mWp7JULR0PWjxzpMVOG6v3HnJ1wwjwFJfELwXilQbSf0H6VXYx60iAojuBNVFGV+XzrTqM++EYoVhwbJuVjhwl/dPR+dr/pXRf7x4UI4NH7J2b/tG/wDpX9aOIiNh6DrR4P0GfUfrM3QN6LOrlpuOthuZH8q9TwpikyFM6eV1o3/3V2/lq0p0qU2kp/8AFbsZ7j3VwerB9mjubX7Gj5t9qaGENqYLb6j76QladPZHOes+lZpnOdDGYl59SFJUuFaUAqAsEgDnyHrXDWWwdJeZuYsub+QvV3K84bwTzh9oy6Y0R+1iygrUIT+7U3x8EphPIuOWMPhk4dzCF1CVq1LVESoztpPz5Ut54EvYpbrKUpbWZSlBBCRAEco9BvVrLMQ2v2gJDiNU/iSCdpv4nvqvmGFSHRDfsiZgJJKFJ6g9bVSn6uxbTogxGFUpKSVe72UotYHtKM8r8qu5Rj/u76FqUGgUgEJJ22OqOsTQ0uGAAQBc35zy6cqL5flS3Z0lAgAdubzO0CmW0C0maBlvFiCQtDzZ0/wGPJW1MWA+0CJLjqVdILQjytPrWSYHgtxDmtXsV90mP+ii5yI/5bQ/2n/8dRyB2miOfaBKjC2yibBWjzmFRQvP+IFY1hTbbjY0xJRskH8ygTEjlzrPc04O1gq7CYG4AHwETWg8P5UgIbZQIabAKUn8RMEuLPMn3vTlVrkpqgXlfCRab1uOLUItMJ1TYQN7mwk1Jmn2eMORqLgUYA0qmJ8QRR7MHCrFNoiw7RtvpuPiUj1oqEwokiTsJsAI/U1a45Rfcxriv7PXMI2XUK9o0DBtCkzzUNiOUilJI2r9Lrw+tKpEiBIOxSqxnqIPpWJ5/wABus4wNtiWlqHszvCSdj3p+nWmqfhi3EDZoUFbQRH923qj89yqe+8eVDlmx/rpTt9qWQIwuIYSykJlhJVaAValDVbcxvSM4k8ri29qtSVE2hJX9wj+NVUXFdo/xfWpi4Qyi34lfpVJb19juTUUkCkydO1cBXbPgPlUf3gDrXCMUNRPWjlJMtRY+cH/ANw4f/FT8Efzok7ikosTQng9U4ZcX/a3jeyE3rzOnFJcFzdIO/ea2Qk441RzskbyuxuxX2MYZd04/EJ6+0AX8bUJxf2GnSS3jkKsSApChPmCachxqPxstKPgR8q7RxiyAIw5UdrrUf0riqcPDOxUvYyh77Kse0AtIQrZQ0OIKh/pJBmhD/BOPQSo4R88yS0oi53mINbMrjl7WCltAR+UN/8AqJqdXFqVTqwpCttaCkeJgmr3r3Lp+xlWXcJYxDWlxhSPaLT7OQkEkBRUB3x1qfC4JxkKD5Ps/wAqxcK/di4NaFjuImitlQYcSEuE6S7IMpKQOencHyqR95l9P7RttJF+2tR/6GulrmpusqjL8bk61J1tCQQCEmNU9/IjvFWsucKExqkmCQIJnpTTjOGWgQtt9JItpGsAW3vUB4ZKzKkAT+IEg90xQ234D4QJRjnInQZ7zbxr3+1SeZE85tU7rbLZUm6+t1ET46qXs34rXhzpw4S2oiCQJsf4pg+FWoS8orevAbexpUkJKjBInwFPnD+YhLQJ94pAUR+VPZBHQdnxtWN8OPqWh1SiSdQufC/zrWSgoUhtNiUoAHjcmefOaalSoW3bsNMH/ir3HsSUxvJcGsk81EBHwox7FCtRSoyN95/1AjlbpS0Wi3jG1yY0FEbWChqiN7Kv4Uy4hSNwoxAsVk87e+SBuaoh4zKU9rmgJM25W3PTSaHY9kaklXI792xPyog2SqSTIJ5xJtHQdOlQPAKUE8oj13qXRKKHG+VNultakiANJLiSkdQAVC/lSa5leHHJn/bNv9tXsTxs5jsK82EIhspBJX2gU2lNu1MGllDVtUiRJNrAAzqPpSZ7k+4yFNF9fDrMaylBCpARpgJ0mCehkz6VCvh3D/5Cfj9avfegtoOBRVaYSAB75CjafzE+RqmcaoKIhJFud70rBlco+rvYc4JdiBXDGG/yU/H61Xe4RwyvwafCf1oiMX3Xofm3EqcOpIUhR1Am0deYrRYuiAcJto9zVH8cf+mKru8PEm7az/5iP/ZVhjjFpZshUnrA+NXWc51CQy4RV2yqRSwnFzhQpKmZUY0qSEpgyJsQZtIo83nalKJS00EnYKRJHiQq9I2CST+NXrR7BYcn8avWmKKFOTGtOKXp1fd2iPzezcA8JC4qo7m5H/07Po5/+ymbC/Z46plMYwhKglcaAYJHXVPOkR9CgSPaGxI5fSpSKtlh/M/aFKVIbR20Rp1A73HaUeVXxh++lwklxsKJUNQ9fKnDJ8OVOpnYGfoKVJc8DoulyXMbl6WfZJSO0siVHe247hNU+Ls1t7FB2uo9/JPgKu8Su6VNK6E/BQNK3EBP3pxP76j5bj50yIMgU+qE7d9Z5jnypald9O2d5hoQuDsDekMpP60UmVFDNw06PZEd5n+vSn3K+KiIccTr9mkJV2ylQkhIWBHSBA/Wsy4ed0qMnsqt50WdzdSVQke8Ikk7GDeKFsuuTWMHnjS06YUstuKU3pk9kjYQPPbn3UWw3EbCgY1ASbaVah3Dy6xtWU5HinjISrSCfwzY2uDuNqtYvNMW04JWF9daQokAfm3+NC+C0rNcRjyROmPEoFuogmfAV1hffExOpPjYz8/0rOuFOO0vOJwy0lKpsRGidzMDUD4yPCtBy8yCoQdAUpQ5jslQPwiqsuqPz+08e2iTp9qpRAJE3IuRTXhsrKWk6UdlQsRfxBnc350m4M9kq6qV8xW55LkP/AtodBlSQokWIJA0weRCdIqNWiJ0xAwL60h1AMBQKSCBF94n3Taol4KxGqDbVHeYvEmPjRt3JlsOLCzZRlKuo+orz2R5EUrak+A4t0LOLwTrA/Cs7BQvF733jy50s8R45bjoLguEx8TetBxDTnLSfE/rSFxOFHEwsAEAbGRG/wCtHHuRkGBUkb7085RmuloAqpGxmDhKQNzfzpnyhn9kNQk+J/SraY1TjVMG4Fo9KYcAkgilPDphQBkjxNG8Ly3/ANxpm9IzdGcuUNrrCwkKIICtj16xQt1oztXAJgJKlRuBqMX38K8bwqlGE6ySdI7RuZiKm9A9GZE3gVrfaCUknV5C25rQskwKUKkntD+rUuZc590WjWknVuqZ8Y8OlPuFaBClCLpt4Az8bmO4VTfsXz5AHFuF1NBQ/CrtdwIifUAUrZngg+gvpUQuyXEiIiANQ53i/jT5jGk+1Sg3S8haTPl+tKSMIcOt0qPYbbcK+hCUkiqTLaMt4hXpRp5zFBEuyn2YTJUoXnlyTHiZojxA4FFsgzIn+dfcMYbU9qP4fmdv1olyTsTjA6Tp/IP+bcmulIJ9lH4pT8wP0q+8jtOCYkxVPFPhtIjkoKTG89agIxcNq9mEhVjtFz4bVeznAOOYlqyg2hJUskERFzIN/dFIiOJHweyr4CmTLuMnHFFOJVpacSUqKUdoSIsJt41GRJh37L+Hy9iHMURDYmOt7wPKB51pK8VoW+QJAYV2epQlRgeRNqq8PpbbwySxBRAINwD0sYI8+YrtOJAU7bdl036BE+v6UthmU8Lsoxb7DOjS2txTilkmS0mSoKEkJsIEfm8I3BzHe0VAskRCf1MW5G3Ksy+zTJS00XnElB9mhKdQIMK/aKVfkQUX7qfeH+0x7U/4jhKf4EjSj17R86IokzfKg6hSfxCSk94/qKz1R8q1RSSdh1J6Dn5Cst4l0tYp1PLVI5e8Ar9aCQUSJR8az/iRycaqeWkeiRTyrETHO3Ij41nueOTi3P4v0AqR7lsJWUQelFG39IAE+VC8vE/i+FE0JAtPwpoAPQCYgGN+W9EsM2rofhQ3Buqj3U/GjeFeUPwJ9T9KpwT8hxzuKqkTJQqNjTJwtg1WWdICSTciZF5PMChasd+zEMISRJKtRuO+endRDgzEqWtS/wAKYUE/mX+AeAAk+AoVBR5ClqJTVNDVjsjRiEQ7qbuSNMSSNzcW3g1TypD4SpLbyob7IC0oIMbgkCY5edX14lSwTqE7Abnv229Kp5nizgEh3RDTkANlXb1wStWq/ZMC0c6sUVM9zVSVYdwoKC2vtg8gqBIOykmDcVU49WGsJi1b6yECOYUoD4iarZjxurFfsfZJCSIVYk7bgzy5GO+1fJZQ6wGnBrb5JJmwMAz4zFNhglMyZ9ZjwunyZLgOH3sQh51tBUjDo1LNoSLxub87C9qv8Ls6E6ualgeQj6mn7E8P+xwOKYwnZL5QVBSzsgklAtz7zSJlgIbDekhYVcEQZ8OXKpLHKDph4dRDMriyXFjtK7tXrNDMbgC5cSI5wYoziWT2j1M1wxj1ISUpi559/wD2pUrS4NmJQk/W6QntkzvTDkeTO4pxSA4lGgSSfSBG5qLh3GsNvk4nDJxCIKQjUW+1NlSm5i9u+nbLs0wriwWMEnDRqlYWpZUCAAlU2ABv6VbANCyTI04TAhoKKiBqUraSVAzEmOQ3oLnGIIbd7UEoCJ2/vlJaM90KUaacue9ozf8AKUn0saUces/ekNJM6lImLkETpEdZUDHhQMiLWc47WG2GyCVhKSU7BtCUpVzttHrTXk6kLYaAEJAIv4xbyFImYKLb2JdIgqIaaHMcj5gzPhT/AIdPsGUpG6UJSOuqKtdiM7xirhArI/tUw7n3saF6QptHLmkkH9K1jDp5m5jff40r8Y8LDFOIUVlJSkjaQZM36R+tBkkoq2FBW6MceQ4AnUVLgzAUQI594qgvLXCpSk9obm8n43NaLjOBFj3HQf8ATb5/pQlfB2JAJDeuN9NlehifKaCOaL8huDAWGaWACEK9PWijbSiAY37xUDGOUgi0xbtX8hyqVvNlCbkSZtpj5U3cBtK2CFhTBhGApPvQaP5dwzhJ9xYk7K1mO60D1mibORElJbwQkE9okQADa03Jsap5ooHpX5FjEtKSyskW28T0qngkhLUEnUDEg7227xTxmmVfswl1KkFQgbKO4m94O1Iuc5O5h1aVAwoakK5KAMGD8xyoY5k+4WxLsNfDaW3GdAWUuBRVKTpUk7ApPMRy2of9oOcPKU208rUW0ntba5PvRyMBIPWOU0o4fHlBunUOhobm7pUqUlWkbJUSSJ5SabYNBLC50Gw5ftkQnrJmTNMeX5yhSAUmANIv4bHwj4VnmHw63VpS2hSlqIAAFyTyornvC2Ly0te0KQp7VCEq1EaYkK5fi5E8706Gp2tJnPz6FZG5I0ROK1AEbH18a8OVIWtRUlMgSTACvXc2FC8szFKcLrMiALncnnVs5gUvITIOtKlqmQYJAEd9b98ZK5HC2ThJqPFAnNcpDZJBlJuCfjQXF5Zow7r5MBOgJHVSybd0ATRvMcStzDI0hRUlRHZEmyilUAcov31Wb9m8j7u4tQKVFegghRciBa09OY3rnZEt3pO9p80umt65CXDuVNtsMNuIQoyCrUkEyvtEXHIaRTM/wwyr3CUGIEe74RVB7IcRsnQtMhSSDBB7xR3BYT2wKXdTSk6bocUUq62JInbbrSWbyrk7isLrQ6oaYsTBE9YO4pawk/fWiYKA4ZUkiFEAqIBIi8SbG1FM54dUl9LTaiS4Lk9J525QTVDM8ScuSpLqTdl/QUwe2tIaBNwR79SyFTBYpWIxGHbVftlxcbSVFRgdyYFak7jElYMzuBG19yfK3nWc8C4L3n46oR4W1H5D1pxQhSzoRv8AiVyHWr+RCXKdfagy2kc+pMJA/rarr4um08vp67eNXEYYIa0pFrX69TQPiTAqdaToc9mUrSsqgnsj3rSJgHVH7tI1C/5NWMxP1oMfdxAgRUeIbtXTGYpKApSkg/iGpNlCyue0i3dFQv5w0Le0ST0Fz6C9eXblfLOml8jD8U12lA2gkEGxF6rhKR0pm40xrb+I1NiISEqOkglQJuQb7QL9KWy3XqMUt0E2jnyVNmzYHPWAY0kXIvHI8rfrRZrN2uSp7rD5kVl7OJm/r+tc4jELm20pv3c65z+YSj4NIznDpxPsymeyTsUjeN7mduVeY1LRZDb7HtEC99weoIunxBoJgnjAokhcj+ood5FBJmf5/kDRc/4UkA7oXJg9y4mO4z41Gn7O8YsBUNkHaVL/APZWmtMJWCNCZ8KCNpUHUhLnshIlDbihPWxNvKtEdRKqQ148cvkd8NcINYRGpS0l4kEqCFQkC+hMiY6qsT0ApC+2bNS5i0DYMsggj8ziiT8EitdOXpX7xWf/ADF/WsK+0rFocxOJLSgpCVNoBB1A6EAKg8+0T6UWnlvyWImqiLrGbrGHLeolNoHQ6r+RorlmaBTw/LoCR0CiZNL+CbtfbpRzI8NC0pHaKzbl2jASB6107OflxKm0h7+zniRLaf2iTpQXvdTJVqjQBF5mRM1cdw6n8xdfKCkFpBQkxqCQA2ZgmDMnfnSe9jPuLq22SHUpUpCViDMHtW6g26WkWovhSVKLuIVp1WDYKr9Ab3HcaYlCUfn/AAZ3kyYXyuPbyxzwD4khLgkHae+PCmZGVOIOttcTyKk+k2pIy3EApOlMJBgWibb+F6kxrpGkqJU2NxdWnvHd/W1NempKViIfEt0nFxp+OQ59/wDZ4l1xQSEoQG5JHvKuSJtN4t3Ui8UYdzHvK7JS0ClIJESlJk6RvJUSfBKaY38IhadKkhSZBEjYi6VdxHUV02QlRBBhQI63O1txfnQZNM4K74HabXxzS2VTJckyV0tBCNLSU/iIKt9oTafMiirofYSlDaUurA5aWyrvAKiD5Ge6vMmRzSrSU2cSdWk3iYMlJv4WMirWcT7OR7yDqTG8C527prMzpIGYbi9wK0YhjR6z67HyonjXkOsnTCgRp5WKrAkHpM+VffeTMKAWhVxYXBuJ+u9L3FOOw+GaUnUoKeCglAgg2sTcEAEjrSsi3QaGQ/UqGROFYbUogNBJAgQmxFp8xp9K5XmrKbJIJ6IEn0SDWZZey6o6lsqQgXUo6gAOpiIFGcLhHVE+zxJCeQGIg+hVMeVcCWjkuWzpb4riwHxVjE4jELW2CkABJ7MSoSCTN55XvagEHmoU7ucHLWpSnH2yTuS44VHlchN6pufZzJ/+cQP9Kz/6a6ePNCEVEzSxuTsnzXHpLSYidV532PPpQ774RtVZDKlCQDA3rxGGUqwKfMxU6aXkz7mw1heISndIMd5FEsNxS2eZSe8SPUX+FI2LxS25C0ARv2gaqYfO0qkXBq/w+7x9mTe0avluZanDpWFA2hMkDvM7UWYwwmSNjIkz/wBqx7L880OJKSQQRfzuK0RXG6ATDSz5pH1rLlwOL9JqxqeTshizXEhvDPLOyWnFeiDX5nbd1srKjJKxP+2+3hWw8V8UnE4J5hpspW4kJkqERqBPLmAR51ifslIVoNiDetmhg4p2K1GOUK3Kg6rJ1tABaSDAUJ6ESD6GpW8OqCQJA97uB50UwWdtvYb2b0laE/sXBuBP92vqneDyPdVTC4pTR1IMG48R0PUVvMp3krrLTaoT+0k9pWw8z5bVfw2YEkG3MBR2HXSKCvypRXACjzAEeQiBXDBIJ3Mcif0FGpGDJpm2/NmgZU8DBAVYCVKNjble0X5c96Le33vbkf1rNlZu9NlwAIiARHcCIFV38wfX2S4op6Hbz6+daI6qlVGJ/DJydtmm4bNErCLiVo1AdY94VUxuZpDmg8wIMje8DzrNsTmzydBSdPs50xymxvzq7lmZYjEKGhYSoA+7AWqfemfeMDaeVhQ5dTvjQ/S6B4sm9s2DhvHqOoKSVuKIKokCI7OrpJknwpgAKlQRJiIAtt0rJss48xGFGhtlCpjUpwLK1Ede3pHSwFN3CPFz+KWpK8NpgXULJBO2rUefdfurI3Z1qoLLeUkIQlsKEkAlemBNplOwHOhXE3DSVIW+p5tS20ykJCgQegJ33pmby4yVRJO5HyHQUt8YZwhttbIUFOkDUgG6U2lSunKB3zQzitvJcJtPgTDnrqPxyP3oNSNcQk2LTZ8qGEBRFwL86mfdYT21qUkrUopCdIGkKjnvN9oi1YW3FX5NSSkHsLnHVAA/dKvrRRvObWKh51Uy/JUFtK9SoUARJHPraiWFy5opkXHU/wD9CsM85pjgZUzPLizg0DmTKo+E0gOkrcN4ANa9hct9rhglwzNx3dKQ+KeEPYJLiV89qKGVXTAxR4FXN1yk0JPZgAxVzEPSm/Wq2MYHveFdHG3EVOC7Mi9sUhfcDeq2G4kdT+NXrUuNPYX4j5UDrTjETk74HbKOJHXSU6rReQOdrGKq8WZP7NLa+a0yLRuSAO+wNQ8ONQ0TzUr4Cw/Wu88SVKbTJI1Rf+vGmpeyEuTb5YHLhQ2IBCgr4RcEd5+VTYHM5MEeF+fdU2b4VMaufzqlg8DqhQPPyHnVlIYcKQtO8Ecjv/OvlYNQUQEzYG1/lUTjhRfRIKbFQ2M8iD2oHWaiLzqFEaQIMHUCZtMRy3oeLC8WdlZ8qkcSQnWBaQCRcAnaehtVZvFEm4B7tq+xOoghMIB3F4PTxIqbStwQxuCBYS5IKVCCeihuDSs7iSlctqjvFFsxwStKUBapTGtJsAopBKQmLEGUmeYNA2EiVT4epj61EiWaBlYdxbIWFpUsQFKGoLB/Kse6rxI86n+7Y9ufZlwdyCQPQQKFcAZ47hfaFpKVlYAUlRgCDZXO9yKZcy46xCoCkIQL+6Znx2pUlt5GxyeKBOEzrGJcCV+1TqsT2gZ+ZNXsRlpbWFuXUQSoTMhY/EQbmoE6sUtA9rpUPdEHfewAomMh0k/tEPOg/n/ZjxO6z4QKzTyfMbFIAY4oMWIjUDAJPKCIvyi3Wumfs5xD2GQpUN6QpYSZKoMHSQdjarmOybF6yUKRpmwSrTHTaL+dEDisf7NIVY3BAKdoAHaJvMnbpQPIlD0vnwOjBOSvsN3B7qm2GNJidCVEWkSAf6NWsnZ/Yp8/maH8O5kGWEBSO2kXBBPOeRrhOclIgIcAE/4c7knfUK5eW5QUa8s3QSUm7XgvZNjVOsFAPaTAHhQXjTLlBkBS91fIVJlGWACAtaXNikOFB8I00vcR4d/WQ57UAbBa1K+O1NWFb7MsdTKENqFl7CCI75qjmCth30Rcwh6Gq6sP3V0YmRybA+Y4gBJ/eoMKMZ4gACOtC2kyoDqRWzH2EPuN+Xs6W0A8kj13Pzrl11BcAJ7QIIHkRb1nyqwqiXDWUM4l4tvBV0koKTCgoXta+3wpkXwLfcV8xZKjpmL3+tMHA+RIWtQWpQHZuI3JPKhGMUCvVz2PjzPd186ceAlpAWFASoiPIbfGo2RBx3gJsIVpEtwQdZMC/vApI0z3giucBwhgPaBtxJKlNlU+0KiFBQG4I3k7jkIphazj2GJDZMIxDSHEnosS24nwOkE+NEWsuHtFKCUKBF0ESg3sRI7JiLix59yw78C499mGA06g44kASe0DbmdpA8/rWY53hmS6tLOstJMArI1GNzbbwrQvtCzgMMlltGhThg6VdnSLqgcrkC3eKS+HcnOJe0CyUgrcPRCbnzNgO8iiTYPBxl3CQCFvPukI9mpaUhQ1FUHSFE9T2uZPnSjjGW20gBWpS0yoflIUQB6AHzpw4izNeIUBAASnShI5JHLvpDxI7dEQb+FWh7GQnc3PW1WszRdE23/Sg/C+dIbQpJ1TYx8Ce7lRUrW+RA22HITSs0ko0woRblZY+8hIKWjvZS9iruH5U/OuGZG1XMLkDh3gedX0cOrHMfGuXOaNiic4NZ60Ww6j1mocHk6+k0SawChy2rLNjYxJGVnqatpnrXjWFPSrKcOaytsZtLTmWtPLDgVJBuQdyKD8ZvhTK73StKR4xJ+dBcLnSmUFKXe/3efiYiqb2NDgIWVkSVEW3jfeu/8AhJp819zkLOn2t/QtZNwA7iWg8XWmkK90rJJN42FhtzINXHfsbdiU4ppR70rSPUFXyrrhbigsHQlvUnoVFJ/UH0o879qbLZUPusLETcc77hHh61r6USbmYlx9w89g3ENvJAJkpIIKVDaUnxpcwY/aI/iT860H7Tc8/tF5pxcNBCSlIAJsVTJM3/lSxl3D0rSpLyCAQeYNu6pHhUEwsfejxpr4c4cCyh0OKRBF0+8Fcik8qCN5KTfUT4CfHnV/C8UOYdHsw2LHdUjba01W9R7hLFKfbn6ivmqND60p2ClAeEkCnbhDCf8ADAkCFlZuD1jr3UmvtBxalqF1Ene0kzamPCcZvNMIYQlkobFiUqKtyTJ1d/Sh6sRv4XJ7DBm3bYS4Cfa4Zfq2qJB8x8RTLhMapMKQpKgREEQRPgd/CswVxQ8dUhvtgg26metWWeL8QEezBSBEAwdQtFiDHwqurEp6eYP42zv7zilqEBCDoSBJFveInvn4U4cFZR7LDFSh23hfkQk+79azpvCBKkmNUEGCbGLwfGmrEcfOkBPskpH4tBIMcgCQY9KLqRqgejMUMyx+h1UX0qMHaYNLeKckkxEmaYcc0FKJuJJ7/wDvQrE5aetupBFEpx9ynjkvB3wwzqe7tKp87UcefDSrK1dY5d1LuCxJanSYk38KM4ZSFUvNVdiY7TC+Hz5QFlKFFcJxMoiCvnzoEzhUkxMeNFcLkQV/io+Nc6bika1yMOH4n/eTRJviNPNSPWKX2eEwf8VPp/OrjXCCf8z0SPrWSUo+41IMt58kk3T1/r4VbTmqRYQf9Q+tA08JoG7p9P51OOFGv8xXpSG4+4aRkmYoxIsoRPLqPOqafbC8qHSCa2Lh/iVLwQ06EOJUAEFQB8EkG1xz3B60Zx2QMPyVMoJA06gdJAHf3T+KvcPRurs8r+YKL2uNCx9nGHKllSu3+yTJJ/EVCSZ9KEcV4eMa+EXhUG/MAAjyNqp5tlWJZUr2SpQlR0+7dINjA28LVQwyMY4SQi5Mk9kDxua57aXZnYjhySdOLstr4dcfRrCgP3SDPj0qm1ws6mwKFHoZH6U8ZJhi0yA6oFd5giL7Cpw0UqI1lXOLH5/WlPI0dCPw5P0yfP8AvAinCPsiS24mPxIMj4V03xMvZSkODmHEiafQ6Byjyqvi8lYfH7RtCj1iFetaI5mlyjNP4ZFyqGTn/fUUk5thVHttlHUoMp+VqZsnyzAODUCT4q1D/lE+opdzb7PCJOHcP8Kvrv8AOlJTr2FXCgptQ5jY/oan/KT7UZpw1OFU5P8A3zNZd/stMawiTYRqnzEAjbnVrD5Dl76NbTesTEtqvq6GVCD3UiZVnDeLhDoAd/Cu1/591XEe1w5KQspiNpAM7QBvsaTkg4eLQWPJv43NMbXeBcPYhxxvuWCRJ74+ND8Rwc0EkjEJSRuHCkX8ezQdWbvkR7VXlI+Qqq5hiv3jfqdXzikOvY0R3eZH2Y5c2JAeQT+6TPqAR8aHs4FCRAnzq4vLj1Nu4199xsD2vQDyuaXTHqUfPILeyVpW4ieYt/KqWJ4ai7Sz4H6imNrBydiR3kD0HOruKyxCTKBbYFW9hKpHpVqU15Aksb8CXl3tipSDPZBJURYQJv1mr2CzRzoKI40lKFz2gN493kB417lmZJESy2fKgyST5oFRriyxhs9WPwiiDPESvyUQwOObI/uUeQH0oszim/8ALHoK505L/wCRyQDa4jIM6PjV1PFJ/wAs+tGUYtv8nwFWA8jp8BSHJewdGe5Xw4tt1ASVKaUTCkgqKFbpkC+knptWhBBcTIbR7XZSSdMkGD2ouI/oUGCBFiBBBBHIgyDHiK7x+YKUlIcQmxnWJAmIBTzRbkDXtdPrVHG4y7+DlfEPgsurCUH6fL9n+y5o8xOASVytC2zz5p9P1CjQbE4VhpzSFLUDeRAAnlBF47qK4qXW9KXVWvBUSPOT8aUcZjkhd5UU8hEd99qw5ckZviP++9HQhppaenJ3fu01/K3fyMn9n9mW1EjobH1r0KlOozKNx1FBm+N2gILa0RtEKHwM/CpcvzFK5IIIVzHfSkn2YzUSwQqeF8hvDZghY5+dd2pdwj8GiaMYIuaZjMOq1EszTkl9AmD6UEzvLEOghQkUQZdmq2LVb9KY0jL1JN8sy7M8ErCuwD2d0nz/AErTlq14dpSrKIST5pkj5GhaOGDiXkrcTDaNgfxGZv0T3bmmDOGdCEDqSZ8BbyvRStY3YtNSyKgcgREfP0qUfGq6IgV8pysRuJcVMGNz/RqsEyAalDukTc/pUU3tzNUwkehIFdlcgA8jtHdXDS5n0qVnDLUDCFKHUJJHqBQ0GA8+VoYWY6T6il7BZuBuk0z8UYVQwy5SoG24M+8KScOiijFOPIE5NS4HPAZ+1zJHkaN4bPGT/iJ87UhMIq+0zWPJhiOjJmgM5i0f8RB/1D61YGNR+ZP+4UhtZas7IUfI1N/Ybn+WfSszxR9xibCyX0n3Vp9Y+dW28WtIgdru3FBBgk7h1XnpV8xPIV8nArkQUK8URN/3VCvRuEGcfHqMsHcZFbibEvlJDTS0ib6QoyOcd1LeJdfSElKFjrKDIPgRToMsfAuEp/iWpvlv2j51MzhlD3nk/wClx5XKOTZHxoPRHyNvLl8WZopTyjdKie5Jn4CmvhpLiFAlJSVEG4sLDUabmH0pN3XTc+6FeQ7Sk/0atKzRJj++3Bi14Mx/ec9qjnirmRf4fU3xjABbWgFa0KCZN9JiJtVjCnXcbdTb+dW8xwycQnSou6QSY7EzYcyZ/nXWBwLTYgIeP+tsfJM0pZIJ/Ia9Lna/TyTYbAqO5gdR9TAq8xlySZEq+Pxsn517h1I5MqnqpaCf+arzbjhsGjH/ANxkH4rFPWbH4MstHqPK/olw+Dj6b0L4jGpAI2SZPnarikYkqg4chHUPM6j49o+lVcwS5oKCw4DzIKCdrDceNLyZVJUMxaWcXwv6FlC7b1LFeqwej3ku/wC1P/vrpJQBcrHi39FmspteKfszlShAv0t/Oo3UetWsKWSse0e0p5kNLUfCIj401ZYMmEa3nFn98LSPRIH60SVguMl4f2FPAotBHWjXDfFCcKrStDhR+7BHjpkU74HMsoT7isMP4gJ9VCaQc9UDi3VJgoU4opIjTpmBEWi1GrgLrfdo0LCcX4JyBqWnVAgodEnpYVXzD+yXdQfUyq8QsdoEWIkjXuDzmgjGChAAFrnnBsNjS3mrqtahJE9mOQG0fGj3tg9NJWVMn4XAdfIw6vZ+1X7LUhf93qOiNQkiIvR5vLwn8Gn/AEx+laU3nLCOwX0ki28x3SLVa/tBsiQsR41jyaJTd7hsck4pengzDWkdK6DzfUetaM7iWjupJ8waoOHDz7rfon6Uj8u9pGmGVvvFmD5VgS4SSVBKBJInyA6eNF2rQEnTPQmT4q3PyoRk2OCQoFQHMbgHeR40bw+IQq6YB/raunOEpL0mLBlhCX/RfsRowp1WR8vnUzeEUTsnY2k/pU6zElUmhqs2UTCYA8L1k6T8nVWqbXoovJy1U7ifAn51ZRhoGkuiOkJ+tCPvpIhV++9ffe4oliRT1GR+Q0lCNyvyFvkDXim0g2V87f8ALQX76etcnFmr6aB62T3DqXI/7/yqwy+rx8/5UsnFqG0V6nMl+FTpop5p+41uPKi6Pj/KqrmIP5fiPpS+rOXdiZ9a5OYrP/er2IpZZBd4iDIPqDQd3EISd1DxBqUFw9K99i5zCY8aigU87vn+iuMQg7L9RHzrwNzsoV04wOaE/CuEZclWwio8aGx1En7ETqVCdqsqzNBCUpVqITEJuZm+3ea4cydwe6sfGlLFcNP6ydJNzcfPrVwUU+WBqFlmlUH9h4GYPIVCS6AOcK015jsySqf2g1EE36xPOkYYZ5JhTi0/6lfpeusDljjjifeVebnl5017a7mJRySkltGrD8bYhFwv4D9KIM/ae8PfbbX6j5Gg68NG6R5j/tVN7BA8o8JpKbOlJWM3/wAQG1X9kpszcpVqEfwn60WZ49wmkSpc85n1sYrOV5aeRqqrL191GmidXLH5loLBF9qrpzRSDvad6mItQx8WnvNOTaOF3GfL+LCLEzR1nO2XPeCZ7xestUK6TjVp2UfnTN19wdtdjWm8IwsWMeB+tdryIEdlc+X0rNMBnTnWmTA586PxVW1PwEsuReRhVw4uLaT6j9KhVkDw/DPgR9as4HN3DEkUbw+MUd4qumhi1U0KhypxPvNL8h9JrleEHMLT4j+VPaFzUyUg8qGWK+zHw19fqgmZi/hiDE2rlttQMhVamcKk7pB8qjOUNHdtP+0fSq6XHcv8crtRr6meoxbn5vUVOxiD+JQ9BTqrIGP8pPpUSuHWP8v4n60PRHfmLfDsU1ICundyrtrDBN9tv63poGQsjZPxrheRNG0H1oOlMfHW6WvUnf7f+gBbyb2iqCWfyqBpoVw+3HvL9R9KrDh5sbKX6j6VTwyDjr8KfF/76ghhkrMEJiCZVtYT8YjzqFOHTMhMeQo+MoT+ZXqPpUByRE+8v1H0qulYX46MXdtr9gWpEWioi0Og9BRz+yE7al+o+ldjI0Hmr1H0oo4fDAyfEY94/ZoW1YUHYD0qI4MdPiabU8Pt9Veo+lSDIW/3vWi6LFfmMPMT/9k="/>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31078" name="AutoShape 16" descr="data:image/jpeg;base64,/9j/4AAQSkZJRgABAQAAAQABAAD/2wCEAAkGBhQSERUUExIWFRUWGBgYGBgYGRgaGBwYGhgcGBUXGBocHSgeGB0kHBcYHy8gIycpLCwsGB8xNTAqNSYrLCkBCQoKDgwOGg8PGSwkHyQsLCwsLCwsLC8sLCwsKSwsLCksLCwsKSwpLCwsLCwsLCwsLCwsLCwsLCwsLCwsLCwsLP/AABEIAQwAvAMBIgACEQEDEQH/xAAcAAACAwEBAQEAAAAAAAAAAAAFBgMEBwIBAAj/xABKEAABAwIEAwUFBQUGBAQHAQABAgMRACEEBRIxBkFRImFxgZETMqGx0QcUQlLBI2Jy4fAVM0NTgpIkorLxY4PC0hc0RHPD0/IW/8QAGgEAAgMBAQAAAAAAAAAAAAAAAgMAAQQFBv/EAC4RAAICAQMDAgQHAQEBAAAAAAABAhEDBBIhEzFBIlEFYYGRFBUycaGx8CPhUv/aAAwDAQACEQMRAD8AQnMyZMSg+qv1rtGIwsX1z/F/KhQcoxjsvShltSSSSTqNokiQAO6DepRRGjFYXYlf+4UTcay6L4hxJjYBJHqJv1q439kGMWT/AHUQDJURM3t2aV83yRWGeWy4E60RMXFxqF46EVX1LCBTgwbPL8frtUeYtsEShwqJ5ne3dQdLdpKRHWKhWBqjSO6r+pQXxD3tGGk6gNDhJSTCjYCUjnTDxc0lC8PdQ/4ZBMqP5oSLz32tScMWAQCD5D40zcN4P73iEpCVvBIBKXDcpCrgQeQ5SPEUSYDXkl4GXqxqArtpGo6ViUmAYkc61f8A/wBOECBh2REbJgE9bbDuoHhssw7b7KUYMsOjXqOlQChpNgS4scx31NiMOolUNr3H4Fd3dQzk2SCVBTG56XW3AWmh2FgqCe1Gk7HlaKxBxC0BWgqGrcg3I57bitjwrSu3KFAQoe6oC6COm9A8zyhHsytjCqaTuSZkgctzQ02rQdxTpmaYdap7cnuj6715iQhC0wNN7j05U1v5KHSCk9rlF/hS5xNhlN6ApQVZXKOYq8T9aYWRelnObZoFPlxGw0xI6AVzmWdKfCSsCQCBFt70IKq719mOtdGWRtP5mFY4qvkTregbTYVytZ8rmuHd48K5dVv3A0qxlEiFwE/1yp5zvFacKdJ/w0JEHqlKfqKS1I/ZJMfiIB7ovUj+aL9mWp7JULR0PWjxzpMVOG6v3HnJ1wwjwFJfELwXilQbSf0H6VXYx60iAojuBNVFGV+XzrTqM++EYoVhwbJuVjhwl/dPR+dr/pXRf7x4UI4NH7J2b/tG/wDpX9aOIiNh6DrR4P0GfUfrM3QN6LOrlpuOthuZH8q9TwpikyFM6eV1o3/3V2/lq0p0qU2kp/8AFbsZ7j3VwerB9mjubX7Gj5t9qaGENqYLb6j76QladPZHOes+lZpnOdDGYl59SFJUuFaUAqAsEgDnyHrXDWWwdJeZuYsub+QvV3K84bwTzh9oy6Y0R+1iygrUIT+7U3x8EphPIuOWMPhk4dzCF1CVq1LVESoztpPz5Ut54EvYpbrKUpbWZSlBBCRAEco9BvVrLMQ2v2gJDiNU/iSCdpv4nvqvmGFSHRDfsiZgJJKFJ6g9bVSn6uxbTogxGFUpKSVe72UotYHtKM8r8qu5Rj/u76FqUGgUgEJJ22OqOsTQ0uGAAQBc35zy6cqL5flS3Z0lAgAdubzO0CmW0C0maBlvFiCQtDzZ0/wGPJW1MWA+0CJLjqVdILQjytPrWSYHgtxDmtXsV90mP+ii5yI/5bQ/2n/8dRyB2miOfaBKjC2yibBWjzmFRQvP+IFY1hTbbjY0xJRskH8ygTEjlzrPc04O1gq7CYG4AHwETWg8P5UgIbZQIabAKUn8RMEuLPMn3vTlVrkpqgXlfCRab1uOLUItMJ1TYQN7mwk1Jmn2eMORqLgUYA0qmJ8QRR7MHCrFNoiw7RtvpuPiUj1oqEwokiTsJsAI/U1a45Rfcxriv7PXMI2XUK9o0DBtCkzzUNiOUilJI2r9Lrw+tKpEiBIOxSqxnqIPpWJ5/wABus4wNtiWlqHszvCSdj3p+nWmqfhi3EDZoUFbQRH923qj89yqe+8eVDlmx/rpTt9qWQIwuIYSykJlhJVaAValDVbcxvSM4k8ri29qtSVE2hJX9wj+NVUXFdo/xfWpi4Qyi34lfpVJb19juTUUkCkydO1cBXbPgPlUf3gDrXCMUNRPWjlJMtRY+cH/ANw4f/FT8Efzok7ikosTQng9U4ZcX/a3jeyE3rzOnFJcFzdIO/ea2Qk441RzskbyuxuxX2MYZd04/EJ6+0AX8bUJxf2GnSS3jkKsSApChPmCachxqPxstKPgR8q7RxiyAIw5UdrrUf0riqcPDOxUvYyh77Kse0AtIQrZQ0OIKh/pJBmhD/BOPQSo4R88yS0oi53mINbMrjl7WCltAR+UN/8AqJqdXFqVTqwpCttaCkeJgmr3r3Lp+xlWXcJYxDWlxhSPaLT7OQkEkBRUB3x1qfC4JxkKD5Ps/wAqxcK/di4NaFjuImitlQYcSEuE6S7IMpKQOencHyqR95l9P7RttJF+2tR/6GulrmpusqjL8bk61J1tCQQCEmNU9/IjvFWsucKExqkmCQIJnpTTjOGWgQtt9JItpGsAW3vUB4ZKzKkAT+IEg90xQ234D4QJRjnInQZ7zbxr3+1SeZE85tU7rbLZUm6+t1ET46qXs34rXhzpw4S2oiCQJsf4pg+FWoS8orevAbexpUkJKjBInwFPnD+YhLQJ94pAUR+VPZBHQdnxtWN8OPqWh1SiSdQufC/zrWSgoUhtNiUoAHjcmefOaalSoW3bsNMH/ir3HsSUxvJcGsk81EBHwox7FCtRSoyN95/1AjlbpS0Wi3jG1yY0FEbWChqiN7Kv4Uy4hSNwoxAsVk87e+SBuaoh4zKU9rmgJM25W3PTSaHY9kaklXI792xPyog2SqSTIJ5xJtHQdOlQPAKUE8oj13qXRKKHG+VNultakiANJLiSkdQAVC/lSa5leHHJn/bNv9tXsTxs5jsK82EIhspBJX2gU2lNu1MGllDVtUiRJNrAAzqPpSZ7k+4yFNF9fDrMaylBCpARpgJ0mCehkz6VCvh3D/5Cfj9avfegtoOBRVaYSAB75CjafzE+RqmcaoKIhJFud70rBlco+rvYc4JdiBXDGG/yU/H61Xe4RwyvwafCf1oiMX3Xofm3EqcOpIUhR1Am0deYrRYuiAcJto9zVH8cf+mKru8PEm7az/5iP/ZVhjjFpZshUnrA+NXWc51CQy4RV2yqRSwnFzhQpKmZUY0qSEpgyJsQZtIo83nalKJS00EnYKRJHiQq9I2CST+NXrR7BYcn8avWmKKFOTGtOKXp1fd2iPzezcA8JC4qo7m5H/07Po5/+ymbC/Z46plMYwhKglcaAYJHXVPOkR9CgSPaGxI5fSpSKtlh/M/aFKVIbR20Rp1A73HaUeVXxh++lwklxsKJUNQ9fKnDJ8OVOpnYGfoKVJc8DoulyXMbl6WfZJSO0siVHe247hNU+Ls1t7FB2uo9/JPgKu8Su6VNK6E/BQNK3EBP3pxP76j5bj50yIMgU+qE7d9Z5jnypald9O2d5hoQuDsDekMpP60UmVFDNw06PZEd5n+vSn3K+KiIccTr9mkJV2ylQkhIWBHSBA/Wsy4ed0qMnsqt50WdzdSVQke8Ikk7GDeKFsuuTWMHnjS06YUstuKU3pk9kjYQPPbn3UWw3EbCgY1ASbaVah3Dy6xtWU5HinjISrSCfwzY2uDuNqtYvNMW04JWF9daQokAfm3+NC+C0rNcRjyROmPEoFuogmfAV1hffExOpPjYz8/0rOuFOO0vOJwy0lKpsRGidzMDUD4yPCtBy8yCoQdAUpQ5jslQPwiqsuqPz+08e2iTp9qpRAJE3IuRTXhsrKWk6UdlQsRfxBnc350m4M9kq6qV8xW55LkP/AtodBlSQokWIJA0weRCdIqNWiJ0xAwL60h1AMBQKSCBF94n3Taol4KxGqDbVHeYvEmPjRt3JlsOLCzZRlKuo+orz2R5EUrak+A4t0LOLwTrA/Cs7BQvF733jy50s8R45bjoLguEx8TetBxDTnLSfE/rSFxOFHEwsAEAbGRG/wCtHHuRkGBUkb7085RmuloAqpGxmDhKQNzfzpnyhn9kNQk+J/SraY1TjVMG4Fo9KYcAkgilPDphQBkjxNG8Ly3/ANxpm9IzdGcuUNrrCwkKIICtj16xQt1oztXAJgJKlRuBqMX38K8bwqlGE6ySdI7RuZiKm9A9GZE3gVrfaCUknV5C25rQskwKUKkntD+rUuZc590WjWknVuqZ8Y8OlPuFaBClCLpt4Az8bmO4VTfsXz5AHFuF1NBQ/CrtdwIifUAUrZngg+gvpUQuyXEiIiANQ53i/jT5jGk+1Sg3S8haTPl+tKSMIcOt0qPYbbcK+hCUkiqTLaMt4hXpRp5zFBEuyn2YTJUoXnlyTHiZojxA4FFsgzIn+dfcMYbU9qP4fmdv1olyTsTjA6Tp/IP+bcmulIJ9lH4pT8wP0q+8jtOCYkxVPFPhtIjkoKTG89agIxcNq9mEhVjtFz4bVeznAOOYlqyg2hJUskERFzIN/dFIiOJHweyr4CmTLuMnHFFOJVpacSUqKUdoSIsJt41GRJh37L+Hy9iHMURDYmOt7wPKB51pK8VoW+QJAYV2epQlRgeRNqq8PpbbwySxBRAINwD0sYI8+YrtOJAU7bdl036BE+v6UthmU8Lsoxb7DOjS2txTilkmS0mSoKEkJsIEfm8I3BzHe0VAskRCf1MW5G3Ksy+zTJS00XnElB9mhKdQIMK/aKVfkQUX7qfeH+0x7U/4jhKf4EjSj17R86IokzfKg6hSfxCSk94/qKz1R8q1RSSdh1J6Dn5Cst4l0tYp1PLVI5e8Ar9aCQUSJR8az/iRycaqeWkeiRTyrETHO3Ij41nueOTi3P4v0AqR7lsJWUQelFG39IAE+VC8vE/i+FE0JAtPwpoAPQCYgGN+W9EsM2rofhQ3Buqj3U/GjeFeUPwJ9T9KpwT8hxzuKqkTJQqNjTJwtg1WWdICSTciZF5PMChasd+zEMISRJKtRuO+endRDgzEqWtS/wAKYUE/mX+AeAAk+AoVBR5ClqJTVNDVjsjRiEQ7qbuSNMSSNzcW3g1TypD4SpLbyob7IC0oIMbgkCY5edX14lSwTqE7Abnv229Kp5nizgEh3RDTkANlXb1wStWq/ZMC0c6sUVM9zVSVYdwoKC2vtg8gqBIOykmDcVU49WGsJi1b6yECOYUoD4iarZjxurFfsfZJCSIVYk7bgzy5GO+1fJZQ6wGnBrb5JJmwMAz4zFNhglMyZ9ZjwunyZLgOH3sQh51tBUjDo1LNoSLxub87C9qv8Ls6E6ualgeQj6mn7E8P+xwOKYwnZL5QVBSzsgklAtz7zSJlgIbDekhYVcEQZ8OXKpLHKDph4dRDMriyXFjtK7tXrNDMbgC5cSI5wYoziWT2j1M1wxj1ISUpi559/wD2pUrS4NmJQk/W6QntkzvTDkeTO4pxSA4lGgSSfSBG5qLh3GsNvk4nDJxCIKQjUW+1NlSm5i9u+nbLs0wriwWMEnDRqlYWpZUCAAlU2ABv6VbANCyTI04TAhoKKiBqUraSVAzEmOQ3oLnGIIbd7UEoCJ2/vlJaM90KUaacue9ozf8AKUn0saUces/ekNJM6lImLkETpEdZUDHhQMiLWc47WG2GyCVhKSU7BtCUpVzttHrTXk6kLYaAEJAIv4xbyFImYKLb2JdIgqIaaHMcj5gzPhT/AIdPsGUpG6UJSOuqKtdiM7xirhArI/tUw7n3saF6QptHLmkkH9K1jDp5m5jff40r8Y8LDFOIUVlJSkjaQZM36R+tBkkoq2FBW6MceQ4AnUVLgzAUQI594qgvLXCpSk9obm8n43NaLjOBFj3HQf8ATb5/pQlfB2JAJDeuN9NlehifKaCOaL8huDAWGaWACEK9PWijbSiAY37xUDGOUgi0xbtX8hyqVvNlCbkSZtpj5U3cBtK2CFhTBhGApPvQaP5dwzhJ9xYk7K1mO60D1mibORElJbwQkE9okQADa03Jsap5ooHpX5FjEtKSyskW28T0qngkhLUEnUDEg7227xTxmmVfswl1KkFQgbKO4m94O1Iuc5O5h1aVAwoakK5KAMGD8xyoY5k+4WxLsNfDaW3GdAWUuBRVKTpUk7ApPMRy2of9oOcPKU208rUW0ntba5PvRyMBIPWOU0o4fHlBunUOhobm7pUqUlWkbJUSSJ5SabYNBLC50Gw5ftkQnrJmTNMeX5yhSAUmANIv4bHwj4VnmHw63VpS2hSlqIAAFyTyornvC2Ly0te0KQp7VCEq1EaYkK5fi5E8706Gp2tJnPz6FZG5I0ROK1AEbH18a8OVIWtRUlMgSTACvXc2FC8szFKcLrMiALncnnVs5gUvITIOtKlqmQYJAEd9b98ZK5HC2ThJqPFAnNcpDZJBlJuCfjQXF5Zow7r5MBOgJHVSybd0ATRvMcStzDI0hRUlRHZEmyilUAcov31Wb9m8j7u4tQKVFegghRciBa09OY3rnZEt3pO9p80umt65CXDuVNtsMNuIQoyCrUkEyvtEXHIaRTM/wwyr3CUGIEe74RVB7IcRsnQtMhSSDBB7xR3BYT2wKXdTSk6bocUUq62JInbbrSWbyrk7isLrQ6oaYsTBE9YO4pawk/fWiYKA4ZUkiFEAqIBIi8SbG1FM54dUl9LTaiS4Lk9J525QTVDM8ScuSpLqTdl/QUwe2tIaBNwR79SyFTBYpWIxGHbVftlxcbSVFRgdyYFak7jElYMzuBG19yfK3nWc8C4L3n46oR4W1H5D1pxQhSzoRv8AiVyHWr+RCXKdfagy2kc+pMJA/rarr4um08vp67eNXEYYIa0pFrX69TQPiTAqdaToc9mUrSsqgnsj3rSJgHVH7tI1C/5NWMxP1oMfdxAgRUeIbtXTGYpKApSkg/iGpNlCyue0i3dFQv5w0Le0ST0Fz6C9eXblfLOml8jD8U12lA2gkEGxF6rhKR0pm40xrb+I1NiISEqOkglQJuQb7QL9KWy3XqMUt0E2jnyVNmzYHPWAY0kXIvHI8rfrRZrN2uSp7rD5kVl7OJm/r+tc4jELm20pv3c65z+YSj4NIznDpxPsymeyTsUjeN7mduVeY1LRZDb7HtEC99weoIunxBoJgnjAokhcj+ood5FBJmf5/kDRc/4UkA7oXJg9y4mO4z41Gn7O8YsBUNkHaVL/APZWmtMJWCNCZ8KCNpUHUhLnshIlDbihPWxNvKtEdRKqQ148cvkd8NcINYRGpS0l4kEqCFQkC+hMiY6qsT0ApC+2bNS5i0DYMsggj8ziiT8EitdOXpX7xWf/ADF/WsK+0rFocxOJLSgpCVNoBB1A6EAKg8+0T6UWnlvyWImqiLrGbrGHLeolNoHQ6r+RorlmaBTw/LoCR0CiZNL+CbtfbpRzI8NC0pHaKzbl2jASB6107OflxKm0h7+zniRLaf2iTpQXvdTJVqjQBF5mRM1cdw6n8xdfKCkFpBQkxqCQA2ZgmDMnfnSe9jPuLq22SHUpUpCViDMHtW6g26WkWovhSVKLuIVp1WDYKr9Ab3HcaYlCUfn/AAZ3kyYXyuPbyxzwD4khLgkHae+PCmZGVOIOttcTyKk+k2pIy3EApOlMJBgWibb+F6kxrpGkqJU2NxdWnvHd/W1NempKViIfEt0nFxp+OQ59/wDZ4l1xQSEoQG5JHvKuSJtN4t3Ui8UYdzHvK7JS0ClIJESlJk6RvJUSfBKaY38IhadKkhSZBEjYi6VdxHUV02QlRBBhQI63O1txfnQZNM4K74HabXxzS2VTJckyV0tBCNLSU/iIKt9oTafMiirofYSlDaUurA5aWyrvAKiD5Ge6vMmRzSrSU2cSdWk3iYMlJv4WMirWcT7OR7yDqTG8C527prMzpIGYbi9wK0YhjR6z67HyonjXkOsnTCgRp5WKrAkHpM+VffeTMKAWhVxYXBuJ+u9L3FOOw+GaUnUoKeCglAgg2sTcEAEjrSsi3QaGQ/UqGROFYbUogNBJAgQmxFp8xp9K5XmrKbJIJ6IEn0SDWZZey6o6lsqQgXUo6gAOpiIFGcLhHVE+zxJCeQGIg+hVMeVcCWjkuWzpb4riwHxVjE4jELW2CkABJ7MSoSCTN55XvagEHmoU7ucHLWpSnH2yTuS44VHlchN6pufZzJ/+cQP9Kz/6a6ePNCEVEzSxuTsnzXHpLSYidV532PPpQ774RtVZDKlCQDA3rxGGUqwKfMxU6aXkz7mw1heISndIMd5FEsNxS2eZSe8SPUX+FI2LxS25C0ARv2gaqYfO0qkXBq/w+7x9mTe0avluZanDpWFA2hMkDvM7UWYwwmSNjIkz/wBqx7L880OJKSQQRfzuK0RXG6ATDSz5pH1rLlwOL9JqxqeTshizXEhvDPLOyWnFeiDX5nbd1srKjJKxP+2+3hWw8V8UnE4J5hpspW4kJkqERqBPLmAR51ifslIVoNiDetmhg4p2K1GOUK3Kg6rJ1tABaSDAUJ6ESD6GpW8OqCQJA97uB50UwWdtvYb2b0laE/sXBuBP92vqneDyPdVTC4pTR1IMG48R0PUVvMp3krrLTaoT+0k9pWw8z5bVfw2YEkG3MBR2HXSKCvypRXACjzAEeQiBXDBIJ3Mcif0FGpGDJpm2/NmgZU8DBAVYCVKNjble0X5c96Le33vbkf1rNlZu9NlwAIiARHcCIFV38wfX2S4op6Hbz6+daI6qlVGJ/DJydtmm4bNErCLiVo1AdY94VUxuZpDmg8wIMje8DzrNsTmzydBSdPs50xymxvzq7lmZYjEKGhYSoA+7AWqfemfeMDaeVhQ5dTvjQ/S6B4sm9s2DhvHqOoKSVuKIKokCI7OrpJknwpgAKlQRJiIAtt0rJss48xGFGhtlCpjUpwLK1Ede3pHSwFN3CPFz+KWpK8NpgXULJBO2rUefdfurI3Z1qoLLeUkIQlsKEkAlemBNplOwHOhXE3DSVIW+p5tS20ykJCgQegJ33pmby4yVRJO5HyHQUt8YZwhttbIUFOkDUgG6U2lSunKB3zQzitvJcJtPgTDnrqPxyP3oNSNcQk2LTZ8qGEBRFwL86mfdYT21qUkrUopCdIGkKjnvN9oi1YW3FX5NSSkHsLnHVAA/dKvrRRvObWKh51Uy/JUFtK9SoUARJHPraiWFy5opkXHU/wD9CsM85pjgZUzPLizg0DmTKo+E0gOkrcN4ANa9hct9rhglwzNx3dKQ+KeEPYJLiV89qKGVXTAxR4FXN1yk0JPZgAxVzEPSm/Wq2MYHveFdHG3EVOC7Mi9sUhfcDeq2G4kdT+NXrUuNPYX4j5UDrTjETk74HbKOJHXSU6rReQOdrGKq8WZP7NLa+a0yLRuSAO+wNQ8ONQ0TzUr4Cw/Wu88SVKbTJI1Rf+vGmpeyEuTb5YHLhQ2IBCgr4RcEd5+VTYHM5MEeF+fdU2b4VMaufzqlg8DqhQPPyHnVlIYcKQtO8Ecjv/OvlYNQUQEzYG1/lUTjhRfRIKbFQ2M8iD2oHWaiLzqFEaQIMHUCZtMRy3oeLC8WdlZ8qkcSQnWBaQCRcAnaehtVZvFEm4B7tq+xOoghMIB3F4PTxIqbStwQxuCBYS5IKVCCeihuDSs7iSlctqjvFFsxwStKUBapTGtJsAopBKQmLEGUmeYNA2EiVT4epj61EiWaBlYdxbIWFpUsQFKGoLB/Kse6rxI86n+7Y9ufZlwdyCQPQQKFcAZ47hfaFpKVlYAUlRgCDZXO9yKZcy46xCoCkIQL+6Znx2pUlt5GxyeKBOEzrGJcCV+1TqsT2gZ+ZNXsRlpbWFuXUQSoTMhY/EQbmoE6sUtA9rpUPdEHfewAomMh0k/tEPOg/n/ZjxO6z4QKzTyfMbFIAY4oMWIjUDAJPKCIvyi3Wumfs5xD2GQpUN6QpYSZKoMHSQdjarmOybF6yUKRpmwSrTHTaL+dEDisf7NIVY3BAKdoAHaJvMnbpQPIlD0vnwOjBOSvsN3B7qm2GNJidCVEWkSAf6NWsnZ/Yp8/maH8O5kGWEBSO2kXBBPOeRrhOclIgIcAE/4c7knfUK5eW5QUa8s3QSUm7XgvZNjVOsFAPaTAHhQXjTLlBkBS91fIVJlGWACAtaXNikOFB8I00vcR4d/WQ57UAbBa1K+O1NWFb7MsdTKENqFl7CCI75qjmCth30Rcwh6Gq6sP3V0YmRybA+Y4gBJ/eoMKMZ4gACOtC2kyoDqRWzH2EPuN+Xs6W0A8kj13Pzrl11BcAJ7QIIHkRb1nyqwqiXDWUM4l4tvBV0koKTCgoXta+3wpkXwLfcV8xZKjpmL3+tMHA+RIWtQWpQHZuI3JPKhGMUCvVz2PjzPd186ceAlpAWFASoiPIbfGo2RBx3gJsIVpEtwQdZMC/vApI0z3giucBwhgPaBtxJKlNlU+0KiFBQG4I3k7jkIphazj2GJDZMIxDSHEnosS24nwOkE+NEWsuHtFKCUKBF0ESg3sRI7JiLix59yw78C499mGA06g44kASe0DbmdpA8/rWY53hmS6tLOstJMArI1GNzbbwrQvtCzgMMlltGhThg6VdnSLqgcrkC3eKS+HcnOJe0CyUgrcPRCbnzNgO8iiTYPBxl3CQCFvPukI9mpaUhQ1FUHSFE9T2uZPnSjjGW20gBWpS0yoflIUQB6AHzpw4izNeIUBAASnShI5JHLvpDxI7dEQb+FWh7GQnc3PW1WszRdE23/Sg/C+dIbQpJ1TYx8Ce7lRUrW+RA22HITSs0ko0woRblZY+8hIKWjvZS9iruH5U/OuGZG1XMLkDh3gedX0cOrHMfGuXOaNiic4NZ60Ww6j1mocHk6+k0SawChy2rLNjYxJGVnqatpnrXjWFPSrKcOaytsZtLTmWtPLDgVJBuQdyKD8ZvhTK73StKR4xJ+dBcLnSmUFKXe/3efiYiqb2NDgIWVkSVEW3jfeu/8AhJp819zkLOn2t/QtZNwA7iWg8XWmkK90rJJN42FhtzINXHfsbdiU4ppR70rSPUFXyrrhbigsHQlvUnoVFJ/UH0o879qbLZUPusLETcc77hHh61r6USbmYlx9w89g3ENvJAJkpIIKVDaUnxpcwY/aI/iT860H7Tc8/tF5pxcNBCSlIAJsVTJM3/lSxl3D0rSpLyCAQeYNu6pHhUEwsfejxpr4c4cCyh0OKRBF0+8Fcik8qCN5KTfUT4CfHnV/C8UOYdHsw2LHdUjba01W9R7hLFKfbn6ivmqND60p2ClAeEkCnbhDCf8ADAkCFlZuD1jr3UmvtBxalqF1Ene0kzamPCcZvNMIYQlkobFiUqKtyTJ1d/Sh6sRv4XJ7DBm3bYS4Cfa4Zfq2qJB8x8RTLhMapMKQpKgREEQRPgd/CswVxQ8dUhvtgg26metWWeL8QEezBSBEAwdQtFiDHwqurEp6eYP42zv7zilqEBCDoSBJFveInvn4U4cFZR7LDFSh23hfkQk+79azpvCBKkmNUEGCbGLwfGmrEcfOkBPskpH4tBIMcgCQY9KLqRqgejMUMyx+h1UX0qMHaYNLeKckkxEmaYcc0FKJuJJ7/wDvQrE5aetupBFEpx9ynjkvB3wwzqe7tKp87UcefDSrK1dY5d1LuCxJanSYk38KM4ZSFUvNVdiY7TC+Hz5QFlKFFcJxMoiCvnzoEzhUkxMeNFcLkQV/io+Nc6bika1yMOH4n/eTRJviNPNSPWKX2eEwf8VPp/OrjXCCf8z0SPrWSUo+41IMt58kk3T1/r4VbTmqRYQf9Q+tA08JoG7p9P51OOFGv8xXpSG4+4aRkmYoxIsoRPLqPOqafbC8qHSCa2Lh/iVLwQ06EOJUAEFQB8EkG1xz3B60Zx2QMPyVMoJA06gdJAHf3T+KvcPRurs8r+YKL2uNCx9nGHKllSu3+yTJJ/EVCSZ9KEcV4eMa+EXhUG/MAAjyNqp5tlWJZUr2SpQlR0+7dINjA28LVQwyMY4SQi5Mk9kDxua57aXZnYjhySdOLstr4dcfRrCgP3SDPj0qm1ws6mwKFHoZH6U8ZJhi0yA6oFd5giL7Cpw0UqI1lXOLH5/WlPI0dCPw5P0yfP8AvAinCPsiS24mPxIMj4V03xMvZSkODmHEiafQ6Byjyqvi8lYfH7RtCj1iFetaI5mlyjNP4ZFyqGTn/fUUk5thVHttlHUoMp+VqZsnyzAODUCT4q1D/lE+opdzb7PCJOHcP8Kvrv8AOlJTr2FXCgptQ5jY/oan/KT7UZpw1OFU5P8A3zNZd/stMawiTYRqnzEAjbnVrD5Dl76NbTesTEtqvq6GVCD3UiZVnDeLhDoAd/Cu1/591XEe1w5KQspiNpAM7QBvsaTkg4eLQWPJv43NMbXeBcPYhxxvuWCRJ74+ND8Rwc0EkjEJSRuHCkX8ezQdWbvkR7VXlI+Qqq5hiv3jfqdXzikOvY0R3eZH2Y5c2JAeQT+6TPqAR8aHs4FCRAnzq4vLj1Nu4199xsD2vQDyuaXTHqUfPILeyVpW4ieYt/KqWJ4ai7Sz4H6imNrBydiR3kD0HOruKyxCTKBbYFW9hKpHpVqU15Aksb8CXl3tipSDPZBJURYQJv1mr2CzRzoKI40lKFz2gN493kB417lmZJESy2fKgyST5oFRriyxhs9WPwiiDPESvyUQwOObI/uUeQH0oszim/8ALHoK505L/wCRyQDa4jIM6PjV1PFJ/wAs+tGUYtv8nwFWA8jp8BSHJewdGe5Xw4tt1ASVKaUTCkgqKFbpkC+knptWhBBcTIbR7XZSSdMkGD2ouI/oUGCBFiBBBBHIgyDHiK7x+YKUlIcQmxnWJAmIBTzRbkDXtdPrVHG4y7+DlfEPgsurCUH6fL9n+y5o8xOASVytC2zz5p9P1CjQbE4VhpzSFLUDeRAAnlBF47qK4qXW9KXVWvBUSPOT8aUcZjkhd5UU8hEd99qw5ckZviP++9HQhppaenJ3fu01/K3fyMn9n9mW1EjobH1r0KlOozKNx1FBm+N2gILa0RtEKHwM/CpcvzFK5IIIVzHfSkn2YzUSwQqeF8hvDZghY5+dd2pdwj8GiaMYIuaZjMOq1EszTkl9AmD6UEzvLEOghQkUQZdmq2LVb9KY0jL1JN8sy7M8ErCuwD2d0nz/AErTlq14dpSrKIST5pkj5GhaOGDiXkrcTDaNgfxGZv0T3bmmDOGdCEDqSZ8BbyvRStY3YtNSyKgcgREfP0qUfGq6IgV8pysRuJcVMGNz/RqsEyAalDukTc/pUU3tzNUwkehIFdlcgA8jtHdXDS5n0qVnDLUDCFKHUJJHqBQ0GA8+VoYWY6T6il7BZuBuk0z8UYVQwy5SoG24M+8KScOiijFOPIE5NS4HPAZ+1zJHkaN4bPGT/iJ87UhMIq+0zWPJhiOjJmgM5i0f8RB/1D61YGNR+ZP+4UhtZas7IUfI1N/Ybn+WfSszxR9xibCyX0n3Vp9Y+dW28WtIgdru3FBBgk7h1XnpV8xPIV8nArkQUK8URN/3VCvRuEGcfHqMsHcZFbibEvlJDTS0ib6QoyOcd1LeJdfSElKFjrKDIPgRToMsfAuEp/iWpvlv2j51MzhlD3nk/wClx5XKOTZHxoPRHyNvLl8WZopTyjdKie5Jn4CmvhpLiFAlJSVEG4sLDUabmH0pN3XTc+6FeQ7Sk/0atKzRJj++3Bi14Mx/ec9qjnirmRf4fU3xjABbWgFa0KCZN9JiJtVjCnXcbdTb+dW8xwycQnSou6QSY7EzYcyZ/nXWBwLTYgIeP+tsfJM0pZIJ/Ia9Lna/TyTYbAqO5gdR9TAq8xlySZEq+Pxsn517h1I5MqnqpaCf+arzbjhsGjH/ANxkH4rFPWbH4MstHqPK/olw+Dj6b0L4jGpAI2SZPnarikYkqg4chHUPM6j49o+lVcwS5oKCw4DzIKCdrDceNLyZVJUMxaWcXwv6FlC7b1LFeqwej3ku/wC1P/vrpJQBcrHi39FmspteKfszlShAv0t/Oo3UetWsKWSse0e0p5kNLUfCIj401ZYMmEa3nFn98LSPRIH60SVguMl4f2FPAotBHWjXDfFCcKrStDhR+7BHjpkU74HMsoT7isMP4gJ9VCaQc9UDi3VJgoU4opIjTpmBEWi1GrgLrfdo0LCcX4JyBqWnVAgodEnpYVXzD+yXdQfUyq8QsdoEWIkjXuDzmgjGChAAFrnnBsNjS3mrqtahJE9mOQG0fGj3tg9NJWVMn4XAdfIw6vZ+1X7LUhf93qOiNQkiIvR5vLwn8Gn/AEx+laU3nLCOwX0ki28x3SLVa/tBsiQsR41jyaJTd7hsck4pengzDWkdK6DzfUetaM7iWjupJ8waoOHDz7rfon6Uj8u9pGmGVvvFmD5VgS4SSVBKBJInyA6eNF2rQEnTPQmT4q3PyoRk2OCQoFQHMbgHeR40bw+IQq6YB/raunOEpL0mLBlhCX/RfsRowp1WR8vnUzeEUTsnY2k/pU6zElUmhqs2UTCYA8L1k6T8nVWqbXoovJy1U7ifAn51ZRhoGkuiOkJ+tCPvpIhV++9ffe4oliRT1GR+Q0lCNyvyFvkDXim0g2V87f8ALQX76etcnFmr6aB62T3DqXI/7/yqwy+rx8/5UsnFqG0V6nMl+FTpop5p+41uPKi6Pj/KqrmIP5fiPpS+rOXdiZ9a5OYrP/er2IpZZBd4iDIPqDQd3EISd1DxBqUFw9K99i5zCY8aigU87vn+iuMQg7L9RHzrwNzsoV04wOaE/CuEZclWwio8aGx1En7ETqVCdqsqzNBCUpVqITEJuZm+3ea4cydwe6sfGlLFcNP6ydJNzcfPrVwUU+WBqFlmlUH9h4GYPIVCS6AOcK015jsySqf2g1EE36xPOkYYZ5JhTi0/6lfpeusDljjjifeVebnl5017a7mJRySkltGrD8bYhFwv4D9KIM/ae8PfbbX6j5Gg68NG6R5j/tVN7BA8o8JpKbOlJWM3/wAQG1X9kpszcpVqEfwn60WZ49wmkSpc85n1sYrOV5aeRqqrL191GmidXLH5loLBF9qrpzRSDvad6mItQx8WnvNOTaOF3GfL+LCLEzR1nO2XPeCZ7xestUK6TjVp2UfnTN19wdtdjWm8IwsWMeB+tdryIEdlc+X0rNMBnTnWmTA586PxVW1PwEsuReRhVw4uLaT6j9KhVkDw/DPgR9as4HN3DEkUbw+MUd4qumhi1U0KhypxPvNL8h9JrleEHMLT4j+VPaFzUyUg8qGWK+zHw19fqgmZi/hiDE2rlttQMhVamcKk7pB8qjOUNHdtP+0fSq6XHcv8crtRr6meoxbn5vUVOxiD+JQ9BTqrIGP8pPpUSuHWP8v4n60PRHfmLfDsU1ICundyrtrDBN9tv63poGQsjZPxrheRNG0H1oOlMfHW6WvUnf7f+gBbyb2iqCWfyqBpoVw+3HvL9R9KrDh5sbKX6j6VTwyDjr8KfF/76ghhkrMEJiCZVtYT8YjzqFOHTMhMeQo+MoT+ZXqPpUByRE+8v1H0qulYX46MXdtr9gWpEWioi0Og9BRz+yE7al+o+ldjI0Hmr1H0oo4fDAyfEY94/ZoW1YUHYD0qI4MdPiabU8Pt9Veo+lSDIW/3vWi6LFfmMPMT/9k="/>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31080" name="AutoShape 22" descr="data:image/jpeg;base64,/9j/4AAQSkZJRgABAQAAAQABAAD/2wCEAAkGBxQTEhUUExQWFRQXFxwXGBgYGBcVGBcXGBYXFhgYGBcYHCggGBwlHBcXITIiJSwrLi4uGCAzODMsNygtLisBCgoKDg0OGhAQGywkHyQsLCwsLCwsLCwsLCwsLCwsLCwsLCwsNCwsLCwsLCwsLCwsLCwsLCwsLCwsLCwsLCwsLP/AABEIALcBEwMBIgACEQEDEQH/xAAcAAACAgMBAQAAAAAAAAAAAAAEBQMGAAECBwj/xABLEAACAQIEAgcDCQUFBgUFAAABAhEAAwQSITEFQQYTIlFhcYGRodEHFDJCUpKxwfAjU2Jy4RUzotLxQ1RjgrLCFjST0+JEg4SUw//EABkBAAMBAQEAAAAAAAAAAAAAAAECAwAEBf/EACkRAAICAQQCAgEDBQAAAAAAAAABAhEDEiExQQQTUWEiMnGBI5GxwdH/2gAMAwEAAhEDEQA/AD+l9jLcfzzfg/4ZqN6FzlYiSVuKYjkRv7j7qN6UDJdt3Byg+qt8DV4wlwFQynssAy7AAET+dcWLHc39FZy/BEDqQDBIJBEjQ+lV/E4fE5v7xyJ0OYzFWPiluViYkRI0g8jVVe8wkMzaGDrtV57Mkiw9GxcAcXCTsRJnkQfwFG8VWbTj+E+7WkfAseELKzACJBJjWdRJpnf4hbII6xNRH0h8aCaqgPkpmOXehcV/5ae51PsdaIvqxmdT6VDctn5veBGoUkegn8q5+yqFvTBpwxgAlHXcSCIIke2qTiterOUfQHfpqR316DjcGb9lkEAmILTGhB5eFJrnQ64Qv7S3p4N3zTrg1CbHAHfuHKeY+NXjgX/l7UfYA9mn5Umu9FXIjrF2jY94P5VYOF4Q2rSWyQSoIkaDcnb1oBEvFbVslTdIAUvqSBrI764vNh7uHCBpVTMxHeJkrHPajcdw0XjBjsux1E7mp8PwoLbNvswfA988zRQkouxNh7GHFpCW7W2kE6aDQA7gD21YbV79kCOc6EEfWg70NY4Kqqq9mRzgyddOc93soi+pUKPpeXjrNZmimmMcKeyvkK1hbohRzgfgK3hfor5D8qFwB1H8imiODjo5h3JLWFJZiSc7jcyToanw3RnC/uRt3v8AjNMLAI3qRCQPSn2E3Fj9HsPGthRp9tvjTLAWVS2qqIUCAPWunkgjnFbTQVnXRtwfiKhrd0MJBEEeECvOLCwp9a9HxNsujqIBMgT5RVaHRe4BGa37W+FTkrGRWxXTXQZ05U+fovd+1b9rfCoT0Vvd9v2t/lpKY2xZOEsEw9oEx2F9pExRtw0BixAtJ4gfdWi3O365VQUpHH16zimHX7AQ+xmuH8qtxuiYnXu9nx91VLB9vi11t8gMeEIqfmaeXGJN0pqwBAH8QXQSfGgY84xH7a65XWXZvaxPPzrP7MufZ94+NNOC9GsRbnPbgn+JD+Bpq/DLsaIZ8x8aR2Eqh4c/2fePjRnA8AxxFuVgAzy5Ci8XwvEmIRuc6r6c/Oi+jHD7qXGa6rLCwJy6knXaqadrsW96oslardZSDD7pVZm0rdxj0YfECmPQ7FdZhQJ7SMyeX1k9istJL/Fuut3LWWMiBgZknLBOkaaA0k4Nx+9hjcW0iuHhu0GMESvIjkFoqahkv6DpcoUekrbuNb7cyCDrlH1Yb6JOkifWqvxfGILhAkg8wrEH/miP9KYPxq8w0ygEfZn86X49rjplMaagAEajbnVZST4I0wO4xIBCkgmJ38ZPhWA1q+0LP4yNKjdoMEGpSGQUbhJJO9ZknMv2kYfgPzoS67fV3/pSDpLgL962qhOubODkzKh2YSDoNJ5mggj2zhsWqhc+HMDfLc/zV0yYv7eH+7c/z1R+HdF8Yt627YcqFGX6dswO1yDHvq+YW1FgLcERIM/zEimezqgriyApjPt4f7lz/PWsmM+3h/uXP89LMVZAOmonQ+tQi1U9f0NpGIweMknrMPqZ+hc/zVILGM+3h/uXP81VTpJxD5ta6zLm7QWJy7zzg91VM9M7hJ/Zr4dptPPv91UjqkrSFdI9ZFrG/aw/3bv+asOGxp+th9f4bvxryRuljmOxE9zHePLQaVlvpG5gQ0zyY+7xptL7QLR7nhFZUUPGYKA0TEiJieVK7IxqiAmFIGmr3QSBtP7M15pgOMXHJGa4oABHbbUExtTFcbd/e3PvN8aW6G5L712P/dYT/wBa8P8A+NZ85x/7jCn/APIu/wDsVSreOu/vbn32+NTLxC9++uffb40PZ9G0lw+d4/8A3bD/AP7L/wDsV0Mdjf8AdLPpiT+dmqh/ad/99c+81Srxa+q5jdfuAnehLMkrCsbbLLY4y4Zhetpbg/Vu9ZqdY0UUxHFrZWREd/f5TXmXz4ZpY5jyHL1oXE8UZzuQNhXK8k5Mt60i8YvpSqvAzTO2keWo+FGYDpAt05YhoJA74135GvOHYka7j3j+lGYPElSp5g794Oh/GgpzjwxnCLLw3GHMH5niCAdCBaI7tIuU6beqfw3ijHTOyiJ0J38p8KM+dudVulh+twRIrqxzUlZzyjpYk4JjGs4nEXbtjE9tmykWLjSC5PIdwFOB0jsgk9XiFnUzhr+/3KgxXGblsTObwMQZ8hNDjpXc5219pp7SBQwPSjD/APFHnYvj/sqNulWF53CPNLg/FaFHSlv3Y+8fhXQ6UH93/j/+NDUgUyQ9LMH+/T1zD8RWv/FGDP8A9Ra+8K4PSMHe2fvA/lXJ42h3tn/Ca1oNMk/8SYT/AHi199fjWVD/AGrZ/df4VrK1o1Mc8KsFb2pOWCD2Z7JERAo+xwTud/8A0Ln5U8w/Sux9Wy4gScttjA7zkB0pNe6fXmJFrDMROjFQo85uOD/hoyxJfqEjlv8ASyX+xv8AiH1tXB/21n9lf8VPUOPxWgX6TY9+du2P5sx9iov/AFUM+IxD/wB7fZhzAEA/eLH31JwgUU5DQ8NPK9a+8R+VcHh9zletH/7n9Ka4XGBo7yKKgdwo+tG1srZ4Ve5Nb++KjvXlwoU4gqesfqxMuuomDG0668qs5tL9keweNCcSs2uqYXLK3EHbykCQy7Mp5NvTRgk7A5t7CG5iiL/UoRbQ9sQBJzAHU8z+MUwu2yFOZswjXvA7/Tek1/h7vfLEFNMoj6oggQfI07NnJaYcghA0jfQADzIFOhRGMKMrKCWg6E7nsKdaFiDrUd20pvQzZAQssZMfs13imGI4SqZQl3rGOsQV075JiKk4t7odMpnyhKXsW0QFmN0GBroFf8yK8+fB3AdUI0j3H8wfYa9nS3ZLK164UC6qZiWIyxrygmjOr4cwj9kT4nXmd5/ib2mujDGem0tic6vdnhItMMvZOhonAmLgLqcmcE/yyJ91encQ4BhcS02GFsL2YB+kd57R8eVIsb0SOfJacOe9iFGkzAEmdKZy30tbgcaSk+APB45Ll7sIVWDE7nVd/Z403UikuB4RetuS4gKIbtKSJIA0391MA57/AMKhNbjwlasZMIUHfNJHoSPyoSzxCWykAeM1NfxoREFxM4KzOfIQMzaaKZ7/AFpTa4zhsxnDuPEXQfcVFQuTLbD9HBoLidwyAOQ0HnW8PxDDMQqreVjoJCkTyk5vyorD4fNmB3FTk3dUUhFFdYGa7spNNcVwozoRQlzDFdQNR+ooBaNrt4ipEWD4b+nMVwh5/oGjbNsN2fVfPupTApxBtOI2JlfPuqyoxMNEE7j9b0htLJ6tx5frkadYXElAO1IGhEbgCPbtWjPTKwSjaBMc+fTkCY9ND75oX5vRV5ZbmP1NaFvxrq1ECAWKzqKnYRzoLD8WsuVC3ASzFVEHUgAnl4jWstwWTixXXzeiRbPhW8hrWEF+b1lGdWe6srWYgwvFmLAQozGDEiZ076sSJG36nU1RBdAP0l9tXTCcRtPGW4pPdOvsNdXkxbpnD4acU00FAVpiBvpXZqG8RGtcp2nOFx8XQJ0kRryIq4WTInWvILfELly+GybdkkFYMMRPZLRoRuavXCsQXEAGRvz322pkqM1ZagKC4hjraA5nQGNmZdfCKkw3F7VvswRy1UyT3yJqO9wTDl2JsIJ1zBmBJ5yKsoXwyTdC4cdtHUET4wR7mra48OQfpgEEKo7I1gscpOoHfU/FBasJFsDM/wBUsdVHOAQYmqzke63V2wJM6CFEDUz/AFoNtOhluEXuLi1jEtK1lkeZXKummmdtZyhYG24mm2Mv2Ldtz13VMyKodyjKpUtlIzaa5oPfptXjnEbeXEXwQJGZTz1DRV2xXBjdwygb/N9omWAUqPbV29KsVbnfSPqbmHJsZLz9bmd7QJgkRAAJAHgPPvNVG1h3LAZGmfsmiOjePFpXVmyyRucuokGnuH4mCeywnwINdOLynhWmrJTxKTuxbe6OOF61mVMomGGsDXemHBsVhlyXWuMrITqSQpkFSSCNNztFKelHSRVV0z5rhBXKNYn7R2HlvVLsXHuGGbQbDkCa48n5zeR9lpZZyjHE/wBMeP3L90k41YYv1DdZcuBSzBsygKRp3DYbVXhjX7h+vSh7FoWwUBmQJMRJ39lG4LCFu1yG3ifhSUjL6CcbjWVLRyJcBWTmQNBk6DmNIpUOLsD2sPYI8bbL71YGnGMTESvzdyBBlVK7kzqpPnyoA/2iNZdh/KlweyDXMlHfgu7+zScVtSCcKF13S5cWNdwGnWrDh+P22DsquuVZbMFiCyjQqdzO1VtuJYhf72xbYc81rKSOeqxHnR2B4mjJdK4cpGSQGL5iWOUAZRGoJ9KWcO/9hiywWrjuywsoQGzHuIkaVvGW/CoOHcQkoCuXswecafrWmbANqPh7jQas6FQiv4eNRsf17q1hnE5Z17vwINNHQfR76CxPCHK5lBgc+7nUtLsV7BV+wLo5ZwPb4UNZxG6Pp/T9fhXeGwl+AxUmOfNhvt6V2lu3dzAkhxuOfmPbU3Fx2Zk74O8TY0DSe4wTHgd6Gg/aPtplhsGDbjMLi7H6jD0M0swvCVtXVukdbbBzEkCe8AwDziujDJS/HsjONbg97GqHW21yHb6Ijf1iK3g8IA7aLKtmXsrIDKASNNJKttVsw1+1dGmHBWdSMo37iSNaRcX4beF43Ldq4LcxprC5eYUn6wHlJrrlhlDZkVJMmTN4ez+tSKW7h7/jS4YnLuxHtqe3jdu17RA9pFL6Zvpjal8h2dvsitVgW4dhI7xBB9Roayk0P4DaPLRdNS28SRzoWpLNssYUEnw1r0bOUsXDOlF22MpYlPQsB/Dm0nz0p/xfH2coa0zXRlDM9xOtA0kjq86hGXWeyaS8AxmBtW4xNnPczE5yZUqOUHYDXUCfHlUzcMvKrm1ZVLd3UK5zQJlSr3FMaSJXcczUZxjdjxbO+H9NWS4oVjenQJ1VuymY6CSstA30r1bhGKV7aZiFuFAXXYq0doQdRB7xXjnQ3h91cfesWncPkYTazSQGXVdiYmduW1ej43okywlx8WbtxGK3DcY6pDEFbQzESRoaXTuNew/xiqDqV85FD3C41R29GPxqjt0l+bhrBt3Lt1QAvXI1m2AYYEWHGctvvuJOp29KwvRSyyo5s2pZQ3ZEDUA6QJig4Po1oR3cNcunMZdoiSZj1NdYDgZR+sa4ZiMqkgep3PlVsPC2AgZQBsNo91Qtwt+9fafhWUGnZtSKFiuj9jPdlJzsWMknUmdDMx4U3wwEgAQAsR3AQK7x9lldgVO/cdfEUOl0KddD3czStvsYp/TzhdtbTXVUC51qlyJPZdGEQdB2gDXneKXsmvROluILnEW+RsJdHnbvQ3+E+6qC6yI5mni9hZCgJTLDvkAgCeczTzo90Za8Z+ig+k528h9o+FLuL4cJeuIslVYgTvA2mnTTdCNNKwjhNzrbqWyAAxjTyJ98RV0OG6tQYmFEACST5DnrtVS6F2px1gHm/wD2NXrnRvhwu3Fc/wB3bCMPG6U2/wCUEN5sndQlHfYaLF9nAfs0W4ikhQCCAdQBO4rG4ZaO9q2f+VfhXoBStfNlO4B9BSer7G1nnr8IQ7Zl8maPuElT6iqXx04m1ddEs9iQVfqzDCNyU7Mgk6eNe6Hh9s/UX2Cs/sq19n2Ej86X0IPsPA8H0juI2Q4dX1/2YuBj94Ek+dX/AOYZhOoketXLH8NtW7b3CCAqlt+4TXn9rj7kaj/CPyNLkilyNCT6YzscNQo5I15HnO/686mfDfQtAbat+NFYFQLCGIlc8a89RuZ2iiuH2ZOY7nU+fdRUUByYTheHLpmE0HxDgttp7I9Nx5Gmr3o29tL7jHc07jF8iptFT4hw57PaVmdTyO6igjdCBSpJzSdQRPgPAVcbsHnpQeJsLcQptPPuPfXLPxk94lo5fkSLi1AVZiWBjMwkzsY0YTGhqy2milqWUXsyNNIJHvoi2pH0TI7jqPQ7j9aVSGpfqdiSp8E2PwNm4C122pgTmHZbTX6Q1pEvA7e8PJ5ZwYnl9DWnWIvyhBBUmBrtBIBg7bTUJur9oe0Vb2SWyYjinyKH4Gs6beJ/pW6a9aveK3Q9k/l/3F9cfg8Kij+DcSuYe5ntXOraN4mdQYIg6aUvmtFu+ul7kywcWxd7EMrsEzZSSyoiF4BYuxAGZo576V3w/pC9pYUB3Oma921WNAQv1vI6bb0Ld4HirWHF+5auW7LMFRn7GZiCdFJzRAOsR41Zvkh4VZxWNu276C4BhnZM2uV+strmHiAxqegexL0U43iMNxBL9sK95iyHrJCv1mmuXbWDp3Cp+k3Gsa2IVblw9arHItrOpRmJEKxJckgCDMwaX4XheJN1btm2XNm6pMFRDIVbWT4VdPlj4T1d+xjLRMXUBB2IdANdOeVl9lZXZuil4XEpbxSHFG89xXHWqxA+uCIuSSwNs66Ayd6+hbnSW2sLaUFAABJy6AQIEbRXzJxAM1wNLXGYAk6sxJAOu5Jggelew9GcJib2HtEKufqxKMwW5A7MlWjeJ9a5/K9qivW/3pf9O3wIYJyazfxvSLselQ52/YwP5VNb4xnXMEIHiQJjuiapxuJauiziQVuFlBURCq8hHLzqGYFYUyIMxIm0cMROrhIKTKwcwPfBk91Lgh5W0sj2f0i3kx8ONrHyvvb/ACc4h1uMJJURERPeSZqS5wu0UzyCAv0jG28z3VzimW2pYkBY2592g561Vr3GGyG0vZtclMHTffu8K9HB4s8r4/k8jP5EMfD/AIIeMYbDXGJFslspQsSR2G3WFiZmobFu2iqioFVREKSsx37yfGojcPfUd++VEwTry/GvZh4OFKtJ5EvLzuV2MMXiQ8KAR4DWTXn3Guj2J612OHvEMZBFtmBB8hVvwdwtdTuzCrvg1Kr2DlHdy9nKvK8zx44ciUPg9PxcsskPz+Txvovw++mMsEWnzB4UMrKJIKiSRoJOvhNe+8K4eLFlLa65RqeZO5Y+Zk0D89dBuCSeYqROMNzUekiuS0nudGljQJQ2JwVxmBW+yLzUJbM+rAmok4wOaH0M0v4r0xs2TEEt3Egf608fy4A9uR4+GJ+uw8svwoi3bgAST4nc+cUk4V0lt3B2+weR3B/MU96wUzi1yCyu9Ob+XDlRu5y+nOqBasCNvw76v/Sbg9zEsmVkVV75mfIDxPupbZ6JMkFri5VEmAZ05R+dcmSMpSLRaSN307IUd+UeQFMLahByJHsFAXDrPs/OpJgT30yFI8RiCzanTurjrp0Os+7yqAtJrU0LCRFoNSWF1qEmTFTK+UE+zzoGFfGcOcysp3Ha25DT8vZS63aYifEjbuMd/hTe8YUk8tfZVU490kFgdVbhrgEM3JT5c2/Cl0uUqQ2qluH4zHdSJe4F7hJk+QBmlFzpkR9EOfNo/I1UMRiWdizMWJ3J1NQlq6I4UudyTyPouH/ja79kfe/pWVT81ZT+uHwDXIuvR75LcXi4e4vzW0frXAesI8LOh+9l9a9Z6K/J3gsDDJb628P9rdh2B/gEZU9BPeTVrmtFqIClfLNh8/DHO+S5bf8AxZCfY9UX5C8Lc+fXLwQ9V1Dpn0jObllgN52U17NjlDW3UgEFSIOs6VVOjOJW0t1FEEvICAAkRzMaCZ9tBsKQhs9HjhL+LUtmW44uJpEKZIHjExPhTbpJwoY3hdu3mCvbMqSJgIShnuEEVNxh3N5WcZc1sgDf6JnXxpX83uMrC2xA1BADbHc5l1Gw2ip3zQ1FCwnC7uDuva7NybfWg/RBC5pA0OswPUbUfgrmMxFpsTl+bjDwFMMrEOriQwGbRip0EGfCp+H9Hb632xF29nQB1UEszFTIAObRdwdJ2q98ItKqm2+qXbJ09qlfz9RTp07AUXpmzX2sYpXyzaCuwXMA1t+sDldOTr76v2GcYfBpGuRVUT7JP415x0hsXUF1ImAQN+cbDnqK9E4bZF/hozRm6v60AZkPMnQaiqQknSfFi5E0nXNCTEY7MZJJNQjtDRWI/lJ99DWeCXXPZXKPtFtPSCZ9Kt+Fs9WiJM5VAnvgb16mTyceOKUNzzceCc23PYpnExkU6ZTvtBorhVsM4DIWB5wco7vA1Nx3XFLIlQFnxkn4zTnDYGGGsiZqs/I/ppvtWCGFa3XTGGBwIGpjwEaUyt4deQ8476hsqY39KaYbD6TO4rx5Nyds9KKrYGTh6PuDp4xXX9j2/wCL2/0pgtsAaVBj7wt22c8hp4k7VNxXYXKlYpxvDlVXKPLIJKmJ79TIj1qiHo7dvXS72mckCF0CLEyTcnK0zTJ8Sw0JJk/W2Pr8aIt4ns5WMKeU+tO4yxq0iOTJNb1YDi+EYq0CxtdkakqQ0D0p70U4oXslXkMh0JG6nUezUeyimsObKhCZbUgn6p3/ACpfatmwZZdxEEEjzEUksra3LQ3VjpsQd1NRXsacuU86SNx1AYjUeYrrBYwu5Y7AaDz/AEajqKUS4o6aVmJ0UDwrd0SR4xUeMMmgEGFaNdVwaBgf61ZcuEnwH41lwx61pUoBBuJybN2NGyNB8cpivGWuTr3617deHZNeIYq3kd0+yzL91iPyquJ8k5ms1ZNcVurCHU1laBrVawH121wRMiO+lmI4mNk9v62qHGYdFMEEc9CYIrhEtxpp6/0FLa7KUcPmbdiPUj8KC4OpV7s7ZtPZTEWQdj+FLrd3LcuhdTI13js60JNGR3xZGd7bHXLmHkCh+FAYD+8I20n2U2J01pRa0ur5x7dKTsJFi0l3nmT7QdPb+Ro+7ahA8aJ2tNSV+t7tfSpr/DmYEgeI867w/FrSoAW7eUMyEdpcwBhuS786xipdK8O2cmAuY9nMZ7A2JAAJmT5UttYm6FCBz1amQk9nedV2OtMOlGHvXbiuisYULuqiBMfSid96Vrde3lS4QlwzAlQWGm0HX9eNejj9MMOqtTfRwZ5ZtbrZItfRzEsyOX3z6aRplA09hpsH1qj8M4sLTXM2YkgQInUHmSdNzpRVrjL3HVQQgYgZm2WTuY+NcEsqcrSopjzR0LU9zviWLBv3B3QJ8gAffNXXCnsKY3APuqrjhOHzFutuXXmc1vIq5p3BIy78pqw4G+ww2a7l7IIOUbx3T3+tWlnc4KLXAMEJKUm+xpg8OWEk6Ty+NMJpT0cuq1kXFM5ySdwAR2Y17o3pm7wKHGzOklU0LxQkpABOs6Vyl1p3BrjFYpgNhSsJReN4dkeSpRSe4wfbzobC5nYKNzoPDxqy4nGm4CjLII1mhuC4JUZmJk7ARsPPnVVl/EGncdYNRbUCSSBud9d66uYkMNVBHfUDsvn+fhUotmBP+nhXM2OkUTjeDZbjMVIUtodxGka8tBU/BGIY90QfUiKub2gfzHfQo4fbWQABPaIGk/Co+vex9WxwLJnNyHwihbyU2xg7K9wFK7lMwIEK1walaojShArgzMZ2GgrFkeVQWcWJM95g+tGhQaATi4ezXjnSZcuLvj+Mn7wDfnXsV7TSvI+mtvLjLn8QVv8AAF/7arj5EnwKQa3XCmuhVyR1WVsCsrGPqO8+eMwiKGcrsBrUL3ydBQWP4gLXZXV/+n+tc7ZVIm4jiVtiN3PLu8TQ+CxoCEkS5Ma7eH40k6wsZJknc0fhV0pdT6GodYDM4lu/el2NXK58D+dTWlb6pIPKCf8AStY2WY9+njrGsU0bYGOMVjRbtqQJZh2RsNdZPhVD6a4VXwzrI6xznHLMwI07gDMa6ajuq0WMACOYPtoLiGBzLDrOvMAj0mhK1uNj0X+XAs6L4zrsOskM6fs3ghu0ukyO8QfWqw+C+fcQNzIeotfsszbSjmco5lm0kbDXQ0xsW/mtxhaRQG3ygL5HT1o7gzEZmJmTOvhrW1bAlGn9AnTC3ldXQQzkBtC0khiCFHM5aWLwvEMJNq6wP2mS0PVZn2mrh1+Zg3P8P1NdMC0yTv2QACPEsSfdFUxQc+Djy4YKVvsg6M4I2rIV4zZiYU5soJmCe/eisTwk3cQlx7pFpEK20BibzyGYxvCBY8deVDYjD3Dot/IJ5IwJ8QYaPOAfCpuF2xZOmVs0ElrxZix0LEuAB2Y0FUeKfQ8ZpbdFj4aeptKikQqxt7OVTjHOToRE/gPAUrXiGb6hYE6ZSpGgn7QnvrYxaRqjgxP0GP0vIGqNNvcfUhmMa/MKdvfU1u+DMgjy/wBaTtj7KzNwIJ+uCmg/mWj8FiUK6XLZk/aHcPGlaDaC7eHtmY19K1d4ah8DRGHGk/1qSloIsbDlNcs+O8enKoDjRzpw1eVfKD0ltYbFFc5zKglE1OZu1qNhpl376nPbgZbl8u41QNN6Ew10s+u5n8K8u4P8pg2xFsqJ+kpzADxG/smvQMDjkurmtsD5GptvsahnexRYR3H3cv140LdNQkkGQdRUb4oa5iBQs1GFqA4jfMZF3O/gKjv8TXZO0fd7aktYeQG570oSO3ZAEGpEAXY6d1TRUb2RRoBzcug15l8pFiMQjjZ7ceqMZ9zCvSGs1Q/lPAAsDnL+yFn8qaHIJcFKQ1MtCo1EWzXQiJNFZWxWUxj6C4jjxbGRPp8z9n+tV9zJ/E1ua22gribL0dWyAJOgqfhuJLPoJGwHPzoPD4Z75hdFG7ch8T3VZ8DhFtLCjzPM/rurRTZuAjDypnTaIrFUAkma7Xv5VwzVZbC8gfFuLNbTsW2Y7Dbc+5R41U+kXSTFYeyruLZzOFy9o8mbv8Kd3ek+Eztbe6FZGKkMCoLAwYYiKqPykuDZslWDA3CRBBGiHmPOkdtm4Qvv9NLdwZrtpkIESpDg+2CPfTXo90gwrDKL6yeTdg68u1E15hjbukUvNN67QNR9F2bC6HQ8wZ0ojrhyr51wXEbtkzau3Lf8jMvuBg1Y+H/KHjbf0mS6O51E/eSD7Zrsw5IY46aIZYSm7s9J6VcTv2wgsqAGnM7Ccu0AToPWkFrjWIG9xiPEIfZC1Bg/lRtnS9YZdpZGDrHM5WAPvNXwJbYTCtPeAasl7HcZEr9e0kVNeklzTsq3muvuP5UcOO3AufqhGhlWKzr4TTl+GWW3tJ6CPwri30ftKeyrprqA7gHlqCYovHNdmWSD6Av7STEWpXrJDARvlk5ge1pBIrZ4vcJJLmVBEvYViJ3Mh5OnPlUt/FW7NzqspCxrABBLd8mZ276ZYJrT6qMxA5TMeI3jzpHXYyV8HPQqyetW6xkvnMxGn0V05CBtV7mqxwFVDwNAqwPeY9hFWRWqOR7loKluc37gVSx2Ak+Q1NfMXFTe4jjb960jMLtxipIgBBomZthCBa9v6Xcbm01rVS+gIO6TBnukSPWq1gEAgD6Irllk+CyiVzhXycrkDYi4WP2E0X1Y6n0ino4Qbetox7dasRaa0UFTk7GRW+uuz2i49THuo9bOZd57+dMWsistWB3UlGsW28LlNN7BkL7Pzoa9YB5ketRJbYHsu2/gaK2MMnt1CyUaXBAPeP8AX30NfuhRPuqgoJeEa1410z4z85xBK/3aDInjB1b1PuAq4dPuMlU6sNDPyB2XmT+HrXm95OYp4LsWT6OUNE2zQiGibZqqJsIk/qayuJ/WtZWMe2ERROF4Ybmr6J728B3Dxo7B8OC6vqe7u86NZq5lH5LNmrahQAogDYDSpUSd9q5tisuXwO+nFJLtzuoLEYsL4nkPjVR6bdI7uHu2xZYQVOZWUGTMa8x7aVYDpwv+2tmftIZ/wt8TQbCir8euziL7N+9f/rNV7GYkkiDA5D8zRvG8aLt64ymVNxmHeZYkEj1pRceTTxQjZtrpO+vurmBWqymMbynz8q1WV0GrGNKpJgAknQAakk8gOdfTHQLgD4fBouJOe8wBYNB6sQALY8gNfGfCvOfkX6H9bc+fXl/Z2zFkH61waF/Jdh/F/LXt9a30al2A3OFWzsI8vhtQeI4XcH92wPMBpGv8wn8KcXHCgk6ACT5Cq5hM+KuG4rNbykLmS5oRIbVVYoxCjLvpnJI0pvbJdg9cSu8QwWNt3Gc4XrATvbZbmkg/RYg8gNBQlvj1q3AuWbtk9kS1phGsbxzmvVHEDaSTAHiaG4vbti0TcVW7lYBgWO29C6C02U7DYhbtwuplDqukcgJ1pwmIcbMfbVf6NJ2D4aU8bQSdhrUptuTZSK2SKV0lfPiY5II9edawy60FfvB2LgzmJM7+FHYQRUhwtdDU48z7TXCJNTqtYBoFvtH3fCpWZts3noKjN5RzE+GsVq5dCoXYhUUSWbQADc1gG+tf+E+0fGoHxFwGcojz1qnY35RIYi1ZzCdCzZZ8Ygx61Fb+UMn6WH9j/FabQwakXW3xLKAIIArjE8aRVLGdNyYUAeJNed43prfc9hUtj1c+0x+FIuI8RuXyOsYtGw2A9BzpljYHNDPphxy1iXGRACuhubZhrpvqJO/xpAGrCtbC1VKibdkLiDUto1jrXFo0QBU1lczWVjH0qa1lrKyplDRf9GluNxZ2G/4ePn+FZWUrCee/KOvV9Sebho85Gp9tU3rABryrKyikKxMW1roOeevnr7961WVQU67J5EeWvuPxra2Sfo6+78a1WVmEjp50N6PNjsWmHU5VMs7aSttfpETudgPE1lZWMfT+BwaWbaWrahbaKFUDkBoKIrVZWCVnpPxFhdXD9iHCsARqxL5cuqsp1g/U5Qd4s3DcH1dtUktlESSSSeZJNZWUFyF8BarLT9nbzO9VnpVi5cWxsozHzP8ASt1lDJwaPIj6OW4sqeZ1rrpVjeowl65zCGPOKysqfJRI8Q6P8bNk5Wk2zvzKnmw/Mfo+lcLWQGBlDsfDlpW6ytNbmXA1NvaDQ162CefqayspGZE9i0FXMdu7xqhdPekqXgtm02ZQSbujL2lMKuoEgb+cd1ZWU+Nbiy4KbNbyVlZVyJrJWZKysrGN5K2ErdZRQDeWoL1rmKysrBNBqysrKxj/2Q=="/>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6" name="Title 1"/>
          <p:cNvSpPr txBox="1">
            <a:spLocks/>
          </p:cNvSpPr>
          <p:nvPr/>
        </p:nvSpPr>
        <p:spPr>
          <a:xfrm>
            <a:off x="1524000" y="0"/>
            <a:ext cx="6172200" cy="990600"/>
          </a:xfrm>
          <a:prstGeom prst="rect">
            <a:avLst/>
          </a:prstGeom>
        </p:spPr>
        <p:txBody>
          <a:bodyPr/>
          <a:lstStyle/>
          <a:p>
            <a:pPr>
              <a:defRPr/>
            </a:pPr>
            <a:endParaRPr lang="en-US" b="1" kern="0" dirty="0">
              <a:ln w="12700">
                <a:solidFill>
                  <a:schemeClr val="tx2">
                    <a:satMod val="155000"/>
                  </a:schemeClr>
                </a:solidFill>
                <a:prstDash val="solid"/>
              </a:ln>
              <a:solidFill>
                <a:schemeClr val="bg1"/>
              </a:solidFill>
              <a:latin typeface="+mj-lt"/>
              <a:ea typeface="+mj-ea"/>
              <a:cs typeface="+mj-cs"/>
            </a:endParaRPr>
          </a:p>
        </p:txBody>
      </p:sp>
      <p:sp>
        <p:nvSpPr>
          <p:cNvPr id="131082" name="AutoShape 24" descr="data:image/jpeg;base64,/9j/4AAQSkZJRgABAQAAAQABAAD/2wCEAAkGBxQTEhUUExQWFRQXFxwXGBgYGBcVGBcXGBYXFhgYGBcYHCggGBwlHBcXITIiJSwrLi4uGCAzODMsNygtLisBCgoKDg0OGhAQGywkHyQsLCwsLCwsLCwsLCwsLCwsLCwsLCwsNCwsLCwsLCwsLCwsLCwsLCwsLCwsLCwsLCwsLP/AABEIALcBEwMBIgACEQEDEQH/xAAcAAACAgMBAQAAAAAAAAAAAAAEBQMGAAECBwj/xABLEAACAQIEAgcDCQUFBgUFAAABAhEAAwQSITEFQQYTIlFhcYGRodEHFDJCUpKxwfAjU2Jy4RUzotLxQ1RjgrLCFjST0+JEg4SUw//EABkBAAMBAQEAAAAAAAAAAAAAAAECAwAEBf/EACkRAAICAQQCAgEDBQAAAAAAAAABAhEDEiExQQQTUWEiMnGBI5GxwdH/2gAMAwEAAhEDEQA/AD+l9jLcfzzfg/4ZqN6FzlYiSVuKYjkRv7j7qN6UDJdt3Byg+qt8DV4wlwFQynssAy7AAET+dcWLHc39FZy/BEDqQDBIJBEjQ+lV/E4fE5v7xyJ0OYzFWPiluViYkRI0g8jVVe8wkMzaGDrtV57Mkiw9GxcAcXCTsRJnkQfwFG8VWbTj+E+7WkfAseELKzACJBJjWdRJpnf4hbII6xNRH0h8aCaqgPkpmOXehcV/5ae51PsdaIvqxmdT6VDctn5veBGoUkegn8q5+yqFvTBpwxgAlHXcSCIIke2qTiterOUfQHfpqR316DjcGb9lkEAmILTGhB5eFJrnQ64Qv7S3p4N3zTrg1CbHAHfuHKeY+NXjgX/l7UfYA9mn5Umu9FXIjrF2jY94P5VYOF4Q2rSWyQSoIkaDcnb1oBEvFbVslTdIAUvqSBrI764vNh7uHCBpVTMxHeJkrHPajcdw0XjBjsux1E7mp8PwoLbNvswfA988zRQkouxNh7GHFpCW7W2kE6aDQA7gD21YbV79kCOc6EEfWg70NY4Kqqq9mRzgyddOc93soi+pUKPpeXjrNZmimmMcKeyvkK1hbohRzgfgK3hfor5D8qFwB1H8imiODjo5h3JLWFJZiSc7jcyToanw3RnC/uRt3v8AjNMLAI3qRCQPSn2E3Fj9HsPGthRp9tvjTLAWVS2qqIUCAPWunkgjnFbTQVnXRtwfiKhrd0MJBEEeECvOLCwp9a9HxNsujqIBMgT5RVaHRe4BGa37W+FTkrGRWxXTXQZ05U+fovd+1b9rfCoT0Vvd9v2t/lpKY2xZOEsEw9oEx2F9pExRtw0BixAtJ4gfdWi3O365VQUpHH16zimHX7AQ+xmuH8qtxuiYnXu9nx91VLB9vi11t8gMeEIqfmaeXGJN0pqwBAH8QXQSfGgY84xH7a65XWXZvaxPPzrP7MufZ94+NNOC9GsRbnPbgn+JD+Bpq/DLsaIZ8x8aR2Eqh4c/2fePjRnA8AxxFuVgAzy5Ci8XwvEmIRuc6r6c/Oi+jHD7qXGa6rLCwJy6knXaqadrsW96oslardZSDD7pVZm0rdxj0YfECmPQ7FdZhQJ7SMyeX1k9istJL/Fuut3LWWMiBgZknLBOkaaA0k4Nx+9hjcW0iuHhu0GMESvIjkFoqahkv6DpcoUekrbuNb7cyCDrlH1Yb6JOkifWqvxfGILhAkg8wrEH/miP9KYPxq8w0ygEfZn86X49rjplMaagAEajbnVZST4I0wO4xIBCkgmJ38ZPhWA1q+0LP4yNKjdoMEGpSGQUbhJJO9ZknMv2kYfgPzoS67fV3/pSDpLgL962qhOubODkzKh2YSDoNJ5mggj2zhsWqhc+HMDfLc/zV0yYv7eH+7c/z1R+HdF8Yt627YcqFGX6dswO1yDHvq+YW1FgLcERIM/zEimezqgriyApjPt4f7lz/PWsmM+3h/uXP89LMVZAOmonQ+tQi1U9f0NpGIweMknrMPqZ+hc/zVILGM+3h/uXP81VTpJxD5ta6zLm7QWJy7zzg91VM9M7hJ/Zr4dptPPv91UjqkrSFdI9ZFrG/aw/3bv+asOGxp+th9f4bvxryRuljmOxE9zHePLQaVlvpG5gQ0zyY+7xptL7QLR7nhFZUUPGYKA0TEiJieVK7IxqiAmFIGmr3QSBtP7M15pgOMXHJGa4oABHbbUExtTFcbd/e3PvN8aW6G5L712P/dYT/wBa8P8A+NZ85x/7jCn/APIu/wDsVSreOu/vbn32+NTLxC9++uffb40PZ9G0lw+d4/8A3bD/AP7L/wDsV0Mdjf8AdLPpiT+dmqh/ad/99c+81Srxa+q5jdfuAnehLMkrCsbbLLY4y4Zhetpbg/Vu9ZqdY0UUxHFrZWREd/f5TXmXz4ZpY5jyHL1oXE8UZzuQNhXK8k5Mt60i8YvpSqvAzTO2keWo+FGYDpAt05YhoJA74135GvOHYka7j3j+lGYPElSp5g794Oh/GgpzjwxnCLLw3GHMH5niCAdCBaI7tIuU6beqfw3ijHTOyiJ0J38p8KM+dudVulh+twRIrqxzUlZzyjpYk4JjGs4nEXbtjE9tmykWLjSC5PIdwFOB0jsgk9XiFnUzhr+/3KgxXGblsTObwMQZ8hNDjpXc5219pp7SBQwPSjD/APFHnYvj/sqNulWF53CPNLg/FaFHSlv3Y+8fhXQ6UH93/j/+NDUgUyQ9LMH+/T1zD8RWv/FGDP8A9Ra+8K4PSMHe2fvA/lXJ42h3tn/Ca1oNMk/8SYT/AHi199fjWVD/AGrZ/df4VrK1o1Mc8KsFb2pOWCD2Z7JERAo+xwTud/8A0Ln5U8w/Sux9Wy4gScttjA7zkB0pNe6fXmJFrDMROjFQo85uOD/hoyxJfqEjlv8ASyX+xv8AiH1tXB/21n9lf8VPUOPxWgX6TY9+du2P5sx9iov/AFUM+IxD/wB7fZhzAEA/eLH31JwgUU5DQ8NPK9a+8R+VcHh9zletH/7n9Ka4XGBo7yKKgdwo+tG1srZ4Ve5Nb++KjvXlwoU4gqesfqxMuuomDG0668qs5tL9keweNCcSs2uqYXLK3EHbykCQy7Mp5NvTRgk7A5t7CG5iiL/UoRbQ9sQBJzAHU8z+MUwu2yFOZswjXvA7/Tek1/h7vfLEFNMoj6oggQfI07NnJaYcghA0jfQADzIFOhRGMKMrKCWg6E7nsKdaFiDrUd20pvQzZAQssZMfs13imGI4SqZQl3rGOsQV075JiKk4t7odMpnyhKXsW0QFmN0GBroFf8yK8+fB3AdUI0j3H8wfYa9nS3ZLK164UC6qZiWIyxrygmjOr4cwj9kT4nXmd5/ib2mujDGem0tic6vdnhItMMvZOhonAmLgLqcmcE/yyJ91encQ4BhcS02GFsL2YB+kd57R8eVIsb0SOfJacOe9iFGkzAEmdKZy30tbgcaSk+APB45Ll7sIVWDE7nVd/Z403UikuB4RetuS4gKIbtKSJIA0391MA57/AMKhNbjwlasZMIUHfNJHoSPyoSzxCWykAeM1NfxoREFxM4KzOfIQMzaaKZ7/AFpTa4zhsxnDuPEXQfcVFQuTLbD9HBoLidwyAOQ0HnW8PxDDMQqreVjoJCkTyk5vyorD4fNmB3FTk3dUUhFFdYGa7spNNcVwozoRQlzDFdQNR+ooBaNrt4ipEWD4b+nMVwh5/oGjbNsN2fVfPupTApxBtOI2JlfPuqyoxMNEE7j9b0htLJ6tx5frkadYXElAO1IGhEbgCPbtWjPTKwSjaBMc+fTkCY9ND75oX5vRV5ZbmP1NaFvxrq1ECAWKzqKnYRzoLD8WsuVC3ASzFVEHUgAnl4jWstwWTixXXzeiRbPhW8hrWEF+b1lGdWe6srWYgwvFmLAQozGDEiZ076sSJG36nU1RBdAP0l9tXTCcRtPGW4pPdOvsNdXkxbpnD4acU00FAVpiBvpXZqG8RGtcp2nOFx8XQJ0kRryIq4WTInWvILfELly+GybdkkFYMMRPZLRoRuavXCsQXEAGRvz322pkqM1ZagKC4hjraA5nQGNmZdfCKkw3F7VvswRy1UyT3yJqO9wTDl2JsIJ1zBmBJ5yKsoXwyTdC4cdtHUET4wR7mra48OQfpgEEKo7I1gscpOoHfU/FBasJFsDM/wBUsdVHOAQYmqzke63V2wJM6CFEDUz/AFoNtOhluEXuLi1jEtK1lkeZXKummmdtZyhYG24mm2Mv2Ldtz13VMyKodyjKpUtlIzaa5oPfptXjnEbeXEXwQJGZTz1DRV2xXBjdwygb/N9omWAUqPbV29KsVbnfSPqbmHJsZLz9bmd7QJgkRAAJAHgPPvNVG1h3LAZGmfsmiOjePFpXVmyyRucuokGnuH4mCeywnwINdOLynhWmrJTxKTuxbe6OOF61mVMomGGsDXemHBsVhlyXWuMrITqSQpkFSSCNNztFKelHSRVV0z5rhBXKNYn7R2HlvVLsXHuGGbQbDkCa48n5zeR9lpZZyjHE/wBMeP3L90k41YYv1DdZcuBSzBsygKRp3DYbVXhjX7h+vSh7FoWwUBmQJMRJ39lG4LCFu1yG3ifhSUjL6CcbjWVLRyJcBWTmQNBk6DmNIpUOLsD2sPYI8bbL71YGnGMTESvzdyBBlVK7kzqpPnyoA/2iNZdh/KlweyDXMlHfgu7+zScVtSCcKF13S5cWNdwGnWrDh+P22DsquuVZbMFiCyjQqdzO1VtuJYhf72xbYc81rKSOeqxHnR2B4mjJdK4cpGSQGL5iWOUAZRGoJ9KWcO/9hiywWrjuywsoQGzHuIkaVvGW/CoOHcQkoCuXswecafrWmbANqPh7jQas6FQiv4eNRsf17q1hnE5Z17vwINNHQfR76CxPCHK5lBgc+7nUtLsV7BV+wLo5ZwPb4UNZxG6Pp/T9fhXeGwl+AxUmOfNhvt6V2lu3dzAkhxuOfmPbU3Fx2Zk74O8TY0DSe4wTHgd6Gg/aPtplhsGDbjMLi7H6jD0M0swvCVtXVukdbbBzEkCe8AwDziujDJS/HsjONbg97GqHW21yHb6Ijf1iK3g8IA7aLKtmXsrIDKASNNJKttVsw1+1dGmHBWdSMo37iSNaRcX4beF43Ldq4LcxprC5eYUn6wHlJrrlhlDZkVJMmTN4ez+tSKW7h7/jS4YnLuxHtqe3jdu17RA9pFL6Zvpjal8h2dvsitVgW4dhI7xBB9Roayk0P4DaPLRdNS28SRzoWpLNssYUEnw1r0bOUsXDOlF22MpYlPQsB/Dm0nz0p/xfH2coa0zXRlDM9xOtA0kjq86hGXWeyaS8AxmBtW4xNnPczE5yZUqOUHYDXUCfHlUzcMvKrm1ZVLd3UK5zQJlSr3FMaSJXcczUZxjdjxbO+H9NWS4oVjenQJ1VuymY6CSstA30r1bhGKV7aZiFuFAXXYq0doQdRB7xXjnQ3h91cfesWncPkYTazSQGXVdiYmduW1ej43okywlx8WbtxGK3DcY6pDEFbQzESRoaXTuNew/xiqDqV85FD3C41R29GPxqjt0l+bhrBt3Lt1QAvXI1m2AYYEWHGctvvuJOp29KwvRSyyo5s2pZQ3ZEDUA6QJig4Po1oR3cNcunMZdoiSZj1NdYDgZR+sa4ZiMqkgep3PlVsPC2AgZQBsNo91Qtwt+9fafhWUGnZtSKFiuj9jPdlJzsWMknUmdDMx4U3wwEgAQAsR3AQK7x9lldgVO/cdfEUOl0KddD3czStvsYp/TzhdtbTXVUC51qlyJPZdGEQdB2gDXneKXsmvROluILnEW+RsJdHnbvQ3+E+6qC6yI5mni9hZCgJTLDvkAgCeczTzo90Za8Z+ig+k528h9o+FLuL4cJeuIslVYgTvA2mnTTdCNNKwjhNzrbqWyAAxjTyJ98RV0OG6tQYmFEACST5DnrtVS6F2px1gHm/wD2NXrnRvhwu3Fc/wB3bCMPG6U2/wCUEN5sndQlHfYaLF9nAfs0W4ikhQCCAdQBO4rG4ZaO9q2f+VfhXoBStfNlO4B9BSer7G1nnr8IQ7Zl8maPuElT6iqXx04m1ddEs9iQVfqzDCNyU7Mgk6eNe6Hh9s/UX2Cs/sq19n2Ej86X0IPsPA8H0juI2Q4dX1/2YuBj94Ek+dX/AOYZhOoketXLH8NtW7b3CCAqlt+4TXn9rj7kaj/CPyNLkilyNCT6YzscNQo5I15HnO/686mfDfQtAbat+NFYFQLCGIlc8a89RuZ2iiuH2ZOY7nU+fdRUUByYTheHLpmE0HxDgttp7I9Nx5Gmr3o29tL7jHc07jF8iptFT4hw57PaVmdTyO6igjdCBSpJzSdQRPgPAVcbsHnpQeJsLcQptPPuPfXLPxk94lo5fkSLi1AVZiWBjMwkzsY0YTGhqy2milqWUXsyNNIJHvoi2pH0TI7jqPQ7j9aVSGpfqdiSp8E2PwNm4C122pgTmHZbTX6Q1pEvA7e8PJ5ZwYnl9DWnWIvyhBBUmBrtBIBg7bTUJur9oe0Vb2SWyYjinyKH4Gs6beJ/pW6a9aveK3Q9k/l/3F9cfg8Kij+DcSuYe5ntXOraN4mdQYIg6aUvmtFu+ul7kywcWxd7EMrsEzZSSyoiF4BYuxAGZo576V3w/pC9pYUB3Oma921WNAQv1vI6bb0Ld4HirWHF+5auW7LMFRn7GZiCdFJzRAOsR41Zvkh4VZxWNu276C4BhnZM2uV+strmHiAxqegexL0U43iMNxBL9sK95iyHrJCv1mmuXbWDp3Cp+k3Gsa2IVblw9arHItrOpRmJEKxJckgCDMwaX4XheJN1btm2XNm6pMFRDIVbWT4VdPlj4T1d+xjLRMXUBB2IdANdOeVl9lZXZuil4XEpbxSHFG89xXHWqxA+uCIuSSwNs66Ayd6+hbnSW2sLaUFAABJy6AQIEbRXzJxAM1wNLXGYAk6sxJAOu5Jggelew9GcJib2HtEKufqxKMwW5A7MlWjeJ9a5/K9qivW/3pf9O3wIYJyazfxvSLselQ52/YwP5VNb4xnXMEIHiQJjuiapxuJauiziQVuFlBURCq8hHLzqGYFYUyIMxIm0cMROrhIKTKwcwPfBk91Lgh5W0sj2f0i3kx8ONrHyvvb/ACc4h1uMJJURERPeSZqS5wu0UzyCAv0jG28z3VzimW2pYkBY2592g561Vr3GGyG0vZtclMHTffu8K9HB4s8r4/k8jP5EMfD/AIIeMYbDXGJFslspQsSR2G3WFiZmobFu2iqioFVREKSsx37yfGojcPfUd++VEwTry/GvZh4OFKtJ5EvLzuV2MMXiQ8KAR4DWTXn3Guj2J612OHvEMZBFtmBB8hVvwdwtdTuzCrvg1Kr2DlHdy9nKvK8zx44ciUPg9PxcsskPz+Txvovw++mMsEWnzB4UMrKJIKiSRoJOvhNe+8K4eLFlLa65RqeZO5Y+Zk0D89dBuCSeYqROMNzUekiuS0nudGljQJQ2JwVxmBW+yLzUJbM+rAmok4wOaH0M0v4r0xs2TEEt3Egf608fy4A9uR4+GJ+uw8svwoi3bgAST4nc+cUk4V0lt3B2+weR3B/MU96wUzi1yCyu9Ob+XDlRu5y+nOqBasCNvw76v/Sbg9zEsmVkVV75mfIDxPupbZ6JMkFri5VEmAZ05R+dcmSMpSLRaSN307IUd+UeQFMLahByJHsFAXDrPs/OpJgT30yFI8RiCzanTurjrp0Os+7yqAtJrU0LCRFoNSWF1qEmTFTK+UE+zzoGFfGcOcysp3Ha25DT8vZS63aYifEjbuMd/hTe8YUk8tfZVU490kFgdVbhrgEM3JT5c2/Cl0uUqQ2qluH4zHdSJe4F7hJk+QBmlFzpkR9EOfNo/I1UMRiWdizMWJ3J1NQlq6I4UudyTyPouH/ja79kfe/pWVT81ZT+uHwDXIuvR75LcXi4e4vzW0frXAesI8LOh+9l9a9Z6K/J3gsDDJb628P9rdh2B/gEZU9BPeTVrmtFqIClfLNh8/DHO+S5bf8AxZCfY9UX5C8Lc+fXLwQ9V1Dpn0jObllgN52U17NjlDW3UgEFSIOs6VVOjOJW0t1FEEvICAAkRzMaCZ9tBsKQhs9HjhL+LUtmW44uJpEKZIHjExPhTbpJwoY3hdu3mCvbMqSJgIShnuEEVNxh3N5WcZc1sgDf6JnXxpX83uMrC2xA1BADbHc5l1Gw2ip3zQ1FCwnC7uDuva7NybfWg/RBC5pA0OswPUbUfgrmMxFpsTl+bjDwFMMrEOriQwGbRip0EGfCp+H9Hb632xF29nQB1UEszFTIAObRdwdJ2q98ItKqm2+qXbJ09qlfz9RTp07AUXpmzX2sYpXyzaCuwXMA1t+sDldOTr76v2GcYfBpGuRVUT7JP415x0hsXUF1ImAQN+cbDnqK9E4bZF/hozRm6v60AZkPMnQaiqQknSfFi5E0nXNCTEY7MZJJNQjtDRWI/lJ99DWeCXXPZXKPtFtPSCZ9Kt+Fs9WiJM5VAnvgb16mTyceOKUNzzceCc23PYpnExkU6ZTvtBorhVsM4DIWB5wco7vA1Nx3XFLIlQFnxkn4zTnDYGGGsiZqs/I/ppvtWCGFa3XTGGBwIGpjwEaUyt4deQ8476hsqY39KaYbD6TO4rx5Nyds9KKrYGTh6PuDp4xXX9j2/wCL2/0pgtsAaVBj7wt22c8hp4k7VNxXYXKlYpxvDlVXKPLIJKmJ79TIj1qiHo7dvXS72mckCF0CLEyTcnK0zTJ8Sw0JJk/W2Pr8aIt4ns5WMKeU+tO4yxq0iOTJNb1YDi+EYq0CxtdkakqQ0D0p70U4oXslXkMh0JG6nUezUeyimsObKhCZbUgn6p3/ACpfatmwZZdxEEEjzEUksra3LQ3VjpsQd1NRXsacuU86SNx1AYjUeYrrBYwu5Y7AaDz/AEajqKUS4o6aVmJ0UDwrd0SR4xUeMMmgEGFaNdVwaBgf61ZcuEnwH41lwx61pUoBBuJybN2NGyNB8cpivGWuTr3617deHZNeIYq3kd0+yzL91iPyquJ8k5ms1ZNcVurCHU1laBrVawH121wRMiO+lmI4mNk9v62qHGYdFMEEc9CYIrhEtxpp6/0FLa7KUcPmbdiPUj8KC4OpV7s7ZtPZTEWQdj+FLrd3LcuhdTI13js60JNGR3xZGd7bHXLmHkCh+FAYD+8I20n2U2J01pRa0ur5x7dKTsJFi0l3nmT7QdPb+Ro+7ahA8aJ2tNSV+t7tfSpr/DmYEgeI867w/FrSoAW7eUMyEdpcwBhuS786xipdK8O2cmAuY9nMZ7A2JAAJmT5UttYm6FCBz1amQk9nedV2OtMOlGHvXbiuisYULuqiBMfSid96Vrde3lS4QlwzAlQWGm0HX9eNejj9MMOqtTfRwZ5ZtbrZItfRzEsyOX3z6aRplA09hpsH1qj8M4sLTXM2YkgQInUHmSdNzpRVrjL3HVQQgYgZm2WTuY+NcEsqcrSopjzR0LU9zviWLBv3B3QJ8gAffNXXCnsKY3APuqrjhOHzFutuXXmc1vIq5p3BIy78pqw4G+ww2a7l7IIOUbx3T3+tWlnc4KLXAMEJKUm+xpg8OWEk6Ty+NMJpT0cuq1kXFM5ySdwAR2Y17o3pm7wKHGzOklU0LxQkpABOs6Vyl1p3BrjFYpgNhSsJReN4dkeSpRSe4wfbzobC5nYKNzoPDxqy4nGm4CjLII1mhuC4JUZmJk7ARsPPnVVl/EGncdYNRbUCSSBud9d66uYkMNVBHfUDsvn+fhUotmBP+nhXM2OkUTjeDZbjMVIUtodxGka8tBU/BGIY90QfUiKub2gfzHfQo4fbWQABPaIGk/Co+vex9WxwLJnNyHwihbyU2xg7K9wFK7lMwIEK1walaojShArgzMZ2GgrFkeVQWcWJM95g+tGhQaATi4ezXjnSZcuLvj+Mn7wDfnXsV7TSvI+mtvLjLn8QVv8AAF/7arj5EnwKQa3XCmuhVyR1WVsCsrGPqO8+eMwiKGcrsBrUL3ydBQWP4gLXZXV/+n+tc7ZVIm4jiVtiN3PLu8TQ+CxoCEkS5Ma7eH40k6wsZJknc0fhV0pdT6GodYDM4lu/el2NXK58D+dTWlb6pIPKCf8AStY2WY9+njrGsU0bYGOMVjRbtqQJZh2RsNdZPhVD6a4VXwzrI6xznHLMwI07gDMa6ajuq0WMACOYPtoLiGBzLDrOvMAj0mhK1uNj0X+XAs6L4zrsOskM6fs3ghu0ukyO8QfWqw+C+fcQNzIeotfsszbSjmco5lm0kbDXQ0xsW/mtxhaRQG3ygL5HT1o7gzEZmJmTOvhrW1bAlGn9AnTC3ldXQQzkBtC0khiCFHM5aWLwvEMJNq6wP2mS0PVZn2mrh1+Zg3P8P1NdMC0yTv2QACPEsSfdFUxQc+Djy4YKVvsg6M4I2rIV4zZiYU5soJmCe/eisTwk3cQlx7pFpEK20BibzyGYxvCBY8deVDYjD3Dot/IJ5IwJ8QYaPOAfCpuF2xZOmVs0ElrxZix0LEuAB2Y0FUeKfQ8ZpbdFj4aeptKikQqxt7OVTjHOToRE/gPAUrXiGb6hYE6ZSpGgn7QnvrYxaRqjgxP0GP0vIGqNNvcfUhmMa/MKdvfU1u+DMgjy/wBaTtj7KzNwIJ+uCmg/mWj8FiUK6XLZk/aHcPGlaDaC7eHtmY19K1d4ah8DRGHGk/1qSloIsbDlNcs+O8enKoDjRzpw1eVfKD0ltYbFFc5zKglE1OZu1qNhpl376nPbgZbl8u41QNN6Ew10s+u5n8K8u4P8pg2xFsqJ+kpzADxG/smvQMDjkurmtsD5GptvsahnexRYR3H3cv140LdNQkkGQdRUb4oa5iBQs1GFqA4jfMZF3O/gKjv8TXZO0fd7aktYeQG570oSO3ZAEGpEAXY6d1TRUb2RRoBzcug15l8pFiMQjjZ7ceqMZ9zCvSGs1Q/lPAAsDnL+yFn8qaHIJcFKQ1MtCo1EWzXQiJNFZWxWUxj6C4jjxbGRPp8z9n+tV9zJ/E1ua22gribL0dWyAJOgqfhuJLPoJGwHPzoPD4Z75hdFG7ch8T3VZ8DhFtLCjzPM/rurRTZuAjDypnTaIrFUAkma7Xv5VwzVZbC8gfFuLNbTsW2Y7Dbc+5R41U+kXSTFYeyruLZzOFy9o8mbv8Kd3ek+Eztbe6FZGKkMCoLAwYYiKqPykuDZslWDA3CRBBGiHmPOkdtm4Qvv9NLdwZrtpkIESpDg+2CPfTXo90gwrDKL6yeTdg68u1E15hjbukUvNN67QNR9F2bC6HQ8wZ0ojrhyr51wXEbtkzau3Lf8jMvuBg1Y+H/KHjbf0mS6O51E/eSD7Zrsw5IY46aIZYSm7s9J6VcTv2wgsqAGnM7Ccu0AToPWkFrjWIG9xiPEIfZC1Bg/lRtnS9YZdpZGDrHM5WAPvNXwJbYTCtPeAasl7HcZEr9e0kVNeklzTsq3muvuP5UcOO3AufqhGhlWKzr4TTl+GWW3tJ6CPwri30ftKeyrprqA7gHlqCYovHNdmWSD6Av7STEWpXrJDARvlk5ge1pBIrZ4vcJJLmVBEvYViJ3Mh5OnPlUt/FW7NzqspCxrABBLd8mZ276ZYJrT6qMxA5TMeI3jzpHXYyV8HPQqyetW6xkvnMxGn0V05CBtV7mqxwFVDwNAqwPeY9hFWRWqOR7loKluc37gVSx2Ak+Q1NfMXFTe4jjb960jMLtxipIgBBomZthCBa9v6Xcbm01rVS+gIO6TBnukSPWq1gEAgD6Irllk+CyiVzhXycrkDYi4WP2E0X1Y6n0ino4Qbetox7dasRaa0UFTk7GRW+uuz2i49THuo9bOZd57+dMWsistWB3UlGsW28LlNN7BkL7Pzoa9YB5ketRJbYHsu2/gaK2MMnt1CyUaXBAPeP8AX30NfuhRPuqgoJeEa1410z4z85xBK/3aDInjB1b1PuAq4dPuMlU6sNDPyB2XmT+HrXm95OYp4LsWT6OUNE2zQiGibZqqJsIk/qayuJ/WtZWMe2ERROF4Ybmr6J728B3Dxo7B8OC6vqe7u86NZq5lH5LNmrahQAogDYDSpUSd9q5tisuXwO+nFJLtzuoLEYsL4nkPjVR6bdI7uHu2xZYQVOZWUGTMa8x7aVYDpwv+2tmftIZ/wt8TQbCir8euziL7N+9f/rNV7GYkkiDA5D8zRvG8aLt64ymVNxmHeZYkEj1pRceTTxQjZtrpO+vurmBWqymMbynz8q1WV0GrGNKpJgAknQAakk8gOdfTHQLgD4fBouJOe8wBYNB6sQALY8gNfGfCvOfkX6H9bc+fXl/Z2zFkH61waF/Jdh/F/LXt9a30al2A3OFWzsI8vhtQeI4XcH92wPMBpGv8wn8KcXHCgk6ACT5Cq5hM+KuG4rNbykLmS5oRIbVVYoxCjLvpnJI0pvbJdg9cSu8QwWNt3Gc4XrATvbZbmkg/RYg8gNBQlvj1q3AuWbtk9kS1phGsbxzmvVHEDaSTAHiaG4vbti0TcVW7lYBgWO29C6C02U7DYhbtwuplDqukcgJ1pwmIcbMfbVf6NJ2D4aU8bQSdhrUptuTZSK2SKV0lfPiY5II9edawy60FfvB2LgzmJM7+FHYQRUhwtdDU48z7TXCJNTqtYBoFvtH3fCpWZts3noKjN5RzE+GsVq5dCoXYhUUSWbQADc1gG+tf+E+0fGoHxFwGcojz1qnY35RIYi1ZzCdCzZZ8Ygx61Fb+UMn6WH9j/FabQwakXW3xLKAIIArjE8aRVLGdNyYUAeJNed43prfc9hUtj1c+0x+FIuI8RuXyOsYtGw2A9BzpljYHNDPphxy1iXGRACuhubZhrpvqJO/xpAGrCtbC1VKibdkLiDUto1jrXFo0QBU1lczWVjH0qa1lrKyplDRf9GluNxZ2G/4ePn+FZWUrCee/KOvV9Sebho85Gp9tU3rABryrKyikKxMW1roOeevnr7961WVQU67J5EeWvuPxra2Sfo6+78a1WVmEjp50N6PNjsWmHU5VMs7aSttfpETudgPE1lZWMfT+BwaWbaWrahbaKFUDkBoKIrVZWCVnpPxFhdXD9iHCsARqxL5cuqsp1g/U5Qd4s3DcH1dtUktlESSSSeZJNZWUFyF8BarLT9nbzO9VnpVi5cWxsozHzP8ASt1lDJwaPIj6OW4sqeZ1rrpVjeowl65zCGPOKysqfJRI8Q6P8bNk5Wk2zvzKnmw/Mfo+lcLWQGBlDsfDlpW6ytNbmXA1NvaDQ162CefqayspGZE9i0FXMdu7xqhdPekqXgtm02ZQSbujL2lMKuoEgb+cd1ZWU+Nbiy4KbNbyVlZVyJrJWZKysrGN5K2ErdZRQDeWoL1rmKysrBNBqysrKxj/2Q=="/>
          <p:cNvSpPr>
            <a:spLocks noChangeAspect="1" noChangeArrowheads="1"/>
          </p:cNvSpPr>
          <p:nvPr/>
        </p:nvSpPr>
        <p:spPr bwMode="auto">
          <a:xfrm>
            <a:off x="1524000"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p:txBody>
      </p:sp>
      <p:sp>
        <p:nvSpPr>
          <p:cNvPr id="131083" name="TextBox 20"/>
          <p:cNvSpPr txBox="1">
            <a:spLocks noChangeArrowheads="1"/>
          </p:cNvSpPr>
          <p:nvPr/>
        </p:nvSpPr>
        <p:spPr bwMode="auto">
          <a:xfrm>
            <a:off x="4800600" y="1141079"/>
            <a:ext cx="57912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ct val="100000"/>
              </a:lnSpc>
              <a:spcBef>
                <a:spcPct val="0"/>
              </a:spcBef>
              <a:buClrTx/>
              <a:buFontTx/>
              <a:buNone/>
            </a:pPr>
            <a:endParaRPr lang="en-US" sz="1800"/>
          </a:p>
          <a:p>
            <a:pPr>
              <a:lnSpc>
                <a:spcPct val="100000"/>
              </a:lnSpc>
              <a:spcBef>
                <a:spcPct val="0"/>
              </a:spcBef>
              <a:buClrTx/>
              <a:buFont typeface="Arial" panose="020B0604020202020204" pitchFamily="34" charset="0"/>
              <a:buChar char="•"/>
            </a:pPr>
            <a:endParaRPr lang="en-US" sz="1800"/>
          </a:p>
          <a:p>
            <a:pPr>
              <a:lnSpc>
                <a:spcPct val="100000"/>
              </a:lnSpc>
              <a:spcBef>
                <a:spcPct val="0"/>
              </a:spcBef>
              <a:buClrTx/>
              <a:buFont typeface="Arial" panose="020B0604020202020204" pitchFamily="34" charset="0"/>
              <a:buChar char="•"/>
            </a:pPr>
            <a:endParaRPr lang="en-US" sz="1800"/>
          </a:p>
          <a:p>
            <a:pPr>
              <a:lnSpc>
                <a:spcPct val="100000"/>
              </a:lnSpc>
              <a:spcBef>
                <a:spcPct val="0"/>
              </a:spcBef>
              <a:buClrTx/>
              <a:buFont typeface="Arial" panose="020B0604020202020204" pitchFamily="34" charset="0"/>
              <a:buChar char="•"/>
            </a:pPr>
            <a:endParaRPr lang="en-US" sz="1800"/>
          </a:p>
          <a:p>
            <a:pPr>
              <a:lnSpc>
                <a:spcPct val="100000"/>
              </a:lnSpc>
              <a:spcBef>
                <a:spcPct val="0"/>
              </a:spcBef>
              <a:buClrTx/>
              <a:buFont typeface="Arial" panose="020B0604020202020204" pitchFamily="34" charset="0"/>
              <a:buChar char="•"/>
            </a:pPr>
            <a:endParaRPr lang="en-US" sz="1800"/>
          </a:p>
        </p:txBody>
      </p:sp>
      <p:sp>
        <p:nvSpPr>
          <p:cNvPr id="131084" name="Rectangle 22"/>
          <p:cNvSpPr>
            <a:spLocks noChangeArrowheads="1"/>
          </p:cNvSpPr>
          <p:nvPr/>
        </p:nvSpPr>
        <p:spPr bwMode="auto">
          <a:xfrm>
            <a:off x="2244387" y="2794570"/>
            <a:ext cx="8554928" cy="350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ct val="25000"/>
              </a:spcBef>
              <a:buClr>
                <a:srgbClr val="871719"/>
              </a:buClr>
              <a:buFont typeface="Wingdings" panose="05000000000000000000" pitchFamily="2" charset="2"/>
              <a:buChar char="u"/>
              <a:defRPr sz="2800">
                <a:solidFill>
                  <a:schemeClr val="tx1"/>
                </a:solidFill>
                <a:latin typeface="Arial" panose="020B0604020202020204" pitchFamily="34" charset="0"/>
              </a:defRPr>
            </a:lvl1pPr>
            <a:lvl2pPr marL="742950" indent="-285750">
              <a:lnSpc>
                <a:spcPct val="90000"/>
              </a:lnSpc>
              <a:spcBef>
                <a:spcPct val="25000"/>
              </a:spcBef>
              <a:buClr>
                <a:srgbClr val="871719"/>
              </a:buClr>
              <a:buFont typeface="Wingdings" panose="05000000000000000000" pitchFamily="2" charset="2"/>
              <a:buChar char="§"/>
              <a:defRPr sz="2400">
                <a:solidFill>
                  <a:schemeClr val="tx1"/>
                </a:solidFill>
                <a:latin typeface="Arial" panose="020B0604020202020204" pitchFamily="34" charset="0"/>
              </a:defRPr>
            </a:lvl2pPr>
            <a:lvl3pPr marL="1143000" indent="-228600">
              <a:lnSpc>
                <a:spcPct val="90000"/>
              </a:lnSpc>
              <a:spcBef>
                <a:spcPct val="25000"/>
              </a:spcBef>
              <a:buClr>
                <a:srgbClr val="871719"/>
              </a:buClr>
              <a:buChar char="•"/>
              <a:defRPr sz="2000">
                <a:solidFill>
                  <a:schemeClr val="tx1"/>
                </a:solidFill>
                <a:latin typeface="Arial" panose="020B0604020202020204" pitchFamily="34" charset="0"/>
              </a:defRPr>
            </a:lvl3pPr>
            <a:lvl4pPr marL="16002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4pPr>
            <a:lvl5pPr marL="2057400" indent="-228600">
              <a:lnSpc>
                <a:spcPct val="90000"/>
              </a:lnSpc>
              <a:spcBef>
                <a:spcPct val="25000"/>
              </a:spcBef>
              <a:buClr>
                <a:srgbClr val="871719"/>
              </a:buClr>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lnSpc>
                <a:spcPct val="90000"/>
              </a:lnSpc>
              <a:spcBef>
                <a:spcPct val="25000"/>
              </a:spcBef>
              <a:spcAft>
                <a:spcPct val="0"/>
              </a:spcAft>
              <a:buClr>
                <a:srgbClr val="871719"/>
              </a:buClr>
              <a:buFont typeface="Arial" panose="020B0604020202020204" pitchFamily="34" charset="0"/>
              <a:buChar char="»"/>
              <a:defRPr sz="2000">
                <a:solidFill>
                  <a:schemeClr val="tx1"/>
                </a:solidFill>
                <a:latin typeface="Arial" panose="020B0604020202020204" pitchFamily="34" charset="0"/>
              </a:defRPr>
            </a:lvl9pPr>
          </a:lstStyle>
          <a:p>
            <a:pPr>
              <a:lnSpc>
                <a:spcPts val="2200"/>
              </a:lnSpc>
              <a:spcBef>
                <a:spcPct val="0"/>
              </a:spcBef>
              <a:spcAft>
                <a:spcPts val="600"/>
              </a:spcAft>
              <a:buClrTx/>
              <a:buFont typeface="Arial" panose="020B0604020202020204" pitchFamily="34" charset="0"/>
              <a:buChar char="•"/>
            </a:pPr>
            <a:r>
              <a:rPr lang="en-US" sz="2000" dirty="0">
                <a:solidFill>
                  <a:srgbClr val="002060"/>
                </a:solidFill>
              </a:rPr>
              <a:t>An all hazards/all environmental media laboratory network for chemical (including </a:t>
            </a:r>
            <a:r>
              <a:rPr lang="en-US" sz="2000" u="sng" dirty="0">
                <a:solidFill>
                  <a:srgbClr val="002060"/>
                </a:solidFill>
              </a:rPr>
              <a:t>CWA</a:t>
            </a:r>
            <a:r>
              <a:rPr lang="en-US" sz="2000" dirty="0">
                <a:solidFill>
                  <a:srgbClr val="002060"/>
                </a:solidFill>
              </a:rPr>
              <a:t>), </a:t>
            </a:r>
            <a:r>
              <a:rPr lang="en-US" sz="2000" u="sng" dirty="0">
                <a:solidFill>
                  <a:srgbClr val="002060"/>
                </a:solidFill>
              </a:rPr>
              <a:t>biological </a:t>
            </a:r>
            <a:r>
              <a:rPr lang="en-US" sz="2000" dirty="0">
                <a:solidFill>
                  <a:srgbClr val="002060"/>
                </a:solidFill>
              </a:rPr>
              <a:t>and </a:t>
            </a:r>
            <a:r>
              <a:rPr lang="en-US" sz="2000" u="sng" dirty="0">
                <a:solidFill>
                  <a:srgbClr val="002060"/>
                </a:solidFill>
              </a:rPr>
              <a:t>radiological</a:t>
            </a:r>
            <a:r>
              <a:rPr lang="en-US" sz="2000" dirty="0">
                <a:solidFill>
                  <a:srgbClr val="002060"/>
                </a:solidFill>
              </a:rPr>
              <a:t> Agents supporting the needs of the response community</a:t>
            </a:r>
          </a:p>
          <a:p>
            <a:pPr>
              <a:lnSpc>
                <a:spcPts val="2200"/>
              </a:lnSpc>
              <a:spcBef>
                <a:spcPct val="0"/>
              </a:spcBef>
              <a:spcAft>
                <a:spcPts val="600"/>
              </a:spcAft>
              <a:buClrTx/>
              <a:buFont typeface="Arial" panose="020B0604020202020204" pitchFamily="34" charset="0"/>
              <a:buChar char="•"/>
            </a:pPr>
            <a:r>
              <a:rPr lang="en-US" sz="2000" dirty="0">
                <a:solidFill>
                  <a:srgbClr val="002060"/>
                </a:solidFill>
              </a:rPr>
              <a:t>Allow for day-to-day use supporting incidents of </a:t>
            </a:r>
            <a:r>
              <a:rPr lang="en-US" sz="2000" u="sng" dirty="0">
                <a:solidFill>
                  <a:srgbClr val="002060"/>
                </a:solidFill>
              </a:rPr>
              <a:t>any scale </a:t>
            </a:r>
            <a:r>
              <a:rPr lang="en-US" sz="2000" dirty="0">
                <a:solidFill>
                  <a:srgbClr val="002060"/>
                </a:solidFill>
              </a:rPr>
              <a:t>during preparedness, response, remediation.</a:t>
            </a:r>
          </a:p>
          <a:p>
            <a:pPr>
              <a:lnSpc>
                <a:spcPts val="2200"/>
              </a:lnSpc>
              <a:spcBef>
                <a:spcPct val="0"/>
              </a:spcBef>
              <a:spcAft>
                <a:spcPts val="600"/>
              </a:spcAft>
              <a:buClrTx/>
              <a:buFont typeface="Arial" panose="020B0604020202020204" pitchFamily="34" charset="0"/>
              <a:buChar char="•"/>
            </a:pPr>
            <a:r>
              <a:rPr lang="en-US" sz="2000" dirty="0">
                <a:solidFill>
                  <a:srgbClr val="002060"/>
                </a:solidFill>
              </a:rPr>
              <a:t>Coordinated Partnership with National Homeland Security Research Center (NHSRC) and Office of Resource Conservation and Recovery (ORCR) for methods and method development</a:t>
            </a:r>
          </a:p>
          <a:p>
            <a:pPr>
              <a:lnSpc>
                <a:spcPts val="2200"/>
              </a:lnSpc>
              <a:spcBef>
                <a:spcPct val="0"/>
              </a:spcBef>
              <a:spcAft>
                <a:spcPts val="600"/>
              </a:spcAft>
              <a:buClrTx/>
              <a:buFont typeface="Arial" panose="020B0604020202020204" pitchFamily="34" charset="0"/>
              <a:buChar char="•"/>
            </a:pPr>
            <a:r>
              <a:rPr lang="en-US" sz="2000" dirty="0">
                <a:solidFill>
                  <a:srgbClr val="002060"/>
                </a:solidFill>
              </a:rPr>
              <a:t>Partnership with Office of Water’s Water Laboratory Alliance (WLA) and ORIA Radiological Laboratory program</a:t>
            </a:r>
          </a:p>
          <a:p>
            <a:pPr>
              <a:lnSpc>
                <a:spcPts val="2200"/>
              </a:lnSpc>
              <a:spcBef>
                <a:spcPct val="0"/>
              </a:spcBef>
              <a:spcAft>
                <a:spcPts val="600"/>
              </a:spcAft>
              <a:buClrTx/>
              <a:buNone/>
            </a:pPr>
            <a:endParaRPr lang="en-US" sz="1800" dirty="0"/>
          </a:p>
        </p:txBody>
      </p:sp>
      <p:pic>
        <p:nvPicPr>
          <p:cNvPr id="131086" name="Picture 7" descr="PPT_PieChart_11-18-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0407"/>
            <a:ext cx="4057362" cy="208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a:spLocks noChangeArrowheads="1"/>
          </p:cNvSpPr>
          <p:nvPr/>
        </p:nvSpPr>
        <p:spPr bwMode="auto">
          <a:xfrm>
            <a:off x="2879679" y="143562"/>
            <a:ext cx="7424906" cy="1384995"/>
          </a:xfrm>
          <a:prstGeom prst="rect">
            <a:avLst/>
          </a:prstGeom>
          <a:noFill/>
          <a:ln w="9525">
            <a:noFill/>
            <a:miter lim="800000"/>
            <a:headEnd/>
            <a:tailEnd/>
          </a:ln>
        </p:spPr>
        <p:txBody>
          <a:bodyPr wrap="square">
            <a:spAutoFit/>
          </a:bodyPr>
          <a:lstStyle/>
          <a:p>
            <a:pPr algn="ctr" eaLnBrk="1" hangingPunct="1">
              <a:defRPr/>
            </a:pPr>
            <a:r>
              <a:rPr lang="en-US" sz="2800" b="1" dirty="0">
                <a:solidFill>
                  <a:srgbClr val="002060"/>
                </a:solidFill>
                <a:effectLst>
                  <a:outerShdw blurRad="50800" dist="38100" dir="5400000" algn="t" rotWithShape="0">
                    <a:prstClr val="black">
                      <a:alpha val="40000"/>
                    </a:prstClr>
                  </a:outerShdw>
                </a:effectLst>
                <a:latin typeface="+mj-lt"/>
                <a:ea typeface="ＭＳ Ｐゴシック" pitchFamily="84" charset="-128"/>
                <a:cs typeface="Times New Roman" pitchFamily="18" charset="0"/>
              </a:rPr>
              <a:t>The EPA’s Environmental Response</a:t>
            </a:r>
          </a:p>
          <a:p>
            <a:pPr algn="ctr" eaLnBrk="1" hangingPunct="1">
              <a:defRPr/>
            </a:pPr>
            <a:r>
              <a:rPr lang="en-US" sz="2800" b="1" dirty="0">
                <a:solidFill>
                  <a:srgbClr val="002060"/>
                </a:solidFill>
                <a:effectLst>
                  <a:outerShdw blurRad="50800" dist="38100" dir="5400000" algn="t" rotWithShape="0">
                    <a:prstClr val="black">
                      <a:alpha val="40000"/>
                    </a:prstClr>
                  </a:outerShdw>
                </a:effectLst>
                <a:latin typeface="+mj-lt"/>
                <a:ea typeface="ＭＳ Ｐゴシック" pitchFamily="84" charset="-128"/>
                <a:cs typeface="Times New Roman" pitchFamily="18" charset="0"/>
              </a:rPr>
              <a:t>Laboratory Network (ERLN)</a:t>
            </a:r>
          </a:p>
          <a:p>
            <a:pPr algn="ctr" eaLnBrk="1" hangingPunct="1">
              <a:defRPr/>
            </a:pPr>
            <a:r>
              <a:rPr lang="en-US" sz="2800" b="1" dirty="0">
                <a:solidFill>
                  <a:srgbClr val="002060"/>
                </a:solidFill>
                <a:effectLst>
                  <a:outerShdw blurRad="50800" dist="38100" dir="5400000" algn="t" rotWithShape="0">
                    <a:prstClr val="black">
                      <a:alpha val="40000"/>
                    </a:prstClr>
                  </a:outerShdw>
                </a:effectLst>
                <a:latin typeface="+mj-lt"/>
                <a:ea typeface="ＭＳ Ｐゴシック" pitchFamily="84" charset="-128"/>
                <a:cs typeface="Times New Roman" pitchFamily="18" charset="0"/>
              </a:rPr>
              <a:t>Currently 143 Laboratories</a:t>
            </a:r>
          </a:p>
        </p:txBody>
      </p:sp>
    </p:spTree>
    <p:extLst>
      <p:ext uri="{BB962C8B-B14F-4D97-AF65-F5344CB8AC3E}">
        <p14:creationId xmlns:p14="http://schemas.microsoft.com/office/powerpoint/2010/main" val="210976841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33142" y="214304"/>
            <a:ext cx="7402512" cy="942975"/>
          </a:xfrm>
        </p:spPr>
        <p:txBody>
          <a:bodyPr>
            <a:normAutofit/>
          </a:bodyPr>
          <a:lstStyle/>
          <a:p>
            <a:pPr algn="ctr"/>
            <a:r>
              <a:rPr lang="en-US" sz="2700" dirty="0"/>
              <a:t>Environmental Response Laboratory Network </a:t>
            </a:r>
            <a:br>
              <a:rPr lang="en-US" dirty="0"/>
            </a:br>
            <a:r>
              <a:rPr lang="en-US" sz="2700" dirty="0"/>
              <a:t>(ERLN)</a:t>
            </a:r>
          </a:p>
        </p:txBody>
      </p:sp>
      <p:sp>
        <p:nvSpPr>
          <p:cNvPr id="4" name="Content Placeholder 2"/>
          <p:cNvSpPr>
            <a:spLocks noGrp="1"/>
          </p:cNvSpPr>
          <p:nvPr/>
        </p:nvSpPr>
        <p:spPr bwMode="auto">
          <a:xfrm>
            <a:off x="2671559" y="2062224"/>
            <a:ext cx="8839200" cy="40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a:solidFill>
                  <a:schemeClr val="tx1"/>
                </a:solidFill>
                <a:latin typeface="+mn-lt"/>
                <a:ea typeface="+mn-ea"/>
              </a:defRPr>
            </a:lvl4pPr>
            <a:lvl5pPr marL="2057400" indent="-228600" algn="l" rtl="0" eaLnBrk="1" fontAlgn="base" hangingPunct="1">
              <a:spcBef>
                <a:spcPct val="20000"/>
              </a:spcBef>
              <a:spcAft>
                <a:spcPct val="0"/>
              </a:spcAft>
              <a:buChar char="»"/>
              <a:defRPr sz="1600">
                <a:solidFill>
                  <a:schemeClr val="tx1"/>
                </a:solidFill>
                <a:latin typeface="+mn-lt"/>
                <a:ea typeface="+mn-ea"/>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a:lstStyle>
          <a:p>
            <a:pPr marL="346075" lvl="1" indent="-346075">
              <a:spcBef>
                <a:spcPts val="600"/>
              </a:spcBef>
              <a:spcAft>
                <a:spcPts val="600"/>
              </a:spcAft>
              <a:buFont typeface="Arial" charset="0"/>
              <a:buChar char="•"/>
              <a:defRPr/>
            </a:pPr>
            <a:r>
              <a:rPr lang="en-US" kern="1200" dirty="0">
                <a:solidFill>
                  <a:srgbClr val="002060"/>
                </a:solidFill>
              </a:rPr>
              <a:t>Instant access to over 140 public and private sector laboratories with a broad spectrum) of analytical capabilities;</a:t>
            </a:r>
          </a:p>
          <a:p>
            <a:pPr marL="346075" lvl="1" indent="-346075">
              <a:spcBef>
                <a:spcPts val="600"/>
              </a:spcBef>
              <a:spcAft>
                <a:spcPts val="600"/>
              </a:spcAft>
              <a:buFont typeface="Arial" charset="0"/>
              <a:buChar char="•"/>
              <a:defRPr/>
            </a:pPr>
            <a:r>
              <a:rPr lang="en-US" kern="1200" dirty="0">
                <a:solidFill>
                  <a:srgbClr val="002060"/>
                </a:solidFill>
              </a:rPr>
              <a:t>Provides an organized and consistent approach to obtaining laboratory analytical services;</a:t>
            </a:r>
          </a:p>
          <a:p>
            <a:pPr marL="346075" lvl="1" indent="-346075">
              <a:spcBef>
                <a:spcPts val="600"/>
              </a:spcBef>
              <a:spcAft>
                <a:spcPts val="600"/>
              </a:spcAft>
              <a:buFont typeface="Arial" charset="0"/>
              <a:buChar char="•"/>
              <a:defRPr/>
            </a:pPr>
            <a:r>
              <a:rPr lang="en-US" dirty="0">
                <a:solidFill>
                  <a:srgbClr val="002060"/>
                </a:solidFill>
              </a:rPr>
              <a:t>Provides reliable analytical data of known quality;</a:t>
            </a:r>
          </a:p>
          <a:p>
            <a:pPr marL="346075" lvl="1" indent="-346075">
              <a:spcBef>
                <a:spcPts val="600"/>
              </a:spcBef>
              <a:spcAft>
                <a:spcPts val="600"/>
              </a:spcAft>
              <a:buFont typeface="Arial" charset="0"/>
              <a:buChar char="•"/>
              <a:defRPr/>
            </a:pPr>
            <a:r>
              <a:rPr lang="en-US" dirty="0">
                <a:solidFill>
                  <a:srgbClr val="002060"/>
                </a:solidFill>
              </a:rPr>
              <a:t>Offers a streamlined </a:t>
            </a:r>
            <a:r>
              <a:rPr lang="en-US" b="1" i="1" dirty="0">
                <a:solidFill>
                  <a:srgbClr val="002060"/>
                </a:solidFill>
              </a:rPr>
              <a:t>paperless</a:t>
            </a:r>
            <a:r>
              <a:rPr lang="en-US" dirty="0">
                <a:solidFill>
                  <a:srgbClr val="002060"/>
                </a:solidFill>
              </a:rPr>
              <a:t> process to assess data from one or multiple laboratories; and</a:t>
            </a:r>
          </a:p>
          <a:p>
            <a:pPr marL="346075" lvl="1" indent="-346075">
              <a:spcBef>
                <a:spcPts val="600"/>
              </a:spcBef>
              <a:spcAft>
                <a:spcPts val="600"/>
              </a:spcAft>
              <a:buFont typeface="Arial" charset="0"/>
              <a:buChar char="•"/>
              <a:defRPr/>
            </a:pPr>
            <a:r>
              <a:rPr lang="en-US" dirty="0">
                <a:solidFill>
                  <a:srgbClr val="002060"/>
                </a:solidFill>
              </a:rPr>
              <a:t>Designed to reduce project cost and improve data delivery and management</a:t>
            </a:r>
          </a:p>
          <a:p>
            <a:endParaRPr lang="en-US" sz="2400" dirty="0"/>
          </a:p>
        </p:txBody>
      </p:sp>
      <p:pic>
        <p:nvPicPr>
          <p:cNvPr id="5" name="Picture 6" descr="C:\Users\ajenkins8\Documents\3D Graph Testing\March 2014.jpg">
            <a:extLst>
              <a:ext uri="{FF2B5EF4-FFF2-40B4-BE49-F238E27FC236}">
                <a16:creationId xmlns:a16="http://schemas.microsoft.com/office/drawing/2014/main" id="{6E85B9F0-5637-48D9-B5BB-DD9E7153E8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76391"/>
            <a:ext cx="2671559" cy="252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349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2927" y="156262"/>
            <a:ext cx="6642100" cy="936625"/>
          </a:xfrm>
        </p:spPr>
        <p:txBody>
          <a:bodyPr/>
          <a:lstStyle/>
          <a:p>
            <a:pPr algn="ctr"/>
            <a:r>
              <a:rPr lang="en-US" dirty="0"/>
              <a:t>ERLN National Role</a:t>
            </a:r>
          </a:p>
        </p:txBody>
      </p:sp>
      <p:pic>
        <p:nvPicPr>
          <p:cNvPr id="4" name="Picture 3" descr="ERLN National Role.jpg"/>
          <p:cNvPicPr>
            <a:picLocks noGrp="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2660" y="1566670"/>
            <a:ext cx="6339840" cy="494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20831CD-706D-4B75-AFFC-59FFC98390B0}"/>
              </a:ext>
            </a:extLst>
          </p:cNvPr>
          <p:cNvSpPr/>
          <p:nvPr/>
        </p:nvSpPr>
        <p:spPr>
          <a:xfrm>
            <a:off x="350404" y="1767489"/>
            <a:ext cx="2529273" cy="2308324"/>
          </a:xfrm>
          <a:prstGeom prst="rect">
            <a:avLst/>
          </a:prstGeom>
        </p:spPr>
        <p:txBody>
          <a:bodyPr wrap="square">
            <a:spAutoFit/>
          </a:bodyPr>
          <a:lstStyle/>
          <a:p>
            <a:pPr algn="ctr"/>
            <a:r>
              <a:rPr lang="en-US" sz="2400" dirty="0">
                <a:solidFill>
                  <a:srgbClr val="002060"/>
                </a:solidFill>
              </a:rPr>
              <a:t>The EPA’s ERLN is Part of the Integrated Consortium of Laboratory Networks (ICLN) </a:t>
            </a:r>
          </a:p>
        </p:txBody>
      </p:sp>
    </p:spTree>
    <p:extLst>
      <p:ext uri="{BB962C8B-B14F-4D97-AF65-F5344CB8AC3E}">
        <p14:creationId xmlns:p14="http://schemas.microsoft.com/office/powerpoint/2010/main" val="936371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9029" y="456514"/>
            <a:ext cx="6642100" cy="608012"/>
          </a:xfrm>
        </p:spPr>
        <p:txBody>
          <a:bodyPr/>
          <a:lstStyle/>
          <a:p>
            <a:pPr algn="ctr"/>
            <a:r>
              <a:rPr lang="en-US" dirty="0"/>
              <a:t>ERLN Tools</a:t>
            </a:r>
          </a:p>
        </p:txBody>
      </p:sp>
      <p:sp>
        <p:nvSpPr>
          <p:cNvPr id="4" name="Rectangle 3"/>
          <p:cNvSpPr/>
          <p:nvPr/>
        </p:nvSpPr>
        <p:spPr>
          <a:xfrm>
            <a:off x="1812423" y="1669577"/>
            <a:ext cx="7997952" cy="3539430"/>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spcBef>
                <a:spcPts val="600"/>
              </a:spcBef>
              <a:spcAft>
                <a:spcPts val="600"/>
              </a:spcAft>
              <a:defRPr/>
            </a:pPr>
            <a:r>
              <a:rPr lang="en-US" sz="2200" b="1" dirty="0">
                <a:solidFill>
                  <a:srgbClr val="002060"/>
                </a:solidFill>
                <a:cs typeface="+mn-cs"/>
              </a:rPr>
              <a:t>EPA Laboratory Compendium - Searchable Database of Laboratory Information</a:t>
            </a:r>
          </a:p>
          <a:p>
            <a:pPr marL="347472" indent="-347472">
              <a:spcBef>
                <a:spcPts val="600"/>
              </a:spcBef>
              <a:spcAft>
                <a:spcPts val="600"/>
              </a:spcAft>
              <a:buFont typeface="Arial" pitchFamily="34" charset="0"/>
              <a:buChar char="•"/>
              <a:defRPr/>
            </a:pPr>
            <a:r>
              <a:rPr lang="en-US" sz="2000" dirty="0">
                <a:solidFill>
                  <a:srgbClr val="002060"/>
                </a:solidFill>
                <a:cs typeface="+mn-cs"/>
              </a:rPr>
              <a:t>Capability</a:t>
            </a:r>
          </a:p>
          <a:p>
            <a:pPr marL="347472" indent="-347472">
              <a:spcBef>
                <a:spcPts val="600"/>
              </a:spcBef>
              <a:spcAft>
                <a:spcPts val="600"/>
              </a:spcAft>
              <a:buFont typeface="Arial" pitchFamily="34" charset="0"/>
              <a:buChar char="•"/>
              <a:defRPr/>
            </a:pPr>
            <a:r>
              <a:rPr lang="en-US" sz="2000" dirty="0">
                <a:solidFill>
                  <a:srgbClr val="002060"/>
                </a:solidFill>
                <a:cs typeface="+mn-cs"/>
              </a:rPr>
              <a:t>Certifications</a:t>
            </a:r>
          </a:p>
          <a:p>
            <a:pPr marL="347472" indent="-347472">
              <a:spcBef>
                <a:spcPts val="600"/>
              </a:spcBef>
              <a:spcAft>
                <a:spcPts val="600"/>
              </a:spcAft>
              <a:buFont typeface="Arial" pitchFamily="34" charset="0"/>
              <a:buChar char="•"/>
              <a:defRPr/>
            </a:pPr>
            <a:r>
              <a:rPr lang="en-US" sz="2000" dirty="0">
                <a:solidFill>
                  <a:srgbClr val="002060"/>
                </a:solidFill>
                <a:cs typeface="+mn-cs"/>
              </a:rPr>
              <a:t>Instrumentation</a:t>
            </a:r>
          </a:p>
          <a:p>
            <a:pPr marL="347472" indent="-347472">
              <a:spcBef>
                <a:spcPts val="600"/>
              </a:spcBef>
              <a:spcAft>
                <a:spcPts val="600"/>
              </a:spcAft>
              <a:buFont typeface="Arial" pitchFamily="34" charset="0"/>
              <a:buChar char="•"/>
              <a:defRPr/>
            </a:pPr>
            <a:r>
              <a:rPr lang="en-US" sz="2000" dirty="0">
                <a:solidFill>
                  <a:srgbClr val="002060"/>
                </a:solidFill>
                <a:cs typeface="+mn-cs"/>
              </a:rPr>
              <a:t>Personnel</a:t>
            </a:r>
          </a:p>
          <a:p>
            <a:pPr marL="347472" indent="-347472">
              <a:spcBef>
                <a:spcPts val="600"/>
              </a:spcBef>
              <a:spcAft>
                <a:spcPts val="600"/>
              </a:spcAft>
              <a:buFont typeface="Arial" pitchFamily="34" charset="0"/>
              <a:buChar char="•"/>
              <a:defRPr/>
            </a:pPr>
            <a:endParaRPr lang="en-US" sz="2000" dirty="0">
              <a:solidFill>
                <a:srgbClr val="002060"/>
              </a:solidFill>
            </a:endParaRPr>
          </a:p>
          <a:p>
            <a:pPr>
              <a:spcBef>
                <a:spcPts val="600"/>
              </a:spcBef>
              <a:spcAft>
                <a:spcPts val="600"/>
              </a:spcAft>
              <a:defRPr/>
            </a:pPr>
            <a:r>
              <a:rPr lang="en-US" sz="2000" b="1" i="1" dirty="0">
                <a:solidFill>
                  <a:srgbClr val="002060"/>
                </a:solidFill>
                <a:ea typeface="ＭＳ Ｐゴシック" pitchFamily="84" charset="-128"/>
                <a:cs typeface="Times New Roman" pitchFamily="18" charset="0"/>
              </a:rPr>
              <a:t>URL: https://cfext.epa.gov/cetl</a:t>
            </a:r>
          </a:p>
        </p:txBody>
      </p:sp>
    </p:spTree>
    <p:extLst>
      <p:ext uri="{BB962C8B-B14F-4D97-AF65-F5344CB8AC3E}">
        <p14:creationId xmlns:p14="http://schemas.microsoft.com/office/powerpoint/2010/main" val="2332590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570932" y="390904"/>
            <a:ext cx="10515600" cy="1325563"/>
          </a:xfrm>
        </p:spPr>
        <p:txBody>
          <a:bodyPr/>
          <a:lstStyle/>
          <a:p>
            <a:r>
              <a:rPr lang="en-US" dirty="0"/>
              <a:t>CMAD Bio-Analytical Laboratory (CBL)</a:t>
            </a:r>
          </a:p>
        </p:txBody>
      </p:sp>
      <p:sp>
        <p:nvSpPr>
          <p:cNvPr id="5" name="Content Placeholder 2"/>
          <p:cNvSpPr txBox="1">
            <a:spLocks/>
          </p:cNvSpPr>
          <p:nvPr/>
        </p:nvSpPr>
        <p:spPr bwMode="auto">
          <a:xfrm>
            <a:off x="570932" y="1921184"/>
            <a:ext cx="10515600" cy="469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1" fontAlgn="base" hangingPunct="1">
              <a:lnSpc>
                <a:spcPct val="90000"/>
              </a:lnSpc>
              <a:spcBef>
                <a:spcPts val="1000"/>
              </a:spcBef>
              <a:spcAft>
                <a:spcPct val="0"/>
              </a:spcAft>
              <a:buFont typeface="Arial" panose="020B0604020202020204" pitchFamily="34" charset="0"/>
              <a:buNone/>
              <a:defRPr sz="2800" b="0" kern="1200" spc="-150">
                <a:solidFill>
                  <a:srgbClr val="1F1A4F"/>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indent="-457200">
              <a:buFont typeface="Arial" panose="020B0604020202020204" pitchFamily="34" charset="0"/>
              <a:buChar char="•"/>
            </a:pPr>
            <a:r>
              <a:rPr lang="en-US" sz="2400" dirty="0">
                <a:solidFill>
                  <a:srgbClr val="002060"/>
                </a:solidFill>
              </a:rPr>
              <a:t>Bio-Safety Level Two Enhanced (BSL-2E)</a:t>
            </a:r>
          </a:p>
          <a:p>
            <a:pPr marL="800100" lvl="1" indent="-342900">
              <a:buFont typeface="Arial" panose="020B0604020202020204" pitchFamily="34" charset="0"/>
              <a:buChar char="•"/>
            </a:pPr>
            <a:r>
              <a:rPr lang="en-US" sz="2400" dirty="0">
                <a:solidFill>
                  <a:srgbClr val="002060"/>
                </a:solidFill>
              </a:rPr>
              <a:t>Capable of safely analyzing environmental samples contaminated with biological </a:t>
            </a:r>
            <a:r>
              <a:rPr lang="en-US" sz="2400" u="sng" dirty="0">
                <a:solidFill>
                  <a:srgbClr val="002060"/>
                </a:solidFill>
              </a:rPr>
              <a:t>Select Agents </a:t>
            </a:r>
            <a:r>
              <a:rPr lang="en-US" sz="2400" dirty="0">
                <a:solidFill>
                  <a:srgbClr val="002060"/>
                </a:solidFill>
              </a:rPr>
              <a:t>such as </a:t>
            </a:r>
            <a:r>
              <a:rPr lang="en-US" sz="2400" i="1" dirty="0">
                <a:solidFill>
                  <a:srgbClr val="002060"/>
                </a:solidFill>
                <a:highlight>
                  <a:srgbClr val="FFFF00"/>
                </a:highlight>
              </a:rPr>
              <a:t>Bacillus anthracis</a:t>
            </a:r>
            <a:r>
              <a:rPr lang="en-US" sz="2400" dirty="0">
                <a:solidFill>
                  <a:srgbClr val="002060"/>
                </a:solidFill>
                <a:highlight>
                  <a:srgbClr val="FFFF00"/>
                </a:highlight>
              </a:rPr>
              <a:t> </a:t>
            </a:r>
            <a:r>
              <a:rPr lang="en-US" sz="2400" dirty="0">
                <a:solidFill>
                  <a:srgbClr val="002060"/>
                </a:solidFill>
              </a:rPr>
              <a:t>and ricin toxin</a:t>
            </a:r>
          </a:p>
          <a:p>
            <a:pPr marL="457200" indent="-457200">
              <a:buFont typeface="Arial" panose="020B0604020202020204" pitchFamily="34" charset="0"/>
              <a:buChar char="•"/>
            </a:pPr>
            <a:r>
              <a:rPr lang="en-US" sz="2400" dirty="0">
                <a:solidFill>
                  <a:srgbClr val="002060"/>
                </a:solidFill>
              </a:rPr>
              <a:t>Location: Lakewood, CO (NEIC Facility)</a:t>
            </a:r>
          </a:p>
          <a:p>
            <a:pPr marL="457200" indent="-457200">
              <a:buFont typeface="Arial" panose="020B0604020202020204" pitchFamily="34" charset="0"/>
              <a:buChar char="•"/>
            </a:pPr>
            <a:r>
              <a:rPr lang="en-US" sz="2400" dirty="0">
                <a:solidFill>
                  <a:srgbClr val="002060"/>
                </a:solidFill>
              </a:rPr>
              <a:t>Purpose</a:t>
            </a:r>
          </a:p>
          <a:p>
            <a:pPr marL="800100" lvl="1" indent="-342900">
              <a:buFont typeface="Arial" panose="020B0604020202020204" pitchFamily="34" charset="0"/>
              <a:buChar char="•"/>
            </a:pPr>
            <a:r>
              <a:rPr lang="en-US" sz="2400" dirty="0">
                <a:solidFill>
                  <a:srgbClr val="002060"/>
                </a:solidFill>
              </a:rPr>
              <a:t>Provide emergency analytical services to EPA emergency response community when faced with a biological incident</a:t>
            </a:r>
          </a:p>
          <a:p>
            <a:pPr marL="800100" lvl="1" indent="-342900">
              <a:buFont typeface="Arial" panose="020B0604020202020204" pitchFamily="34" charset="0"/>
              <a:buChar char="•"/>
            </a:pPr>
            <a:r>
              <a:rPr lang="en-US" sz="2400" dirty="0">
                <a:solidFill>
                  <a:srgbClr val="002060"/>
                </a:solidFill>
              </a:rPr>
              <a:t>Provide support to partners at the National Homeland Security Research Center (NHSRC) in developing analytical methods for analyzing environmental samples</a:t>
            </a:r>
          </a:p>
          <a:p>
            <a:pPr marL="800100" lvl="1" indent="-342900">
              <a:buFont typeface="Arial" panose="020B0604020202020204" pitchFamily="34" charset="0"/>
              <a:buChar char="•"/>
            </a:pPr>
            <a:r>
              <a:rPr lang="en-US" sz="2400" dirty="0">
                <a:solidFill>
                  <a:srgbClr val="002060"/>
                </a:solidFill>
              </a:rPr>
              <a:t>Using Select Bio-agent reagents obtained from DoD’s ECBC Laboratories</a:t>
            </a:r>
          </a:p>
          <a:p>
            <a:pPr lvl="1"/>
            <a:endParaRPr lang="en-US" dirty="0">
              <a:solidFill>
                <a:srgbClr val="002060"/>
              </a:solidFill>
            </a:endParaRPr>
          </a:p>
        </p:txBody>
      </p:sp>
    </p:spTree>
    <p:extLst>
      <p:ext uri="{BB962C8B-B14F-4D97-AF65-F5344CB8AC3E}">
        <p14:creationId xmlns:p14="http://schemas.microsoft.com/office/powerpoint/2010/main" val="115346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3613279" y="364083"/>
            <a:ext cx="5397500" cy="708025"/>
          </a:xfrm>
        </p:spPr>
        <p:txBody>
          <a:bodyPr/>
          <a:lstStyle/>
          <a:p>
            <a:pPr algn="ctr"/>
            <a:r>
              <a:rPr lang="en-US" dirty="0"/>
              <a:t>CBL Capabilities</a:t>
            </a:r>
          </a:p>
        </p:txBody>
      </p:sp>
      <p:sp>
        <p:nvSpPr>
          <p:cNvPr id="5" name="Content Placeholder 5"/>
          <p:cNvSpPr txBox="1">
            <a:spLocks/>
          </p:cNvSpPr>
          <p:nvPr/>
        </p:nvSpPr>
        <p:spPr>
          <a:xfrm>
            <a:off x="3510282" y="1467893"/>
            <a:ext cx="7776416" cy="4851020"/>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3000" kern="1200">
                <a:solidFill>
                  <a:srgbClr val="0070C0"/>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rgbClr val="0070C0"/>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0070C0"/>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rgbClr val="0070C0"/>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070C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rgbClr val="002060"/>
                </a:solidFill>
              </a:rPr>
              <a:t>Environmental sample analysis</a:t>
            </a:r>
          </a:p>
          <a:p>
            <a:r>
              <a:rPr lang="en-US" sz="2800" dirty="0">
                <a:solidFill>
                  <a:srgbClr val="002060"/>
                </a:solidFill>
              </a:rPr>
              <a:t>Microbiological and molecular biology equipment</a:t>
            </a:r>
          </a:p>
          <a:p>
            <a:r>
              <a:rPr lang="en-US" sz="2800" dirty="0">
                <a:solidFill>
                  <a:srgbClr val="002060"/>
                </a:solidFill>
              </a:rPr>
              <a:t>Methods include:</a:t>
            </a:r>
          </a:p>
          <a:p>
            <a:pPr lvl="1"/>
            <a:r>
              <a:rPr lang="en-US" dirty="0">
                <a:solidFill>
                  <a:srgbClr val="002060"/>
                </a:solidFill>
              </a:rPr>
              <a:t>Bacterial culture methods</a:t>
            </a:r>
          </a:p>
          <a:p>
            <a:pPr lvl="1"/>
            <a:r>
              <a:rPr lang="en-US" dirty="0">
                <a:solidFill>
                  <a:srgbClr val="002060"/>
                </a:solidFill>
              </a:rPr>
              <a:t>Polymerase Chain Reaction (PCR)</a:t>
            </a:r>
          </a:p>
          <a:p>
            <a:pPr lvl="2"/>
            <a:r>
              <a:rPr lang="en-US" sz="2800" dirty="0">
                <a:solidFill>
                  <a:srgbClr val="002060"/>
                </a:solidFill>
              </a:rPr>
              <a:t>Real-Time PCR</a:t>
            </a:r>
          </a:p>
          <a:p>
            <a:pPr lvl="2"/>
            <a:r>
              <a:rPr lang="en-US" sz="2800" dirty="0">
                <a:solidFill>
                  <a:srgbClr val="002060"/>
                </a:solidFill>
              </a:rPr>
              <a:t>Rapid Viability PCR (RV-PCR)</a:t>
            </a:r>
          </a:p>
          <a:p>
            <a:pPr lvl="1"/>
            <a:r>
              <a:rPr lang="en-US" dirty="0" err="1">
                <a:solidFill>
                  <a:srgbClr val="002060"/>
                </a:solidFill>
              </a:rPr>
              <a:t>Electrochemiluminescence</a:t>
            </a:r>
            <a:r>
              <a:rPr lang="en-US" dirty="0">
                <a:solidFill>
                  <a:srgbClr val="002060"/>
                </a:solidFill>
              </a:rPr>
              <a:t> (ECL)</a:t>
            </a:r>
          </a:p>
          <a:p>
            <a:pPr lvl="2"/>
            <a:r>
              <a:rPr lang="en-US" sz="2800" dirty="0" err="1">
                <a:solidFill>
                  <a:srgbClr val="002060"/>
                </a:solidFill>
              </a:rPr>
              <a:t>Biotoxin</a:t>
            </a:r>
            <a:r>
              <a:rPr lang="en-US" sz="2800" dirty="0">
                <a:solidFill>
                  <a:srgbClr val="002060"/>
                </a:solidFill>
              </a:rPr>
              <a:t> analysis</a:t>
            </a:r>
          </a:p>
        </p:txBody>
      </p:sp>
      <p:pic>
        <p:nvPicPr>
          <p:cNvPr id="6" name="Content Placeholder 6"/>
          <p:cNvPicPr>
            <a:picLocks/>
          </p:cNvPicPr>
          <p:nvPr/>
        </p:nvPicPr>
        <p:blipFill>
          <a:blip r:embed="rId2" cstate="print">
            <a:extLst>
              <a:ext uri="{28A0092B-C50C-407E-A947-70E740481C1C}">
                <a14:useLocalDpi xmlns:a14="http://schemas.microsoft.com/office/drawing/2010/main" val="0"/>
              </a:ext>
            </a:extLst>
          </a:blip>
          <a:stretch>
            <a:fillRect/>
          </a:stretch>
        </p:blipFill>
        <p:spPr bwMode="auto">
          <a:xfrm>
            <a:off x="563573" y="927118"/>
            <a:ext cx="2654301" cy="21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53640926-AAD7-44D8-BBD7-CCE9431645EC}">
              <a14:shadowObscured xmlns:a14="http://schemas.microsoft.com/office/drawing/2010/main"/>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90540" y="3097229"/>
            <a:ext cx="2717002" cy="1811283"/>
          </a:xfrm>
          <a:prstGeom prst="rect">
            <a:avLst/>
          </a:prstGeom>
          <a:noFill/>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00949" y="4977610"/>
            <a:ext cx="2716925" cy="18112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380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Organism Specific Capabilities</a:t>
            </a:r>
          </a:p>
        </p:txBody>
      </p:sp>
      <p:sp>
        <p:nvSpPr>
          <p:cNvPr id="3" name="Content Placeholder 2"/>
          <p:cNvSpPr>
            <a:spLocks noGrp="1"/>
          </p:cNvSpPr>
          <p:nvPr>
            <p:ph idx="1"/>
          </p:nvPr>
        </p:nvSpPr>
        <p:spPr>
          <a:xfrm>
            <a:off x="838200" y="1409989"/>
            <a:ext cx="10515600" cy="4351338"/>
          </a:xfrm>
        </p:spPr>
        <p:txBody>
          <a:bodyPr>
            <a:normAutofit fontScale="85000" lnSpcReduction="20000"/>
          </a:bodyPr>
          <a:lstStyle/>
          <a:p>
            <a:pPr marL="0" indent="0">
              <a:buNone/>
            </a:pPr>
            <a:endParaRPr lang="en-US" b="1" dirty="0"/>
          </a:p>
          <a:p>
            <a:pPr marL="0" indent="0">
              <a:buNone/>
            </a:pPr>
            <a:r>
              <a:rPr lang="en-US" sz="2300" b="1" dirty="0"/>
              <a:t>Pathogen 				BSL 	Detection Method 	Samples/24 hrs</a:t>
            </a:r>
            <a:r>
              <a:rPr lang="en-US" sz="2300" dirty="0"/>
              <a:t>.</a:t>
            </a:r>
          </a:p>
          <a:p>
            <a:r>
              <a:rPr lang="en-US" sz="2300" dirty="0"/>
              <a:t>Cryptosporidium			2 	qPCR 			~40</a:t>
            </a:r>
          </a:p>
          <a:p>
            <a:r>
              <a:rPr lang="en-US" sz="2300" dirty="0"/>
              <a:t>Giardia 				2	qPCR 			~40</a:t>
            </a:r>
          </a:p>
          <a:p>
            <a:r>
              <a:rPr lang="en-US" sz="2300" dirty="0"/>
              <a:t>Toxoplasma 				2 	qPCR 			~40</a:t>
            </a:r>
          </a:p>
          <a:p>
            <a:r>
              <a:rPr lang="it-IT" sz="2300" i="1" dirty="0"/>
              <a:t>E. coli 				</a:t>
            </a:r>
            <a:r>
              <a:rPr lang="it-IT" sz="2300" dirty="0"/>
              <a:t>1 	qPCR/culture		~40</a:t>
            </a:r>
          </a:p>
          <a:p>
            <a:r>
              <a:rPr lang="it-IT" sz="2300" i="1" dirty="0"/>
              <a:t>E. coli </a:t>
            </a:r>
            <a:r>
              <a:rPr lang="it-IT" sz="2300" dirty="0"/>
              <a:t>OH:157 			2 	qPCR 			~40</a:t>
            </a:r>
          </a:p>
          <a:p>
            <a:r>
              <a:rPr lang="it-IT" sz="2300" dirty="0"/>
              <a:t>Legionella spp. 			2 	qPCR 			~40</a:t>
            </a:r>
          </a:p>
          <a:p>
            <a:r>
              <a:rPr lang="es-ES" sz="2300" i="1" dirty="0"/>
              <a:t>Listeria </a:t>
            </a:r>
            <a:r>
              <a:rPr lang="es-ES" sz="2300" i="1" dirty="0" err="1"/>
              <a:t>monocytogenes</a:t>
            </a:r>
            <a:r>
              <a:rPr lang="es-ES" sz="2300" i="1" dirty="0"/>
              <a:t> 		</a:t>
            </a:r>
            <a:r>
              <a:rPr lang="es-ES" sz="2300" dirty="0"/>
              <a:t>2 	</a:t>
            </a:r>
            <a:r>
              <a:rPr lang="es-ES" sz="2300" dirty="0" err="1"/>
              <a:t>qPCR</a:t>
            </a:r>
            <a:r>
              <a:rPr lang="es-ES" sz="2300" dirty="0"/>
              <a:t> 			~40</a:t>
            </a:r>
          </a:p>
          <a:p>
            <a:r>
              <a:rPr lang="en-US" sz="2300" i="1" dirty="0"/>
              <a:t>B. </a:t>
            </a:r>
            <a:r>
              <a:rPr lang="en-US" sz="2300" i="1" dirty="0" err="1"/>
              <a:t>globigii</a:t>
            </a:r>
            <a:r>
              <a:rPr lang="en-US" sz="2300" i="1" dirty="0"/>
              <a:t> </a:t>
            </a:r>
            <a:r>
              <a:rPr lang="en-US" sz="2300" dirty="0"/>
              <a:t>(anthrax surrogate) 		1 	qPCR/culture 		~40/60</a:t>
            </a:r>
          </a:p>
          <a:p>
            <a:r>
              <a:rPr lang="en-US" sz="2300" i="1" dirty="0"/>
              <a:t>B. thuringiensis </a:t>
            </a:r>
            <a:r>
              <a:rPr lang="en-US" sz="2300" dirty="0"/>
              <a:t>(anthrax surrogate) 	1 	qPCR/culture 		~40/60</a:t>
            </a:r>
          </a:p>
          <a:p>
            <a:r>
              <a:rPr lang="en-US" sz="2300" dirty="0"/>
              <a:t>Microbial Source Tracking 		1 	qPCR			~40</a:t>
            </a:r>
          </a:p>
          <a:p>
            <a:endParaRPr lang="en-US" dirty="0"/>
          </a:p>
          <a:p>
            <a:endParaRPr lang="en-US" dirty="0"/>
          </a:p>
        </p:txBody>
      </p:sp>
    </p:spTree>
    <p:extLst>
      <p:ext uri="{BB962C8B-B14F-4D97-AF65-F5344CB8AC3E}">
        <p14:creationId xmlns:p14="http://schemas.microsoft.com/office/powerpoint/2010/main" val="1671945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a:spLocks noGrp="1"/>
          </p:cNvSpPr>
          <p:nvPr>
            <p:ph type="title" idx="4294967295"/>
          </p:nvPr>
        </p:nvSpPr>
        <p:spPr>
          <a:xfrm>
            <a:off x="3086100" y="280964"/>
            <a:ext cx="6172200" cy="854075"/>
          </a:xfrm>
        </p:spPr>
        <p:txBody>
          <a:bodyPr/>
          <a:lstStyle/>
          <a:p>
            <a:pPr algn="ctr"/>
            <a:r>
              <a:rPr lang="en-US" dirty="0"/>
              <a:t>CBL Projects</a:t>
            </a:r>
          </a:p>
        </p:txBody>
      </p:sp>
      <p:sp>
        <p:nvSpPr>
          <p:cNvPr id="5" name="Content Placeholder 8"/>
          <p:cNvSpPr txBox="1">
            <a:spLocks/>
          </p:cNvSpPr>
          <p:nvPr/>
        </p:nvSpPr>
        <p:spPr bwMode="auto">
          <a:xfrm>
            <a:off x="1091821" y="1690094"/>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1" fontAlgn="base" hangingPunct="1">
              <a:lnSpc>
                <a:spcPct val="90000"/>
              </a:lnSpc>
              <a:spcBef>
                <a:spcPts val="1000"/>
              </a:spcBef>
              <a:spcAft>
                <a:spcPct val="0"/>
              </a:spcAft>
              <a:buFont typeface="Arial" panose="020B0604020202020204" pitchFamily="34" charset="0"/>
              <a:buNone/>
              <a:defRPr sz="2800" b="0" kern="1200" spc="-150">
                <a:solidFill>
                  <a:srgbClr val="1F1A4F"/>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solidFill>
                  <a:srgbClr val="002060"/>
                </a:solidFill>
              </a:rPr>
              <a:t>Assisting NHSRC to collect performance data on RV-PCR</a:t>
            </a:r>
          </a:p>
          <a:p>
            <a:pPr lvl="1"/>
            <a:r>
              <a:rPr lang="en-US" dirty="0">
                <a:solidFill>
                  <a:srgbClr val="002060"/>
                </a:solidFill>
              </a:rPr>
              <a:t>Eventually make RV-PCR the standard analysis over culture method</a:t>
            </a:r>
          </a:p>
          <a:p>
            <a:pPr lvl="1"/>
            <a:r>
              <a:rPr lang="en-US" dirty="0">
                <a:solidFill>
                  <a:srgbClr val="002060"/>
                </a:solidFill>
              </a:rPr>
              <a:t>RV-PCR gives results in 15 hours rather than the 36 hours required for culture method</a:t>
            </a:r>
          </a:p>
          <a:p>
            <a:r>
              <a:rPr lang="en-US" dirty="0">
                <a:solidFill>
                  <a:srgbClr val="002060"/>
                </a:solidFill>
              </a:rPr>
              <a:t>Ensuring data quality of ECL analysis for ricin samples</a:t>
            </a:r>
          </a:p>
          <a:p>
            <a:r>
              <a:rPr lang="en-US" dirty="0">
                <a:solidFill>
                  <a:srgbClr val="002060"/>
                </a:solidFill>
              </a:rPr>
              <a:t>Assisting in operational studies</a:t>
            </a:r>
          </a:p>
          <a:p>
            <a:pPr lvl="1"/>
            <a:r>
              <a:rPr lang="en-US" dirty="0">
                <a:solidFill>
                  <a:srgbClr val="002060"/>
                </a:solidFill>
              </a:rPr>
              <a:t>In 2016, CBL analyzed over 600 samples in one month via culture method as part of the Operational Technology Demonstration</a:t>
            </a:r>
          </a:p>
          <a:p>
            <a:r>
              <a:rPr lang="en-US" dirty="0">
                <a:solidFill>
                  <a:srgbClr val="002060"/>
                </a:solidFill>
              </a:rPr>
              <a:t>Developing relationships with DOD to facilitate acquisition of reagents needed for biological agent analysis</a:t>
            </a:r>
          </a:p>
        </p:txBody>
      </p:sp>
    </p:spTree>
    <p:extLst>
      <p:ext uri="{BB962C8B-B14F-4D97-AF65-F5344CB8AC3E}">
        <p14:creationId xmlns:p14="http://schemas.microsoft.com/office/powerpoint/2010/main" val="2084767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584200" y="1433286"/>
            <a:ext cx="12192000" cy="1143000"/>
          </a:xfrm>
          <a:prstGeom prst="rect">
            <a:avLst/>
          </a:prstGeom>
          <a:noFill/>
          <a:ln w="9525">
            <a:noFill/>
            <a:miter lim="800000"/>
            <a:headEnd/>
            <a:tailEnd/>
          </a:ln>
        </p:spPr>
        <p:txBody>
          <a:bodyPr anchor="ctr"/>
          <a:lstStyle/>
          <a:p>
            <a:pPr marL="236538" algn="ctr"/>
            <a:r>
              <a:rPr lang="en-US" sz="3600" b="1" dirty="0">
                <a:solidFill>
                  <a:srgbClr val="002060"/>
                </a:solidFill>
              </a:rPr>
              <a:t>USEPA ASPECT Program</a:t>
            </a:r>
          </a:p>
          <a:p>
            <a:pPr marL="236538" algn="ctr"/>
            <a:r>
              <a:rPr lang="en-US" b="1" dirty="0">
                <a:solidFill>
                  <a:srgbClr val="C00000"/>
                </a:solidFill>
                <a:latin typeface="Arial" charset="0"/>
              </a:rPr>
              <a:t>Airborne Spectral Photometric Environmental Collection Technology</a:t>
            </a:r>
          </a:p>
          <a:p>
            <a:pPr marL="236538" algn="ctr"/>
            <a:endParaRPr lang="en-US" sz="4400" b="1" dirty="0">
              <a:solidFill>
                <a:srgbClr val="002060"/>
              </a:solidFill>
            </a:endParaRPr>
          </a:p>
        </p:txBody>
      </p:sp>
      <p:sp>
        <p:nvSpPr>
          <p:cNvPr id="7" name="Text Box 5"/>
          <p:cNvSpPr txBox="1">
            <a:spLocks noChangeArrowheads="1"/>
          </p:cNvSpPr>
          <p:nvPr/>
        </p:nvSpPr>
        <p:spPr bwMode="auto">
          <a:xfrm>
            <a:off x="1320800" y="2004786"/>
            <a:ext cx="10134600" cy="1828800"/>
          </a:xfrm>
          <a:prstGeom prst="rect">
            <a:avLst/>
          </a:prstGeom>
          <a:noFill/>
          <a:ln w="9525">
            <a:noFill/>
            <a:round/>
            <a:headEnd/>
            <a:tailEnd/>
          </a:ln>
          <a:effectLst/>
        </p:spPr>
        <p:txBody>
          <a:bodyPr lIns="90000" tIns="46800" rIns="90000" bIns="46800" anchor="ctr"/>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NATION’S ONLY</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-Remote-Sensing &amp; Imagery-</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000" b="1" i="1" dirty="0">
                <a:solidFill>
                  <a:schemeClr val="accent5">
                    <a:lumMod val="50000"/>
                  </a:schemeClr>
                </a:solidFill>
                <a:latin typeface="Arial" charset="0"/>
              </a:rPr>
              <a:t>Chemical, Radiological &amp; Situational Awareness</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22157" b="22509"/>
          <a:stretch/>
        </p:blipFill>
        <p:spPr>
          <a:xfrm>
            <a:off x="1958460" y="3491706"/>
            <a:ext cx="8455540" cy="3117980"/>
          </a:xfrm>
          <a:prstGeom prst="rect">
            <a:avLst/>
          </a:prstGeom>
        </p:spPr>
      </p:pic>
    </p:spTree>
    <p:extLst>
      <p:ext uri="{BB962C8B-B14F-4D97-AF65-F5344CB8AC3E}">
        <p14:creationId xmlns:p14="http://schemas.microsoft.com/office/powerpoint/2010/main" val="504522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83049" y="746947"/>
            <a:ext cx="7541484" cy="1104900"/>
          </a:xfrm>
          <a:prstGeom prst="rect">
            <a:avLst/>
          </a:prstGeom>
          <a:noFill/>
          <a:ln w="9525">
            <a:noFill/>
            <a:miter lim="800000"/>
            <a:headEnd/>
            <a:tailEnd/>
          </a:ln>
        </p:spPr>
        <p:txBody>
          <a:bodyPr anchor="ctr"/>
          <a:lstStyle/>
          <a:p>
            <a:pPr marL="236538" algn="ctr"/>
            <a:r>
              <a:rPr lang="en-US" sz="4000" b="1" dirty="0">
                <a:solidFill>
                  <a:srgbClr val="002060"/>
                </a:solidFill>
              </a:rPr>
              <a:t>ASPECT</a:t>
            </a:r>
          </a:p>
          <a:p>
            <a:pPr marL="236538" algn="ctr"/>
            <a:r>
              <a:rPr lang="en-US" sz="4000" b="1" dirty="0">
                <a:solidFill>
                  <a:srgbClr val="002060"/>
                </a:solidFill>
              </a:rPr>
              <a:t> Multi-Role Operational Concept</a:t>
            </a:r>
            <a:endParaRPr lang="en-US" sz="2000" b="1" dirty="0">
              <a:solidFill>
                <a:srgbClr val="002060"/>
              </a:solidFill>
            </a:endParaRPr>
          </a:p>
        </p:txBody>
      </p:sp>
      <p:sp>
        <p:nvSpPr>
          <p:cNvPr id="5" name="TextBox 4"/>
          <p:cNvSpPr txBox="1"/>
          <p:nvPr/>
        </p:nvSpPr>
        <p:spPr>
          <a:xfrm>
            <a:off x="463086" y="2779116"/>
            <a:ext cx="4280828" cy="1569660"/>
          </a:xfrm>
          <a:prstGeom prst="rect">
            <a:avLst/>
          </a:prstGeom>
          <a:noFill/>
        </p:spPr>
        <p:txBody>
          <a:bodyPr wrap="square" rtlCol="0">
            <a:spAutoFit/>
          </a:bodyPr>
          <a:lstStyle/>
          <a:p>
            <a:pPr marL="342900" indent="-342900">
              <a:buClr>
                <a:srgbClr val="002060"/>
              </a:buClr>
              <a:buFont typeface="Wingdings" panose="05000000000000000000" pitchFamily="2" charset="2"/>
              <a:buChar char="§"/>
            </a:pPr>
            <a:r>
              <a:rPr lang="en-US" sz="2400" b="1" i="1" dirty="0"/>
              <a:t>Emergency Response</a:t>
            </a:r>
          </a:p>
          <a:p>
            <a:pPr marL="342900" indent="-342900">
              <a:buClr>
                <a:srgbClr val="002060"/>
              </a:buClr>
              <a:buFont typeface="Wingdings" panose="05000000000000000000" pitchFamily="2" charset="2"/>
              <a:buChar char="§"/>
            </a:pPr>
            <a:r>
              <a:rPr lang="en-US" sz="2400" b="1" i="1" dirty="0"/>
              <a:t>Homeland Security</a:t>
            </a:r>
          </a:p>
          <a:p>
            <a:pPr marL="342900" indent="-342900">
              <a:buClr>
                <a:srgbClr val="002060"/>
              </a:buClr>
              <a:buFont typeface="Wingdings" panose="05000000000000000000" pitchFamily="2" charset="2"/>
              <a:buChar char="§"/>
            </a:pPr>
            <a:r>
              <a:rPr lang="en-US" sz="2400" b="1" i="1" dirty="0"/>
              <a:t>Site Characterization</a:t>
            </a:r>
          </a:p>
          <a:p>
            <a:pPr marL="342900" indent="-342900">
              <a:buClr>
                <a:srgbClr val="002060"/>
              </a:buClr>
              <a:buFont typeface="Wingdings" panose="05000000000000000000" pitchFamily="2" charset="2"/>
              <a:buChar char="§"/>
            </a:pPr>
            <a:r>
              <a:rPr lang="en-US" sz="2400" b="1" i="1" dirty="0"/>
              <a:t>Atmospheric Characterization</a:t>
            </a:r>
          </a:p>
        </p:txBody>
      </p:sp>
      <p:sp>
        <p:nvSpPr>
          <p:cNvPr id="6" name="Rectangle 5"/>
          <p:cNvSpPr/>
          <p:nvPr/>
        </p:nvSpPr>
        <p:spPr>
          <a:xfrm>
            <a:off x="463086" y="4303455"/>
            <a:ext cx="4293263" cy="2554545"/>
          </a:xfrm>
          <a:prstGeom prst="rect">
            <a:avLst/>
          </a:prstGeom>
        </p:spPr>
        <p:txBody>
          <a:bodyPr wrap="square">
            <a:spAutoFit/>
          </a:bodyPr>
          <a:lstStyle/>
          <a:p>
            <a:pPr marL="342900" indent="-342900">
              <a:buClr>
                <a:srgbClr val="002060"/>
              </a:buClr>
              <a:buFont typeface="Wingdings" panose="05000000000000000000" pitchFamily="2" charset="2"/>
              <a:buChar char="§"/>
            </a:pPr>
            <a:r>
              <a:rPr lang="en-US" sz="2000" b="1" dirty="0">
                <a:latin typeface="+mn-lt"/>
              </a:rPr>
              <a:t>One phone call activation </a:t>
            </a:r>
          </a:p>
          <a:p>
            <a:pPr marL="342900" indent="-342900">
              <a:buClr>
                <a:srgbClr val="002060"/>
              </a:buClr>
              <a:buFont typeface="Wingdings" panose="05000000000000000000" pitchFamily="2" charset="2"/>
              <a:buChar char="§"/>
            </a:pPr>
            <a:r>
              <a:rPr lang="en-US" sz="2000" b="1" dirty="0">
                <a:latin typeface="+mn-lt"/>
              </a:rPr>
              <a:t>Wheels up -- 1 hour </a:t>
            </a:r>
          </a:p>
          <a:p>
            <a:pPr marL="342900" indent="-342900">
              <a:buClr>
                <a:srgbClr val="002060"/>
              </a:buClr>
              <a:buFont typeface="Wingdings" panose="05000000000000000000" pitchFamily="2" charset="2"/>
              <a:buChar char="§"/>
            </a:pPr>
            <a:r>
              <a:rPr lang="en-US" sz="2000" b="1" dirty="0">
                <a:latin typeface="+mn-lt"/>
              </a:rPr>
              <a:t>5 Minute </a:t>
            </a:r>
            <a:r>
              <a:rPr lang="en-US" sz="2000" b="1" dirty="0"/>
              <a:t>turn on data once on-site</a:t>
            </a:r>
          </a:p>
          <a:p>
            <a:pPr marL="800100" lvl="1" indent="-342900">
              <a:buClr>
                <a:srgbClr val="002060"/>
              </a:buClr>
              <a:buFont typeface="Wingdings" panose="05000000000000000000" pitchFamily="2" charset="2"/>
              <a:buChar char="ü"/>
            </a:pPr>
            <a:r>
              <a:rPr lang="en-US" sz="2000" b="1" dirty="0">
                <a:latin typeface="+mn-lt"/>
              </a:rPr>
              <a:t>Chemical, Radiological, Situational</a:t>
            </a:r>
          </a:p>
          <a:p>
            <a:pPr marL="800100" lvl="1" indent="-342900">
              <a:buClr>
                <a:srgbClr val="002060"/>
              </a:buClr>
              <a:buFont typeface="Wingdings" panose="05000000000000000000" pitchFamily="2" charset="2"/>
              <a:buChar char="ü"/>
            </a:pPr>
            <a:r>
              <a:rPr lang="en-US" sz="2000" b="1" dirty="0"/>
              <a:t>Real-time data processing</a:t>
            </a:r>
          </a:p>
          <a:p>
            <a:pPr marL="800100" lvl="1" indent="-342900">
              <a:buClr>
                <a:srgbClr val="002060"/>
              </a:buClr>
              <a:buFont typeface="Wingdings" panose="05000000000000000000" pitchFamily="2" charset="2"/>
              <a:buChar char="ü"/>
            </a:pPr>
            <a:r>
              <a:rPr lang="en-US" sz="2000" b="1" dirty="0">
                <a:latin typeface="+mn-lt"/>
              </a:rPr>
              <a:t>All data QA/QC validated</a:t>
            </a:r>
          </a:p>
          <a:p>
            <a:pPr marL="800100" lvl="1" indent="-342900">
              <a:buClr>
                <a:srgbClr val="002060"/>
              </a:buClr>
              <a:buFont typeface="Wingdings" panose="05000000000000000000" pitchFamily="2" charset="2"/>
              <a:buChar char="ü"/>
            </a:pPr>
            <a:r>
              <a:rPr lang="en-US" sz="2000" b="1" dirty="0"/>
              <a:t>&gt;150 Deployments/Responses</a:t>
            </a:r>
            <a:endParaRPr lang="en-US" sz="2000" b="1" dirty="0">
              <a:latin typeface="+mn-lt"/>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190" y="2084515"/>
            <a:ext cx="3721710" cy="2078925"/>
          </a:xfrm>
          <a:prstGeom prst="rect">
            <a:avLst/>
          </a:prstGeom>
          <a:ln>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190" y="4303455"/>
            <a:ext cx="3721710" cy="1913790"/>
          </a:xfrm>
          <a:prstGeom prst="rect">
            <a:avLst/>
          </a:prstGeom>
        </p:spPr>
      </p:pic>
      <p:cxnSp>
        <p:nvCxnSpPr>
          <p:cNvPr id="9" name="Straight Arrow Connector 8"/>
          <p:cNvCxnSpPr/>
          <p:nvPr/>
        </p:nvCxnSpPr>
        <p:spPr>
          <a:xfrm>
            <a:off x="8811186" y="2779116"/>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798" y="2012585"/>
            <a:ext cx="1662542" cy="10650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9115986" y="3036193"/>
            <a:ext cx="2884536" cy="461665"/>
          </a:xfrm>
          <a:prstGeom prst="rect">
            <a:avLst/>
          </a:prstGeom>
          <a:noFill/>
        </p:spPr>
        <p:txBody>
          <a:bodyPr wrap="square" rtlCol="0">
            <a:spAutoFit/>
          </a:bodyPr>
          <a:lstStyle/>
          <a:p>
            <a:pPr algn="ctr"/>
            <a:r>
              <a:rPr lang="en-US" sz="1200" dirty="0"/>
              <a:t>Automated airborne processing</a:t>
            </a:r>
          </a:p>
          <a:p>
            <a:pPr algn="ctr"/>
            <a:r>
              <a:rPr lang="en-US" sz="1200" dirty="0"/>
              <a:t>and data transmission via satellite</a:t>
            </a:r>
          </a:p>
        </p:txBody>
      </p:sp>
      <p:pic>
        <p:nvPicPr>
          <p:cNvPr id="12"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8798" y="3511511"/>
            <a:ext cx="2065338" cy="114617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9448798" y="4615490"/>
            <a:ext cx="2325078" cy="646331"/>
          </a:xfrm>
          <a:prstGeom prst="rect">
            <a:avLst/>
          </a:prstGeom>
        </p:spPr>
        <p:txBody>
          <a:bodyPr wrap="square">
            <a:spAutoFit/>
          </a:bodyPr>
          <a:lstStyle/>
          <a:p>
            <a:pPr algn="ctr"/>
            <a:r>
              <a:rPr lang="en-US" sz="1200" dirty="0"/>
              <a:t>Data package extracted by reach back team, analyzed and QA/QC validation</a:t>
            </a:r>
          </a:p>
        </p:txBody>
      </p:sp>
      <p:pic>
        <p:nvPicPr>
          <p:cNvPr id="14" name="Picture 13"/>
          <p:cNvPicPr>
            <a:picLocks noChangeAspect="1"/>
          </p:cNvPicPr>
          <p:nvPr/>
        </p:nvPicPr>
        <p:blipFill>
          <a:blip r:embed="rId6"/>
          <a:stretch>
            <a:fillRect/>
          </a:stretch>
        </p:blipFill>
        <p:spPr>
          <a:xfrm>
            <a:off x="9588009" y="5220710"/>
            <a:ext cx="2412513" cy="1329169"/>
          </a:xfrm>
          <a:prstGeom prst="rect">
            <a:avLst/>
          </a:prstGeom>
        </p:spPr>
      </p:pic>
      <p:sp>
        <p:nvSpPr>
          <p:cNvPr id="15" name="Rectangle 14"/>
          <p:cNvSpPr/>
          <p:nvPr/>
        </p:nvSpPr>
        <p:spPr>
          <a:xfrm>
            <a:off x="3689045" y="6098484"/>
            <a:ext cx="6096000" cy="830997"/>
          </a:xfrm>
          <a:prstGeom prst="rect">
            <a:avLst/>
          </a:prstGeom>
        </p:spPr>
        <p:txBody>
          <a:bodyPr>
            <a:spAutoFit/>
          </a:bodyPr>
          <a:lstStyle/>
          <a:p>
            <a:pPr algn="ctr">
              <a:buClr>
                <a:srgbClr val="002060"/>
              </a:buClr>
            </a:pPr>
            <a:r>
              <a:rPr lang="en-US" sz="2400" b="1" i="1" dirty="0"/>
              <a:t>System FULLY OPERATIONAL</a:t>
            </a:r>
          </a:p>
          <a:p>
            <a:pPr algn="ctr">
              <a:buClr>
                <a:srgbClr val="002060"/>
              </a:buClr>
            </a:pPr>
            <a:r>
              <a:rPr lang="en-US" sz="2400" b="1" i="1" dirty="0"/>
              <a:t>24/7/365 Readiness</a:t>
            </a:r>
          </a:p>
        </p:txBody>
      </p:sp>
      <p:sp>
        <p:nvSpPr>
          <p:cNvPr id="16" name="Rectangle 15"/>
          <p:cNvSpPr/>
          <p:nvPr/>
        </p:nvSpPr>
        <p:spPr>
          <a:xfrm>
            <a:off x="9115986" y="6549879"/>
            <a:ext cx="3197786" cy="276999"/>
          </a:xfrm>
          <a:prstGeom prst="rect">
            <a:avLst/>
          </a:prstGeom>
        </p:spPr>
        <p:txBody>
          <a:bodyPr wrap="square">
            <a:spAutoFit/>
          </a:bodyPr>
          <a:lstStyle/>
          <a:p>
            <a:pPr algn="ctr"/>
            <a:r>
              <a:rPr lang="en-US" sz="1200" dirty="0"/>
              <a:t>Validated data released for client use</a:t>
            </a:r>
          </a:p>
        </p:txBody>
      </p:sp>
    </p:spTree>
    <p:extLst>
      <p:ext uri="{BB962C8B-B14F-4D97-AF65-F5344CB8AC3E}">
        <p14:creationId xmlns:p14="http://schemas.microsoft.com/office/powerpoint/2010/main" val="3046423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705100" y="559075"/>
            <a:ext cx="10227733" cy="1143000"/>
          </a:xfrm>
          <a:prstGeom prst="rect">
            <a:avLst/>
          </a:prstGeom>
          <a:noFill/>
          <a:ln w="9525">
            <a:noFill/>
            <a:miter lim="800000"/>
            <a:headEnd/>
            <a:tailEnd/>
          </a:ln>
        </p:spPr>
        <p:txBody>
          <a:bodyPr anchor="ctr"/>
          <a:lstStyle/>
          <a:p>
            <a:pPr marL="236538"/>
            <a:r>
              <a:rPr lang="en-US" sz="4000" b="1" dirty="0">
                <a:solidFill>
                  <a:srgbClr val="002060"/>
                </a:solidFill>
              </a:rPr>
              <a:t>ASPECT – Current Systems</a:t>
            </a:r>
            <a:endParaRPr lang="en-US" sz="2000" b="1" dirty="0">
              <a:solidFill>
                <a:srgbClr val="002060"/>
              </a:solidFill>
            </a:endParaRPr>
          </a:p>
        </p:txBody>
      </p:sp>
      <p:grpSp>
        <p:nvGrpSpPr>
          <p:cNvPr id="5" name="Group 3"/>
          <p:cNvGrpSpPr>
            <a:grpSpLocks/>
          </p:cNvGrpSpPr>
          <p:nvPr/>
        </p:nvGrpSpPr>
        <p:grpSpPr bwMode="auto">
          <a:xfrm>
            <a:off x="386032" y="2917308"/>
            <a:ext cx="2438400" cy="2161995"/>
            <a:chOff x="3394" y="0"/>
            <a:chExt cx="1461" cy="1100"/>
          </a:xfrm>
        </p:grpSpPr>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4" y="0"/>
              <a:ext cx="1462" cy="1101"/>
            </a:xfrm>
            <a:prstGeom prst="rect">
              <a:avLst/>
            </a:prstGeom>
            <a:solidFill>
              <a:srgbClr val="FFFFFF">
                <a:alpha val="30980"/>
              </a:srgbClr>
            </a:solidFill>
            <a:ln>
              <a:noFill/>
            </a:ln>
            <a:extLst>
              <a:ext uri="{91240B29-F687-4F45-9708-019B960494DF}">
                <a14:hiddenLine xmlns:a14="http://schemas.microsoft.com/office/drawing/2010/main" w="9525">
                  <a:solidFill>
                    <a:srgbClr val="000000"/>
                  </a:solidFill>
                  <a:round/>
                  <a:headEnd/>
                  <a:tailEnd/>
                </a14:hiddenLine>
              </a:ext>
            </a:extLst>
          </p:spPr>
        </p:pic>
        <p:sp>
          <p:nvSpPr>
            <p:cNvPr id="7" name="Text Box 5"/>
            <p:cNvSpPr txBox="1">
              <a:spLocks noChangeArrowheads="1"/>
            </p:cNvSpPr>
            <p:nvPr/>
          </p:nvSpPr>
          <p:spPr bwMode="auto">
            <a:xfrm>
              <a:off x="3394" y="0"/>
              <a:ext cx="1462" cy="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rgbClr val="FFFFFF"/>
                </a:solidFill>
              </a:endParaRPr>
            </a:p>
          </p:txBody>
        </p:sp>
      </p:grpSp>
      <p:sp>
        <p:nvSpPr>
          <p:cNvPr id="8" name="TextBox 7"/>
          <p:cNvSpPr txBox="1"/>
          <p:nvPr/>
        </p:nvSpPr>
        <p:spPr>
          <a:xfrm>
            <a:off x="386032" y="5193603"/>
            <a:ext cx="2438400" cy="461665"/>
          </a:xfrm>
          <a:prstGeom prst="rect">
            <a:avLst/>
          </a:prstGeom>
          <a:noFill/>
        </p:spPr>
        <p:txBody>
          <a:bodyPr wrap="square" rtlCol="0">
            <a:spAutoFit/>
          </a:bodyPr>
          <a:lstStyle/>
          <a:p>
            <a:pPr algn="ctr"/>
            <a:r>
              <a:rPr lang="en-US" sz="1200" b="1" dirty="0">
                <a:solidFill>
                  <a:schemeClr val="accent1">
                    <a:lumMod val="50000"/>
                  </a:schemeClr>
                </a:solidFill>
              </a:rPr>
              <a:t>Infrared Line Scanner</a:t>
            </a:r>
            <a:r>
              <a:rPr lang="en-US" sz="1200" dirty="0"/>
              <a:t>*  to image the plume</a:t>
            </a:r>
          </a:p>
        </p:txBody>
      </p:sp>
      <p:grpSp>
        <p:nvGrpSpPr>
          <p:cNvPr id="10" name="Group 6"/>
          <p:cNvGrpSpPr>
            <a:grpSpLocks/>
          </p:cNvGrpSpPr>
          <p:nvPr/>
        </p:nvGrpSpPr>
        <p:grpSpPr bwMode="auto">
          <a:xfrm>
            <a:off x="3700009" y="1580439"/>
            <a:ext cx="2319068" cy="2135666"/>
            <a:chOff x="4508" y="752"/>
            <a:chExt cx="1117" cy="994"/>
          </a:xfrm>
        </p:grpSpPr>
        <p:pic>
          <p:nvPicPr>
            <p:cNvPr id="1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8" y="752"/>
              <a:ext cx="1118"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 name="Text Box 8"/>
            <p:cNvSpPr txBox="1">
              <a:spLocks noChangeArrowheads="1"/>
            </p:cNvSpPr>
            <p:nvPr/>
          </p:nvSpPr>
          <p:spPr bwMode="auto">
            <a:xfrm>
              <a:off x="4508" y="752"/>
              <a:ext cx="1118"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solidFill>
                  <a:srgbClr val="FFFFFF"/>
                </a:solidFill>
              </a:endParaRPr>
            </a:p>
          </p:txBody>
        </p:sp>
      </p:grpSp>
      <p:sp>
        <p:nvSpPr>
          <p:cNvPr id="13" name="TextBox 12"/>
          <p:cNvSpPr txBox="1"/>
          <p:nvPr/>
        </p:nvSpPr>
        <p:spPr>
          <a:xfrm>
            <a:off x="3592342" y="3708465"/>
            <a:ext cx="2590800" cy="923330"/>
          </a:xfrm>
          <a:prstGeom prst="rect">
            <a:avLst/>
          </a:prstGeom>
          <a:noFill/>
        </p:spPr>
        <p:txBody>
          <a:bodyPr wrap="square" rtlCol="0">
            <a:spAutoFit/>
          </a:bodyPr>
          <a:lstStyle/>
          <a:p>
            <a:pPr algn="ctr"/>
            <a:r>
              <a:rPr lang="en-US" sz="1200" dirty="0"/>
              <a:t>A </a:t>
            </a:r>
            <a:r>
              <a:rPr lang="en-US" sz="1200" b="1" dirty="0">
                <a:solidFill>
                  <a:schemeClr val="accent1">
                    <a:lumMod val="50000"/>
                  </a:schemeClr>
                </a:solidFill>
              </a:rPr>
              <a:t>High Speed Infrared Spectrometer</a:t>
            </a:r>
            <a:r>
              <a:rPr lang="en-US" sz="1200" dirty="0"/>
              <a:t>* to identify and quantify the composition of the plume</a:t>
            </a:r>
          </a:p>
          <a:p>
            <a:endParaRPr lang="en-US" dirty="0"/>
          </a:p>
        </p:txBody>
      </p:sp>
      <p:grpSp>
        <p:nvGrpSpPr>
          <p:cNvPr id="14" name="Group 13"/>
          <p:cNvGrpSpPr/>
          <p:nvPr/>
        </p:nvGrpSpPr>
        <p:grpSpPr>
          <a:xfrm>
            <a:off x="3411083" y="4391173"/>
            <a:ext cx="2953318" cy="2066524"/>
            <a:chOff x="3406774" y="4002377"/>
            <a:chExt cx="2953318" cy="2066524"/>
          </a:xfrm>
        </p:grpSpPr>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8653" t="4198" b="-1"/>
            <a:stretch/>
          </p:blipFill>
          <p:spPr>
            <a:xfrm>
              <a:off x="3406774" y="4002377"/>
              <a:ext cx="2953318" cy="2066524"/>
            </a:xfrm>
            <a:prstGeom prst="rect">
              <a:avLst/>
            </a:prstGeom>
            <a:ln>
              <a:solidFill>
                <a:schemeClr val="tx1"/>
              </a:solidFill>
            </a:ln>
          </p:spPr>
        </p:pic>
        <p:sp>
          <p:nvSpPr>
            <p:cNvPr id="16" name="Oval 15"/>
            <p:cNvSpPr/>
            <p:nvPr/>
          </p:nvSpPr>
          <p:spPr>
            <a:xfrm>
              <a:off x="3695700" y="4174668"/>
              <a:ext cx="838200" cy="821513"/>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6"/>
          <p:cNvSpPr txBox="1"/>
          <p:nvPr/>
        </p:nvSpPr>
        <p:spPr>
          <a:xfrm>
            <a:off x="3082582" y="6499685"/>
            <a:ext cx="3610319" cy="276999"/>
          </a:xfrm>
          <a:prstGeom prst="rect">
            <a:avLst/>
          </a:prstGeom>
          <a:noFill/>
        </p:spPr>
        <p:txBody>
          <a:bodyPr wrap="square" rtlCol="0">
            <a:spAutoFit/>
          </a:bodyPr>
          <a:lstStyle/>
          <a:p>
            <a:pPr algn="ctr"/>
            <a:r>
              <a:rPr lang="en-US" sz="1200" b="1" dirty="0">
                <a:solidFill>
                  <a:schemeClr val="accent1">
                    <a:lumMod val="50000"/>
                  </a:schemeClr>
                </a:solidFill>
              </a:rPr>
              <a:t>High Resolution Digital Aerial Cameras</a:t>
            </a:r>
            <a:r>
              <a:rPr lang="en-US" sz="1200" dirty="0"/>
              <a:t>*; full GIS ready </a:t>
            </a:r>
          </a:p>
        </p:txBody>
      </p:sp>
      <p:pic>
        <p:nvPicPr>
          <p:cNvPr id="18"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33709" y="1580439"/>
            <a:ext cx="2512661" cy="195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9" name="TextBox 18"/>
          <p:cNvSpPr txBox="1"/>
          <p:nvPr/>
        </p:nvSpPr>
        <p:spPr>
          <a:xfrm>
            <a:off x="7342239" y="3535489"/>
            <a:ext cx="2895600" cy="646331"/>
          </a:xfrm>
          <a:prstGeom prst="rect">
            <a:avLst/>
          </a:prstGeom>
          <a:noFill/>
        </p:spPr>
        <p:txBody>
          <a:bodyPr wrap="square" rtlCol="0">
            <a:spAutoFit/>
          </a:bodyPr>
          <a:lstStyle/>
          <a:p>
            <a:pPr algn="ctr"/>
            <a:r>
              <a:rPr lang="en-US" sz="1200" b="1" dirty="0">
                <a:solidFill>
                  <a:schemeClr val="accent1">
                    <a:lumMod val="50000"/>
                  </a:schemeClr>
                </a:solidFill>
              </a:rPr>
              <a:t>Gamma-Ray Spectrometer </a:t>
            </a:r>
            <a:r>
              <a:rPr lang="en-US" sz="1200" dirty="0"/>
              <a:t>packs and neutron detectors  for radiological detection </a:t>
            </a:r>
          </a:p>
        </p:txBody>
      </p:sp>
      <p:grpSp>
        <p:nvGrpSpPr>
          <p:cNvPr id="20" name="Group 19"/>
          <p:cNvGrpSpPr/>
          <p:nvPr/>
        </p:nvGrpSpPr>
        <p:grpSpPr>
          <a:xfrm>
            <a:off x="8028039" y="4212484"/>
            <a:ext cx="2209800" cy="2219961"/>
            <a:chOff x="7983255" y="3991928"/>
            <a:chExt cx="2209800" cy="2219961"/>
          </a:xfrm>
        </p:grpSpPr>
        <p:pic>
          <p:nvPicPr>
            <p:cNvPr id="21" name="Picture 20" descr="unnamed (4).jpg"/>
            <p:cNvPicPr>
              <a:picLocks noChangeAspect="1"/>
            </p:cNvPicPr>
            <p:nvPr/>
          </p:nvPicPr>
          <p:blipFill>
            <a:blip r:embed="rId6" cstate="print"/>
            <a:srcRect l="20012" t="36384" r="27028" b="-6735"/>
            <a:stretch>
              <a:fillRect/>
            </a:stretch>
          </p:blipFill>
          <p:spPr>
            <a:xfrm>
              <a:off x="7983255" y="3991928"/>
              <a:ext cx="2209800" cy="2219961"/>
            </a:xfrm>
            <a:prstGeom prst="rect">
              <a:avLst/>
            </a:prstGeom>
          </p:spPr>
        </p:pic>
        <p:sp>
          <p:nvSpPr>
            <p:cNvPr id="22" name="Oval 21"/>
            <p:cNvSpPr/>
            <p:nvPr/>
          </p:nvSpPr>
          <p:spPr>
            <a:xfrm>
              <a:off x="8763000" y="4800600"/>
              <a:ext cx="702972" cy="707366"/>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Box 22"/>
          <p:cNvSpPr txBox="1"/>
          <p:nvPr/>
        </p:nvSpPr>
        <p:spPr>
          <a:xfrm>
            <a:off x="7711470" y="6201612"/>
            <a:ext cx="2895600" cy="461665"/>
          </a:xfrm>
          <a:prstGeom prst="rect">
            <a:avLst/>
          </a:prstGeom>
          <a:noFill/>
        </p:spPr>
        <p:txBody>
          <a:bodyPr wrap="square" rtlCol="0">
            <a:spAutoFit/>
          </a:bodyPr>
          <a:lstStyle/>
          <a:p>
            <a:pPr algn="ctr"/>
            <a:r>
              <a:rPr lang="en-US" sz="1200" b="1" dirty="0">
                <a:solidFill>
                  <a:schemeClr val="accent1">
                    <a:lumMod val="50000"/>
                  </a:schemeClr>
                </a:solidFill>
              </a:rPr>
              <a:t>Broadband Satellite Data System </a:t>
            </a:r>
            <a:r>
              <a:rPr lang="en-US" sz="1200" dirty="0"/>
              <a:t>provides real-time link with the ground</a:t>
            </a:r>
          </a:p>
        </p:txBody>
      </p:sp>
    </p:spTree>
    <p:extLst>
      <p:ext uri="{BB962C8B-B14F-4D97-AF65-F5344CB8AC3E}">
        <p14:creationId xmlns:p14="http://schemas.microsoft.com/office/powerpoint/2010/main" val="4002396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794000" y="596900"/>
            <a:ext cx="10227733" cy="1143000"/>
          </a:xfrm>
          <a:prstGeom prst="rect">
            <a:avLst/>
          </a:prstGeom>
          <a:noFill/>
          <a:ln w="9525">
            <a:noFill/>
            <a:miter lim="800000"/>
            <a:headEnd/>
            <a:tailEnd/>
          </a:ln>
        </p:spPr>
        <p:txBody>
          <a:bodyPr anchor="ctr"/>
          <a:lstStyle/>
          <a:p>
            <a:pPr marL="236538"/>
            <a:r>
              <a:rPr lang="en-US" sz="4000" b="1" dirty="0">
                <a:solidFill>
                  <a:srgbClr val="002060"/>
                </a:solidFill>
              </a:rPr>
              <a:t>ASPECT – Data Products</a:t>
            </a:r>
            <a:endParaRPr lang="en-US" sz="2000" b="1" dirty="0">
              <a:solidFill>
                <a:srgbClr val="002060"/>
              </a:solidFill>
            </a:endParaRPr>
          </a:p>
        </p:txBody>
      </p:sp>
      <p:pic>
        <p:nvPicPr>
          <p:cNvPr id="5" name="Picture 4" descr="Sigma Plot.png"/>
          <p:cNvPicPr>
            <a:picLocks noChangeAspect="1"/>
          </p:cNvPicPr>
          <p:nvPr/>
        </p:nvPicPr>
        <p:blipFill>
          <a:blip r:embed="rId2" cstate="print"/>
          <a:stretch>
            <a:fillRect/>
          </a:stretch>
        </p:blipFill>
        <p:spPr>
          <a:xfrm>
            <a:off x="475069" y="3101372"/>
            <a:ext cx="2141131" cy="1843119"/>
          </a:xfrm>
          <a:prstGeom prst="rect">
            <a:avLst/>
          </a:prstGeom>
        </p:spPr>
      </p:pic>
      <p:sp>
        <p:nvSpPr>
          <p:cNvPr id="6" name="TextBox 5"/>
          <p:cNvSpPr txBox="1"/>
          <p:nvPr/>
        </p:nvSpPr>
        <p:spPr>
          <a:xfrm>
            <a:off x="785101" y="2732040"/>
            <a:ext cx="1340688" cy="369332"/>
          </a:xfrm>
          <a:prstGeom prst="rect">
            <a:avLst/>
          </a:prstGeom>
          <a:noFill/>
        </p:spPr>
        <p:txBody>
          <a:bodyPr wrap="none" rtlCol="0">
            <a:spAutoFit/>
          </a:bodyPr>
          <a:lstStyle/>
          <a:p>
            <a:r>
              <a:rPr lang="en-US" b="1" dirty="0">
                <a:solidFill>
                  <a:schemeClr val="accent1">
                    <a:lumMod val="50000"/>
                  </a:schemeClr>
                </a:solidFill>
              </a:rPr>
              <a:t>Radiological</a:t>
            </a:r>
          </a:p>
        </p:txBody>
      </p:sp>
      <p:pic>
        <p:nvPicPr>
          <p:cNvPr id="7" name="Picture 6" descr="Exposure plot.png"/>
          <p:cNvPicPr>
            <a:picLocks noChangeAspect="1"/>
          </p:cNvPicPr>
          <p:nvPr/>
        </p:nvPicPr>
        <p:blipFill>
          <a:blip r:embed="rId3" cstate="print"/>
          <a:stretch>
            <a:fillRect/>
          </a:stretch>
        </p:blipFill>
        <p:spPr>
          <a:xfrm>
            <a:off x="475069" y="4979633"/>
            <a:ext cx="2141131" cy="1844754"/>
          </a:xfrm>
          <a:prstGeom prst="rect">
            <a:avLst/>
          </a:prstGeom>
        </p:spPr>
      </p:pic>
      <p:sp>
        <p:nvSpPr>
          <p:cNvPr id="8" name="TextBox 7"/>
          <p:cNvSpPr txBox="1"/>
          <p:nvPr/>
        </p:nvSpPr>
        <p:spPr>
          <a:xfrm>
            <a:off x="3246985" y="1739900"/>
            <a:ext cx="2309478" cy="369332"/>
          </a:xfrm>
          <a:prstGeom prst="rect">
            <a:avLst/>
          </a:prstGeom>
          <a:noFill/>
        </p:spPr>
        <p:txBody>
          <a:bodyPr wrap="none" rtlCol="0">
            <a:spAutoFit/>
          </a:bodyPr>
          <a:lstStyle/>
          <a:p>
            <a:r>
              <a:rPr lang="en-US" b="1" dirty="0">
                <a:solidFill>
                  <a:schemeClr val="accent1">
                    <a:lumMod val="50000"/>
                  </a:schemeClr>
                </a:solidFill>
              </a:rPr>
              <a:t>Situational Awareness</a:t>
            </a:r>
          </a:p>
        </p:txBody>
      </p:sp>
      <p:pic>
        <p:nvPicPr>
          <p:cNvPr id="9" name="Content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5561" y="2337832"/>
            <a:ext cx="2602727" cy="1828800"/>
          </a:xfrm>
          <a:prstGeom prst="rect">
            <a:avLst/>
          </a:prstGeom>
        </p:spPr>
      </p:pic>
      <p:sp>
        <p:nvSpPr>
          <p:cNvPr id="10" name="TextBox 9"/>
          <p:cNvSpPr txBox="1"/>
          <p:nvPr/>
        </p:nvSpPr>
        <p:spPr>
          <a:xfrm>
            <a:off x="4656924" y="2399387"/>
            <a:ext cx="1371600" cy="307777"/>
          </a:xfrm>
          <a:prstGeom prst="rect">
            <a:avLst/>
          </a:prstGeom>
          <a:noFill/>
        </p:spPr>
        <p:txBody>
          <a:bodyPr wrap="square" rtlCol="0">
            <a:spAutoFit/>
          </a:bodyPr>
          <a:lstStyle/>
          <a:p>
            <a:r>
              <a:rPr lang="en-US" sz="1400" b="1" dirty="0">
                <a:solidFill>
                  <a:srgbClr val="FFFF00"/>
                </a:solidFill>
              </a:rPr>
              <a:t>Aerial Photo</a:t>
            </a:r>
          </a:p>
        </p:txBody>
      </p:sp>
      <p:grpSp>
        <p:nvGrpSpPr>
          <p:cNvPr id="11" name="Group 10"/>
          <p:cNvGrpSpPr/>
          <p:nvPr/>
        </p:nvGrpSpPr>
        <p:grpSpPr>
          <a:xfrm>
            <a:off x="3373024" y="4395232"/>
            <a:ext cx="2057400" cy="1752600"/>
            <a:chOff x="8360228" y="4451400"/>
            <a:chExt cx="3233058" cy="2282505"/>
          </a:xfrm>
        </p:grpSpPr>
        <p:pic>
          <p:nvPicPr>
            <p:cNvPr id="12" name="Content Placeholder 9" descr="Flight 22 221.jpg"/>
            <p:cNvPicPr>
              <a:picLocks noChangeAspect="1"/>
            </p:cNvPicPr>
            <p:nvPr/>
          </p:nvPicPr>
          <p:blipFill rotWithShape="1">
            <a:blip r:embed="rId5" cstate="print">
              <a:extLst>
                <a:ext uri="{28A0092B-C50C-407E-A947-70E740481C1C}">
                  <a14:useLocalDpi xmlns:a14="http://schemas.microsoft.com/office/drawing/2010/main"/>
                </a:ext>
              </a:extLst>
            </a:blip>
            <a:srcRect r="12088" b="6902"/>
            <a:stretch/>
          </p:blipFill>
          <p:spPr>
            <a:xfrm>
              <a:off x="8360228" y="4451400"/>
              <a:ext cx="3233058" cy="2282505"/>
            </a:xfrm>
            <a:prstGeom prst="rect">
              <a:avLst/>
            </a:prstGeom>
          </p:spPr>
        </p:pic>
        <p:sp>
          <p:nvSpPr>
            <p:cNvPr id="13" name="TextBox 12"/>
            <p:cNvSpPr txBox="1"/>
            <p:nvPr/>
          </p:nvSpPr>
          <p:spPr>
            <a:xfrm>
              <a:off x="8723602" y="6272238"/>
              <a:ext cx="2869684" cy="400834"/>
            </a:xfrm>
            <a:prstGeom prst="rect">
              <a:avLst/>
            </a:prstGeom>
            <a:noFill/>
          </p:spPr>
          <p:txBody>
            <a:bodyPr wrap="square" rtlCol="0">
              <a:spAutoFit/>
            </a:bodyPr>
            <a:lstStyle/>
            <a:p>
              <a:endParaRPr lang="en-US" sz="1400" b="1" dirty="0">
                <a:solidFill>
                  <a:schemeClr val="bg1"/>
                </a:solidFill>
              </a:endParaRPr>
            </a:p>
          </p:txBody>
        </p:sp>
      </p:grpSp>
      <p:sp>
        <p:nvSpPr>
          <p:cNvPr id="17" name="TextBox 16"/>
          <p:cNvSpPr txBox="1"/>
          <p:nvPr/>
        </p:nvSpPr>
        <p:spPr>
          <a:xfrm>
            <a:off x="3604262" y="5662812"/>
            <a:ext cx="1371600" cy="307777"/>
          </a:xfrm>
          <a:prstGeom prst="rect">
            <a:avLst/>
          </a:prstGeom>
          <a:noFill/>
        </p:spPr>
        <p:txBody>
          <a:bodyPr wrap="square" rtlCol="0">
            <a:spAutoFit/>
          </a:bodyPr>
          <a:lstStyle/>
          <a:p>
            <a:r>
              <a:rPr lang="en-US" sz="1400" b="1" dirty="0">
                <a:solidFill>
                  <a:srgbClr val="FFFF00"/>
                </a:solidFill>
              </a:rPr>
              <a:t>Oblique Photo</a:t>
            </a:r>
          </a:p>
        </p:txBody>
      </p:sp>
      <p:pic>
        <p:nvPicPr>
          <p:cNvPr id="18" name="Picture 6" descr="IRCro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74882" y="4421783"/>
            <a:ext cx="2606096" cy="20083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Text Box 37"/>
          <p:cNvSpPr txBox="1">
            <a:spLocks noChangeArrowheads="1"/>
          </p:cNvSpPr>
          <p:nvPr/>
        </p:nvSpPr>
        <p:spPr bwMode="auto">
          <a:xfrm>
            <a:off x="6600287" y="5970589"/>
            <a:ext cx="1534257" cy="307777"/>
          </a:xfrm>
          <a:prstGeom prst="rect">
            <a:avLst/>
          </a:prstGeom>
          <a:noFill/>
          <a:ln w="9525">
            <a:noFill/>
            <a:miter lim="800000"/>
            <a:headEnd/>
            <a:tailEnd/>
          </a:ln>
          <a:effectLst/>
        </p:spPr>
        <p:txBody>
          <a:bodyPr wrap="square">
            <a:spAutoFit/>
          </a:bodyPr>
          <a:lstStyle/>
          <a:p>
            <a:pPr algn="r" defTabSz="5045075">
              <a:spcBef>
                <a:spcPct val="50000"/>
              </a:spcBef>
              <a:defRPr/>
            </a:pPr>
            <a:r>
              <a:rPr lang="en-US" sz="1400" b="1" dirty="0">
                <a:solidFill>
                  <a:srgbClr val="FFFF00"/>
                </a:solidFill>
                <a:effectLst>
                  <a:outerShdw blurRad="38100" dist="38100" dir="2700000" algn="tl">
                    <a:srgbClr val="000000">
                      <a:alpha val="43137"/>
                    </a:srgbClr>
                  </a:outerShdw>
                </a:effectLst>
                <a:latin typeface="+mn-lt"/>
              </a:rPr>
              <a:t>IR Image</a:t>
            </a:r>
          </a:p>
        </p:txBody>
      </p:sp>
      <p:pic>
        <p:nvPicPr>
          <p:cNvPr id="20" name="Picture 3" descr="H08H1419_55A"/>
          <p:cNvPicPr>
            <a:picLocks noChangeAspect="1" noChangeArrowheads="1"/>
          </p:cNvPicPr>
          <p:nvPr/>
        </p:nvPicPr>
        <p:blipFill>
          <a:blip r:embed="rId7" cstate="print"/>
          <a:srcRect/>
          <a:stretch>
            <a:fillRect/>
          </a:stretch>
        </p:blipFill>
        <p:spPr bwMode="auto">
          <a:xfrm>
            <a:off x="6991411" y="2337832"/>
            <a:ext cx="3504320" cy="1920478"/>
          </a:xfrm>
          <a:prstGeom prst="rect">
            <a:avLst/>
          </a:prstGeom>
          <a:noFill/>
          <a:ln w="9525">
            <a:solidFill>
              <a:schemeClr val="tx1"/>
            </a:solidFill>
            <a:miter lim="800000"/>
            <a:headEnd/>
            <a:tailEnd/>
          </a:ln>
        </p:spPr>
      </p:pic>
      <p:sp>
        <p:nvSpPr>
          <p:cNvPr id="21" name="TextBox 20"/>
          <p:cNvSpPr txBox="1"/>
          <p:nvPr/>
        </p:nvSpPr>
        <p:spPr>
          <a:xfrm>
            <a:off x="8380978" y="1803995"/>
            <a:ext cx="1053750" cy="369332"/>
          </a:xfrm>
          <a:prstGeom prst="rect">
            <a:avLst/>
          </a:prstGeom>
          <a:noFill/>
        </p:spPr>
        <p:txBody>
          <a:bodyPr wrap="none" rtlCol="0">
            <a:spAutoFit/>
          </a:bodyPr>
          <a:lstStyle/>
          <a:p>
            <a:r>
              <a:rPr lang="en-US" b="1" dirty="0">
                <a:solidFill>
                  <a:schemeClr val="accent1">
                    <a:lumMod val="50000"/>
                  </a:schemeClr>
                </a:solidFill>
              </a:rPr>
              <a:t>Chemical</a:t>
            </a:r>
          </a:p>
        </p:txBody>
      </p:sp>
      <p:pic>
        <p:nvPicPr>
          <p:cNvPr id="22" name="Picture 2" descr="H08H1419_55A Ammonia Detection"/>
          <p:cNvPicPr>
            <a:picLocks noChangeAspect="1" noChangeArrowheads="1"/>
          </p:cNvPicPr>
          <p:nvPr/>
        </p:nvPicPr>
        <p:blipFill>
          <a:blip r:embed="rId8" cstate="print"/>
          <a:srcRect/>
          <a:stretch>
            <a:fillRect/>
          </a:stretch>
        </p:blipFill>
        <p:spPr bwMode="auto">
          <a:xfrm>
            <a:off x="8743571" y="4258310"/>
            <a:ext cx="3068889" cy="2640554"/>
          </a:xfrm>
          <a:prstGeom prst="rect">
            <a:avLst/>
          </a:prstGeom>
          <a:noFill/>
          <a:ln w="9525">
            <a:noFill/>
            <a:miter lim="800000"/>
            <a:headEnd/>
            <a:tailEnd/>
          </a:ln>
        </p:spPr>
      </p:pic>
    </p:spTree>
    <p:extLst>
      <p:ext uri="{BB962C8B-B14F-4D97-AF65-F5344CB8AC3E}">
        <p14:creationId xmlns:p14="http://schemas.microsoft.com/office/powerpoint/2010/main" val="557753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301134" y="559558"/>
            <a:ext cx="9668933" cy="965958"/>
          </a:xfrm>
          <a:prstGeom prst="rect">
            <a:avLst/>
          </a:prstGeom>
          <a:noFill/>
          <a:ln w="9525">
            <a:noFill/>
            <a:miter lim="800000"/>
            <a:headEnd/>
            <a:tailEnd/>
          </a:ln>
        </p:spPr>
        <p:txBody>
          <a:bodyPr anchor="ctr"/>
          <a:lstStyle/>
          <a:p>
            <a:pPr marL="236538" algn="ctr"/>
            <a:r>
              <a:rPr lang="en-US" sz="2400" b="1" dirty="0">
                <a:solidFill>
                  <a:srgbClr val="002060"/>
                </a:solidFill>
              </a:rPr>
              <a:t>ASPECT – Software and Automation</a:t>
            </a:r>
          </a:p>
          <a:p>
            <a:pPr marL="236538" algn="ctr"/>
            <a:r>
              <a:rPr lang="en-US" sz="2400" b="1" dirty="0">
                <a:solidFill>
                  <a:srgbClr val="002060"/>
                </a:solidFill>
              </a:rPr>
              <a:t>Simplify Operations, Improve Data Quality and Reduce Costs</a:t>
            </a:r>
          </a:p>
        </p:txBody>
      </p:sp>
      <p:grpSp>
        <p:nvGrpSpPr>
          <p:cNvPr id="5" name="Group 4"/>
          <p:cNvGrpSpPr/>
          <p:nvPr/>
        </p:nvGrpSpPr>
        <p:grpSpPr>
          <a:xfrm>
            <a:off x="1301134" y="2217327"/>
            <a:ext cx="8698889" cy="1108120"/>
            <a:chOff x="1828801" y="1219200"/>
            <a:chExt cx="8698889" cy="1108120"/>
          </a:xfrm>
          <a:solidFill>
            <a:schemeClr val="accent2"/>
          </a:solidFill>
        </p:grpSpPr>
        <p:grpSp>
          <p:nvGrpSpPr>
            <p:cNvPr id="6" name="Group 5"/>
            <p:cNvGrpSpPr/>
            <p:nvPr/>
          </p:nvGrpSpPr>
          <p:grpSpPr>
            <a:xfrm>
              <a:off x="1828801" y="1219200"/>
              <a:ext cx="8698889" cy="1108120"/>
              <a:chOff x="-1062930" y="2517774"/>
              <a:chExt cx="10854974" cy="1966912"/>
            </a:xfrm>
            <a:grpFill/>
          </p:grpSpPr>
          <p:pic>
            <p:nvPicPr>
              <p:cNvPr id="8" name="Picture 7" descr="APhill run5"/>
              <p:cNvPicPr>
                <a:picLocks noChangeAspect="1" noChangeArrowheads="1"/>
              </p:cNvPicPr>
              <p:nvPr/>
            </p:nvPicPr>
            <p:blipFill>
              <a:blip r:embed="rId2" cstate="print"/>
              <a:srcRect/>
              <a:stretch>
                <a:fillRect/>
              </a:stretch>
            </p:blipFill>
            <p:spPr>
              <a:xfrm>
                <a:off x="-1062930" y="2517774"/>
                <a:ext cx="2068512" cy="1922462"/>
              </a:xfrm>
              <a:prstGeom prst="rect">
                <a:avLst/>
              </a:prstGeom>
              <a:grpFill/>
              <a:ln>
                <a:solidFill>
                  <a:schemeClr val="tx1"/>
                </a:solidFill>
              </a:ln>
            </p:spPr>
          </p:pic>
          <p:pic>
            <p:nvPicPr>
              <p:cNvPr id="9" name="Picture 8" descr="run5GRdig"/>
              <p:cNvPicPr>
                <a:picLocks noChangeAspect="1" noChangeArrowheads="1"/>
              </p:cNvPicPr>
              <p:nvPr/>
            </p:nvPicPr>
            <p:blipFill>
              <a:blip r:embed="rId3" cstate="print"/>
              <a:srcRect/>
              <a:stretch>
                <a:fillRect/>
              </a:stretch>
            </p:blipFill>
            <p:spPr>
              <a:xfrm>
                <a:off x="1044064" y="2560319"/>
                <a:ext cx="2058986" cy="1851024"/>
              </a:xfrm>
              <a:prstGeom prst="rect">
                <a:avLst/>
              </a:prstGeom>
              <a:grpFill/>
              <a:ln>
                <a:solidFill>
                  <a:schemeClr val="tx1"/>
                </a:solidFill>
              </a:ln>
            </p:spPr>
          </p:pic>
          <p:pic>
            <p:nvPicPr>
              <p:cNvPr id="10" name="Picture 9" descr="Run 5a"/>
              <p:cNvPicPr>
                <a:picLocks noChangeAspect="1" noChangeArrowheads="1"/>
              </p:cNvPicPr>
              <p:nvPr/>
            </p:nvPicPr>
            <p:blipFill>
              <a:blip r:embed="rId4" cstate="print"/>
              <a:srcRect/>
              <a:stretch>
                <a:fillRect/>
              </a:stretch>
            </p:blipFill>
            <p:spPr>
              <a:xfrm>
                <a:off x="3130793" y="2528887"/>
                <a:ext cx="2097087" cy="1955799"/>
              </a:xfrm>
              <a:prstGeom prst="rect">
                <a:avLst/>
              </a:prstGeom>
              <a:grpFill/>
              <a:ln>
                <a:solidFill>
                  <a:schemeClr val="tx1"/>
                </a:solidFill>
              </a:ln>
            </p:spPr>
          </p:pic>
          <p:pic>
            <p:nvPicPr>
              <p:cNvPr id="11" name="Picture 10"/>
              <p:cNvPicPr>
                <a:picLocks noChangeAspect="1" noChangeArrowheads="1"/>
              </p:cNvPicPr>
              <p:nvPr/>
            </p:nvPicPr>
            <p:blipFill>
              <a:blip r:embed="rId5" cstate="print"/>
              <a:srcRect/>
              <a:stretch>
                <a:fillRect/>
              </a:stretch>
            </p:blipFill>
            <p:spPr bwMode="auto">
              <a:xfrm>
                <a:off x="6924357" y="2517774"/>
                <a:ext cx="2867687" cy="1893569"/>
              </a:xfrm>
              <a:prstGeom prst="rect">
                <a:avLst/>
              </a:prstGeom>
              <a:grpFill/>
              <a:ln w="9525">
                <a:solidFill>
                  <a:schemeClr val="tx1"/>
                </a:solidFill>
                <a:miter lim="800000"/>
                <a:headEnd/>
                <a:tailEnd/>
              </a:ln>
            </p:spPr>
          </p:pic>
        </p:grpSp>
        <p:pic>
          <p:nvPicPr>
            <p:cNvPr id="7" name="Picture 6" descr="filtproc output"/>
            <p:cNvPicPr>
              <a:picLocks noChangeAspect="1" noChangeArrowheads="1"/>
            </p:cNvPicPr>
            <p:nvPr/>
          </p:nvPicPr>
          <p:blipFill>
            <a:blip r:embed="rId6" cstate="print"/>
            <a:srcRect/>
            <a:stretch>
              <a:fillRect/>
            </a:stretch>
          </p:blipFill>
          <p:spPr>
            <a:xfrm>
              <a:off x="6870088" y="1219200"/>
              <a:ext cx="1876022" cy="1083078"/>
            </a:xfrm>
            <a:prstGeom prst="rect">
              <a:avLst/>
            </a:prstGeom>
            <a:grpFill/>
            <a:ln>
              <a:solidFill>
                <a:schemeClr val="tx1"/>
              </a:solidFill>
            </a:ln>
          </p:spPr>
        </p:pic>
      </p:grpSp>
      <p:sp>
        <p:nvSpPr>
          <p:cNvPr id="12" name="TextBox 11"/>
          <p:cNvSpPr txBox="1"/>
          <p:nvPr/>
        </p:nvSpPr>
        <p:spPr>
          <a:xfrm>
            <a:off x="698500" y="3427569"/>
            <a:ext cx="11124185" cy="369332"/>
          </a:xfrm>
          <a:prstGeom prst="rect">
            <a:avLst/>
          </a:prstGeom>
          <a:noFill/>
        </p:spPr>
        <p:txBody>
          <a:bodyPr wrap="square" rtlCol="0">
            <a:spAutoFit/>
          </a:bodyPr>
          <a:lstStyle/>
          <a:p>
            <a:pPr algn="ctr"/>
            <a:r>
              <a:rPr lang="en-US" dirty="0"/>
              <a:t>Current software provides automated detection, GIS treatment, and Data Management while the aircraft is in flight</a:t>
            </a:r>
          </a:p>
        </p:txBody>
      </p:sp>
      <p:pic>
        <p:nvPicPr>
          <p:cNvPr id="13" name="Picture 6" descr="Small Boy.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9158" y="4001145"/>
            <a:ext cx="3151279" cy="197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3603687" y="4268731"/>
            <a:ext cx="7583176" cy="1200329"/>
          </a:xfrm>
          <a:prstGeom prst="rect">
            <a:avLst/>
          </a:prstGeom>
          <a:noFill/>
        </p:spPr>
        <p:txBody>
          <a:bodyPr wrap="square" rtlCol="0">
            <a:spAutoFit/>
          </a:bodyPr>
          <a:lstStyle/>
          <a:p>
            <a:r>
              <a:rPr lang="en-US" b="1" dirty="0">
                <a:solidFill>
                  <a:schemeClr val="accent1">
                    <a:lumMod val="50000"/>
                  </a:schemeClr>
                </a:solidFill>
              </a:rPr>
              <a:t>Automated Radiation Detection </a:t>
            </a:r>
            <a:r>
              <a:rPr lang="en-US" dirty="0"/>
              <a:t>-- Background suppressed pattern recognition techniques developed for chemical detection are being applied to radiological detection.  Filters and coefficients have been developed and tested for Cs-137, Co-60.  Cs-134, Am-241, I-131, and Eu-152 are being generated.</a:t>
            </a:r>
          </a:p>
        </p:txBody>
      </p:sp>
    </p:spTree>
    <p:extLst>
      <p:ext uri="{BB962C8B-B14F-4D97-AF65-F5344CB8AC3E}">
        <p14:creationId xmlns:p14="http://schemas.microsoft.com/office/powerpoint/2010/main" val="3458438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322885" y="355600"/>
            <a:ext cx="10227733" cy="1143000"/>
          </a:xfrm>
          <a:prstGeom prst="rect">
            <a:avLst/>
          </a:prstGeom>
          <a:noFill/>
          <a:ln w="9525">
            <a:noFill/>
            <a:miter lim="800000"/>
            <a:headEnd/>
            <a:tailEnd/>
          </a:ln>
        </p:spPr>
        <p:txBody>
          <a:bodyPr anchor="ctr"/>
          <a:lstStyle/>
          <a:p>
            <a:pPr marL="236538"/>
            <a:r>
              <a:rPr lang="en-US" sz="4000" b="1" dirty="0">
                <a:solidFill>
                  <a:srgbClr val="002060"/>
                </a:solidFill>
              </a:rPr>
              <a:t>ASPECT – Contact and Readiness</a:t>
            </a:r>
            <a:endParaRPr lang="en-US" sz="2000" b="1" dirty="0">
              <a:solidFill>
                <a:srgbClr val="002060"/>
              </a:solidFill>
            </a:endParaRPr>
          </a:p>
        </p:txBody>
      </p:sp>
      <p:sp>
        <p:nvSpPr>
          <p:cNvPr id="5" name="Rectangle 3"/>
          <p:cNvSpPr>
            <a:spLocks noGrp="1" noChangeArrowheads="1"/>
          </p:cNvSpPr>
          <p:nvPr>
            <p:ph type="body" idx="4294967295"/>
          </p:nvPr>
        </p:nvSpPr>
        <p:spPr>
          <a:xfrm>
            <a:off x="-163773" y="1498600"/>
            <a:ext cx="12192000" cy="5365750"/>
          </a:xfrm>
          <a:prstGeom prst="rect">
            <a:avLst/>
          </a:prstGeom>
        </p:spPr>
        <p:txBody>
          <a:bodyPr/>
          <a:lstStyle/>
          <a:p>
            <a:pPr algn="ctr"/>
            <a:endParaRPr lang="en-US" sz="500" b="1" dirty="0">
              <a:solidFill>
                <a:schemeClr val="tx1"/>
              </a:solidFill>
            </a:endParaRPr>
          </a:p>
          <a:p>
            <a:pPr algn="ctr"/>
            <a:endParaRPr lang="en-US" sz="500" b="1" dirty="0">
              <a:solidFill>
                <a:schemeClr val="tx1"/>
              </a:solidFill>
            </a:endParaRPr>
          </a:p>
          <a:p>
            <a:pPr marL="0" indent="0" algn="ctr">
              <a:buNone/>
            </a:pPr>
            <a:r>
              <a:rPr lang="en-US" sz="2000" b="1" dirty="0">
                <a:solidFill>
                  <a:schemeClr val="tx1"/>
                </a:solidFill>
              </a:rPr>
              <a:t>Dr. Mark J. Thomas</a:t>
            </a:r>
            <a:r>
              <a:rPr lang="en-US" sz="2000" dirty="0">
                <a:solidFill>
                  <a:schemeClr val="tx1"/>
                </a:solidFill>
              </a:rPr>
              <a:t>,</a:t>
            </a:r>
            <a:r>
              <a:rPr lang="en-US" sz="2000" b="1" dirty="0">
                <a:solidFill>
                  <a:schemeClr val="tx1"/>
                </a:solidFill>
              </a:rPr>
              <a:t> </a:t>
            </a:r>
            <a:r>
              <a:rPr lang="en-US" sz="2000" dirty="0">
                <a:solidFill>
                  <a:schemeClr val="tx1"/>
                </a:solidFill>
              </a:rPr>
              <a:t>ASPECT Program Manager</a:t>
            </a:r>
          </a:p>
          <a:p>
            <a:pPr marL="0" indent="0" algn="ctr">
              <a:buNone/>
            </a:pPr>
            <a:r>
              <a:rPr lang="en-US" sz="1800" dirty="0">
                <a:solidFill>
                  <a:schemeClr val="tx1"/>
                </a:solidFill>
              </a:rPr>
              <a:t>Field Operations Branch</a:t>
            </a:r>
          </a:p>
          <a:p>
            <a:pPr marL="0" indent="0" algn="ctr">
              <a:buNone/>
            </a:pPr>
            <a:r>
              <a:rPr lang="en-US" sz="1800" dirty="0">
                <a:solidFill>
                  <a:schemeClr val="tx1"/>
                </a:solidFill>
              </a:rPr>
              <a:t>CBRN Consequence Management Advisory Division</a:t>
            </a:r>
          </a:p>
          <a:p>
            <a:pPr marL="0" indent="0" algn="ctr">
              <a:buNone/>
            </a:pPr>
            <a:r>
              <a:rPr lang="en-US" sz="1800" dirty="0">
                <a:solidFill>
                  <a:schemeClr val="tx1"/>
                </a:solidFill>
              </a:rPr>
              <a:t>US EPA Office of Emergency Management</a:t>
            </a:r>
          </a:p>
          <a:p>
            <a:pPr marL="0" indent="0" algn="ctr">
              <a:buNone/>
            </a:pPr>
            <a:r>
              <a:rPr lang="en-US" sz="1800" b="1" dirty="0">
                <a:solidFill>
                  <a:schemeClr val="tx1"/>
                </a:solidFill>
              </a:rPr>
              <a:t>513-675-4753    thomas.markj@epa.gov</a:t>
            </a:r>
          </a:p>
          <a:p>
            <a:pPr marL="0" indent="0" algn="ctr">
              <a:buNone/>
            </a:pPr>
            <a:endParaRPr lang="en-US" sz="1800" b="1" dirty="0">
              <a:solidFill>
                <a:schemeClr val="tx1"/>
              </a:solidFill>
            </a:endParaRPr>
          </a:p>
          <a:p>
            <a:pPr>
              <a:lnSpc>
                <a:spcPct val="80000"/>
              </a:lnSpc>
            </a:pPr>
            <a:endParaRPr lang="en-US" sz="200" dirty="0">
              <a:solidFill>
                <a:schemeClr val="tx1"/>
              </a:solidFill>
              <a:cs typeface="Tahoma" pitchFamily="34" charset="0"/>
            </a:endParaRPr>
          </a:p>
          <a:p>
            <a:pPr marL="0" indent="0" algn="ctr">
              <a:buNone/>
            </a:pPr>
            <a:r>
              <a:rPr lang="en-US" sz="2000" b="1" dirty="0">
                <a:solidFill>
                  <a:schemeClr val="tx1"/>
                </a:solidFill>
              </a:rPr>
              <a:t>Mr. Paul G. Kudarauskas</a:t>
            </a:r>
            <a:r>
              <a:rPr lang="en-US" sz="2000" dirty="0">
                <a:solidFill>
                  <a:schemeClr val="tx1"/>
                </a:solidFill>
              </a:rPr>
              <a:t>,</a:t>
            </a:r>
            <a:r>
              <a:rPr lang="en-US" sz="2000" b="1" dirty="0">
                <a:solidFill>
                  <a:schemeClr val="tx1"/>
                </a:solidFill>
              </a:rPr>
              <a:t> </a:t>
            </a:r>
            <a:r>
              <a:rPr lang="en-US" sz="2000" dirty="0">
                <a:solidFill>
                  <a:schemeClr val="tx1"/>
                </a:solidFill>
              </a:rPr>
              <a:t>Chief</a:t>
            </a:r>
          </a:p>
          <a:p>
            <a:pPr marL="0" indent="0" algn="ctr">
              <a:buNone/>
            </a:pPr>
            <a:r>
              <a:rPr lang="en-US" sz="1800" dirty="0">
                <a:solidFill>
                  <a:schemeClr val="tx1"/>
                </a:solidFill>
              </a:rPr>
              <a:t>Field Operations Branch</a:t>
            </a:r>
          </a:p>
          <a:p>
            <a:pPr marL="0" indent="0" algn="ctr">
              <a:buNone/>
            </a:pPr>
            <a:r>
              <a:rPr lang="en-US" sz="1800" dirty="0">
                <a:solidFill>
                  <a:schemeClr val="tx1"/>
                </a:solidFill>
              </a:rPr>
              <a:t>CBRN Consequence Management Advisory Division</a:t>
            </a:r>
          </a:p>
          <a:p>
            <a:pPr marL="0" indent="0" algn="ctr">
              <a:buNone/>
            </a:pPr>
            <a:r>
              <a:rPr lang="en-US" sz="1800" dirty="0">
                <a:solidFill>
                  <a:schemeClr val="tx1"/>
                </a:solidFill>
              </a:rPr>
              <a:t>US EPA Office of Emergency Management</a:t>
            </a:r>
          </a:p>
          <a:p>
            <a:pPr marL="0" indent="0" algn="ctr">
              <a:buNone/>
            </a:pPr>
            <a:r>
              <a:rPr lang="en-US" sz="1800" b="1" dirty="0">
                <a:solidFill>
                  <a:schemeClr val="tx1"/>
                </a:solidFill>
              </a:rPr>
              <a:t>202-564-2415    kudarauskas.paul@epa.gov</a:t>
            </a:r>
          </a:p>
          <a:p>
            <a:pPr marL="0" indent="0" algn="ctr">
              <a:lnSpc>
                <a:spcPct val="80000"/>
              </a:lnSpc>
              <a:buNone/>
            </a:pPr>
            <a:endParaRPr lang="en-US" sz="800" dirty="0">
              <a:solidFill>
                <a:schemeClr val="tx1"/>
              </a:solidFill>
              <a:cs typeface="Tahoma" pitchFamily="34" charset="0"/>
            </a:endParaRPr>
          </a:p>
          <a:p>
            <a:pPr marL="0" indent="0" algn="ctr">
              <a:lnSpc>
                <a:spcPct val="80000"/>
              </a:lnSpc>
              <a:buNone/>
            </a:pPr>
            <a:endParaRPr lang="en-US" b="1" dirty="0">
              <a:solidFill>
                <a:schemeClr val="accent1">
                  <a:lumMod val="50000"/>
                </a:schemeClr>
              </a:solidFill>
              <a:cs typeface="Tahoma" pitchFamily="34" charset="0"/>
            </a:endParaRPr>
          </a:p>
          <a:p>
            <a:pPr>
              <a:lnSpc>
                <a:spcPct val="80000"/>
              </a:lnSpc>
            </a:pPr>
            <a:endParaRPr lang="en-US" sz="1400" dirty="0">
              <a:solidFill>
                <a:schemeClr val="tx1"/>
              </a:solidFill>
            </a:endParaRPr>
          </a:p>
          <a:p>
            <a:pPr marL="0" indent="0">
              <a:lnSpc>
                <a:spcPct val="80000"/>
              </a:lnSpc>
              <a:buNone/>
            </a:pPr>
            <a:r>
              <a:rPr lang="en-US" sz="1400" dirty="0">
                <a:solidFill>
                  <a:schemeClr val="tx1"/>
                </a:solidFill>
              </a:rPr>
              <a:t>			</a:t>
            </a:r>
          </a:p>
        </p:txBody>
      </p:sp>
    </p:spTree>
    <p:extLst>
      <p:ext uri="{BB962C8B-B14F-4D97-AF65-F5344CB8AC3E}">
        <p14:creationId xmlns:p14="http://schemas.microsoft.com/office/powerpoint/2010/main" val="3596183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3BFF69B-8594-4D11-B669-A8705A20C3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2036" y="9263"/>
            <a:ext cx="8502396" cy="6848737"/>
          </a:xfrm>
        </p:spPr>
      </p:pic>
    </p:spTree>
    <p:extLst>
      <p:ext uri="{BB962C8B-B14F-4D97-AF65-F5344CB8AC3E}">
        <p14:creationId xmlns:p14="http://schemas.microsoft.com/office/powerpoint/2010/main" val="1899304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D602-C4D4-49DC-ABC5-5ABA12296466}"/>
              </a:ext>
            </a:extLst>
          </p:cNvPr>
          <p:cNvSpPr>
            <a:spLocks noGrp="1"/>
          </p:cNvSpPr>
          <p:nvPr>
            <p:ph type="title"/>
          </p:nvPr>
        </p:nvSpPr>
        <p:spPr/>
        <p:txBody>
          <a:bodyPr/>
          <a:lstStyle/>
          <a:p>
            <a:r>
              <a:rPr lang="en-US" dirty="0"/>
              <a:t>Radiation Task Force Leaders</a:t>
            </a:r>
          </a:p>
        </p:txBody>
      </p:sp>
      <p:sp>
        <p:nvSpPr>
          <p:cNvPr id="3" name="Content Placeholder 2">
            <a:extLst>
              <a:ext uri="{FF2B5EF4-FFF2-40B4-BE49-F238E27FC236}">
                <a16:creationId xmlns:a16="http://schemas.microsoft.com/office/drawing/2014/main" id="{C5DB68F3-BFD0-4C78-9A28-A4456EED58B6}"/>
              </a:ext>
            </a:extLst>
          </p:cNvPr>
          <p:cNvSpPr>
            <a:spLocks noGrp="1"/>
          </p:cNvSpPr>
          <p:nvPr>
            <p:ph idx="1"/>
          </p:nvPr>
        </p:nvSpPr>
        <p:spPr>
          <a:xfrm>
            <a:off x="838200" y="1825624"/>
            <a:ext cx="10515600" cy="4867783"/>
          </a:xfrm>
        </p:spPr>
        <p:txBody>
          <a:bodyPr>
            <a:normAutofit/>
          </a:bodyPr>
          <a:lstStyle/>
          <a:p>
            <a:r>
              <a:rPr lang="en-US" sz="2800" dirty="0"/>
              <a:t>RTFL members provide additional, as needed RAD support to Region RAD responders and assets</a:t>
            </a:r>
          </a:p>
          <a:p>
            <a:r>
              <a:rPr lang="en-US" sz="2800" dirty="0"/>
              <a:t>2017 refresher classes held in Las Vegas (6) and Erlanger (6) </a:t>
            </a:r>
          </a:p>
          <a:p>
            <a:r>
              <a:rPr lang="en-US" sz="2800" dirty="0"/>
              <a:t>Planned for 2018 </a:t>
            </a:r>
          </a:p>
          <a:p>
            <a:pPr lvl="1"/>
            <a:r>
              <a:rPr lang="en-US" sz="2400" dirty="0">
                <a:highlight>
                  <a:srgbClr val="FFFF00"/>
                </a:highlight>
              </a:rPr>
              <a:t>Edison (25-29 June) and </a:t>
            </a:r>
          </a:p>
          <a:p>
            <a:pPr lvl="1"/>
            <a:r>
              <a:rPr lang="en-US" sz="2400" dirty="0"/>
              <a:t>Las Vegas (15-19 Oct)</a:t>
            </a:r>
          </a:p>
          <a:p>
            <a:r>
              <a:rPr lang="en-US" sz="2800" dirty="0"/>
              <a:t>Participants – 43 trained w/about 15 -20 continuous</a:t>
            </a:r>
          </a:p>
          <a:p>
            <a:r>
              <a:rPr lang="en-US" sz="2800" dirty="0"/>
              <a:t>Notable</a:t>
            </a:r>
          </a:p>
          <a:p>
            <a:pPr lvl="1"/>
            <a:r>
              <a:rPr lang="en-US" sz="2400" dirty="0"/>
              <a:t>R6 HP now annually gets their RTFLs out to a NPP or related exercise (counts for annual training)</a:t>
            </a:r>
          </a:p>
          <a:p>
            <a:pPr lvl="1"/>
            <a:r>
              <a:rPr lang="en-US" sz="2400" dirty="0"/>
              <a:t>R4 often uses RTFLs for surveys at remedial sites</a:t>
            </a:r>
          </a:p>
        </p:txBody>
      </p:sp>
    </p:spTree>
    <p:extLst>
      <p:ext uri="{BB962C8B-B14F-4D97-AF65-F5344CB8AC3E}">
        <p14:creationId xmlns:p14="http://schemas.microsoft.com/office/powerpoint/2010/main" val="3504197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2156-8367-467F-A3FC-CF7B6CF2749F}"/>
              </a:ext>
            </a:extLst>
          </p:cNvPr>
          <p:cNvSpPr>
            <a:spLocks noGrp="1"/>
          </p:cNvSpPr>
          <p:nvPr>
            <p:ph type="title"/>
          </p:nvPr>
        </p:nvSpPr>
        <p:spPr/>
        <p:txBody>
          <a:bodyPr/>
          <a:lstStyle/>
          <a:p>
            <a:r>
              <a:rPr lang="en-US" dirty="0"/>
              <a:t>Training Responders for RTFL abilities</a:t>
            </a:r>
          </a:p>
        </p:txBody>
      </p:sp>
      <p:sp>
        <p:nvSpPr>
          <p:cNvPr id="3" name="Content Placeholder 2">
            <a:extLst>
              <a:ext uri="{FF2B5EF4-FFF2-40B4-BE49-F238E27FC236}">
                <a16:creationId xmlns:a16="http://schemas.microsoft.com/office/drawing/2014/main" id="{C73EF14A-8AD8-4DE3-9208-A8C1EBB2A460}"/>
              </a:ext>
            </a:extLst>
          </p:cNvPr>
          <p:cNvSpPr>
            <a:spLocks noGrp="1"/>
          </p:cNvSpPr>
          <p:nvPr>
            <p:ph idx="1"/>
          </p:nvPr>
        </p:nvSpPr>
        <p:spPr/>
        <p:txBody>
          <a:bodyPr>
            <a:normAutofit lnSpcReduction="10000"/>
          </a:bodyPr>
          <a:lstStyle/>
          <a:p>
            <a:pPr marL="0" indent="0">
              <a:buNone/>
            </a:pPr>
            <a:r>
              <a:rPr lang="en-US" sz="3200" dirty="0"/>
              <a:t>Use detection equipment </a:t>
            </a:r>
          </a:p>
          <a:p>
            <a:pPr lvl="1"/>
            <a:r>
              <a:rPr lang="en-US" sz="2800" dirty="0"/>
              <a:t>Ludlum 2350 w/ 44-9, 44-10 and 43-90 probes</a:t>
            </a:r>
          </a:p>
          <a:p>
            <a:pPr lvl="1"/>
            <a:r>
              <a:rPr lang="en-US" sz="2800" dirty="0"/>
              <a:t>Thermo 451B ion chamber</a:t>
            </a:r>
          </a:p>
          <a:p>
            <a:pPr lvl="1"/>
            <a:r>
              <a:rPr lang="en-US" sz="2800" dirty="0"/>
              <a:t>Siemens EPD II dosimeter</a:t>
            </a:r>
          </a:p>
          <a:p>
            <a:pPr marL="0" indent="0">
              <a:buNone/>
            </a:pPr>
            <a:r>
              <a:rPr lang="en-US" sz="3200" dirty="0"/>
              <a:t>Collect samples according to SOP (soil, water, air)</a:t>
            </a:r>
          </a:p>
          <a:p>
            <a:pPr marL="0" indent="0">
              <a:buNone/>
            </a:pPr>
            <a:r>
              <a:rPr lang="en-US" sz="3200" dirty="0"/>
              <a:t>Wear Level C PPE and operate safely in a contaminated environment</a:t>
            </a:r>
          </a:p>
          <a:p>
            <a:pPr marL="0" indent="0">
              <a:buNone/>
            </a:pPr>
            <a:r>
              <a:rPr lang="en-US" sz="3200" dirty="0"/>
              <a:t>Operate a decon line (up to Level B) for other responders</a:t>
            </a:r>
          </a:p>
          <a:p>
            <a:pPr marL="0" indent="0">
              <a:buNone/>
            </a:pPr>
            <a:r>
              <a:rPr lang="en-US" sz="3200" dirty="0"/>
              <a:t>Group Supervisor for RTFL teams</a:t>
            </a:r>
          </a:p>
          <a:p>
            <a:pPr marL="0" indent="0">
              <a:buNone/>
            </a:pPr>
            <a:endParaRPr lang="en-US" dirty="0"/>
          </a:p>
        </p:txBody>
      </p:sp>
    </p:spTree>
    <p:extLst>
      <p:ext uri="{BB962C8B-B14F-4D97-AF65-F5344CB8AC3E}">
        <p14:creationId xmlns:p14="http://schemas.microsoft.com/office/powerpoint/2010/main" val="3800880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18360" y="0"/>
            <a:ext cx="10227733" cy="1143000"/>
          </a:xfrm>
          <a:prstGeom prst="rect">
            <a:avLst/>
          </a:prstGeom>
          <a:noFill/>
          <a:ln w="9525">
            <a:noFill/>
            <a:miter lim="800000"/>
            <a:headEnd/>
            <a:tailEnd/>
          </a:ln>
        </p:spPr>
        <p:txBody>
          <a:bodyPr anchor="ctr"/>
          <a:lstStyle/>
          <a:p>
            <a:pPr marL="236538" algn="ctr"/>
            <a:r>
              <a:rPr lang="en-US" sz="4000" b="1" dirty="0">
                <a:solidFill>
                  <a:srgbClr val="002060"/>
                </a:solidFill>
              </a:rPr>
              <a:t>RTFL Training Program Contacts</a:t>
            </a:r>
            <a:endParaRPr lang="en-US" sz="2000" b="1" dirty="0">
              <a:solidFill>
                <a:srgbClr val="002060"/>
              </a:solidFill>
            </a:endParaRPr>
          </a:p>
        </p:txBody>
      </p:sp>
      <p:sp>
        <p:nvSpPr>
          <p:cNvPr id="5" name="Rectangle 3"/>
          <p:cNvSpPr>
            <a:spLocks noGrp="1" noChangeArrowheads="1"/>
          </p:cNvSpPr>
          <p:nvPr>
            <p:ph type="body" idx="4294967295"/>
          </p:nvPr>
        </p:nvSpPr>
        <p:spPr>
          <a:xfrm>
            <a:off x="-163773" y="1498600"/>
            <a:ext cx="12192000" cy="5365750"/>
          </a:xfrm>
          <a:prstGeom prst="rect">
            <a:avLst/>
          </a:prstGeom>
        </p:spPr>
        <p:txBody>
          <a:bodyPr/>
          <a:lstStyle/>
          <a:p>
            <a:pPr algn="ctr"/>
            <a:endParaRPr lang="en-US" sz="500" b="1" dirty="0">
              <a:solidFill>
                <a:schemeClr val="tx1"/>
              </a:solidFill>
            </a:endParaRPr>
          </a:p>
          <a:p>
            <a:pPr algn="ctr"/>
            <a:endParaRPr lang="en-US" sz="500" b="1" dirty="0">
              <a:solidFill>
                <a:schemeClr val="tx1"/>
              </a:solidFill>
            </a:endParaRPr>
          </a:p>
          <a:p>
            <a:pPr marL="0" indent="0" algn="ctr">
              <a:buNone/>
            </a:pPr>
            <a:r>
              <a:rPr lang="en-US" sz="2000" b="1" dirty="0">
                <a:solidFill>
                  <a:schemeClr val="tx1"/>
                </a:solidFill>
              </a:rPr>
              <a:t>Scott Hudson, </a:t>
            </a:r>
            <a:r>
              <a:rPr lang="en-US" sz="2000" dirty="0">
                <a:solidFill>
                  <a:schemeClr val="tx1"/>
                </a:solidFill>
              </a:rPr>
              <a:t>Health Physicist</a:t>
            </a:r>
          </a:p>
          <a:p>
            <a:pPr marL="0" indent="0" algn="ctr">
              <a:buNone/>
            </a:pPr>
            <a:r>
              <a:rPr lang="en-US" sz="1800" dirty="0">
                <a:solidFill>
                  <a:schemeClr val="tx1"/>
                </a:solidFill>
              </a:rPr>
              <a:t>Field Operations Branch</a:t>
            </a:r>
          </a:p>
          <a:p>
            <a:pPr marL="0" indent="0" algn="ctr">
              <a:buNone/>
            </a:pPr>
            <a:r>
              <a:rPr lang="en-US" sz="1800" dirty="0">
                <a:solidFill>
                  <a:schemeClr val="tx1"/>
                </a:solidFill>
              </a:rPr>
              <a:t>CBRN Consequence Management Advisory Division</a:t>
            </a:r>
          </a:p>
          <a:p>
            <a:pPr marL="0" indent="0" algn="ctr">
              <a:buNone/>
            </a:pPr>
            <a:r>
              <a:rPr lang="en-US" sz="1800" dirty="0">
                <a:solidFill>
                  <a:schemeClr val="tx1"/>
                </a:solidFill>
              </a:rPr>
              <a:t>US EPA Office of Emergency Management</a:t>
            </a:r>
          </a:p>
          <a:p>
            <a:pPr marL="0" indent="0" algn="ctr">
              <a:buNone/>
            </a:pPr>
            <a:r>
              <a:rPr lang="en-US" sz="1800" b="1" dirty="0">
                <a:solidFill>
                  <a:schemeClr val="tx1"/>
                </a:solidFill>
              </a:rPr>
              <a:t>859-594-6531    hudson.scott@epa.gov</a:t>
            </a:r>
          </a:p>
          <a:p>
            <a:pPr marL="0" indent="0" algn="ctr">
              <a:buNone/>
            </a:pPr>
            <a:endParaRPr lang="en-US" sz="1800" b="1" dirty="0">
              <a:solidFill>
                <a:schemeClr val="tx1"/>
              </a:solidFill>
            </a:endParaRPr>
          </a:p>
          <a:p>
            <a:pPr>
              <a:lnSpc>
                <a:spcPct val="80000"/>
              </a:lnSpc>
            </a:pPr>
            <a:endParaRPr lang="en-US" sz="200" dirty="0">
              <a:solidFill>
                <a:schemeClr val="tx1"/>
              </a:solidFill>
              <a:cs typeface="Tahoma" pitchFamily="34" charset="0"/>
            </a:endParaRPr>
          </a:p>
          <a:p>
            <a:pPr marL="0" indent="0" algn="ctr">
              <a:buNone/>
            </a:pPr>
            <a:r>
              <a:rPr lang="en-US" sz="2000" b="1" dirty="0">
                <a:solidFill>
                  <a:schemeClr val="tx1"/>
                </a:solidFill>
              </a:rPr>
              <a:t>Mr. Paul G. Kudarauskas</a:t>
            </a:r>
            <a:r>
              <a:rPr lang="en-US" sz="2000" dirty="0">
                <a:solidFill>
                  <a:schemeClr val="tx1"/>
                </a:solidFill>
              </a:rPr>
              <a:t>,</a:t>
            </a:r>
            <a:r>
              <a:rPr lang="en-US" sz="2000" b="1" dirty="0">
                <a:solidFill>
                  <a:schemeClr val="tx1"/>
                </a:solidFill>
              </a:rPr>
              <a:t> </a:t>
            </a:r>
            <a:r>
              <a:rPr lang="en-US" sz="2000" dirty="0">
                <a:solidFill>
                  <a:schemeClr val="tx1"/>
                </a:solidFill>
              </a:rPr>
              <a:t>Chief</a:t>
            </a:r>
          </a:p>
          <a:p>
            <a:pPr marL="0" indent="0" algn="ctr">
              <a:buNone/>
            </a:pPr>
            <a:r>
              <a:rPr lang="en-US" sz="1800" dirty="0">
                <a:solidFill>
                  <a:schemeClr val="tx1"/>
                </a:solidFill>
              </a:rPr>
              <a:t>Field Operations Branch</a:t>
            </a:r>
          </a:p>
          <a:p>
            <a:pPr marL="0" indent="0" algn="ctr">
              <a:buNone/>
            </a:pPr>
            <a:r>
              <a:rPr lang="en-US" sz="1800" dirty="0">
                <a:solidFill>
                  <a:schemeClr val="tx1"/>
                </a:solidFill>
              </a:rPr>
              <a:t>CBRN Consequence Management Advisory Division</a:t>
            </a:r>
          </a:p>
          <a:p>
            <a:pPr marL="0" indent="0" algn="ctr">
              <a:buNone/>
            </a:pPr>
            <a:r>
              <a:rPr lang="en-US" sz="1800" dirty="0">
                <a:solidFill>
                  <a:schemeClr val="tx1"/>
                </a:solidFill>
              </a:rPr>
              <a:t>US EPA Office of Emergency Management</a:t>
            </a:r>
          </a:p>
          <a:p>
            <a:pPr marL="0" indent="0" algn="ctr">
              <a:buNone/>
            </a:pPr>
            <a:r>
              <a:rPr lang="en-US" sz="1800" b="1" dirty="0">
                <a:solidFill>
                  <a:schemeClr val="tx1"/>
                </a:solidFill>
              </a:rPr>
              <a:t>202-564-2415    kudarauskas.paul@epa.gov</a:t>
            </a:r>
          </a:p>
          <a:p>
            <a:pPr marL="0" indent="0" algn="ctr">
              <a:lnSpc>
                <a:spcPct val="80000"/>
              </a:lnSpc>
              <a:buNone/>
            </a:pPr>
            <a:endParaRPr lang="en-US" sz="800" dirty="0">
              <a:solidFill>
                <a:schemeClr val="tx1"/>
              </a:solidFill>
              <a:cs typeface="Tahoma" pitchFamily="34" charset="0"/>
            </a:endParaRPr>
          </a:p>
          <a:p>
            <a:pPr marL="0" indent="0" algn="ctr">
              <a:lnSpc>
                <a:spcPct val="80000"/>
              </a:lnSpc>
              <a:buNone/>
            </a:pPr>
            <a:endParaRPr lang="en-US" b="1" dirty="0">
              <a:solidFill>
                <a:schemeClr val="accent1">
                  <a:lumMod val="50000"/>
                </a:schemeClr>
              </a:solidFill>
              <a:cs typeface="Tahoma" pitchFamily="34" charset="0"/>
            </a:endParaRPr>
          </a:p>
          <a:p>
            <a:pPr>
              <a:lnSpc>
                <a:spcPct val="80000"/>
              </a:lnSpc>
            </a:pPr>
            <a:endParaRPr lang="en-US" sz="1400" dirty="0">
              <a:solidFill>
                <a:schemeClr val="tx1"/>
              </a:solidFill>
            </a:endParaRPr>
          </a:p>
          <a:p>
            <a:pPr marL="0" indent="0">
              <a:lnSpc>
                <a:spcPct val="80000"/>
              </a:lnSpc>
              <a:buNone/>
            </a:pPr>
            <a:r>
              <a:rPr lang="en-US" sz="1400" dirty="0">
                <a:solidFill>
                  <a:schemeClr val="tx1"/>
                </a:solidFill>
              </a:rPr>
              <a:t>			</a:t>
            </a:r>
          </a:p>
        </p:txBody>
      </p:sp>
    </p:spTree>
    <p:extLst>
      <p:ext uri="{BB962C8B-B14F-4D97-AF65-F5344CB8AC3E}">
        <p14:creationId xmlns:p14="http://schemas.microsoft.com/office/powerpoint/2010/main" val="3082048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8E8EE-512A-471F-ADFE-5F374C150B68}"/>
              </a:ext>
            </a:extLst>
          </p:cNvPr>
          <p:cNvSpPr>
            <a:spLocks noGrp="1"/>
          </p:cNvSpPr>
          <p:nvPr>
            <p:ph type="title"/>
          </p:nvPr>
        </p:nvSpPr>
        <p:spPr/>
        <p:txBody>
          <a:bodyPr/>
          <a:lstStyle/>
          <a:p>
            <a:pPr algn="ctr"/>
            <a:r>
              <a:rPr lang="en-US" dirty="0"/>
              <a:t>Questions??</a:t>
            </a:r>
          </a:p>
        </p:txBody>
      </p:sp>
      <p:sp>
        <p:nvSpPr>
          <p:cNvPr id="3" name="Text Placeholder 2">
            <a:extLst>
              <a:ext uri="{FF2B5EF4-FFF2-40B4-BE49-F238E27FC236}">
                <a16:creationId xmlns:a16="http://schemas.microsoft.com/office/drawing/2014/main" id="{D8FEBEC2-CBD9-4402-BCA3-C8F4A267812C}"/>
              </a:ext>
            </a:extLst>
          </p:cNvPr>
          <p:cNvSpPr>
            <a:spLocks noGrp="1"/>
          </p:cNvSpPr>
          <p:nvPr>
            <p:ph type="body" idx="1"/>
          </p:nvPr>
        </p:nvSpPr>
        <p:spPr>
          <a:xfrm>
            <a:off x="2647666" y="2191433"/>
            <a:ext cx="6455391" cy="3240375"/>
          </a:xfrm>
        </p:spPr>
        <p:txBody>
          <a:bodyPr>
            <a:normAutofit fontScale="92500" lnSpcReduction="10000"/>
          </a:bodyPr>
          <a:lstStyle/>
          <a:p>
            <a:pPr algn="ctr"/>
            <a:r>
              <a:rPr lang="en-US" dirty="0"/>
              <a:t>Lawrence Kaelin, Chemist</a:t>
            </a:r>
          </a:p>
          <a:p>
            <a:pPr algn="ctr"/>
            <a:r>
              <a:rPr lang="en-US" dirty="0"/>
              <a:t>US EPA/OEM-CMAD</a:t>
            </a:r>
          </a:p>
          <a:p>
            <a:pPr algn="ctr"/>
            <a:r>
              <a:rPr lang="en-US" dirty="0"/>
              <a:t>PHILIS Mobile Labs P.O.</a:t>
            </a:r>
          </a:p>
          <a:p>
            <a:pPr algn="ctr"/>
            <a:r>
              <a:rPr lang="en-US" dirty="0"/>
              <a:t>Edison, NJ</a:t>
            </a:r>
          </a:p>
          <a:p>
            <a:pPr algn="ctr"/>
            <a:r>
              <a:rPr lang="en-US" dirty="0"/>
              <a:t>732-321-6625 (o)</a:t>
            </a:r>
          </a:p>
          <a:p>
            <a:pPr algn="ctr"/>
            <a:r>
              <a:rPr lang="en-US" dirty="0"/>
              <a:t>513-675-4751 (c)</a:t>
            </a:r>
          </a:p>
          <a:p>
            <a:pPr algn="ctr"/>
            <a:r>
              <a:rPr lang="en-US" dirty="0"/>
              <a:t>Kaelin.Lawrence@epa.gov</a:t>
            </a:r>
          </a:p>
        </p:txBody>
      </p:sp>
    </p:spTree>
    <p:extLst>
      <p:ext uri="{BB962C8B-B14F-4D97-AF65-F5344CB8AC3E}">
        <p14:creationId xmlns:p14="http://schemas.microsoft.com/office/powerpoint/2010/main" val="3211738025"/>
      </p:ext>
    </p:extLst>
  </p:cSld>
  <p:clrMapOvr>
    <a:masterClrMapping/>
  </p:clrMapOvr>
</p:sld>
</file>

<file path=ppt/theme/theme1.xml><?xml version="1.0" encoding="utf-8"?>
<a:theme xmlns:a="http://schemas.openxmlformats.org/drawingml/2006/main" name="CMAT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MAT Master Slide.potx" id="{9AC93B1A-616A-40B3-A2E3-F210ACE8BE58}" vid="{F5F3002C-E895-47F2-B739-8C2624430A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EsriMapsInfo xmlns="ESRI.ArcGIS.Mapping.OfficeIntegration.PowerPointInfo">
  <Version>Version1</Version>
  <RequiresSignIn>False</RequiresSignIn>
</EsriMapsInfo>
</file>

<file path=customXml/item106.xml><?xml version="1.0" encoding="utf-8"?>
<EsriMapsInfo xmlns="ESRI.ArcGIS.Mapping.OfficeIntegration.PowerPointInfo">
  <Version>Version1</Version>
  <RequiresSignIn>False</RequiresSignIn>
</EsriMapsInfo>
</file>

<file path=customXml/item107.xml><?xml version="1.0" encoding="utf-8"?>
<EsriMapsInfo xmlns="ESRI.ArcGIS.Mapping.OfficeIntegration.PowerPointInfo">
  <Version>Version1</Version>
  <RequiresSignIn>False</RequiresSignIn>
</EsriMapsInfo>
</file>

<file path=customXml/item108.xml><?xml version="1.0" encoding="utf-8"?>
<EsriMapsInfo xmlns="ESRI.ArcGIS.Mapping.OfficeIntegration.PowerPointInfo">
  <Version>Version1</Version>
  <RequiresSignIn>False</RequiresSignIn>
</EsriMapsInfo>
</file>

<file path=customXml/item109.xml><?xml version="1.0" encoding="utf-8"?>
<EsriMapsInfo xmlns="ESRI.ArcGIS.Mapping.OfficeIntegration.PowerPointInfo">
  <Version>Version1</Version>
  <RequiresSignIn>False</RequiresSignIn>
</EsriMapsInfo>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114.xml><?xml version="1.0" encoding="utf-8"?>
<EsriMapsInfo xmlns="ESRI.ArcGIS.Mapping.OfficeIntegration.PowerPointInfo">
  <Version>Version1</Version>
  <RequiresSignIn>False</RequiresSignIn>
</EsriMapsInfo>
</file>

<file path=customXml/item115.xml><?xml version="1.0" encoding="utf-8"?>
<EsriMapsInfo xmlns="ESRI.ArcGIS.Mapping.OfficeIntegration.PowerPointInfo">
  <Version>Version1</Version>
  <RequiresSignIn>False</RequiresSignIn>
</EsriMapsInfo>
</file>

<file path=customXml/item116.xml><?xml version="1.0" encoding="utf-8"?>
<EsriMapsInfo xmlns="ESRI.ArcGIS.Mapping.OfficeIntegration.PowerPointInfo">
  <Version>Version1</Version>
  <RequiresSignIn>False</RequiresSignIn>
</EsriMapsInfo>
</file>

<file path=customXml/item117.xml><?xml version="1.0" encoding="utf-8"?>
<EsriMapsInfo xmlns="ESRI.ArcGIS.Mapping.OfficeIntegration.PowerPointInfo">
  <Version>Version1</Version>
  <RequiresSignIn>False</RequiresSignIn>
</EsriMapsInfo>
</file>

<file path=customXml/item118.xml><?xml version="1.0" encoding="utf-8"?>
<EsriMapsInfo xmlns="ESRI.ArcGIS.Mapping.OfficeIntegration.PowerPointInfo">
  <Version>Version1</Version>
  <RequiresSignIn>False</RequiresSignIn>
</EsriMapsInfo>
</file>

<file path=customXml/item119.xml><?xml version="1.0" encoding="utf-8"?>
<EsriMapsInfo xmlns="ESRI.ArcGIS.Mapping.OfficeIntegration.PowerPointInfo">
  <Version>Version1</Version>
  <RequiresSignIn>False</RequiresSignIn>
</EsriMapsInfo>
</file>

<file path=customXml/item120.xml><?xml version="1.0" encoding="utf-8"?>
<EsriMapsInfo xmlns="ESRI.ArcGIS.Mapping.OfficeIntegration.PowerPointInfo">
  <Version>Version1</Version>
  <RequiresSignIn>False</RequiresSignIn>
</EsriMapsInfo>
</file>

<file path=customXml/item121.xml><?xml version="1.0" encoding="utf-8"?>
<EsriMapsInfo xmlns="ESRI.ArcGIS.Mapping.OfficeIntegration.PowerPointInfo">
  <Version>Version1</Version>
  <RequiresSignIn>False</RequiresSignIn>
</EsriMapsInfo>
</file>

<file path=customXml/item122.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963EA3E1-8082-4F18-B22F-D5A3506D8866}">
  <ds:schemaRefs>
    <ds:schemaRef ds:uri="ESRI.ArcGIS.Mapping.OfficeIntegration.PowerPointInfo"/>
  </ds:schemaRefs>
</ds:datastoreItem>
</file>

<file path=customXml/itemProps2.xml><?xml version="1.0" encoding="utf-8"?>
<ds:datastoreItem xmlns:ds="http://schemas.openxmlformats.org/officeDocument/2006/customXml" ds:itemID="{F63DF5BE-9C78-466E-A649-14148A7E0D73}">
  <ds:schemaRefs>
    <ds:schemaRef ds:uri="ESRI.ArcGIS.Mapping.OfficeIntegration.PowerPointInfo"/>
  </ds:schemaRefs>
</ds:datastoreItem>
</file>

<file path=customXml/itemProps3.xml><?xml version="1.0" encoding="utf-8"?>
<ds:datastoreItem xmlns:ds="http://schemas.openxmlformats.org/officeDocument/2006/customXml" ds:itemID="{16C3AB2A-8389-42D6-86C4-F1CAF540CB26}">
  <ds:schemaRefs>
    <ds:schemaRef ds:uri="ESRI.ArcGIS.Mapping.OfficeIntegration.PowerPointInfo"/>
  </ds:schemaRefs>
</ds:datastoreItem>
</file>

<file path=customXml/itemProps4.xml><?xml version="1.0" encoding="utf-8"?>
<ds:datastoreItem xmlns:ds="http://schemas.openxmlformats.org/officeDocument/2006/customXml" ds:itemID="{342F5E0E-CC3C-4D76-A634-FC4A1784BEEA}">
  <ds:schemaRefs>
    <ds:schemaRef ds:uri="ESRI.ArcGIS.Mapping.OfficeIntegration.PowerPointInfo"/>
  </ds:schemaRefs>
</ds:datastoreItem>
</file>

<file path=customXml/itemProps5.xml><?xml version="1.0" encoding="utf-8"?>
<ds:datastoreItem xmlns:ds="http://schemas.openxmlformats.org/officeDocument/2006/customXml" ds:itemID="{C88B465A-9979-4429-AEA8-2D9752C33516}">
  <ds:schemaRefs>
    <ds:schemaRef ds:uri="ESRI.ArcGIS.Mapping.OfficeIntegration.PowerPointInfo"/>
  </ds:schemaRefs>
</ds:datastoreItem>
</file>

<file path=customXml/itemProps6.xml><?xml version="1.0" encoding="utf-8"?>
<ds:datastoreItem xmlns:ds="http://schemas.openxmlformats.org/officeDocument/2006/customXml" ds:itemID="{0CE1BA9B-56A2-4471-8434-90BDC6E00982}">
  <ds:schemaRefs>
    <ds:schemaRef ds:uri="ESRI.ArcGIS.Mapping.OfficeIntegration.PowerPointInfo"/>
  </ds:schemaRefs>
</ds:datastoreItem>
</file>

<file path=customXml/itemProps7.xml><?xml version="1.0" encoding="utf-8"?>
<ds:datastoreItem xmlns:ds="http://schemas.openxmlformats.org/officeDocument/2006/customXml" ds:itemID="{10C42F58-428C-42AF-A16A-CBF9165E5612}">
  <ds:schemaRefs>
    <ds:schemaRef ds:uri="ESRI.ArcGIS.Mapping.OfficeIntegration.PowerPointInfo"/>
  </ds:schemaRefs>
</ds:datastoreItem>
</file>

<file path=customXml/itemProps8.xml><?xml version="1.0" encoding="utf-8"?>
<ds:datastoreItem xmlns:ds="http://schemas.openxmlformats.org/officeDocument/2006/customXml" ds:itemID="{2A3CBF67-26F5-459E-BA71-F3F9DA2C2AFC}">
  <ds:schemaRefs>
    <ds:schemaRef ds:uri="ESRI.ArcGIS.Mapping.OfficeIntegration.PowerPointInfo"/>
  </ds:schemaRefs>
</ds:datastoreItem>
</file>

<file path=customXml/itemProps9.xml><?xml version="1.0" encoding="utf-8"?>
<ds:datastoreItem xmlns:ds="http://schemas.openxmlformats.org/officeDocument/2006/customXml" ds:itemID="{46CF68EB-548C-4EF7-BD28-5D82D473D0B3}">
  <ds:schemaRefs>
    <ds:schemaRef ds:uri="ESRI.ArcGIS.Mapping.OfficeIntegration.PowerPointInfo"/>
  </ds:schemaRefs>
</ds:datastoreItem>
</file>

<file path=customXml/itemProps10.xml><?xml version="1.0" encoding="utf-8"?>
<ds:datastoreItem xmlns:ds="http://schemas.openxmlformats.org/officeDocument/2006/customXml" ds:itemID="{1151DBF5-39F4-4329-BD8D-56E47264EC08}">
  <ds:schemaRefs>
    <ds:schemaRef ds:uri="ESRI.ArcGIS.Mapping.OfficeIntegration.PowerPointInfo"/>
  </ds:schemaRefs>
</ds:datastoreItem>
</file>

<file path=customXml/itemProps11.xml><?xml version="1.0" encoding="utf-8"?>
<ds:datastoreItem xmlns:ds="http://schemas.openxmlformats.org/officeDocument/2006/customXml" ds:itemID="{06971DDE-7EF2-4DC7-8620-1D174AD8CB22}">
  <ds:schemaRefs>
    <ds:schemaRef ds:uri="ESRI.ArcGIS.Mapping.OfficeIntegration.PowerPointInfo"/>
  </ds:schemaRefs>
</ds:datastoreItem>
</file>

<file path=customXml/itemProps12.xml><?xml version="1.0" encoding="utf-8"?>
<ds:datastoreItem xmlns:ds="http://schemas.openxmlformats.org/officeDocument/2006/customXml" ds:itemID="{9300C457-9044-469A-93D8-E3955A8AA7BE}">
  <ds:schemaRefs>
    <ds:schemaRef ds:uri="ESRI.ArcGIS.Mapping.OfficeIntegration.PowerPointInfo"/>
  </ds:schemaRefs>
</ds:datastoreItem>
</file>

<file path=customXml/itemProps13.xml><?xml version="1.0" encoding="utf-8"?>
<ds:datastoreItem xmlns:ds="http://schemas.openxmlformats.org/officeDocument/2006/customXml" ds:itemID="{747C3BF0-8D2F-427C-87E6-8FA89EC560BE}">
  <ds:schemaRefs>
    <ds:schemaRef ds:uri="ESRI.ArcGIS.Mapping.OfficeIntegration.PowerPointInfo"/>
  </ds:schemaRefs>
</ds:datastoreItem>
</file>

<file path=customXml/itemProps14.xml><?xml version="1.0" encoding="utf-8"?>
<ds:datastoreItem xmlns:ds="http://schemas.openxmlformats.org/officeDocument/2006/customXml" ds:itemID="{ACEBD040-AD7F-4840-BE62-2F73F0D12DF8}">
  <ds:schemaRefs>
    <ds:schemaRef ds:uri="ESRI.ArcGIS.Mapping.OfficeIntegration.PowerPointInfo"/>
  </ds:schemaRefs>
</ds:datastoreItem>
</file>

<file path=customXml/itemProps15.xml><?xml version="1.0" encoding="utf-8"?>
<ds:datastoreItem xmlns:ds="http://schemas.openxmlformats.org/officeDocument/2006/customXml" ds:itemID="{041A315D-21FD-4DCB-9DC7-00C1603408BC}">
  <ds:schemaRefs>
    <ds:schemaRef ds:uri="ESRI.ArcGIS.Mapping.OfficeIntegration.PowerPointInfo"/>
  </ds:schemaRefs>
</ds:datastoreItem>
</file>

<file path=customXml/itemProps16.xml><?xml version="1.0" encoding="utf-8"?>
<ds:datastoreItem xmlns:ds="http://schemas.openxmlformats.org/officeDocument/2006/customXml" ds:itemID="{55893FDD-3BFE-4EC5-B284-1A971C615847}">
  <ds:schemaRefs>
    <ds:schemaRef ds:uri="ESRI.ArcGIS.Mapping.OfficeIntegration.PowerPointInfo"/>
  </ds:schemaRefs>
</ds:datastoreItem>
</file>

<file path=customXml/itemProps17.xml><?xml version="1.0" encoding="utf-8"?>
<ds:datastoreItem xmlns:ds="http://schemas.openxmlformats.org/officeDocument/2006/customXml" ds:itemID="{E5A676BD-73D7-4E8B-A26D-EFFFF70A2112}">
  <ds:schemaRefs>
    <ds:schemaRef ds:uri="ESRI.ArcGIS.Mapping.OfficeIntegration.PowerPointInfo"/>
  </ds:schemaRefs>
</ds:datastoreItem>
</file>

<file path=customXml/itemProps18.xml><?xml version="1.0" encoding="utf-8"?>
<ds:datastoreItem xmlns:ds="http://schemas.openxmlformats.org/officeDocument/2006/customXml" ds:itemID="{C91BF546-6030-4DBC-B620-C01FE5610BE2}">
  <ds:schemaRefs>
    <ds:schemaRef ds:uri="ESRI.ArcGIS.Mapping.OfficeIntegration.PowerPointInfo"/>
  </ds:schemaRefs>
</ds:datastoreItem>
</file>

<file path=customXml/itemProps19.xml><?xml version="1.0" encoding="utf-8"?>
<ds:datastoreItem xmlns:ds="http://schemas.openxmlformats.org/officeDocument/2006/customXml" ds:itemID="{676159B9-A4A0-451D-954C-477B2A64A359}">
  <ds:schemaRefs>
    <ds:schemaRef ds:uri="ESRI.ArcGIS.Mapping.OfficeIntegration.PowerPointInfo"/>
  </ds:schemaRefs>
</ds:datastoreItem>
</file>

<file path=customXml/itemProps20.xml><?xml version="1.0" encoding="utf-8"?>
<ds:datastoreItem xmlns:ds="http://schemas.openxmlformats.org/officeDocument/2006/customXml" ds:itemID="{D17A788D-FD79-430A-8A90-C7EAA652FBC6}">
  <ds:schemaRefs>
    <ds:schemaRef ds:uri="ESRI.ArcGIS.Mapping.OfficeIntegration.PowerPointInfo"/>
  </ds:schemaRefs>
</ds:datastoreItem>
</file>

<file path=customXml/itemProps21.xml><?xml version="1.0" encoding="utf-8"?>
<ds:datastoreItem xmlns:ds="http://schemas.openxmlformats.org/officeDocument/2006/customXml" ds:itemID="{E216EAE6-7478-4ECA-8295-42A079FCD5C2}">
  <ds:schemaRefs>
    <ds:schemaRef ds:uri="ESRI.ArcGIS.Mapping.OfficeIntegration.PowerPointInfo"/>
  </ds:schemaRefs>
</ds:datastoreItem>
</file>

<file path=customXml/itemProps22.xml><?xml version="1.0" encoding="utf-8"?>
<ds:datastoreItem xmlns:ds="http://schemas.openxmlformats.org/officeDocument/2006/customXml" ds:itemID="{675E3288-CA18-477A-8981-D83B91438EAE}">
  <ds:schemaRefs>
    <ds:schemaRef ds:uri="ESRI.ArcGIS.Mapping.OfficeIntegration.PowerPointInfo"/>
  </ds:schemaRefs>
</ds:datastoreItem>
</file>

<file path=customXml/itemProps23.xml><?xml version="1.0" encoding="utf-8"?>
<ds:datastoreItem xmlns:ds="http://schemas.openxmlformats.org/officeDocument/2006/customXml" ds:itemID="{4BD9C2FB-4AE0-4CA6-94F0-6C6133519AA3}">
  <ds:schemaRefs>
    <ds:schemaRef ds:uri="ESRI.ArcGIS.Mapping.OfficeIntegration.PowerPointInfo"/>
  </ds:schemaRefs>
</ds:datastoreItem>
</file>

<file path=customXml/itemProps24.xml><?xml version="1.0" encoding="utf-8"?>
<ds:datastoreItem xmlns:ds="http://schemas.openxmlformats.org/officeDocument/2006/customXml" ds:itemID="{1CD299BC-8E00-414F-99FA-769B5A64D93B}">
  <ds:schemaRefs>
    <ds:schemaRef ds:uri="ESRI.ArcGIS.Mapping.OfficeIntegration.PowerPointInfo"/>
  </ds:schemaRefs>
</ds:datastoreItem>
</file>

<file path=customXml/itemProps25.xml><?xml version="1.0" encoding="utf-8"?>
<ds:datastoreItem xmlns:ds="http://schemas.openxmlformats.org/officeDocument/2006/customXml" ds:itemID="{1C1124EB-04A1-4D22-8C81-0A7FC8CC4D03}">
  <ds:schemaRefs>
    <ds:schemaRef ds:uri="ESRI.ArcGIS.Mapping.OfficeIntegration.PowerPointInfo"/>
  </ds:schemaRefs>
</ds:datastoreItem>
</file>

<file path=customXml/itemProps26.xml><?xml version="1.0" encoding="utf-8"?>
<ds:datastoreItem xmlns:ds="http://schemas.openxmlformats.org/officeDocument/2006/customXml" ds:itemID="{34D45188-134F-4A93-BBC7-FC72CBC362B0}">
  <ds:schemaRefs>
    <ds:schemaRef ds:uri="ESRI.ArcGIS.Mapping.OfficeIntegration.PowerPointInfo"/>
  </ds:schemaRefs>
</ds:datastoreItem>
</file>

<file path=customXml/itemProps27.xml><?xml version="1.0" encoding="utf-8"?>
<ds:datastoreItem xmlns:ds="http://schemas.openxmlformats.org/officeDocument/2006/customXml" ds:itemID="{1A9C1EB5-07CE-42FA-B44C-FF8A93E5FCD7}">
  <ds:schemaRefs>
    <ds:schemaRef ds:uri="ESRI.ArcGIS.Mapping.OfficeIntegration.PowerPointInfo"/>
  </ds:schemaRefs>
</ds:datastoreItem>
</file>

<file path=customXml/itemProps28.xml><?xml version="1.0" encoding="utf-8"?>
<ds:datastoreItem xmlns:ds="http://schemas.openxmlformats.org/officeDocument/2006/customXml" ds:itemID="{8208A952-F7D9-463B-B620-6ECAA43E38BC}">
  <ds:schemaRefs>
    <ds:schemaRef ds:uri="ESRI.ArcGIS.Mapping.OfficeIntegration.PowerPointInfo"/>
  </ds:schemaRefs>
</ds:datastoreItem>
</file>

<file path=customXml/itemProps29.xml><?xml version="1.0" encoding="utf-8"?>
<ds:datastoreItem xmlns:ds="http://schemas.openxmlformats.org/officeDocument/2006/customXml" ds:itemID="{BE2BC350-417F-4BAC-8A47-E1A725D2148D}">
  <ds:schemaRefs>
    <ds:schemaRef ds:uri="ESRI.ArcGIS.Mapping.OfficeIntegration.PowerPointInfo"/>
  </ds:schemaRefs>
</ds:datastoreItem>
</file>

<file path=customXml/itemProps30.xml><?xml version="1.0" encoding="utf-8"?>
<ds:datastoreItem xmlns:ds="http://schemas.openxmlformats.org/officeDocument/2006/customXml" ds:itemID="{F6C6D18E-F333-48F4-B4FC-4B50DDDB7AA2}">
  <ds:schemaRefs>
    <ds:schemaRef ds:uri="ESRI.ArcGIS.Mapping.OfficeIntegration.PowerPointInfo"/>
  </ds:schemaRefs>
</ds:datastoreItem>
</file>

<file path=customXml/itemProps31.xml><?xml version="1.0" encoding="utf-8"?>
<ds:datastoreItem xmlns:ds="http://schemas.openxmlformats.org/officeDocument/2006/customXml" ds:itemID="{C67A722A-13AC-4EB3-81D5-73461F358E07}">
  <ds:schemaRefs>
    <ds:schemaRef ds:uri="ESRI.ArcGIS.Mapping.OfficeIntegration.PowerPointInfo"/>
  </ds:schemaRefs>
</ds:datastoreItem>
</file>

<file path=customXml/itemProps32.xml><?xml version="1.0" encoding="utf-8"?>
<ds:datastoreItem xmlns:ds="http://schemas.openxmlformats.org/officeDocument/2006/customXml" ds:itemID="{96EB00BB-A989-43A4-9556-1744152A00DD}">
  <ds:schemaRefs>
    <ds:schemaRef ds:uri="ESRI.ArcGIS.Mapping.OfficeIntegration.PowerPointInfo"/>
  </ds:schemaRefs>
</ds:datastoreItem>
</file>

<file path=customXml/itemProps33.xml><?xml version="1.0" encoding="utf-8"?>
<ds:datastoreItem xmlns:ds="http://schemas.openxmlformats.org/officeDocument/2006/customXml" ds:itemID="{904C4A6C-DBF5-4B72-B1A5-06AD1AD7470F}">
  <ds:schemaRefs>
    <ds:schemaRef ds:uri="ESRI.ArcGIS.Mapping.OfficeIntegration.PowerPointInfo"/>
  </ds:schemaRefs>
</ds:datastoreItem>
</file>

<file path=customXml/itemProps34.xml><?xml version="1.0" encoding="utf-8"?>
<ds:datastoreItem xmlns:ds="http://schemas.openxmlformats.org/officeDocument/2006/customXml" ds:itemID="{46F96436-C1B1-4219-839D-AB814DBCA65F}">
  <ds:schemaRefs>
    <ds:schemaRef ds:uri="ESRI.ArcGIS.Mapping.OfficeIntegration.PowerPointInfo"/>
  </ds:schemaRefs>
</ds:datastoreItem>
</file>

<file path=customXml/itemProps35.xml><?xml version="1.0" encoding="utf-8"?>
<ds:datastoreItem xmlns:ds="http://schemas.openxmlformats.org/officeDocument/2006/customXml" ds:itemID="{0E3EECD4-B80B-46CF-9576-AB715F5367D0}">
  <ds:schemaRefs>
    <ds:schemaRef ds:uri="ESRI.ArcGIS.Mapping.OfficeIntegration.PowerPointInfo"/>
  </ds:schemaRefs>
</ds:datastoreItem>
</file>

<file path=customXml/itemProps36.xml><?xml version="1.0" encoding="utf-8"?>
<ds:datastoreItem xmlns:ds="http://schemas.openxmlformats.org/officeDocument/2006/customXml" ds:itemID="{5751C662-4DC1-4B93-99CE-FBA2B3A400DF}">
  <ds:schemaRefs>
    <ds:schemaRef ds:uri="ESRI.ArcGIS.Mapping.OfficeIntegration.PowerPointInfo"/>
  </ds:schemaRefs>
</ds:datastoreItem>
</file>

<file path=customXml/itemProps37.xml><?xml version="1.0" encoding="utf-8"?>
<ds:datastoreItem xmlns:ds="http://schemas.openxmlformats.org/officeDocument/2006/customXml" ds:itemID="{4229C627-ED68-4078-9BB5-5A8B1EFF0AC8}">
  <ds:schemaRefs>
    <ds:schemaRef ds:uri="ESRI.ArcGIS.Mapping.OfficeIntegration.PowerPointInfo"/>
  </ds:schemaRefs>
</ds:datastoreItem>
</file>

<file path=customXml/itemProps38.xml><?xml version="1.0" encoding="utf-8"?>
<ds:datastoreItem xmlns:ds="http://schemas.openxmlformats.org/officeDocument/2006/customXml" ds:itemID="{106ECE5B-A2F7-4C5E-B18B-2594284991FB}">
  <ds:schemaRefs>
    <ds:schemaRef ds:uri="ESRI.ArcGIS.Mapping.OfficeIntegration.PowerPointInfo"/>
  </ds:schemaRefs>
</ds:datastoreItem>
</file>

<file path=customXml/itemProps39.xml><?xml version="1.0" encoding="utf-8"?>
<ds:datastoreItem xmlns:ds="http://schemas.openxmlformats.org/officeDocument/2006/customXml" ds:itemID="{84F0C4F6-C7FB-4F35-B82C-87D9FEB843D3}">
  <ds:schemaRefs>
    <ds:schemaRef ds:uri="ESRI.ArcGIS.Mapping.OfficeIntegration.PowerPointInfo"/>
  </ds:schemaRefs>
</ds:datastoreItem>
</file>

<file path=customXml/itemProps40.xml><?xml version="1.0" encoding="utf-8"?>
<ds:datastoreItem xmlns:ds="http://schemas.openxmlformats.org/officeDocument/2006/customXml" ds:itemID="{F979AA40-417E-426D-A107-51504E28FC80}">
  <ds:schemaRefs>
    <ds:schemaRef ds:uri="ESRI.ArcGIS.Mapping.OfficeIntegration.PowerPointInfo"/>
  </ds:schemaRefs>
</ds:datastoreItem>
</file>

<file path=customXml/itemProps41.xml><?xml version="1.0" encoding="utf-8"?>
<ds:datastoreItem xmlns:ds="http://schemas.openxmlformats.org/officeDocument/2006/customXml" ds:itemID="{26C782D6-8D3C-4EDB-B41D-0485412A8117}">
  <ds:schemaRefs>
    <ds:schemaRef ds:uri="ESRI.ArcGIS.Mapping.OfficeIntegration.PowerPointInfo"/>
  </ds:schemaRefs>
</ds:datastoreItem>
</file>

<file path=customXml/itemProps42.xml><?xml version="1.0" encoding="utf-8"?>
<ds:datastoreItem xmlns:ds="http://schemas.openxmlformats.org/officeDocument/2006/customXml" ds:itemID="{6C653590-A27A-4061-A186-EE04ADB9FE57}">
  <ds:schemaRefs>
    <ds:schemaRef ds:uri="ESRI.ArcGIS.Mapping.OfficeIntegration.PowerPointInfo"/>
  </ds:schemaRefs>
</ds:datastoreItem>
</file>

<file path=customXml/itemProps43.xml><?xml version="1.0" encoding="utf-8"?>
<ds:datastoreItem xmlns:ds="http://schemas.openxmlformats.org/officeDocument/2006/customXml" ds:itemID="{2694088C-D4FB-4A40-8424-9760E8F2A936}">
  <ds:schemaRefs>
    <ds:schemaRef ds:uri="ESRI.ArcGIS.Mapping.OfficeIntegration.PowerPointInfo"/>
  </ds:schemaRefs>
</ds:datastoreItem>
</file>

<file path=customXml/itemProps44.xml><?xml version="1.0" encoding="utf-8"?>
<ds:datastoreItem xmlns:ds="http://schemas.openxmlformats.org/officeDocument/2006/customXml" ds:itemID="{F70237BB-D3F5-4ACF-8661-9A88BC902C00}">
  <ds:schemaRefs>
    <ds:schemaRef ds:uri="ESRI.ArcGIS.Mapping.OfficeIntegration.PowerPointInfo"/>
  </ds:schemaRefs>
</ds:datastoreItem>
</file>

<file path=customXml/itemProps45.xml><?xml version="1.0" encoding="utf-8"?>
<ds:datastoreItem xmlns:ds="http://schemas.openxmlformats.org/officeDocument/2006/customXml" ds:itemID="{5FDA3894-3A56-475A-A3AB-3CDA83164B60}">
  <ds:schemaRefs>
    <ds:schemaRef ds:uri="ESRI.ArcGIS.Mapping.OfficeIntegration.PowerPointInfo"/>
  </ds:schemaRefs>
</ds:datastoreItem>
</file>

<file path=customXml/itemProps46.xml><?xml version="1.0" encoding="utf-8"?>
<ds:datastoreItem xmlns:ds="http://schemas.openxmlformats.org/officeDocument/2006/customXml" ds:itemID="{C3F547EF-EEEA-4614-A609-0F853FDEF8A6}">
  <ds:schemaRefs>
    <ds:schemaRef ds:uri="ESRI.ArcGIS.Mapping.OfficeIntegration.PowerPointInfo"/>
  </ds:schemaRefs>
</ds:datastoreItem>
</file>

<file path=customXml/itemProps47.xml><?xml version="1.0" encoding="utf-8"?>
<ds:datastoreItem xmlns:ds="http://schemas.openxmlformats.org/officeDocument/2006/customXml" ds:itemID="{149B0C78-A83A-4DE3-8143-23DD97A57607}">
  <ds:schemaRefs>
    <ds:schemaRef ds:uri="ESRI.ArcGIS.Mapping.OfficeIntegration.PowerPointInfo"/>
  </ds:schemaRefs>
</ds:datastoreItem>
</file>

<file path=customXml/itemProps48.xml><?xml version="1.0" encoding="utf-8"?>
<ds:datastoreItem xmlns:ds="http://schemas.openxmlformats.org/officeDocument/2006/customXml" ds:itemID="{E8D11DF5-8A4B-4146-B16B-30A5588D364B}">
  <ds:schemaRefs>
    <ds:schemaRef ds:uri="ESRI.ArcGIS.Mapping.OfficeIntegration.PowerPointInfo"/>
  </ds:schemaRefs>
</ds:datastoreItem>
</file>

<file path=customXml/itemProps49.xml><?xml version="1.0" encoding="utf-8"?>
<ds:datastoreItem xmlns:ds="http://schemas.openxmlformats.org/officeDocument/2006/customXml" ds:itemID="{F31F5FC8-95DF-4D80-A25D-392F85D17499}">
  <ds:schemaRefs>
    <ds:schemaRef ds:uri="ESRI.ArcGIS.Mapping.OfficeIntegration.PowerPointInfo"/>
  </ds:schemaRefs>
</ds:datastoreItem>
</file>

<file path=customXml/itemProps50.xml><?xml version="1.0" encoding="utf-8"?>
<ds:datastoreItem xmlns:ds="http://schemas.openxmlformats.org/officeDocument/2006/customXml" ds:itemID="{55A22FB8-BEC0-40F9-8D70-E4CB48A16AF0}">
  <ds:schemaRefs>
    <ds:schemaRef ds:uri="ESRI.ArcGIS.Mapping.OfficeIntegration.PowerPointInfo"/>
  </ds:schemaRefs>
</ds:datastoreItem>
</file>

<file path=customXml/itemProps51.xml><?xml version="1.0" encoding="utf-8"?>
<ds:datastoreItem xmlns:ds="http://schemas.openxmlformats.org/officeDocument/2006/customXml" ds:itemID="{94D469CA-E888-409B-B13A-B6567C886B1C}">
  <ds:schemaRefs>
    <ds:schemaRef ds:uri="ESRI.ArcGIS.Mapping.OfficeIntegration.PowerPointInfo"/>
  </ds:schemaRefs>
</ds:datastoreItem>
</file>

<file path=customXml/itemProps52.xml><?xml version="1.0" encoding="utf-8"?>
<ds:datastoreItem xmlns:ds="http://schemas.openxmlformats.org/officeDocument/2006/customXml" ds:itemID="{1466D3D5-FF19-41E0-86E1-4CE57A2AEC67}">
  <ds:schemaRefs>
    <ds:schemaRef ds:uri="ESRI.ArcGIS.Mapping.OfficeIntegration.PowerPointInfo"/>
  </ds:schemaRefs>
</ds:datastoreItem>
</file>

<file path=customXml/itemProps53.xml><?xml version="1.0" encoding="utf-8"?>
<ds:datastoreItem xmlns:ds="http://schemas.openxmlformats.org/officeDocument/2006/customXml" ds:itemID="{34D9570B-28B3-4B20-8572-68D18AC91F8F}">
  <ds:schemaRefs>
    <ds:schemaRef ds:uri="ESRI.ArcGIS.Mapping.OfficeIntegration.PowerPointInfo"/>
  </ds:schemaRefs>
</ds:datastoreItem>
</file>

<file path=customXml/itemProps54.xml><?xml version="1.0" encoding="utf-8"?>
<ds:datastoreItem xmlns:ds="http://schemas.openxmlformats.org/officeDocument/2006/customXml" ds:itemID="{824696D0-323C-4A70-A047-8F34BE4A7F2E}">
  <ds:schemaRefs>
    <ds:schemaRef ds:uri="ESRI.ArcGIS.Mapping.OfficeIntegration.PowerPointInfo"/>
  </ds:schemaRefs>
</ds:datastoreItem>
</file>

<file path=customXml/itemProps55.xml><?xml version="1.0" encoding="utf-8"?>
<ds:datastoreItem xmlns:ds="http://schemas.openxmlformats.org/officeDocument/2006/customXml" ds:itemID="{67A6EADC-4FD7-4BDF-8A76-F79F901E6C75}">
  <ds:schemaRefs>
    <ds:schemaRef ds:uri="ESRI.ArcGIS.Mapping.OfficeIntegration.PowerPointInfo"/>
  </ds:schemaRefs>
</ds:datastoreItem>
</file>

<file path=customXml/itemProps56.xml><?xml version="1.0" encoding="utf-8"?>
<ds:datastoreItem xmlns:ds="http://schemas.openxmlformats.org/officeDocument/2006/customXml" ds:itemID="{26930E6A-1D24-4981-B54A-FF5FDF581613}">
  <ds:schemaRefs>
    <ds:schemaRef ds:uri="ESRI.ArcGIS.Mapping.OfficeIntegration.PowerPointInfo"/>
  </ds:schemaRefs>
</ds:datastoreItem>
</file>

<file path=customXml/itemProps57.xml><?xml version="1.0" encoding="utf-8"?>
<ds:datastoreItem xmlns:ds="http://schemas.openxmlformats.org/officeDocument/2006/customXml" ds:itemID="{0A0CEF45-F11A-40B7-A0EE-45F1066FA537}">
  <ds:schemaRefs>
    <ds:schemaRef ds:uri="ESRI.ArcGIS.Mapping.OfficeIntegration.PowerPointInfo"/>
  </ds:schemaRefs>
</ds:datastoreItem>
</file>

<file path=customXml/itemProps58.xml><?xml version="1.0" encoding="utf-8"?>
<ds:datastoreItem xmlns:ds="http://schemas.openxmlformats.org/officeDocument/2006/customXml" ds:itemID="{7B4D9905-41E3-4FFB-A11C-EFE9927EB59A}">
  <ds:schemaRefs>
    <ds:schemaRef ds:uri="ESRI.ArcGIS.Mapping.OfficeIntegration.PowerPointInfo"/>
  </ds:schemaRefs>
</ds:datastoreItem>
</file>

<file path=customXml/itemProps59.xml><?xml version="1.0" encoding="utf-8"?>
<ds:datastoreItem xmlns:ds="http://schemas.openxmlformats.org/officeDocument/2006/customXml" ds:itemID="{F735F2A9-3E8D-47E9-8D08-93D904989BAD}">
  <ds:schemaRefs>
    <ds:schemaRef ds:uri="ESRI.ArcGIS.Mapping.OfficeIntegration.PowerPointInfo"/>
  </ds:schemaRefs>
</ds:datastoreItem>
</file>

<file path=customXml/itemProps60.xml><?xml version="1.0" encoding="utf-8"?>
<ds:datastoreItem xmlns:ds="http://schemas.openxmlformats.org/officeDocument/2006/customXml" ds:itemID="{5054773B-F14F-4C88-9707-83046AE714C7}">
  <ds:schemaRefs>
    <ds:schemaRef ds:uri="ESRI.ArcGIS.Mapping.OfficeIntegration.PowerPointInfo"/>
  </ds:schemaRefs>
</ds:datastoreItem>
</file>

<file path=customXml/itemProps61.xml><?xml version="1.0" encoding="utf-8"?>
<ds:datastoreItem xmlns:ds="http://schemas.openxmlformats.org/officeDocument/2006/customXml" ds:itemID="{A24080BB-E162-4A9F-B4AA-6F52FA07BD53}">
  <ds:schemaRefs>
    <ds:schemaRef ds:uri="ESRI.ArcGIS.Mapping.OfficeIntegration.PowerPointInfo"/>
  </ds:schemaRefs>
</ds:datastoreItem>
</file>

<file path=customXml/itemProps62.xml><?xml version="1.0" encoding="utf-8"?>
<ds:datastoreItem xmlns:ds="http://schemas.openxmlformats.org/officeDocument/2006/customXml" ds:itemID="{967ABB94-7DAD-4784-B45D-51CF0D9F0914}">
  <ds:schemaRefs>
    <ds:schemaRef ds:uri="ESRI.ArcGIS.Mapping.OfficeIntegration.PowerPointInfo"/>
  </ds:schemaRefs>
</ds:datastoreItem>
</file>

<file path=customXml/itemProps63.xml><?xml version="1.0" encoding="utf-8"?>
<ds:datastoreItem xmlns:ds="http://schemas.openxmlformats.org/officeDocument/2006/customXml" ds:itemID="{BA5840BD-3EFF-4C00-A168-750B15BCED16}">
  <ds:schemaRefs>
    <ds:schemaRef ds:uri="ESRI.ArcGIS.Mapping.OfficeIntegration.PowerPointInfo"/>
  </ds:schemaRefs>
</ds:datastoreItem>
</file>

<file path=customXml/itemProps64.xml><?xml version="1.0" encoding="utf-8"?>
<ds:datastoreItem xmlns:ds="http://schemas.openxmlformats.org/officeDocument/2006/customXml" ds:itemID="{53343D2E-E942-472A-BE9E-7FB4632833A0}">
  <ds:schemaRefs>
    <ds:schemaRef ds:uri="ESRI.ArcGIS.Mapping.OfficeIntegration.PowerPointInfo"/>
  </ds:schemaRefs>
</ds:datastoreItem>
</file>

<file path=customXml/itemProps65.xml><?xml version="1.0" encoding="utf-8"?>
<ds:datastoreItem xmlns:ds="http://schemas.openxmlformats.org/officeDocument/2006/customXml" ds:itemID="{7F99DBEB-A35D-454E-8597-3BDA87F8FC14}">
  <ds:schemaRefs>
    <ds:schemaRef ds:uri="ESRI.ArcGIS.Mapping.OfficeIntegration.PowerPointInfo"/>
  </ds:schemaRefs>
</ds:datastoreItem>
</file>

<file path=customXml/itemProps66.xml><?xml version="1.0" encoding="utf-8"?>
<ds:datastoreItem xmlns:ds="http://schemas.openxmlformats.org/officeDocument/2006/customXml" ds:itemID="{CDF07C29-1EA9-4DD0-82C2-AE2D3464787A}">
  <ds:schemaRefs>
    <ds:schemaRef ds:uri="ESRI.ArcGIS.Mapping.OfficeIntegration.PowerPointInfo"/>
  </ds:schemaRefs>
</ds:datastoreItem>
</file>

<file path=customXml/itemProps67.xml><?xml version="1.0" encoding="utf-8"?>
<ds:datastoreItem xmlns:ds="http://schemas.openxmlformats.org/officeDocument/2006/customXml" ds:itemID="{B6AFA5C2-9D49-4B26-B4B4-04466AE6A75E}">
  <ds:schemaRefs>
    <ds:schemaRef ds:uri="ESRI.ArcGIS.Mapping.OfficeIntegration.PowerPointInfo"/>
  </ds:schemaRefs>
</ds:datastoreItem>
</file>

<file path=customXml/itemProps68.xml><?xml version="1.0" encoding="utf-8"?>
<ds:datastoreItem xmlns:ds="http://schemas.openxmlformats.org/officeDocument/2006/customXml" ds:itemID="{FE0FF222-6347-41B3-AD95-70AB339AF0FC}">
  <ds:schemaRefs>
    <ds:schemaRef ds:uri="ESRI.ArcGIS.Mapping.OfficeIntegration.PowerPointInfo"/>
  </ds:schemaRefs>
</ds:datastoreItem>
</file>

<file path=customXml/itemProps69.xml><?xml version="1.0" encoding="utf-8"?>
<ds:datastoreItem xmlns:ds="http://schemas.openxmlformats.org/officeDocument/2006/customXml" ds:itemID="{3B64CB9A-0317-4398-B250-2F53A3EC7C8A}">
  <ds:schemaRefs>
    <ds:schemaRef ds:uri="ESRI.ArcGIS.Mapping.OfficeIntegration.PowerPointInfo"/>
  </ds:schemaRefs>
</ds:datastoreItem>
</file>

<file path=customXml/itemProps70.xml><?xml version="1.0" encoding="utf-8"?>
<ds:datastoreItem xmlns:ds="http://schemas.openxmlformats.org/officeDocument/2006/customXml" ds:itemID="{412602B1-9DE8-4F9A-AF54-867E51746711}">
  <ds:schemaRefs>
    <ds:schemaRef ds:uri="ESRI.ArcGIS.Mapping.OfficeIntegration.PowerPointInfo"/>
  </ds:schemaRefs>
</ds:datastoreItem>
</file>

<file path=customXml/itemProps71.xml><?xml version="1.0" encoding="utf-8"?>
<ds:datastoreItem xmlns:ds="http://schemas.openxmlformats.org/officeDocument/2006/customXml" ds:itemID="{E4FC3D33-F094-4D86-962B-28A58C4A693B}">
  <ds:schemaRefs>
    <ds:schemaRef ds:uri="ESRI.ArcGIS.Mapping.OfficeIntegration.PowerPointInfo"/>
  </ds:schemaRefs>
</ds:datastoreItem>
</file>

<file path=customXml/itemProps72.xml><?xml version="1.0" encoding="utf-8"?>
<ds:datastoreItem xmlns:ds="http://schemas.openxmlformats.org/officeDocument/2006/customXml" ds:itemID="{42C5B9A0-7E68-483C-A2A7-75369D9AFFE2}">
  <ds:schemaRefs>
    <ds:schemaRef ds:uri="ESRI.ArcGIS.Mapping.OfficeIntegration.PowerPointInfo"/>
  </ds:schemaRefs>
</ds:datastoreItem>
</file>

<file path=customXml/itemProps73.xml><?xml version="1.0" encoding="utf-8"?>
<ds:datastoreItem xmlns:ds="http://schemas.openxmlformats.org/officeDocument/2006/customXml" ds:itemID="{E0DF313D-11AD-47A1-9107-743BFF83F6B9}">
  <ds:schemaRefs>
    <ds:schemaRef ds:uri="ESRI.ArcGIS.Mapping.OfficeIntegration.PowerPointInfo"/>
  </ds:schemaRefs>
</ds:datastoreItem>
</file>

<file path=customXml/itemProps74.xml><?xml version="1.0" encoding="utf-8"?>
<ds:datastoreItem xmlns:ds="http://schemas.openxmlformats.org/officeDocument/2006/customXml" ds:itemID="{A6AB753E-9C01-43BB-B1F0-84A50BC3AC0C}">
  <ds:schemaRefs>
    <ds:schemaRef ds:uri="ESRI.ArcGIS.Mapping.OfficeIntegration.PowerPointInfo"/>
  </ds:schemaRefs>
</ds:datastoreItem>
</file>

<file path=customXml/itemProps75.xml><?xml version="1.0" encoding="utf-8"?>
<ds:datastoreItem xmlns:ds="http://schemas.openxmlformats.org/officeDocument/2006/customXml" ds:itemID="{5318996E-5778-4EFA-B965-6FF32F7EB4A2}">
  <ds:schemaRefs>
    <ds:schemaRef ds:uri="ESRI.ArcGIS.Mapping.OfficeIntegration.PowerPointInfo"/>
  </ds:schemaRefs>
</ds:datastoreItem>
</file>

<file path=customXml/itemProps76.xml><?xml version="1.0" encoding="utf-8"?>
<ds:datastoreItem xmlns:ds="http://schemas.openxmlformats.org/officeDocument/2006/customXml" ds:itemID="{D35C3A47-D505-4369-9B1A-4349ECAAAE86}">
  <ds:schemaRefs>
    <ds:schemaRef ds:uri="ESRI.ArcGIS.Mapping.OfficeIntegration.PowerPointInfo"/>
  </ds:schemaRefs>
</ds:datastoreItem>
</file>

<file path=customXml/itemProps77.xml><?xml version="1.0" encoding="utf-8"?>
<ds:datastoreItem xmlns:ds="http://schemas.openxmlformats.org/officeDocument/2006/customXml" ds:itemID="{A21C5893-1C52-4739-9FCE-59DDCE91F309}">
  <ds:schemaRefs>
    <ds:schemaRef ds:uri="ESRI.ArcGIS.Mapping.OfficeIntegration.PowerPointInfo"/>
  </ds:schemaRefs>
</ds:datastoreItem>
</file>

<file path=customXml/itemProps78.xml><?xml version="1.0" encoding="utf-8"?>
<ds:datastoreItem xmlns:ds="http://schemas.openxmlformats.org/officeDocument/2006/customXml" ds:itemID="{68529418-4B2F-4055-B707-4EE8D9A6A5A6}">
  <ds:schemaRefs>
    <ds:schemaRef ds:uri="ESRI.ArcGIS.Mapping.OfficeIntegration.PowerPointInfo"/>
  </ds:schemaRefs>
</ds:datastoreItem>
</file>

<file path=customXml/itemProps79.xml><?xml version="1.0" encoding="utf-8"?>
<ds:datastoreItem xmlns:ds="http://schemas.openxmlformats.org/officeDocument/2006/customXml" ds:itemID="{F0366D91-3561-4DE9-B5B3-DAEE5986C14E}">
  <ds:schemaRefs>
    <ds:schemaRef ds:uri="ESRI.ArcGIS.Mapping.OfficeIntegration.PowerPointInfo"/>
  </ds:schemaRefs>
</ds:datastoreItem>
</file>

<file path=customXml/itemProps80.xml><?xml version="1.0" encoding="utf-8"?>
<ds:datastoreItem xmlns:ds="http://schemas.openxmlformats.org/officeDocument/2006/customXml" ds:itemID="{20D3AB97-1102-44DC-ADBC-559BF8529B24}">
  <ds:schemaRefs>
    <ds:schemaRef ds:uri="ESRI.ArcGIS.Mapping.OfficeIntegration.PowerPointInfo"/>
  </ds:schemaRefs>
</ds:datastoreItem>
</file>

<file path=customXml/itemProps81.xml><?xml version="1.0" encoding="utf-8"?>
<ds:datastoreItem xmlns:ds="http://schemas.openxmlformats.org/officeDocument/2006/customXml" ds:itemID="{DDA5CD92-972B-4B27-973F-1B063FCFD129}">
  <ds:schemaRefs>
    <ds:schemaRef ds:uri="ESRI.ArcGIS.Mapping.OfficeIntegration.PowerPointInfo"/>
  </ds:schemaRefs>
</ds:datastoreItem>
</file>

<file path=customXml/itemProps82.xml><?xml version="1.0" encoding="utf-8"?>
<ds:datastoreItem xmlns:ds="http://schemas.openxmlformats.org/officeDocument/2006/customXml" ds:itemID="{ACBEED0C-E63D-4FFB-9096-D50B056C0F6A}">
  <ds:schemaRefs>
    <ds:schemaRef ds:uri="ESRI.ArcGIS.Mapping.OfficeIntegration.PowerPointInfo"/>
  </ds:schemaRefs>
</ds:datastoreItem>
</file>

<file path=customXml/itemProps83.xml><?xml version="1.0" encoding="utf-8"?>
<ds:datastoreItem xmlns:ds="http://schemas.openxmlformats.org/officeDocument/2006/customXml" ds:itemID="{33444EF6-0527-4A37-9030-38BFD222F490}">
  <ds:schemaRefs>
    <ds:schemaRef ds:uri="ESRI.ArcGIS.Mapping.OfficeIntegration.PowerPointInfo"/>
  </ds:schemaRefs>
</ds:datastoreItem>
</file>

<file path=customXml/itemProps84.xml><?xml version="1.0" encoding="utf-8"?>
<ds:datastoreItem xmlns:ds="http://schemas.openxmlformats.org/officeDocument/2006/customXml" ds:itemID="{498FA866-D812-4559-A6BB-77CE766DBA3B}">
  <ds:schemaRefs>
    <ds:schemaRef ds:uri="ESRI.ArcGIS.Mapping.OfficeIntegration.PowerPointInfo"/>
  </ds:schemaRefs>
</ds:datastoreItem>
</file>

<file path=customXml/itemProps85.xml><?xml version="1.0" encoding="utf-8"?>
<ds:datastoreItem xmlns:ds="http://schemas.openxmlformats.org/officeDocument/2006/customXml" ds:itemID="{A8418570-1803-4A65-A025-C53C1C4A2309}">
  <ds:schemaRefs>
    <ds:schemaRef ds:uri="ESRI.ArcGIS.Mapping.OfficeIntegration.PowerPointInfo"/>
  </ds:schemaRefs>
</ds:datastoreItem>
</file>

<file path=customXml/itemProps86.xml><?xml version="1.0" encoding="utf-8"?>
<ds:datastoreItem xmlns:ds="http://schemas.openxmlformats.org/officeDocument/2006/customXml" ds:itemID="{EB58CF2B-10F2-4DC6-A1A3-ABE9E2430C3D}">
  <ds:schemaRefs>
    <ds:schemaRef ds:uri="ESRI.ArcGIS.Mapping.OfficeIntegration.PowerPointInfo"/>
  </ds:schemaRefs>
</ds:datastoreItem>
</file>

<file path=customXml/itemProps87.xml><?xml version="1.0" encoding="utf-8"?>
<ds:datastoreItem xmlns:ds="http://schemas.openxmlformats.org/officeDocument/2006/customXml" ds:itemID="{1021E7EC-CAF9-47AC-95CD-268F1FB2673E}">
  <ds:schemaRefs>
    <ds:schemaRef ds:uri="ESRI.ArcGIS.Mapping.OfficeIntegration.PowerPointInfo"/>
  </ds:schemaRefs>
</ds:datastoreItem>
</file>

<file path=customXml/itemProps88.xml><?xml version="1.0" encoding="utf-8"?>
<ds:datastoreItem xmlns:ds="http://schemas.openxmlformats.org/officeDocument/2006/customXml" ds:itemID="{59740532-C3DF-42B3-87A6-F70C12576BD9}">
  <ds:schemaRefs>
    <ds:schemaRef ds:uri="ESRI.ArcGIS.Mapping.OfficeIntegration.PowerPointInfo"/>
  </ds:schemaRefs>
</ds:datastoreItem>
</file>

<file path=customXml/itemProps89.xml><?xml version="1.0" encoding="utf-8"?>
<ds:datastoreItem xmlns:ds="http://schemas.openxmlformats.org/officeDocument/2006/customXml" ds:itemID="{5F0D1C24-D9A0-4C1A-999D-C10FEEE607AF}">
  <ds:schemaRefs>
    <ds:schemaRef ds:uri="ESRI.ArcGIS.Mapping.OfficeIntegration.PowerPointInfo"/>
  </ds:schemaRefs>
</ds:datastoreItem>
</file>

<file path=customXml/itemProps90.xml><?xml version="1.0" encoding="utf-8"?>
<ds:datastoreItem xmlns:ds="http://schemas.openxmlformats.org/officeDocument/2006/customXml" ds:itemID="{5D905506-EE89-4C55-9F53-C82A2D633B30}">
  <ds:schemaRefs>
    <ds:schemaRef ds:uri="ESRI.ArcGIS.Mapping.OfficeIntegration.PowerPointInfo"/>
  </ds:schemaRefs>
</ds:datastoreItem>
</file>

<file path=customXml/itemProps91.xml><?xml version="1.0" encoding="utf-8"?>
<ds:datastoreItem xmlns:ds="http://schemas.openxmlformats.org/officeDocument/2006/customXml" ds:itemID="{71FA8937-281C-4E7A-8229-6A826FEA26FA}">
  <ds:schemaRefs>
    <ds:schemaRef ds:uri="ESRI.ArcGIS.Mapping.OfficeIntegration.PowerPointInfo"/>
  </ds:schemaRefs>
</ds:datastoreItem>
</file>

<file path=customXml/itemProps92.xml><?xml version="1.0" encoding="utf-8"?>
<ds:datastoreItem xmlns:ds="http://schemas.openxmlformats.org/officeDocument/2006/customXml" ds:itemID="{F1CABB5D-4197-4C27-9458-638E86D66C1E}">
  <ds:schemaRefs>
    <ds:schemaRef ds:uri="ESRI.ArcGIS.Mapping.OfficeIntegration.PowerPointInfo"/>
  </ds:schemaRefs>
</ds:datastoreItem>
</file>

<file path=customXml/itemProps93.xml><?xml version="1.0" encoding="utf-8"?>
<ds:datastoreItem xmlns:ds="http://schemas.openxmlformats.org/officeDocument/2006/customXml" ds:itemID="{8A2BDC21-82E2-4809-BCEE-C52E9749C1ED}">
  <ds:schemaRefs>
    <ds:schemaRef ds:uri="ESRI.ArcGIS.Mapping.OfficeIntegration.PowerPointInfo"/>
  </ds:schemaRefs>
</ds:datastoreItem>
</file>

<file path=customXml/itemProps94.xml><?xml version="1.0" encoding="utf-8"?>
<ds:datastoreItem xmlns:ds="http://schemas.openxmlformats.org/officeDocument/2006/customXml" ds:itemID="{F0BD0CC5-85B1-4A2D-9B85-118B54987A7A}">
  <ds:schemaRefs>
    <ds:schemaRef ds:uri="ESRI.ArcGIS.Mapping.OfficeIntegration.PowerPointInfo"/>
  </ds:schemaRefs>
</ds:datastoreItem>
</file>

<file path=customXml/itemProps95.xml><?xml version="1.0" encoding="utf-8"?>
<ds:datastoreItem xmlns:ds="http://schemas.openxmlformats.org/officeDocument/2006/customXml" ds:itemID="{97CF418E-8007-42AD-AF53-8FD2225A6857}">
  <ds:schemaRefs>
    <ds:schemaRef ds:uri="ESRI.ArcGIS.Mapping.OfficeIntegration.PowerPointInfo"/>
  </ds:schemaRefs>
</ds:datastoreItem>
</file>

<file path=customXml/itemProps96.xml><?xml version="1.0" encoding="utf-8"?>
<ds:datastoreItem xmlns:ds="http://schemas.openxmlformats.org/officeDocument/2006/customXml" ds:itemID="{4662A18C-61BF-4B04-AD04-09174BDC2B34}">
  <ds:schemaRefs>
    <ds:schemaRef ds:uri="ESRI.ArcGIS.Mapping.OfficeIntegration.PowerPointInfo"/>
  </ds:schemaRefs>
</ds:datastoreItem>
</file>

<file path=customXml/itemProps97.xml><?xml version="1.0" encoding="utf-8"?>
<ds:datastoreItem xmlns:ds="http://schemas.openxmlformats.org/officeDocument/2006/customXml" ds:itemID="{3443D261-AC1E-431E-B864-F89C7171CE97}">
  <ds:schemaRefs>
    <ds:schemaRef ds:uri="ESRI.ArcGIS.Mapping.OfficeIntegration.PowerPointInfo"/>
  </ds:schemaRefs>
</ds:datastoreItem>
</file>

<file path=customXml/itemProps98.xml><?xml version="1.0" encoding="utf-8"?>
<ds:datastoreItem xmlns:ds="http://schemas.openxmlformats.org/officeDocument/2006/customXml" ds:itemID="{3AE2D9CA-F613-4C56-BBD9-8C91C43FF3D4}">
  <ds:schemaRefs>
    <ds:schemaRef ds:uri="ESRI.ArcGIS.Mapping.OfficeIntegration.PowerPointInfo"/>
  </ds:schemaRefs>
</ds:datastoreItem>
</file>

<file path=customXml/itemProps99.xml><?xml version="1.0" encoding="utf-8"?>
<ds:datastoreItem xmlns:ds="http://schemas.openxmlformats.org/officeDocument/2006/customXml" ds:itemID="{A8AF7AB4-DD6A-4C49-BA8C-1FF1DDCC9096}">
  <ds:schemaRefs>
    <ds:schemaRef ds:uri="ESRI.ArcGIS.Mapping.OfficeIntegration.PowerPointInfo"/>
  </ds:schemaRefs>
</ds:datastoreItem>
</file>

<file path=customXml/itemProps100.xml><?xml version="1.0" encoding="utf-8"?>
<ds:datastoreItem xmlns:ds="http://schemas.openxmlformats.org/officeDocument/2006/customXml" ds:itemID="{226B4338-76F4-441F-A623-7DE5D59FA6EB}">
  <ds:schemaRefs>
    <ds:schemaRef ds:uri="ESRI.ArcGIS.Mapping.OfficeIntegration.PowerPointInfo"/>
  </ds:schemaRefs>
</ds:datastoreItem>
</file>

<file path=customXml/itemProps101.xml><?xml version="1.0" encoding="utf-8"?>
<ds:datastoreItem xmlns:ds="http://schemas.openxmlformats.org/officeDocument/2006/customXml" ds:itemID="{F91F2BF0-BF8A-468E-90DC-CB55E3E1156D}">
  <ds:schemaRefs>
    <ds:schemaRef ds:uri="ESRI.ArcGIS.Mapping.OfficeIntegration.PowerPointInfo"/>
  </ds:schemaRefs>
</ds:datastoreItem>
</file>

<file path=customXml/itemProps102.xml><?xml version="1.0" encoding="utf-8"?>
<ds:datastoreItem xmlns:ds="http://schemas.openxmlformats.org/officeDocument/2006/customXml" ds:itemID="{D99F0204-0566-4BBB-83D3-0B179889E007}">
  <ds:schemaRefs>
    <ds:schemaRef ds:uri="ESRI.ArcGIS.Mapping.OfficeIntegration.PowerPointInfo"/>
  </ds:schemaRefs>
</ds:datastoreItem>
</file>

<file path=customXml/itemProps103.xml><?xml version="1.0" encoding="utf-8"?>
<ds:datastoreItem xmlns:ds="http://schemas.openxmlformats.org/officeDocument/2006/customXml" ds:itemID="{6E584063-D4A2-48E2-BECE-9CDAF13D19B8}">
  <ds:schemaRefs>
    <ds:schemaRef ds:uri="ESRI.ArcGIS.Mapping.OfficeIntegration.PowerPointInfo"/>
  </ds:schemaRefs>
</ds:datastoreItem>
</file>

<file path=customXml/itemProps104.xml><?xml version="1.0" encoding="utf-8"?>
<ds:datastoreItem xmlns:ds="http://schemas.openxmlformats.org/officeDocument/2006/customXml" ds:itemID="{F812DC49-FD3E-4EDA-8877-B3BCE0DE2BE0}">
  <ds:schemaRefs>
    <ds:schemaRef ds:uri="ESRI.ArcGIS.Mapping.OfficeIntegration.PowerPointInfo"/>
  </ds:schemaRefs>
</ds:datastoreItem>
</file>

<file path=customXml/itemProps105.xml><?xml version="1.0" encoding="utf-8"?>
<ds:datastoreItem xmlns:ds="http://schemas.openxmlformats.org/officeDocument/2006/customXml" ds:itemID="{DF653582-E8B6-49F0-AFA7-27B42CCEA5AD}">
  <ds:schemaRefs>
    <ds:schemaRef ds:uri="ESRI.ArcGIS.Mapping.OfficeIntegration.PowerPointInfo"/>
  </ds:schemaRefs>
</ds:datastoreItem>
</file>

<file path=customXml/itemProps106.xml><?xml version="1.0" encoding="utf-8"?>
<ds:datastoreItem xmlns:ds="http://schemas.openxmlformats.org/officeDocument/2006/customXml" ds:itemID="{91951043-BEBE-4C4A-B6F9-446297C5005A}">
  <ds:schemaRefs>
    <ds:schemaRef ds:uri="ESRI.ArcGIS.Mapping.OfficeIntegration.PowerPointInfo"/>
  </ds:schemaRefs>
</ds:datastoreItem>
</file>

<file path=customXml/itemProps107.xml><?xml version="1.0" encoding="utf-8"?>
<ds:datastoreItem xmlns:ds="http://schemas.openxmlformats.org/officeDocument/2006/customXml" ds:itemID="{AD168A20-ED29-42F4-8579-9408E61B544E}">
  <ds:schemaRefs>
    <ds:schemaRef ds:uri="ESRI.ArcGIS.Mapping.OfficeIntegration.PowerPointInfo"/>
  </ds:schemaRefs>
</ds:datastoreItem>
</file>

<file path=customXml/itemProps108.xml><?xml version="1.0" encoding="utf-8"?>
<ds:datastoreItem xmlns:ds="http://schemas.openxmlformats.org/officeDocument/2006/customXml" ds:itemID="{0BEEAB72-1243-4318-AE35-12D09E007F86}">
  <ds:schemaRefs>
    <ds:schemaRef ds:uri="ESRI.ArcGIS.Mapping.OfficeIntegration.PowerPointInfo"/>
  </ds:schemaRefs>
</ds:datastoreItem>
</file>

<file path=customXml/itemProps109.xml><?xml version="1.0" encoding="utf-8"?>
<ds:datastoreItem xmlns:ds="http://schemas.openxmlformats.org/officeDocument/2006/customXml" ds:itemID="{C699FD7C-4C39-4FFC-8C7E-E4316B3880D7}">
  <ds:schemaRefs>
    <ds:schemaRef ds:uri="ESRI.ArcGIS.Mapping.OfficeIntegration.PowerPointInfo"/>
  </ds:schemaRefs>
</ds:datastoreItem>
</file>

<file path=customXml/itemProps110.xml><?xml version="1.0" encoding="utf-8"?>
<ds:datastoreItem xmlns:ds="http://schemas.openxmlformats.org/officeDocument/2006/customXml" ds:itemID="{E4B7DF36-456E-4B2B-AB7B-5B01137695DB}">
  <ds:schemaRefs>
    <ds:schemaRef ds:uri="ESRI.ArcGIS.Mapping.OfficeIntegration.PowerPointInfo"/>
  </ds:schemaRefs>
</ds:datastoreItem>
</file>

<file path=customXml/itemProps111.xml><?xml version="1.0" encoding="utf-8"?>
<ds:datastoreItem xmlns:ds="http://schemas.openxmlformats.org/officeDocument/2006/customXml" ds:itemID="{34869965-D7D7-45E4-90CD-F54F4010939F}">
  <ds:schemaRefs>
    <ds:schemaRef ds:uri="ESRI.ArcGIS.Mapping.OfficeIntegration.PowerPointInfo"/>
  </ds:schemaRefs>
</ds:datastoreItem>
</file>

<file path=customXml/itemProps112.xml><?xml version="1.0" encoding="utf-8"?>
<ds:datastoreItem xmlns:ds="http://schemas.openxmlformats.org/officeDocument/2006/customXml" ds:itemID="{CD34B7D1-BAFA-4221-B015-72857FA984AD}">
  <ds:schemaRefs>
    <ds:schemaRef ds:uri="ESRI.ArcGIS.Mapping.OfficeIntegration.PowerPointInfo"/>
  </ds:schemaRefs>
</ds:datastoreItem>
</file>

<file path=customXml/itemProps113.xml><?xml version="1.0" encoding="utf-8"?>
<ds:datastoreItem xmlns:ds="http://schemas.openxmlformats.org/officeDocument/2006/customXml" ds:itemID="{7A4E6583-B16C-40DF-8D95-8B0D4AFD4267}">
  <ds:schemaRefs>
    <ds:schemaRef ds:uri="ESRI.ArcGIS.Mapping.OfficeIntegration.PowerPointInfo"/>
  </ds:schemaRefs>
</ds:datastoreItem>
</file>

<file path=customXml/itemProps114.xml><?xml version="1.0" encoding="utf-8"?>
<ds:datastoreItem xmlns:ds="http://schemas.openxmlformats.org/officeDocument/2006/customXml" ds:itemID="{F3D59793-8F8D-4179-B756-3C982B21BB7E}">
  <ds:schemaRefs>
    <ds:schemaRef ds:uri="ESRI.ArcGIS.Mapping.OfficeIntegration.PowerPointInfo"/>
  </ds:schemaRefs>
</ds:datastoreItem>
</file>

<file path=customXml/itemProps115.xml><?xml version="1.0" encoding="utf-8"?>
<ds:datastoreItem xmlns:ds="http://schemas.openxmlformats.org/officeDocument/2006/customXml" ds:itemID="{8664D208-F7A2-44F4-85E6-C00800A231C3}">
  <ds:schemaRefs>
    <ds:schemaRef ds:uri="ESRI.ArcGIS.Mapping.OfficeIntegration.PowerPointInfo"/>
  </ds:schemaRefs>
</ds:datastoreItem>
</file>

<file path=customXml/itemProps116.xml><?xml version="1.0" encoding="utf-8"?>
<ds:datastoreItem xmlns:ds="http://schemas.openxmlformats.org/officeDocument/2006/customXml" ds:itemID="{5BCD1529-325A-434D-A228-D66E7ABEB936}">
  <ds:schemaRefs>
    <ds:schemaRef ds:uri="ESRI.ArcGIS.Mapping.OfficeIntegration.PowerPointInfo"/>
  </ds:schemaRefs>
</ds:datastoreItem>
</file>

<file path=customXml/itemProps117.xml><?xml version="1.0" encoding="utf-8"?>
<ds:datastoreItem xmlns:ds="http://schemas.openxmlformats.org/officeDocument/2006/customXml" ds:itemID="{9B1FF06A-9482-4CDE-99CA-119C94CE21FB}">
  <ds:schemaRefs>
    <ds:schemaRef ds:uri="ESRI.ArcGIS.Mapping.OfficeIntegration.PowerPointInfo"/>
  </ds:schemaRefs>
</ds:datastoreItem>
</file>

<file path=customXml/itemProps118.xml><?xml version="1.0" encoding="utf-8"?>
<ds:datastoreItem xmlns:ds="http://schemas.openxmlformats.org/officeDocument/2006/customXml" ds:itemID="{B8719E48-A9B0-47FF-A86D-674F0169C6D0}">
  <ds:schemaRefs>
    <ds:schemaRef ds:uri="ESRI.ArcGIS.Mapping.OfficeIntegration.PowerPointInfo"/>
  </ds:schemaRefs>
</ds:datastoreItem>
</file>

<file path=customXml/itemProps119.xml><?xml version="1.0" encoding="utf-8"?>
<ds:datastoreItem xmlns:ds="http://schemas.openxmlformats.org/officeDocument/2006/customXml" ds:itemID="{3AFCB9E7-9321-462A-AA9D-BE83B45D80E5}">
  <ds:schemaRefs>
    <ds:schemaRef ds:uri="ESRI.ArcGIS.Mapping.OfficeIntegration.PowerPointInfo"/>
  </ds:schemaRefs>
</ds:datastoreItem>
</file>

<file path=customXml/itemProps120.xml><?xml version="1.0" encoding="utf-8"?>
<ds:datastoreItem xmlns:ds="http://schemas.openxmlformats.org/officeDocument/2006/customXml" ds:itemID="{DCA8CAEF-2BE0-4B37-814C-92FF0BDFE6B7}">
  <ds:schemaRefs>
    <ds:schemaRef ds:uri="ESRI.ArcGIS.Mapping.OfficeIntegration.PowerPointInfo"/>
  </ds:schemaRefs>
</ds:datastoreItem>
</file>

<file path=customXml/itemProps121.xml><?xml version="1.0" encoding="utf-8"?>
<ds:datastoreItem xmlns:ds="http://schemas.openxmlformats.org/officeDocument/2006/customXml" ds:itemID="{C7A1FDD9-C3E9-4222-80D7-E51BFF0A2A67}">
  <ds:schemaRefs>
    <ds:schemaRef ds:uri="ESRI.ArcGIS.Mapping.OfficeIntegration.PowerPointInfo"/>
  </ds:schemaRefs>
</ds:datastoreItem>
</file>

<file path=customXml/itemProps122.xml><?xml version="1.0" encoding="utf-8"?>
<ds:datastoreItem xmlns:ds="http://schemas.openxmlformats.org/officeDocument/2006/customXml" ds:itemID="{DE82DEB9-3FBD-4B3E-9EB6-1A488DF7E0F1}">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CMAT Master Slide</Template>
  <TotalTime>3075</TotalTime>
  <Words>3041</Words>
  <Application>Microsoft Office PowerPoint</Application>
  <PresentationFormat>Widescreen</PresentationFormat>
  <Paragraphs>379</Paragraphs>
  <Slides>41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ＭＳ Ｐゴシック</vt:lpstr>
      <vt:lpstr>Arial</vt:lpstr>
      <vt:lpstr>Calibri</vt:lpstr>
      <vt:lpstr>Calibri Light</vt:lpstr>
      <vt:lpstr>Cooper Black</vt:lpstr>
      <vt:lpstr>Tahoma</vt:lpstr>
      <vt:lpstr>Times New Roman</vt:lpstr>
      <vt:lpstr>Wingdings</vt:lpstr>
      <vt:lpstr>CMAT Master</vt:lpstr>
      <vt:lpstr>PHILIS Mobile Lab Capabilities and Recent Site Activities</vt:lpstr>
      <vt:lpstr>CBRN Consequence Management Advisory Division (CMAD) US EPA – Special Team for CBRN   </vt:lpstr>
      <vt:lpstr>PowerPoint Presentation</vt:lpstr>
      <vt:lpstr>PowerPoint Presentation</vt:lpstr>
      <vt:lpstr>PHILIS Background &amp; Mission </vt:lpstr>
      <vt:lpstr>PowerPoint Presentation</vt:lpstr>
      <vt:lpstr>PowerPoint Presentation</vt:lpstr>
      <vt:lpstr>PHILIS Analytical Methods</vt:lpstr>
      <vt:lpstr>PHILIS Data Packages</vt:lpstr>
      <vt:lpstr>Recent PHILIS Mobile Lab Site Activities</vt:lpstr>
      <vt:lpstr>Hurricane Harvey Response  Region 6</vt:lpstr>
      <vt:lpstr>  Flint Water Crisis Response Region 5 Support </vt:lpstr>
      <vt:lpstr>  Region 2 On-site Analytical Support RACER Trust Site </vt:lpstr>
      <vt:lpstr>Region 2 Support for the Mackenzie Site</vt:lpstr>
      <vt:lpstr>  A True Unknown Region 7 - Abandoned Agent in “Deterrent Safe”</vt:lpstr>
      <vt:lpstr>Region 7 Dicamba Investigation w/NEIC and State Stakeholders</vt:lpstr>
      <vt:lpstr>  Support to Region 5 at the RNC  Incident: “Psycho Stickers”</vt:lpstr>
      <vt:lpstr>Methods Development for PFCs in Water</vt:lpstr>
      <vt:lpstr>  Region 6 Support National Guard Civilian Support Teams </vt:lpstr>
      <vt:lpstr>  Current &amp; Future Work w/DoD Chemical Material Agency </vt:lpstr>
      <vt:lpstr>PowerPoint Presentation</vt:lpstr>
      <vt:lpstr>Other CMAD Analytical Support  Capabilities and Assets for CBRN</vt:lpstr>
      <vt:lpstr>PowerPoint Presentation</vt:lpstr>
      <vt:lpstr>Environmental Response Laboratory Network  (ERLN)</vt:lpstr>
      <vt:lpstr>ERLN National Role</vt:lpstr>
      <vt:lpstr>ERLN Tools</vt:lpstr>
      <vt:lpstr>CMAD Bio-Analytical Laboratory (CBL)</vt:lpstr>
      <vt:lpstr>CBL Capabilities</vt:lpstr>
      <vt:lpstr>Organism Specific Capabilities</vt:lpstr>
      <vt:lpstr>CBL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Radiation Task Force Leaders</vt:lpstr>
      <vt:lpstr>Training Responders for RTFL abilities</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Kuda</dc:creator>
  <cp:lastModifiedBy>Kaelin, Lawrence</cp:lastModifiedBy>
  <cp:revision>259</cp:revision>
  <cp:lastPrinted>2016-05-04T12:09:51Z</cp:lastPrinted>
  <dcterms:created xsi:type="dcterms:W3CDTF">2014-12-03T21:22:53Z</dcterms:created>
  <dcterms:modified xsi:type="dcterms:W3CDTF">2018-06-13T13:55:48Z</dcterms:modified>
</cp:coreProperties>
</file>