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1" r:id="rId1"/>
  </p:sldMasterIdLst>
  <p:notesMasterIdLst>
    <p:notesMasterId r:id="rId39"/>
  </p:notesMasterIdLst>
  <p:sldIdLst>
    <p:sldId id="256" r:id="rId2"/>
    <p:sldId id="257" r:id="rId3"/>
    <p:sldId id="293" r:id="rId4"/>
    <p:sldId id="307" r:id="rId5"/>
    <p:sldId id="323" r:id="rId6"/>
    <p:sldId id="295" r:id="rId7"/>
    <p:sldId id="258" r:id="rId8"/>
    <p:sldId id="261" r:id="rId9"/>
    <p:sldId id="318" r:id="rId10"/>
    <p:sldId id="324" r:id="rId11"/>
    <p:sldId id="265" r:id="rId12"/>
    <p:sldId id="304" r:id="rId13"/>
    <p:sldId id="319" r:id="rId14"/>
    <p:sldId id="272" r:id="rId15"/>
    <p:sldId id="297" r:id="rId16"/>
    <p:sldId id="317" r:id="rId17"/>
    <p:sldId id="284" r:id="rId18"/>
    <p:sldId id="325" r:id="rId19"/>
    <p:sldId id="286" r:id="rId20"/>
    <p:sldId id="298" r:id="rId21"/>
    <p:sldId id="288" r:id="rId22"/>
    <p:sldId id="296" r:id="rId23"/>
    <p:sldId id="269" r:id="rId24"/>
    <p:sldId id="320" r:id="rId25"/>
    <p:sldId id="321" r:id="rId26"/>
    <p:sldId id="311" r:id="rId27"/>
    <p:sldId id="281" r:id="rId28"/>
    <p:sldId id="270" r:id="rId29"/>
    <p:sldId id="310" r:id="rId30"/>
    <p:sldId id="282" r:id="rId31"/>
    <p:sldId id="271" r:id="rId32"/>
    <p:sldId id="322" r:id="rId33"/>
    <p:sldId id="283" r:id="rId34"/>
    <p:sldId id="266" r:id="rId35"/>
    <p:sldId id="313" r:id="rId36"/>
    <p:sldId id="268" r:id="rId37"/>
    <p:sldId id="267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bra Scholz" initials="DS" lastIdx="23" clrIdx="0">
    <p:extLst>
      <p:ext uri="{19B8F6BF-5375-455C-9EA6-DF929625EA0E}">
        <p15:presenceInfo xmlns:p15="http://schemas.microsoft.com/office/powerpoint/2012/main" userId="Debra Scholz" providerId="None"/>
      </p:ext>
    </p:extLst>
  </p:cmAuthor>
  <p:cmAuthor id="2" name="Debra Scholz" initials="DS [2]" lastIdx="3" clrIdx="1">
    <p:extLst>
      <p:ext uri="{19B8F6BF-5375-455C-9EA6-DF929625EA0E}">
        <p15:presenceInfo xmlns:p15="http://schemas.microsoft.com/office/powerpoint/2012/main" userId="S-1-5-21-2111657450-2428745318-2976564628-1001" providerId="AD"/>
      </p:ext>
    </p:extLst>
  </p:cmAuthor>
  <p:cmAuthor id="3" name="Dermigny, Robin" initials="DR" lastIdx="4" clrIdx="2">
    <p:extLst>
      <p:ext uri="{19B8F6BF-5375-455C-9EA6-DF929625EA0E}">
        <p15:presenceInfo xmlns:p15="http://schemas.microsoft.com/office/powerpoint/2012/main" userId="S-1-5-21-1634218636-1193045981-316617838-45405" providerId="AD"/>
      </p:ext>
    </p:extLst>
  </p:cmAuthor>
  <p:cmAuthor id="4" name="Hopkins, Demaree" initials="HD" lastIdx="36" clrIdx="3">
    <p:extLst>
      <p:ext uri="{19B8F6BF-5375-455C-9EA6-DF929625EA0E}">
        <p15:presenceInfo xmlns:p15="http://schemas.microsoft.com/office/powerpoint/2012/main" userId="S-1-5-21-1634218636-1193045981-316617838-1963" providerId="AD"/>
      </p:ext>
    </p:extLst>
  </p:cmAuthor>
  <p:cmAuthor id="5" name="Robin Dermigny" initials="rd" lastIdx="10" clrIdx="4">
    <p:extLst>
      <p:ext uri="{19B8F6BF-5375-455C-9EA6-DF929625EA0E}">
        <p15:presenceInfo xmlns:p15="http://schemas.microsoft.com/office/powerpoint/2012/main" userId="Robin Dermign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D5B"/>
    <a:srgbClr val="DBDB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E952F3-53A1-42A6-AED3-144EBF470909}" v="26" dt="2018-12-13T20:46:35.2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41"/>
    <p:restoredTop sz="93089"/>
  </p:normalViewPr>
  <p:slideViewPr>
    <p:cSldViewPr snapToGrid="0" snapToObjects="1">
      <p:cViewPr varScale="1">
        <p:scale>
          <a:sx n="82" d="100"/>
          <a:sy n="82" d="100"/>
        </p:scale>
        <p:origin x="145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ra Scholz" userId="0397c94b-8878-4914-be07-948c0a12746d" providerId="ADAL" clId="{4FBEE849-D3B7-44B9-BE7B-673AEE7668E5}"/>
    <pc:docChg chg="custSel modSld">
      <pc:chgData name="Debra Scholz" userId="0397c94b-8878-4914-be07-948c0a12746d" providerId="ADAL" clId="{4FBEE849-D3B7-44B9-BE7B-673AEE7668E5}" dt="2018-12-13T20:46:35.230" v="362"/>
      <pc:docMkLst>
        <pc:docMk/>
      </pc:docMkLst>
      <pc:sldChg chg="modSp">
        <pc:chgData name="Debra Scholz" userId="0397c94b-8878-4914-be07-948c0a12746d" providerId="ADAL" clId="{4FBEE849-D3B7-44B9-BE7B-673AEE7668E5}" dt="2018-12-13T20:23:19.485" v="37" actId="27636"/>
        <pc:sldMkLst>
          <pc:docMk/>
          <pc:sldMk cId="86267998" sldId="256"/>
        </pc:sldMkLst>
        <pc:spChg chg="mod">
          <ac:chgData name="Debra Scholz" userId="0397c94b-8878-4914-be07-948c0a12746d" providerId="ADAL" clId="{4FBEE849-D3B7-44B9-BE7B-673AEE7668E5}" dt="2018-12-13T20:23:19.485" v="37" actId="27636"/>
          <ac:spMkLst>
            <pc:docMk/>
            <pc:sldMk cId="86267998" sldId="256"/>
            <ac:spMk id="3" creationId="{00000000-0000-0000-0000-000000000000}"/>
          </ac:spMkLst>
        </pc:spChg>
      </pc:sldChg>
      <pc:sldChg chg="delCm">
        <pc:chgData name="Debra Scholz" userId="0397c94b-8878-4914-be07-948c0a12746d" providerId="ADAL" clId="{4FBEE849-D3B7-44B9-BE7B-673AEE7668E5}" dt="2018-12-13T20:46:35.230" v="362"/>
        <pc:sldMkLst>
          <pc:docMk/>
          <pc:sldMk cId="3831340016" sldId="257"/>
        </pc:sldMkLst>
      </pc:sldChg>
      <pc:sldChg chg="delCm">
        <pc:chgData name="Debra Scholz" userId="0397c94b-8878-4914-be07-948c0a12746d" providerId="ADAL" clId="{4FBEE849-D3B7-44B9-BE7B-673AEE7668E5}" dt="2018-12-13T20:43:56.673" v="349"/>
        <pc:sldMkLst>
          <pc:docMk/>
          <pc:sldMk cId="1186427248" sldId="269"/>
        </pc:sldMkLst>
      </pc:sldChg>
      <pc:sldChg chg="modSp delCm">
        <pc:chgData name="Debra Scholz" userId="0397c94b-8878-4914-be07-948c0a12746d" providerId="ADAL" clId="{4FBEE849-D3B7-44B9-BE7B-673AEE7668E5}" dt="2018-12-13T20:44:45.474" v="358" actId="20577"/>
        <pc:sldMkLst>
          <pc:docMk/>
          <pc:sldMk cId="177011411" sldId="281"/>
        </pc:sldMkLst>
        <pc:graphicFrameChg chg="modGraphic">
          <ac:chgData name="Debra Scholz" userId="0397c94b-8878-4914-be07-948c0a12746d" providerId="ADAL" clId="{4FBEE849-D3B7-44B9-BE7B-673AEE7668E5}" dt="2018-12-13T20:44:45.474" v="358" actId="20577"/>
          <ac:graphicFrameMkLst>
            <pc:docMk/>
            <pc:sldMk cId="177011411" sldId="281"/>
            <ac:graphicFrameMk id="4" creationId="{00000000-0000-0000-0000-000000000000}"/>
          </ac:graphicFrameMkLst>
        </pc:graphicFrameChg>
      </pc:sldChg>
      <pc:sldChg chg="modSp">
        <pc:chgData name="Debra Scholz" userId="0397c94b-8878-4914-be07-948c0a12746d" providerId="ADAL" clId="{4FBEE849-D3B7-44B9-BE7B-673AEE7668E5}" dt="2018-12-13T20:44:58.128" v="359" actId="14734"/>
        <pc:sldMkLst>
          <pc:docMk/>
          <pc:sldMk cId="2605591776" sldId="282"/>
        </pc:sldMkLst>
        <pc:graphicFrameChg chg="modGraphic">
          <ac:chgData name="Debra Scholz" userId="0397c94b-8878-4914-be07-948c0a12746d" providerId="ADAL" clId="{4FBEE849-D3B7-44B9-BE7B-673AEE7668E5}" dt="2018-12-13T20:44:58.128" v="359" actId="14734"/>
          <ac:graphicFrameMkLst>
            <pc:docMk/>
            <pc:sldMk cId="2605591776" sldId="282"/>
            <ac:graphicFrameMk id="4" creationId="{00000000-0000-0000-0000-000000000000}"/>
          </ac:graphicFrameMkLst>
        </pc:graphicFrameChg>
      </pc:sldChg>
      <pc:sldChg chg="modSp delCm modCm">
        <pc:chgData name="Debra Scholz" userId="0397c94b-8878-4914-be07-948c0a12746d" providerId="ADAL" clId="{4FBEE849-D3B7-44B9-BE7B-673AEE7668E5}" dt="2018-12-13T20:34:36.262" v="89"/>
        <pc:sldMkLst>
          <pc:docMk/>
          <pc:sldMk cId="37537848" sldId="307"/>
        </pc:sldMkLst>
        <pc:spChg chg="mod">
          <ac:chgData name="Debra Scholz" userId="0397c94b-8878-4914-be07-948c0a12746d" providerId="ADAL" clId="{4FBEE849-D3B7-44B9-BE7B-673AEE7668E5}" dt="2018-12-13T20:34:36.262" v="89"/>
          <ac:spMkLst>
            <pc:docMk/>
            <pc:sldMk cId="37537848" sldId="307"/>
            <ac:spMk id="3" creationId="{00000000-0000-0000-0000-000000000000}"/>
          </ac:spMkLst>
        </pc:spChg>
      </pc:sldChg>
      <pc:sldChg chg="delCm">
        <pc:chgData name="Debra Scholz" userId="0397c94b-8878-4914-be07-948c0a12746d" providerId="ADAL" clId="{4FBEE849-D3B7-44B9-BE7B-673AEE7668E5}" dt="2018-12-13T20:46:29.137" v="361"/>
        <pc:sldMkLst>
          <pc:docMk/>
          <pc:sldMk cId="1248651801" sldId="311"/>
        </pc:sldMkLst>
      </pc:sldChg>
      <pc:sldChg chg="modSp">
        <pc:chgData name="Debra Scholz" userId="0397c94b-8878-4914-be07-948c0a12746d" providerId="ADAL" clId="{4FBEE849-D3B7-44B9-BE7B-673AEE7668E5}" dt="2018-12-13T20:23:44.541" v="39" actId="20577"/>
        <pc:sldMkLst>
          <pc:docMk/>
          <pc:sldMk cId="3334394822" sldId="313"/>
        </pc:sldMkLst>
        <pc:spChg chg="mod">
          <ac:chgData name="Debra Scholz" userId="0397c94b-8878-4914-be07-948c0a12746d" providerId="ADAL" clId="{4FBEE849-D3B7-44B9-BE7B-673AEE7668E5}" dt="2018-12-13T20:23:44.541" v="39" actId="20577"/>
          <ac:spMkLst>
            <pc:docMk/>
            <pc:sldMk cId="3334394822" sldId="313"/>
            <ac:spMk id="3" creationId="{00000000-0000-0000-0000-000000000000}"/>
          </ac:spMkLst>
        </pc:spChg>
      </pc:sldChg>
      <pc:sldChg chg="delCm">
        <pc:chgData name="Debra Scholz" userId="0397c94b-8878-4914-be07-948c0a12746d" providerId="ADAL" clId="{4FBEE849-D3B7-44B9-BE7B-673AEE7668E5}" dt="2018-12-13T20:37:18.997" v="137"/>
        <pc:sldMkLst>
          <pc:docMk/>
          <pc:sldMk cId="1961020896" sldId="318"/>
        </pc:sldMkLst>
      </pc:sldChg>
      <pc:sldChg chg="modSp">
        <pc:chgData name="Debra Scholz" userId="0397c94b-8878-4914-be07-948c0a12746d" providerId="ADAL" clId="{4FBEE849-D3B7-44B9-BE7B-673AEE7668E5}" dt="2018-12-13T20:21:00.409" v="1" actId="20577"/>
        <pc:sldMkLst>
          <pc:docMk/>
          <pc:sldMk cId="65544274" sldId="320"/>
        </pc:sldMkLst>
        <pc:spChg chg="mod">
          <ac:chgData name="Debra Scholz" userId="0397c94b-8878-4914-be07-948c0a12746d" providerId="ADAL" clId="{4FBEE849-D3B7-44B9-BE7B-673AEE7668E5}" dt="2018-12-13T20:21:00.409" v="1" actId="20577"/>
          <ac:spMkLst>
            <pc:docMk/>
            <pc:sldMk cId="65544274" sldId="320"/>
            <ac:spMk id="3" creationId="{00000000-0000-0000-0000-000000000000}"/>
          </ac:spMkLst>
        </pc:spChg>
      </pc:sldChg>
      <pc:sldChg chg="modSp">
        <pc:chgData name="Debra Scholz" userId="0397c94b-8878-4914-be07-948c0a12746d" providerId="ADAL" clId="{4FBEE849-D3B7-44B9-BE7B-673AEE7668E5}" dt="2018-12-13T20:21:40.259" v="35" actId="20577"/>
        <pc:sldMkLst>
          <pc:docMk/>
          <pc:sldMk cId="571678696" sldId="321"/>
        </pc:sldMkLst>
        <pc:spChg chg="mod">
          <ac:chgData name="Debra Scholz" userId="0397c94b-8878-4914-be07-948c0a12746d" providerId="ADAL" clId="{4FBEE849-D3B7-44B9-BE7B-673AEE7668E5}" dt="2018-12-13T20:21:40.259" v="35" actId="20577"/>
          <ac:spMkLst>
            <pc:docMk/>
            <pc:sldMk cId="571678696" sldId="321"/>
            <ac:spMk id="3" creationId="{00000000-0000-0000-0000-000000000000}"/>
          </ac:spMkLst>
        </pc:spChg>
      </pc:sldChg>
      <pc:sldChg chg="modSp addCm delCm">
        <pc:chgData name="Debra Scholz" userId="0397c94b-8878-4914-be07-948c0a12746d" providerId="ADAL" clId="{4FBEE849-D3B7-44B9-BE7B-673AEE7668E5}" dt="2018-12-13T20:45:55.317" v="360"/>
        <pc:sldMkLst>
          <pc:docMk/>
          <pc:sldMk cId="2689291692" sldId="322"/>
        </pc:sldMkLst>
        <pc:spChg chg="mod">
          <ac:chgData name="Debra Scholz" userId="0397c94b-8878-4914-be07-948c0a12746d" providerId="ADAL" clId="{4FBEE849-D3B7-44B9-BE7B-673AEE7668E5}" dt="2018-12-13T20:23:23.359" v="38" actId="6549"/>
          <ac:spMkLst>
            <pc:docMk/>
            <pc:sldMk cId="2689291692" sldId="322"/>
            <ac:spMk id="3" creationId="{00000000-0000-0000-0000-000000000000}"/>
          </ac:spMkLst>
        </pc:spChg>
      </pc:sldChg>
      <pc:sldChg chg="modSp">
        <pc:chgData name="Debra Scholz" userId="0397c94b-8878-4914-be07-948c0a12746d" providerId="ADAL" clId="{4FBEE849-D3B7-44B9-BE7B-673AEE7668E5}" dt="2018-12-13T20:36:57.830" v="134"/>
        <pc:sldMkLst>
          <pc:docMk/>
          <pc:sldMk cId="62931516" sldId="323"/>
        </pc:sldMkLst>
        <pc:spChg chg="mod">
          <ac:chgData name="Debra Scholz" userId="0397c94b-8878-4914-be07-948c0a12746d" providerId="ADAL" clId="{4FBEE849-D3B7-44B9-BE7B-673AEE7668E5}" dt="2018-12-13T20:36:57.830" v="134"/>
          <ac:spMkLst>
            <pc:docMk/>
            <pc:sldMk cId="62931516" sldId="323"/>
            <ac:spMk id="3" creationId="{00000000-0000-0000-0000-000000000000}"/>
          </ac:spMkLst>
        </pc:spChg>
      </pc:sldChg>
      <pc:sldChg chg="modSp delCm">
        <pc:chgData name="Debra Scholz" userId="0397c94b-8878-4914-be07-948c0a12746d" providerId="ADAL" clId="{4FBEE849-D3B7-44B9-BE7B-673AEE7668E5}" dt="2018-12-13T20:43:22.962" v="348"/>
        <pc:sldMkLst>
          <pc:docMk/>
          <pc:sldMk cId="3933852942" sldId="324"/>
        </pc:sldMkLst>
        <pc:spChg chg="mod">
          <ac:chgData name="Debra Scholz" userId="0397c94b-8878-4914-be07-948c0a12746d" providerId="ADAL" clId="{4FBEE849-D3B7-44B9-BE7B-673AEE7668E5}" dt="2018-12-13T20:43:06.919" v="347" actId="15"/>
          <ac:spMkLst>
            <pc:docMk/>
            <pc:sldMk cId="3933852942" sldId="324"/>
            <ac:spMk id="5" creationId="{B70D4A81-6FFE-4865-AA63-3D7F8E106EE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F85F25-C5D9-D443-99AC-2D1B12FD63D0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D06CE4-560A-A64C-812F-2696268E24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04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C195E51-BD20-7F46-8872-C5FFF05BAB4E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70521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5E51-BD20-7F46-8872-C5FFF05BAB4E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304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195E51-BD20-7F46-8872-C5FFF05BAB4E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771333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5E51-BD20-7F46-8872-C5FFF05BAB4E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269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5E51-BD20-7F46-8872-C5FFF05BAB4E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378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5E51-BD20-7F46-8872-C5FFF05BAB4E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306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5E51-BD20-7F46-8872-C5FFF05BAB4E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212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195E51-BD20-7F46-8872-C5FFF05BAB4E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88001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195E51-BD20-7F46-8872-C5FFF05BAB4E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91070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5E51-BD20-7F46-8872-C5FFF05BAB4E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80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5E51-BD20-7F46-8872-C5FFF05BAB4E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0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BC195E51-BD20-7F46-8872-C5FFF05BAB4E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15274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36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5184">
          <p15:clr>
            <a:srgbClr val="F26B43"/>
          </p15:clr>
        </p15:guide>
        <p15:guide id="10" pos="702">
          <p15:clr>
            <a:srgbClr val="F26B43"/>
          </p15:clr>
        </p15:guide>
        <p15:guide id="11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esponse.epa.gov/R3IAC" TargetMode="External"/><Relationship Id="rId2" Type="http://schemas.openxmlformats.org/officeDocument/2006/relationships/hyperlink" Target="https://nrt.org/RRT3_RC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rt.org/ResponseTools-FactSheets" TargetMode="External"/><Relationship Id="rId5" Type="http://schemas.openxmlformats.org/officeDocument/2006/relationships/hyperlink" Target="https://www.nrt.org/RRT3_PLANS" TargetMode="External"/><Relationship Id="rId4" Type="http://schemas.openxmlformats.org/officeDocument/2006/relationships/hyperlink" Target="https://nrt.org/RRT3_PLAN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rt.org/RRT3" TargetMode="External"/><Relationship Id="rId2" Type="http://schemas.openxmlformats.org/officeDocument/2006/relationships/hyperlink" Target="https://nrt.org/ResponseTools-FactSheet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rt.org/Meetings2018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doodle.com/poll/zmugt86bw7w8sffb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rt.org/RRT3_PLANS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dscholz@seaconsulting.com" TargetMode="External"/><Relationship Id="rId2" Type="http://schemas.openxmlformats.org/officeDocument/2006/relationships/hyperlink" Target="http://www.nrt.org/Meetings2018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obin.dermigny@westonsolutions.com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rt.org/Meetings2018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Hess.Kaitlin@epa.gov" TargetMode="External"/><Relationship Id="rId2" Type="http://schemas.openxmlformats.org/officeDocument/2006/relationships/hyperlink" Target="mailto:Santiago.Cindy@epa.gov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David.E.%20Pugh1@uscg.mil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rt.org/RRT3_RCP" TargetMode="External"/><Relationship Id="rId2" Type="http://schemas.openxmlformats.org/officeDocument/2006/relationships/hyperlink" Target="http://www.nrt.org/RRT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rt.org/site/region_list.aspx?region=3" TargetMode="External"/><Relationship Id="rId5" Type="http://schemas.openxmlformats.org/officeDocument/2006/relationships/hyperlink" Target="https://www.nrt.org/WorkgoupHOME" TargetMode="External"/><Relationship Id="rId4" Type="http://schemas.openxmlformats.org/officeDocument/2006/relationships/hyperlink" Target="https://www.nrt.org/meetings2018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homeport.uscg.mil/port-directory/ohio-valley" TargetMode="External"/><Relationship Id="rId3" Type="http://schemas.openxmlformats.org/officeDocument/2006/relationships/hyperlink" Target="https://homeport.uscg.mil/port-directory/maryland-ncr" TargetMode="External"/><Relationship Id="rId7" Type="http://schemas.openxmlformats.org/officeDocument/2006/relationships/hyperlink" Target="https://homeport.uscg.mil/port-directory/buffalo-(buffalo-and-cleveland)" TargetMode="External"/><Relationship Id="rId2" Type="http://schemas.openxmlformats.org/officeDocument/2006/relationships/hyperlink" Target="https://www.eparm.net/R3IACP/Default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omeport.uscg.mil/port-directory/north-carolina" TargetMode="External"/><Relationship Id="rId5" Type="http://schemas.openxmlformats.org/officeDocument/2006/relationships/hyperlink" Target="https://homeport.uscg.mil/port-directory/hampton-roads" TargetMode="External"/><Relationship Id="rId4" Type="http://schemas.openxmlformats.org/officeDocument/2006/relationships/hyperlink" Target="https://homeport.uscg.mil/port-directory/delaware-bay" TargetMode="External"/><Relationship Id="rId9" Type="http://schemas.openxmlformats.org/officeDocument/2006/relationships/hyperlink" Target="https://homeport.uscg.mil/port-directory/pittsburgh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rt.org/ResponseTools-FactSheets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nrt.org/ResponseTools-FactSheets" TargetMode="External"/><Relationship Id="rId2" Type="http://schemas.openxmlformats.org/officeDocument/2006/relationships/hyperlink" Target="https://www.nrt.org/RRT3_PLANS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rt.org/RRT3_RCP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rt.org/RRT3_RCP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903287"/>
            <a:ext cx="7772400" cy="2454275"/>
          </a:xfrm>
        </p:spPr>
        <p:txBody>
          <a:bodyPr>
            <a:normAutofit fontScale="90000"/>
          </a:bodyPr>
          <a:lstStyle/>
          <a:p>
            <a:r>
              <a:rPr lang="en-US" dirty="0"/>
              <a:t>Region III Regional Response Team Meeting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3692" y="3956280"/>
            <a:ext cx="6928339" cy="1682520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Charlottesville, VA</a:t>
            </a:r>
            <a:br>
              <a:rPr lang="en-US" sz="2000" dirty="0"/>
            </a:br>
            <a:r>
              <a:rPr lang="en-US" sz="2000" dirty="0"/>
              <a:t>November 27-29, 2018</a:t>
            </a:r>
          </a:p>
          <a:p>
            <a:endParaRPr lang="en-US" dirty="0"/>
          </a:p>
          <a:p>
            <a:r>
              <a:rPr lang="en-US" dirty="0"/>
              <a:t>Highlights, Action Items, Potential Agenda Topics, </a:t>
            </a:r>
          </a:p>
          <a:p>
            <a:r>
              <a:rPr lang="en-US" dirty="0"/>
              <a:t>Upcoming Meeting Dates</a:t>
            </a:r>
          </a:p>
        </p:txBody>
      </p:sp>
    </p:spTree>
    <p:extLst>
      <p:ext uri="{BB962C8B-B14F-4D97-AF65-F5344CB8AC3E}">
        <p14:creationId xmlns:p14="http://schemas.microsoft.com/office/powerpoint/2010/main" val="86267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62" y="685800"/>
            <a:ext cx="7866184" cy="93980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General Information to Website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726" y="1625600"/>
            <a:ext cx="8080374" cy="4978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/>
              <a:t>The following  items are posted on the </a:t>
            </a:r>
            <a:r>
              <a:rPr lang="en-US" sz="2800" dirty="0" smtClean="0"/>
              <a:t>Region 3 Regional Response Team (RRT3) </a:t>
            </a:r>
            <a:r>
              <a:rPr lang="en-US" sz="2800" dirty="0"/>
              <a:t>Website (located in the RRT3 Meetings 2018 webpage in the </a:t>
            </a:r>
            <a:r>
              <a:rPr lang="en-US" sz="2800" dirty="0">
                <a:effectLst/>
              </a:rPr>
              <a:t>“Documents” Tab under “11-2018 Meeting”):</a:t>
            </a:r>
            <a:endParaRPr lang="en-US" dirty="0">
              <a:effectLst/>
            </a:endParaRPr>
          </a:p>
          <a:p>
            <a:pPr marL="739775" lvl="1" indent="-457200">
              <a:buFont typeface="+mj-lt"/>
              <a:buAutoNum type="arabicPeriod"/>
            </a:pPr>
            <a:r>
              <a:rPr lang="en-US" sz="2400" dirty="0"/>
              <a:t>Final Agenda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sz="2400" dirty="0"/>
              <a:t>List of Attendees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sz="2400" dirty="0"/>
              <a:t>This PowerPoint Summary of the Meetings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sz="2400" dirty="0"/>
              <a:t>Presentations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sz="2400" dirty="0"/>
              <a:t>Workgroup documents in process / Handouts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sz="2400" dirty="0"/>
              <a:t>Training Opportunities &amp; Presentations List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sz="2400" dirty="0"/>
              <a:t>Summary of Agency Report-Outs 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chemeClr val="accent5"/>
                </a:solidFill>
              </a:rPr>
              <a:t>(https://www.nrt.org/meetings2018)</a:t>
            </a:r>
            <a:endParaRPr lang="en-US" sz="2000" dirty="0">
              <a:solidFill>
                <a:schemeClr val="accent5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31340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93980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General 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726" y="1554652"/>
            <a:ext cx="8080374" cy="51890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Tuesday, 11/27/2018:</a:t>
            </a:r>
          </a:p>
          <a:p>
            <a:pPr lvl="1"/>
            <a:r>
              <a:rPr lang="en-US" dirty="0"/>
              <a:t>Inland Area Committee Meeting</a:t>
            </a:r>
          </a:p>
          <a:p>
            <a:pPr lvl="1"/>
            <a:r>
              <a:rPr lang="en-US" dirty="0"/>
              <a:t>Presentations and Training Workgroup </a:t>
            </a:r>
          </a:p>
          <a:p>
            <a:pPr lvl="1"/>
            <a:r>
              <a:rPr lang="en-US" dirty="0"/>
              <a:t>Executive Committee Meeting and </a:t>
            </a:r>
            <a:r>
              <a:rPr lang="en-US" dirty="0" smtClean="0"/>
              <a:t>United States Coast Guard (USCG) </a:t>
            </a:r>
            <a:r>
              <a:rPr lang="en-US" dirty="0"/>
              <a:t>D5 Response Group Session</a:t>
            </a:r>
          </a:p>
          <a:p>
            <a:pPr marL="0" lvl="1" indent="0">
              <a:buNone/>
            </a:pPr>
            <a:r>
              <a:rPr lang="en-US" sz="2400" dirty="0"/>
              <a:t>Wednesday, 11/28/2018:</a:t>
            </a:r>
          </a:p>
          <a:p>
            <a:pPr lvl="1"/>
            <a:r>
              <a:rPr lang="en-US" dirty="0"/>
              <a:t>Standing RRT3 Meeting, </a:t>
            </a:r>
            <a:r>
              <a:rPr lang="en-US" dirty="0" err="1"/>
              <a:t>Outbriefs</a:t>
            </a:r>
            <a:r>
              <a:rPr lang="en-US" dirty="0"/>
              <a:t>, and Report-Outs</a:t>
            </a:r>
          </a:p>
          <a:p>
            <a:pPr marL="0" lvl="1" indent="0">
              <a:buNone/>
            </a:pPr>
            <a:r>
              <a:rPr lang="en-US" sz="2400" dirty="0"/>
              <a:t>Thursday, 11/29/2018:</a:t>
            </a:r>
          </a:p>
          <a:p>
            <a:pPr lvl="1"/>
            <a:r>
              <a:rPr lang="en-US" dirty="0"/>
              <a:t>Workgroup Working Sessions:</a:t>
            </a:r>
          </a:p>
          <a:p>
            <a:pPr lvl="2"/>
            <a:r>
              <a:rPr lang="en-US" dirty="0"/>
              <a:t>Consultation, Natural Resources &amp; Damage Assessment</a:t>
            </a:r>
          </a:p>
          <a:p>
            <a:pPr lvl="2"/>
            <a:r>
              <a:rPr lang="en-US" dirty="0"/>
              <a:t>Information Management and Outreach</a:t>
            </a:r>
          </a:p>
          <a:p>
            <a:pPr lvl="2"/>
            <a:r>
              <a:rPr lang="en-US" dirty="0" smtClean="0"/>
              <a:t>Regional Contingency Plan (RCP) </a:t>
            </a:r>
            <a:r>
              <a:rPr lang="en-US" dirty="0"/>
              <a:t>Re-Write </a:t>
            </a:r>
          </a:p>
          <a:p>
            <a:pPr lvl="2"/>
            <a:r>
              <a:rPr lang="en-US" dirty="0"/>
              <a:t>Spill Response Countermeasures </a:t>
            </a:r>
          </a:p>
        </p:txBody>
      </p:sp>
    </p:spTree>
    <p:extLst>
      <p:ext uri="{BB962C8B-B14F-4D97-AF65-F5344CB8AC3E}">
        <p14:creationId xmlns:p14="http://schemas.microsoft.com/office/powerpoint/2010/main" val="1869966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8070" y="266700"/>
            <a:ext cx="7520215" cy="1068614"/>
          </a:xfrm>
        </p:spPr>
        <p:txBody>
          <a:bodyPr anchor="ctr">
            <a:noAutofit/>
          </a:bodyPr>
          <a:lstStyle/>
          <a:p>
            <a:r>
              <a:rPr lang="en-US" sz="3600" dirty="0"/>
              <a:t>New Plans and References Added to RRT3 Website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582057"/>
            <a:ext cx="7520214" cy="5148943"/>
          </a:xfrm>
          <a:noFill/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Region III </a:t>
            </a:r>
            <a:r>
              <a:rPr lang="en-US" b="1" dirty="0" smtClean="0"/>
              <a:t>Regional Contingency Plan (RCP) </a:t>
            </a:r>
            <a:r>
              <a:rPr lang="en-US" dirty="0"/>
              <a:t>(November 2018) is available on the Region III RCP Webpage: </a:t>
            </a:r>
            <a:r>
              <a:rPr lang="en-US" dirty="0">
                <a:hlinkClick r:id="rId2"/>
              </a:rPr>
              <a:t>https://nrt.org/RRT3_RCP</a:t>
            </a:r>
            <a:r>
              <a:rPr lang="en-US" dirty="0"/>
              <a:t> </a:t>
            </a:r>
          </a:p>
          <a:p>
            <a:r>
              <a:rPr lang="en-US" dirty="0"/>
              <a:t>The following </a:t>
            </a:r>
            <a:r>
              <a:rPr lang="en-US" b="1" dirty="0"/>
              <a:t>Region III Inland Area Contingency Plan (IACP) </a:t>
            </a:r>
            <a:r>
              <a:rPr lang="en-US" dirty="0"/>
              <a:t>documents will be posted to website </a:t>
            </a:r>
            <a:r>
              <a:rPr lang="en-US" dirty="0">
                <a:hlinkClick r:id="rId3"/>
              </a:rPr>
              <a:t>https://response.epa.gov/R3IAC</a:t>
            </a:r>
            <a:r>
              <a:rPr lang="en-US" dirty="0"/>
              <a:t> for 60-day review and comment period:</a:t>
            </a:r>
          </a:p>
          <a:p>
            <a:pPr lvl="1"/>
            <a:r>
              <a:rPr lang="en-US" dirty="0"/>
              <a:t>Volume I – Region III – IACP</a:t>
            </a:r>
          </a:p>
          <a:p>
            <a:pPr lvl="1"/>
            <a:r>
              <a:rPr lang="en-US" dirty="0"/>
              <a:t>Volume IV – Northeast PA Sub-Area Contingency Plan (SACP)</a:t>
            </a:r>
          </a:p>
          <a:p>
            <a:pPr lvl="1"/>
            <a:r>
              <a:rPr lang="en-US" dirty="0"/>
              <a:t>Volume V – Southcentral PA SACP</a:t>
            </a:r>
          </a:p>
          <a:p>
            <a:pPr lvl="1"/>
            <a:r>
              <a:rPr lang="en-US" dirty="0"/>
              <a:t>Note: you must be logged in to access plans located under the “*Review” Category</a:t>
            </a:r>
          </a:p>
          <a:p>
            <a:r>
              <a:rPr lang="en-US" b="1" dirty="0" smtClean="0"/>
              <a:t>RRT </a:t>
            </a:r>
            <a:r>
              <a:rPr lang="en-US" b="1" dirty="0"/>
              <a:t>III 2019 Work Plan </a:t>
            </a:r>
            <a:r>
              <a:rPr lang="en-US" dirty="0"/>
              <a:t>is posted on the RRT III PLANS webpage (</a:t>
            </a:r>
            <a:r>
              <a:rPr lang="en-US" dirty="0">
                <a:hlinkClick r:id="rId4"/>
              </a:rPr>
              <a:t>nrt.org/RRT3_PLANS</a:t>
            </a:r>
            <a:r>
              <a:rPr lang="en-US" dirty="0"/>
              <a:t>) “Documents” Tab under “Work Plan”</a:t>
            </a:r>
          </a:p>
          <a:p>
            <a:r>
              <a:rPr lang="en-US" b="1" dirty="0"/>
              <a:t>Signed </a:t>
            </a:r>
            <a:r>
              <a:rPr lang="en-US" b="1" dirty="0" smtClean="0"/>
              <a:t>RRT III Information Management Plan </a:t>
            </a:r>
            <a:r>
              <a:rPr lang="en-US" dirty="0"/>
              <a:t>available on RRT III PLANS webpage:</a:t>
            </a:r>
            <a:br>
              <a:rPr lang="en-US" dirty="0"/>
            </a:br>
            <a:r>
              <a:rPr lang="en-US" dirty="0">
                <a:hlinkClick r:id="rId5"/>
              </a:rPr>
              <a:t>https://www.nrt.org/RRT3_PLANS</a:t>
            </a:r>
            <a:endParaRPr lang="en-US" dirty="0"/>
          </a:p>
          <a:p>
            <a:r>
              <a:rPr lang="en-US" dirty="0"/>
              <a:t>“</a:t>
            </a:r>
            <a:r>
              <a:rPr lang="en-US" b="1" dirty="0"/>
              <a:t>Region III Regional Response Team Guidance for the Decanting of Contact Water in Inland, Ocean, and Coastal Waters</a:t>
            </a:r>
            <a:r>
              <a:rPr lang="en-US" dirty="0"/>
              <a:t>” posted on the RRT III Response Tools-Fact Sheets Website </a:t>
            </a:r>
            <a:r>
              <a:rPr lang="en-US" dirty="0">
                <a:hlinkClick r:id="rId6"/>
              </a:rPr>
              <a:t>https://nrt.org/ResponseTools-FactSheets</a:t>
            </a:r>
            <a:r>
              <a:rPr lang="en-US" dirty="0"/>
              <a:t> </a:t>
            </a:r>
          </a:p>
          <a:p>
            <a:r>
              <a:rPr lang="en-US" dirty="0" smtClean="0"/>
              <a:t>“</a:t>
            </a:r>
            <a:r>
              <a:rPr lang="en-US" b="1" dirty="0"/>
              <a:t>Region III Surface Washing Agents Preauthorization Test and Evaluation </a:t>
            </a:r>
            <a:r>
              <a:rPr lang="en-US" b="1" dirty="0" smtClean="0"/>
              <a:t>Protocol" </a:t>
            </a:r>
            <a:r>
              <a:rPr lang="en-US" dirty="0" smtClean="0"/>
              <a:t>posted </a:t>
            </a:r>
            <a:r>
              <a:rPr lang="en-US" dirty="0"/>
              <a:t>on the RRT III Response Tools-Fact Sheets Website </a:t>
            </a:r>
            <a:r>
              <a:rPr lang="en-US" dirty="0">
                <a:hlinkClick r:id="rId6"/>
              </a:rPr>
              <a:t>https://nrt.org/ResponseTools-FactSheets</a:t>
            </a:r>
            <a:r>
              <a:rPr lang="en-US" dirty="0"/>
              <a:t> 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7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8070" y="266700"/>
            <a:ext cx="7520215" cy="1068614"/>
          </a:xfrm>
        </p:spPr>
        <p:txBody>
          <a:bodyPr anchor="ctr">
            <a:noAutofit/>
          </a:bodyPr>
          <a:lstStyle/>
          <a:p>
            <a:r>
              <a:rPr lang="en-US" sz="3600" dirty="0"/>
              <a:t>New Plans and References Added to RRT3 Website (continued)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582057"/>
            <a:ext cx="7200900" cy="5009243"/>
          </a:xfrm>
        </p:spPr>
        <p:txBody>
          <a:bodyPr>
            <a:normAutofit/>
          </a:bodyPr>
          <a:lstStyle/>
          <a:p>
            <a:r>
              <a:rPr lang="en-US" dirty="0" smtClean="0"/>
              <a:t>Endangered Species Act (ESA) </a:t>
            </a:r>
            <a:r>
              <a:rPr lang="en-US" dirty="0"/>
              <a:t>Matrix for Inland Resources</a:t>
            </a:r>
          </a:p>
          <a:p>
            <a:pPr lvl="1"/>
            <a:r>
              <a:rPr lang="en-US" dirty="0"/>
              <a:t>Available on Response Tools-Fact Sheets webpage:</a:t>
            </a:r>
            <a:br>
              <a:rPr lang="en-US" dirty="0"/>
            </a:br>
            <a:r>
              <a:rPr lang="en-US" dirty="0">
                <a:hlinkClick r:id="rId2"/>
              </a:rPr>
              <a:t>https://nrt.org/ResponseTools-FactSheets</a:t>
            </a:r>
            <a:r>
              <a:rPr lang="en-US" dirty="0"/>
              <a:t> </a:t>
            </a:r>
          </a:p>
          <a:p>
            <a:r>
              <a:rPr lang="en-US" dirty="0"/>
              <a:t>State and Federal Agency Fact Sheets </a:t>
            </a:r>
          </a:p>
          <a:p>
            <a:pPr lvl="1"/>
            <a:r>
              <a:rPr lang="en-US" dirty="0"/>
              <a:t>Will be available on Response Tools-Fact Sheets webpage once finalized:</a:t>
            </a:r>
            <a:br>
              <a:rPr lang="en-US" dirty="0"/>
            </a:br>
            <a:r>
              <a:rPr lang="en-US" dirty="0">
                <a:hlinkClick r:id="rId2"/>
              </a:rPr>
              <a:t>https://nrt.org/ResponseTools-FactSheets</a:t>
            </a:r>
            <a:r>
              <a:rPr lang="en-US" dirty="0"/>
              <a:t> </a:t>
            </a:r>
          </a:p>
          <a:p>
            <a:r>
              <a:rPr lang="en-US" dirty="0"/>
              <a:t>The </a:t>
            </a:r>
            <a:r>
              <a:rPr lang="en-US" b="1" dirty="0" smtClean="0"/>
              <a:t>Events </a:t>
            </a:r>
            <a:r>
              <a:rPr lang="en-US" b="1" dirty="0"/>
              <a:t>Calendar </a:t>
            </a:r>
            <a:r>
              <a:rPr lang="en-US" dirty="0" smtClean="0"/>
              <a:t>is available on the RRT </a:t>
            </a:r>
            <a:r>
              <a:rPr lang="en-US" dirty="0"/>
              <a:t>III </a:t>
            </a:r>
            <a:r>
              <a:rPr lang="en-US" dirty="0" smtClean="0"/>
              <a:t>HOME PAGE (</a:t>
            </a:r>
            <a:r>
              <a:rPr lang="en-US" dirty="0" smtClean="0">
                <a:solidFill>
                  <a:schemeClr val="accent5"/>
                </a:solidFill>
                <a:hlinkClick r:id="rId3"/>
              </a:rPr>
              <a:t>www.nrt.org/RRT3</a:t>
            </a:r>
            <a:r>
              <a:rPr lang="en-US" dirty="0" smtClean="0"/>
              <a:t>) under the “Events” tab</a:t>
            </a:r>
            <a:endParaRPr lang="en-US" dirty="0"/>
          </a:p>
          <a:p>
            <a:r>
              <a:rPr lang="en-US" dirty="0" smtClean="0"/>
              <a:t>National Oceanic and Atmospheric Administration (NOAA) </a:t>
            </a:r>
            <a:r>
              <a:rPr lang="en-US" dirty="0"/>
              <a:t>Marine Debris Guidance </a:t>
            </a:r>
            <a:r>
              <a:rPr lang="en-US" dirty="0" smtClean="0"/>
              <a:t>Documents:</a:t>
            </a:r>
            <a:r>
              <a:rPr lang="en-US" dirty="0" smtClean="0">
                <a:hlinkClick r:id="rId2"/>
              </a:rPr>
              <a:t> https</a:t>
            </a:r>
            <a:r>
              <a:rPr lang="en-US" dirty="0">
                <a:hlinkClick r:id="rId2"/>
              </a:rPr>
              <a:t>://nrt.org/ResponseTools-FactSheets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31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Tuesday Topics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November 27, 2018</a:t>
            </a:r>
          </a:p>
        </p:txBody>
      </p:sp>
    </p:spTree>
    <p:extLst>
      <p:ext uri="{BB962C8B-B14F-4D97-AF65-F5344CB8AC3E}">
        <p14:creationId xmlns:p14="http://schemas.microsoft.com/office/powerpoint/2010/main" val="78315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98939"/>
            <a:ext cx="7200900" cy="1299196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404040"/>
                </a:solidFill>
              </a:rPr>
              <a:t>Inland Area Committee (IAC) </a:t>
            </a:r>
            <a:br>
              <a:rPr lang="en-US" sz="3600" dirty="0">
                <a:solidFill>
                  <a:srgbClr val="404040"/>
                </a:solidFill>
              </a:rPr>
            </a:br>
            <a:r>
              <a:rPr lang="en-US" sz="1800" dirty="0">
                <a:solidFill>
                  <a:srgbClr val="404040"/>
                </a:solidFill>
              </a:rPr>
              <a:t>Melissa Linden (EPA) for Debbie Lindsey (EPA) – Chair; Robin Dermigny &amp; Debbie Scholz (START Contractors)</a:t>
            </a:r>
            <a:endParaRPr lang="en-US" sz="3200" dirty="0">
              <a:solidFill>
                <a:srgbClr val="40404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3684" y="1345887"/>
            <a:ext cx="8450316" cy="5425403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sz="2000" dirty="0"/>
              <a:t>AGENDA: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sz="1800" dirty="0"/>
              <a:t>Inland Area Planning Updates – Melissa Linden for Deborah Lindsey, EPA:</a:t>
            </a:r>
          </a:p>
          <a:p>
            <a:pPr marL="1092200" lvl="2" indent="-285750">
              <a:buFont typeface="Courier New" panose="02070309020205020404" pitchFamily="49" charset="0"/>
              <a:buChar char="o"/>
            </a:pPr>
            <a:r>
              <a:rPr lang="en-US" sz="1400" dirty="0"/>
              <a:t>Sub-Area Updates from OSCs</a:t>
            </a:r>
          </a:p>
          <a:p>
            <a:pPr marL="1092200" lvl="2" indent="-285750">
              <a:buFont typeface="Courier New" panose="02070309020205020404" pitchFamily="49" charset="0"/>
              <a:buChar char="o"/>
            </a:pPr>
            <a:r>
              <a:rPr lang="en-US" sz="1400" dirty="0"/>
              <a:t>IACP Volume I November 2018 Update Review</a:t>
            </a:r>
          </a:p>
          <a:p>
            <a:pPr marL="1092200" lvl="2" indent="-285750">
              <a:buFont typeface="Courier New" panose="02070309020205020404" pitchFamily="49" charset="0"/>
              <a:buChar char="o"/>
            </a:pPr>
            <a:r>
              <a:rPr lang="en-US" sz="1400" dirty="0"/>
              <a:t>Sub-Area Plan Updates and Update Process</a:t>
            </a:r>
          </a:p>
          <a:p>
            <a:pPr marL="796925" lvl="1" indent="-514350">
              <a:buFont typeface="+mj-lt"/>
              <a:buAutoNum type="arabicPeriod"/>
            </a:pPr>
            <a:r>
              <a:rPr lang="en-US" sz="1800" dirty="0"/>
              <a:t>HOT TOPIC DISCUSSION – “Water utilities flushing / discharge issues, firefighting, oil/hazardous substance cleanup, etc.” – presented by Charlie Fitzsimmons (EPA)</a:t>
            </a:r>
          </a:p>
          <a:p>
            <a:pPr marL="796925" lvl="1" indent="-514350">
              <a:buFont typeface="+mj-lt"/>
              <a:buAutoNum type="arabicPeriod"/>
            </a:pPr>
            <a:r>
              <a:rPr lang="en-US" sz="1800" dirty="0"/>
              <a:t>PRESENTATION – “ESA Matrix for Inland Area and Inserting into IACP” – presented by Melissa Linden (EPA) &amp; Lindy Nelson (DOI)</a:t>
            </a:r>
          </a:p>
          <a:p>
            <a:pPr marL="796925" lvl="1" indent="-514350">
              <a:buFont typeface="+mj-lt"/>
              <a:buAutoNum type="arabicPeriod"/>
            </a:pPr>
            <a:r>
              <a:rPr lang="en-US" sz="1800" dirty="0"/>
              <a:t>PRESENTATION – “ATSDR Support During a Response” – presented by Bob </a:t>
            </a:r>
            <a:r>
              <a:rPr lang="en-US" sz="1800" dirty="0" err="1"/>
              <a:t>Helverson</a:t>
            </a:r>
            <a:r>
              <a:rPr lang="en-US" sz="1800" dirty="0"/>
              <a:t> </a:t>
            </a:r>
            <a:r>
              <a:rPr lang="en-US" sz="1800" dirty="0"/>
              <a:t>Agency for </a:t>
            </a:r>
            <a:r>
              <a:rPr lang="en-US" sz="1800" dirty="0"/>
              <a:t>Toxic Substances and Disease Registry </a:t>
            </a:r>
            <a:r>
              <a:rPr lang="en-US" sz="1800" dirty="0"/>
              <a:t>(ATSDR</a:t>
            </a:r>
            <a:r>
              <a:rPr lang="en-US" sz="1800" dirty="0"/>
              <a:t>) [presentation not to be distributed]</a:t>
            </a:r>
          </a:p>
          <a:p>
            <a:pPr marL="796925" lvl="1" indent="-514350">
              <a:buFont typeface="+mj-lt"/>
              <a:buAutoNum type="arabicPeriod"/>
            </a:pPr>
            <a:r>
              <a:rPr lang="en-US" sz="1800" dirty="0"/>
              <a:t>PRESENTATION – “IMACC Presentation on Air Modeling Support for Responses” – presented by Andy Grose </a:t>
            </a:r>
            <a:r>
              <a:rPr lang="en-US" sz="1800" dirty="0" smtClean="0"/>
              <a:t>Interagency Modeling and Atmospheric Center (IMACC</a:t>
            </a:r>
            <a:r>
              <a:rPr lang="en-US" sz="1800" dirty="0"/>
              <a:t>)</a:t>
            </a:r>
          </a:p>
          <a:p>
            <a:pPr marL="796925" lvl="1" indent="-514350">
              <a:buFont typeface="+mj-lt"/>
              <a:buAutoNum type="arabicPeriod"/>
            </a:pPr>
            <a:r>
              <a:rPr lang="en-US" sz="1800" dirty="0"/>
              <a:t>Identifying Available Air Monitoring Equipment Resources from federal and state agencies</a:t>
            </a:r>
          </a:p>
          <a:p>
            <a:pPr marL="796925" lvl="1" indent="-514350">
              <a:buFont typeface="+mj-lt"/>
              <a:buAutoNum type="arabicPeriod"/>
            </a:pPr>
            <a:endParaRPr lang="en-US" sz="1800" dirty="0"/>
          </a:p>
          <a:p>
            <a:pPr marL="796925" lvl="1" indent="-514350">
              <a:buFont typeface="+mj-lt"/>
              <a:buAutoNum type="arabicPeriod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53462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756" y="310661"/>
            <a:ext cx="7200900" cy="1485900"/>
          </a:xfrm>
        </p:spPr>
        <p:txBody>
          <a:bodyPr/>
          <a:lstStyle/>
          <a:p>
            <a:r>
              <a:rPr lang="en-US" sz="3600" dirty="0">
                <a:solidFill>
                  <a:srgbClr val="404040"/>
                </a:solidFill>
              </a:rPr>
              <a:t>IAC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118341"/>
            <a:ext cx="7583487" cy="4392377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Proposed IAC Workgroup Activity Timeline:</a:t>
            </a:r>
            <a:endParaRPr lang="en-US" sz="2400" b="1" dirty="0">
              <a:solidFill>
                <a:schemeClr val="tx1"/>
              </a:solidFill>
            </a:endParaRPr>
          </a:p>
          <a:p>
            <a:pPr lvl="1"/>
            <a:endParaRPr lang="en-US" sz="1800" u="sng" dirty="0"/>
          </a:p>
          <a:p>
            <a:endParaRPr lang="en-US" sz="2000" dirty="0"/>
          </a:p>
        </p:txBody>
      </p:sp>
      <p:graphicFrame>
        <p:nvGraphicFramePr>
          <p:cNvPr id="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698360"/>
              </p:ext>
            </p:extLst>
          </p:nvPr>
        </p:nvGraphicFramePr>
        <p:xfrm>
          <a:off x="779463" y="1624478"/>
          <a:ext cx="7957751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54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423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600" dirty="0"/>
                        <a:t>IAC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REVISED</a:t>
                      </a:r>
                      <a:r>
                        <a:rPr lang="en-US" sz="1600" dirty="0"/>
                        <a:t> Criticality</a:t>
                      </a:r>
                      <a:r>
                        <a:rPr lang="en-US" sz="1600" baseline="0" dirty="0"/>
                        <a:t> Focus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Target Timeline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en-US" sz="1350" dirty="0"/>
                        <a:t>Review and Update RRT3 Guidance for use of products during spills in inland and areas of shared responsibility – Coordinate with </a:t>
                      </a:r>
                      <a:r>
                        <a:rPr lang="en-US" sz="1350" baseline="0" dirty="0"/>
                        <a:t>Spill Response &amp; Countermeasures (SRC) Workgroup</a:t>
                      </a:r>
                      <a:r>
                        <a:rPr lang="en-US" sz="1350" dirty="0"/>
                        <a:t> and Information Management &amp; Outreach (IMO) Workgroup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i="1" dirty="0">
                          <a:solidFill>
                            <a:srgbClr val="FF0000"/>
                          </a:solidFill>
                        </a:rPr>
                        <a:t>Continuing</a:t>
                      </a:r>
                      <a:r>
                        <a:rPr lang="en-US" sz="1350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en-US" sz="1350" dirty="0"/>
                        <a:t>Review</a:t>
                      </a:r>
                      <a:r>
                        <a:rPr lang="en-US" sz="1350" baseline="0" dirty="0"/>
                        <a:t> to e</a:t>
                      </a:r>
                      <a:r>
                        <a:rPr lang="en-US" sz="1350" dirty="0"/>
                        <a:t>nsure Inland Area Contingency Plan (IACP) content consistent with </a:t>
                      </a:r>
                      <a:r>
                        <a:rPr lang="en-US" sz="1350" dirty="0" smtClean="0"/>
                        <a:t>National response Team (NRT) </a:t>
                      </a:r>
                      <a:r>
                        <a:rPr lang="en-US" sz="1350" dirty="0"/>
                        <a:t>Area Planning Requirements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dirty="0"/>
                        <a:t>November 2018</a:t>
                      </a:r>
                    </a:p>
                    <a:p>
                      <a:r>
                        <a:rPr lang="en-US" sz="1350" i="1" dirty="0">
                          <a:solidFill>
                            <a:srgbClr val="0070C0"/>
                          </a:solidFill>
                        </a:rPr>
                        <a:t>Completed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350" dirty="0"/>
                        <a:t>Coordinate with</a:t>
                      </a:r>
                      <a:r>
                        <a:rPr lang="en-US" sz="1350" baseline="0" dirty="0"/>
                        <a:t> SRC Workgroup and develop b</a:t>
                      </a:r>
                      <a:r>
                        <a:rPr lang="en-US" sz="1350" dirty="0"/>
                        <a:t>ooming strategies in tidal areas, including rail/water and pipeline/water nexus points</a:t>
                      </a:r>
                    </a:p>
                  </a:txBody>
                  <a:tcPr>
                    <a:solidFill>
                      <a:srgbClr val="DBDB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50" i="1" dirty="0">
                          <a:solidFill>
                            <a:srgbClr val="FF0000"/>
                          </a:solidFill>
                        </a:rPr>
                        <a:t>Continuing</a:t>
                      </a:r>
                    </a:p>
                  </a:txBody>
                  <a:tcPr>
                    <a:solidFill>
                      <a:srgbClr val="DBDB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350" dirty="0"/>
                        <a:t>Review existing guidance on Water Utilities Flushing / Discharge Issues associated with 40 CFR 122.3(d); requesting guidance from States and other agencies on these specific requests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March 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68265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350" dirty="0"/>
                        <a:t>Incorporation of the ESA Inland Matrix into IACP [Reference</a:t>
                      </a:r>
                      <a:r>
                        <a:rPr lang="en-US" sz="1350" baseline="0" dirty="0"/>
                        <a:t> added to IACP Vol I, Section 2.3.7.1.3 – </a:t>
                      </a:r>
                      <a:r>
                        <a:rPr lang="en-US" sz="1350" i="1" baseline="0" dirty="0">
                          <a:solidFill>
                            <a:srgbClr val="0070C0"/>
                          </a:solidFill>
                        </a:rPr>
                        <a:t>Completed November 2018</a:t>
                      </a:r>
                      <a:r>
                        <a:rPr lang="en-US" sz="1350" baseline="0" dirty="0"/>
                        <a:t>] </a:t>
                      </a:r>
                      <a:r>
                        <a:rPr lang="en-US" sz="1350" dirty="0"/>
                        <a:t>and Sub-Area Contingency Planning documents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50" i="1" dirty="0">
                          <a:solidFill>
                            <a:srgbClr val="FF0000"/>
                          </a:solidFill>
                        </a:rPr>
                        <a:t>Pending RRT</a:t>
                      </a:r>
                      <a:r>
                        <a:rPr lang="en-US" sz="1350" i="1" baseline="0" dirty="0">
                          <a:solidFill>
                            <a:srgbClr val="FF0000"/>
                          </a:solidFill>
                        </a:rPr>
                        <a:t> III adoption of Matrix</a:t>
                      </a:r>
                      <a:endParaRPr lang="en-US" sz="1350" i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BDB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20380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350" dirty="0"/>
                        <a:t>Request for information on listing of available air monitoring equipment from federal and state agencies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March 2019; present </a:t>
                      </a:r>
                      <a:r>
                        <a:rPr lang="en-US" sz="1350" dirty="0"/>
                        <a:t>at May 2019 meeting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549668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5577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F4AADEFB-64FD-4389-8340-F5734EAC7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307428"/>
            <a:ext cx="7200900" cy="1485900"/>
          </a:xfrm>
        </p:spPr>
        <p:txBody>
          <a:bodyPr>
            <a:normAutofit/>
          </a:bodyPr>
          <a:lstStyle/>
          <a:p>
            <a:r>
              <a:rPr lang="en-US" sz="4000" dirty="0"/>
              <a:t>Tuesday Presentations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B70D4A81-6FFE-4865-AA63-3D7F8E106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699" y="1552903"/>
            <a:ext cx="7587155" cy="4753304"/>
          </a:xfrm>
        </p:spPr>
        <p:txBody>
          <a:bodyPr>
            <a:normAutofit/>
          </a:bodyPr>
          <a:lstStyle/>
          <a:p>
            <a:r>
              <a:rPr lang="en-US" dirty="0"/>
              <a:t>PRESENTATIONs provided in their entirety on RRT3 Meetings 2018 Website (</a:t>
            </a:r>
            <a:r>
              <a:rPr lang="en-US" dirty="0">
                <a:solidFill>
                  <a:schemeClr val="accent5"/>
                </a:solidFill>
                <a:hlinkClick r:id="rId2"/>
              </a:rPr>
              <a:t>www.nrt.org/Meetings2018</a:t>
            </a:r>
            <a:r>
              <a:rPr lang="en-US" dirty="0"/>
              <a:t>) under the “Documents” Tab under “11-2018 Meeting”:</a:t>
            </a:r>
          </a:p>
          <a:p>
            <a:endParaRPr lang="en-US" dirty="0"/>
          </a:p>
          <a:p>
            <a:pPr lvl="1"/>
            <a:r>
              <a:rPr lang="en-US" sz="1800" dirty="0"/>
              <a:t>PRESENTATION: “Pamunkey Exercise with VDEM” – Presented by Christine Wagner, EPA</a:t>
            </a:r>
          </a:p>
          <a:p>
            <a:pPr lvl="1"/>
            <a:r>
              <a:rPr lang="en-US" sz="1800" dirty="0"/>
              <a:t>PRESENTATION: “Sector Delaware Bay/Maryland-NCR Joint Offshore Lightering Exercise Brief </a:t>
            </a:r>
          </a:p>
          <a:p>
            <a:pPr lvl="1"/>
            <a:r>
              <a:rPr lang="en-US" sz="1800" dirty="0"/>
              <a:t>PRESENTATION: “Marine Debris Presentation” – Presented by Jason Rolfe, NOAA</a:t>
            </a:r>
          </a:p>
          <a:p>
            <a:pPr lvl="1"/>
            <a:r>
              <a:rPr lang="en-US" sz="1800" dirty="0"/>
              <a:t>PRESENTATION: “Dielectric Fluids” – Presented by TJ Mangoni, USCG D9</a:t>
            </a:r>
          </a:p>
        </p:txBody>
      </p:sp>
    </p:spTree>
    <p:extLst>
      <p:ext uri="{BB962C8B-B14F-4D97-AF65-F5344CB8AC3E}">
        <p14:creationId xmlns:p14="http://schemas.microsoft.com/office/powerpoint/2010/main" val="1961020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F4AADEFB-64FD-4389-8340-F5734EAC7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307428"/>
            <a:ext cx="7200900" cy="1485900"/>
          </a:xfrm>
        </p:spPr>
        <p:txBody>
          <a:bodyPr>
            <a:normAutofit/>
          </a:bodyPr>
          <a:lstStyle/>
          <a:p>
            <a:r>
              <a:rPr lang="en-US" sz="4000" dirty="0"/>
              <a:t>Tuesday Presentations (cont.)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B70D4A81-6FFE-4865-AA63-3D7F8E106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699" y="1552903"/>
            <a:ext cx="7587155" cy="4753304"/>
          </a:xfrm>
        </p:spPr>
        <p:txBody>
          <a:bodyPr>
            <a:normAutofit/>
          </a:bodyPr>
          <a:lstStyle/>
          <a:p>
            <a:r>
              <a:rPr lang="en-US" sz="1800" dirty="0"/>
              <a:t>ROUND TABLE DISCUSSION: “Handling Non-Regulated Chemicals – Pollutants vs. Regulated” – Moderator Lindy Nelson, DOI</a:t>
            </a:r>
          </a:p>
          <a:p>
            <a:pPr lvl="1"/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>
                <a:solidFill>
                  <a:srgbClr val="FF0000"/>
                </a:solidFill>
              </a:rPr>
              <a:t>ACTION ITEM:  </a:t>
            </a:r>
            <a:r>
              <a:rPr lang="en-US" sz="1800" dirty="0"/>
              <a:t>DOI and USFWS will work directly with the State OSCs to determine </a:t>
            </a:r>
            <a:r>
              <a:rPr lang="en-US" sz="1800" dirty="0" smtClean="0"/>
              <a:t>the </a:t>
            </a:r>
            <a:r>
              <a:rPr lang="en-US" sz="1800" dirty="0"/>
              <a:t>status of action notifications for non-regulated pollutants</a:t>
            </a:r>
          </a:p>
        </p:txBody>
      </p:sp>
    </p:spTree>
    <p:extLst>
      <p:ext uri="{BB962C8B-B14F-4D97-AF65-F5344CB8AC3E}">
        <p14:creationId xmlns:p14="http://schemas.microsoft.com/office/powerpoint/2010/main" val="3933852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915963" cy="1044388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404040"/>
                </a:solidFill>
              </a:rPr>
              <a:t>Training Workgroup</a:t>
            </a:r>
            <a:br>
              <a:rPr lang="en-US" sz="4000" dirty="0">
                <a:solidFill>
                  <a:srgbClr val="404040"/>
                </a:solidFill>
              </a:rPr>
            </a:br>
            <a:r>
              <a:rPr lang="en-US" sz="1800" dirty="0" smtClean="0">
                <a:solidFill>
                  <a:srgbClr val="404040"/>
                </a:solidFill>
              </a:rPr>
              <a:t>Chair: Kaitlin </a:t>
            </a:r>
            <a:r>
              <a:rPr lang="en-US" sz="1800" dirty="0">
                <a:solidFill>
                  <a:srgbClr val="404040"/>
                </a:solidFill>
              </a:rPr>
              <a:t>Hess (</a:t>
            </a:r>
            <a:r>
              <a:rPr lang="en-US" sz="1800" dirty="0" smtClean="0">
                <a:solidFill>
                  <a:srgbClr val="404040"/>
                </a:solidFill>
              </a:rPr>
              <a:t>EPA); </a:t>
            </a:r>
            <a:r>
              <a:rPr lang="en-US" sz="1800" dirty="0">
                <a:solidFill>
                  <a:srgbClr val="404040"/>
                </a:solidFill>
              </a:rPr>
              <a:t>Debbie Scholz (START Contractor)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828800"/>
            <a:ext cx="7830383" cy="4724400"/>
          </a:xfrm>
        </p:spPr>
        <p:txBody>
          <a:bodyPr>
            <a:normAutofit/>
          </a:bodyPr>
          <a:lstStyle/>
          <a:p>
            <a:r>
              <a:rPr lang="en-US" dirty="0"/>
              <a:t>Workgroup members include all RRT3 voting and participant members</a:t>
            </a:r>
          </a:p>
          <a:p>
            <a:r>
              <a:rPr lang="en-US" dirty="0"/>
              <a:t>Updated “Training Opportunities and Presentations” for May 2019 Meeting and in the future were reviewed and posted on the RRT3 Meetings 2018 webpage (</a:t>
            </a:r>
            <a:r>
              <a:rPr lang="en-US" dirty="0">
                <a:solidFill>
                  <a:schemeClr val="accent5"/>
                </a:solidFill>
              </a:rPr>
              <a:t>www.nrt.org/Meetings2018</a:t>
            </a:r>
            <a:r>
              <a:rPr lang="en-US" dirty="0"/>
              <a:t>) “Documents” Tab under “11-2018 Meeting”</a:t>
            </a:r>
          </a:p>
          <a:p>
            <a:endParaRPr lang="en-US" dirty="0"/>
          </a:p>
          <a:p>
            <a:r>
              <a:rPr lang="en-US" b="1" u="sng" dirty="0">
                <a:solidFill>
                  <a:srgbClr val="FF0000"/>
                </a:solidFill>
              </a:rPr>
              <a:t>ACTION ITEMS (all participant members)</a:t>
            </a:r>
            <a:r>
              <a:rPr lang="en-US" b="1" dirty="0">
                <a:solidFill>
                  <a:schemeClr val="tx1"/>
                </a:solidFill>
              </a:rPr>
              <a:t>:</a:t>
            </a:r>
          </a:p>
          <a:p>
            <a:pPr lvl="1"/>
            <a:r>
              <a:rPr lang="en-US" dirty="0"/>
              <a:t>Review and provide comments on list of Training Opportunities and Presentations</a:t>
            </a:r>
          </a:p>
          <a:p>
            <a:pPr lvl="1"/>
            <a:r>
              <a:rPr lang="en-US" dirty="0"/>
              <a:t>Provide suggestions and/or contact information for future training/presentation topics to </a:t>
            </a:r>
            <a:r>
              <a:rPr lang="en-US" dirty="0" smtClean="0"/>
              <a:t>Kaitlin </a:t>
            </a:r>
            <a:r>
              <a:rPr lang="en-US" dirty="0"/>
              <a:t>Hess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804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023" y="369278"/>
            <a:ext cx="7200900" cy="1201614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000" dirty="0">
                <a:solidFill>
                  <a:srgbClr val="404040"/>
                </a:solidFill>
              </a:rPr>
              <a:t>Executive Committee</a:t>
            </a:r>
            <a:r>
              <a:rPr lang="en-US" sz="3600" dirty="0">
                <a:solidFill>
                  <a:srgbClr val="404040"/>
                </a:solidFill>
              </a:rPr>
              <a:t/>
            </a:r>
            <a:br>
              <a:rPr lang="en-US" sz="3600" dirty="0">
                <a:solidFill>
                  <a:srgbClr val="404040"/>
                </a:solidFill>
              </a:rPr>
            </a:br>
            <a:r>
              <a:rPr lang="en-US" sz="2000" dirty="0">
                <a:solidFill>
                  <a:srgbClr val="404040"/>
                </a:solidFill>
              </a:rPr>
              <a:t>Co-Chairs: Kevin Boyd (EPA) &amp; David Ormes (USCG) </a:t>
            </a:r>
            <a:br>
              <a:rPr lang="en-US" sz="2000" dirty="0">
                <a:solidFill>
                  <a:srgbClr val="404040"/>
                </a:solidFill>
              </a:rPr>
            </a:br>
            <a:r>
              <a:rPr lang="en-US" sz="2000" dirty="0">
                <a:solidFill>
                  <a:srgbClr val="404040"/>
                </a:solidFill>
              </a:rPr>
              <a:t>Robin </a:t>
            </a:r>
            <a:r>
              <a:rPr lang="en-US" sz="2000" dirty="0" err="1">
                <a:solidFill>
                  <a:srgbClr val="404040"/>
                </a:solidFill>
              </a:rPr>
              <a:t>Dermigny</a:t>
            </a:r>
            <a:r>
              <a:rPr lang="en-US" sz="2000" dirty="0">
                <a:solidFill>
                  <a:srgbClr val="404040"/>
                </a:solidFill>
              </a:rPr>
              <a:t> &amp; Debbie Scholz (START Contractors)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702676"/>
            <a:ext cx="7583487" cy="4914255"/>
          </a:xfrm>
        </p:spPr>
        <p:txBody>
          <a:bodyPr>
            <a:normAutofit/>
          </a:bodyPr>
          <a:lstStyle/>
          <a:p>
            <a:r>
              <a:rPr lang="en-US" sz="2400" dirty="0"/>
              <a:t>Status Update:</a:t>
            </a:r>
          </a:p>
          <a:p>
            <a:pPr lvl="1"/>
            <a:r>
              <a:rPr lang="en-US" dirty="0"/>
              <a:t>Workgroup report-outs are summarized on the Wednesday Standing Meeting</a:t>
            </a:r>
          </a:p>
          <a:p>
            <a:pPr lvl="1"/>
            <a:r>
              <a:rPr lang="en-US" dirty="0"/>
              <a:t>Next RRT3 Exercise (Tabletop) will be held in 2019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ACTION ITEM:</a:t>
            </a:r>
            <a:r>
              <a:rPr lang="en-US" b="1" dirty="0">
                <a:solidFill>
                  <a:schemeClr val="tx1"/>
                </a:solidFill>
              </a:rPr>
              <a:t>  </a:t>
            </a:r>
            <a:r>
              <a:rPr lang="en-US" dirty="0">
                <a:solidFill>
                  <a:schemeClr val="tx1"/>
                </a:solidFill>
              </a:rPr>
              <a:t>EPA Coordinator to send </a:t>
            </a:r>
            <a:r>
              <a:rPr lang="en-US" dirty="0"/>
              <a:t>Doodle Poll (</a:t>
            </a:r>
            <a:r>
              <a:rPr lang="en-US" u="sng" dirty="0">
                <a:hlinkClick r:id="rId2"/>
              </a:rPr>
              <a:t>https://doodle.com/poll/zmugt86bw7w8sffb</a:t>
            </a:r>
            <a:r>
              <a:rPr lang="en-US" dirty="0"/>
              <a:t>) to RRT III </a:t>
            </a:r>
            <a:r>
              <a:rPr lang="en-US" dirty="0">
                <a:solidFill>
                  <a:schemeClr val="tx1"/>
                </a:solidFill>
              </a:rPr>
              <a:t>Membership on Meeting Agenda Format – Voting due no later than </a:t>
            </a:r>
            <a:r>
              <a:rPr lang="en-US" dirty="0" smtClean="0">
                <a:solidFill>
                  <a:srgbClr val="FF0000"/>
                </a:solidFill>
              </a:rPr>
              <a:t>January 9, 2019</a:t>
            </a:r>
            <a:endParaRPr lang="en-US" dirty="0">
              <a:solidFill>
                <a:schemeClr val="tx1"/>
              </a:solidFill>
            </a:endParaRPr>
          </a:p>
          <a:p>
            <a:pPr marL="530352" lvl="1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44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023" y="369278"/>
            <a:ext cx="7200900" cy="908538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404040"/>
                </a:solidFill>
              </a:rPr>
              <a:t>Executive </a:t>
            </a:r>
            <a:r>
              <a:rPr lang="en-US" sz="4000" dirty="0">
                <a:solidFill>
                  <a:srgbClr val="404040"/>
                </a:solidFill>
              </a:rPr>
              <a:t>Committee</a:t>
            </a:r>
            <a:r>
              <a:rPr lang="en-US" sz="3600" dirty="0">
                <a:solidFill>
                  <a:srgbClr val="404040"/>
                </a:solidFill>
              </a:rPr>
              <a:t> (continued)</a:t>
            </a:r>
            <a:br>
              <a:rPr lang="en-US" sz="3600" dirty="0">
                <a:solidFill>
                  <a:srgbClr val="404040"/>
                </a:solidFill>
              </a:rPr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444765"/>
            <a:ext cx="7583487" cy="5046039"/>
          </a:xfrm>
        </p:spPr>
        <p:txBody>
          <a:bodyPr>
            <a:normAutofit/>
          </a:bodyPr>
          <a:lstStyle/>
          <a:p>
            <a:r>
              <a:rPr lang="en-US" sz="2600" dirty="0"/>
              <a:t>Decision Making by Executive Committee: </a:t>
            </a:r>
          </a:p>
          <a:p>
            <a:pPr lvl="1"/>
            <a:r>
              <a:rPr lang="en-US" dirty="0"/>
              <a:t>Executive Committee will review RRT III documents for approval and adoption via email with a </a:t>
            </a:r>
            <a:r>
              <a:rPr lang="en-US" dirty="0" smtClean="0"/>
              <a:t>30-day </a:t>
            </a:r>
            <a:r>
              <a:rPr lang="en-US" dirty="0"/>
              <a:t>comment period </a:t>
            </a:r>
          </a:p>
          <a:p>
            <a:pPr lvl="1"/>
            <a:r>
              <a:rPr lang="en-US" dirty="0"/>
              <a:t>RCP Re-Write Workgroup</a:t>
            </a:r>
          </a:p>
          <a:p>
            <a:pPr lvl="2"/>
            <a:r>
              <a:rPr lang="en-US" dirty="0"/>
              <a:t>RRT III Co-chairs to sign the Plan</a:t>
            </a:r>
          </a:p>
          <a:p>
            <a:pPr lvl="2"/>
            <a:r>
              <a:rPr lang="en-US" dirty="0"/>
              <a:t>RCP to undergo full review/update every 5 years; with updates occurring as needed (when referenced documentation is approved/adopted) or every 2 years as necessary</a:t>
            </a:r>
          </a:p>
          <a:p>
            <a:pPr lvl="2"/>
            <a:r>
              <a:rPr lang="en-US" dirty="0"/>
              <a:t>Add section on the use of Surface Washing Agents (SWA) for use during Decontamination Planning to SWA guidance</a:t>
            </a:r>
          </a:p>
          <a:p>
            <a:pPr lvl="1"/>
            <a:r>
              <a:rPr lang="en-US" dirty="0"/>
              <a:t>RRT III Exercise scheduled for May 2019 RRT III Meeting</a:t>
            </a:r>
          </a:p>
          <a:p>
            <a:pPr lvl="1"/>
            <a:r>
              <a:rPr lang="en-US" dirty="0"/>
              <a:t>2019 RRT III Work Plan was approved, signed, and posted to RRT III PLANS website </a:t>
            </a:r>
            <a:r>
              <a:rPr lang="en-US" dirty="0">
                <a:hlinkClick r:id="rId2"/>
              </a:rPr>
              <a:t>https://www.nrt.org/RRT3_PLANS</a:t>
            </a:r>
            <a:r>
              <a:rPr lang="en-US" dirty="0"/>
              <a:t>; the Plan is </a:t>
            </a:r>
            <a:r>
              <a:rPr lang="en-US" dirty="0">
                <a:solidFill>
                  <a:srgbClr val="FF0000"/>
                </a:solidFill>
              </a:rPr>
              <a:t>due to NRT by </a:t>
            </a:r>
            <a:r>
              <a:rPr lang="en-US" dirty="0" smtClean="0">
                <a:solidFill>
                  <a:srgbClr val="FF0000"/>
                </a:solidFill>
              </a:rPr>
              <a:t>January 31, 2019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sz="1800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424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747" y="357554"/>
            <a:ext cx="7200900" cy="896815"/>
          </a:xfrm>
        </p:spPr>
        <p:txBody>
          <a:bodyPr anchor="ctr"/>
          <a:lstStyle/>
          <a:p>
            <a:r>
              <a:rPr lang="en-US" sz="3600" dirty="0">
                <a:solidFill>
                  <a:srgbClr val="404040"/>
                </a:solidFill>
              </a:rPr>
              <a:t>Executive Committee (continued)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831" y="1582615"/>
            <a:ext cx="8182707" cy="5064369"/>
          </a:xfrm>
        </p:spPr>
        <p:txBody>
          <a:bodyPr>
            <a:normAutofit/>
          </a:bodyPr>
          <a:lstStyle/>
          <a:p>
            <a:r>
              <a:rPr lang="en-US" b="1" u="sng" dirty="0">
                <a:solidFill>
                  <a:srgbClr val="FF0000"/>
                </a:solidFill>
              </a:rPr>
              <a:t>ACTION ITEM</a:t>
            </a:r>
            <a:r>
              <a:rPr lang="en-US" b="1" dirty="0">
                <a:solidFill>
                  <a:schemeClr val="tx1"/>
                </a:solidFill>
              </a:rPr>
              <a:t>: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RRT3 Co-Chairs to send letter to all agency and state/commonwealth members reminding them of the importance of participation and attendance at RRT3 meetings</a:t>
            </a:r>
          </a:p>
          <a:p>
            <a:endParaRPr lang="en-US" dirty="0"/>
          </a:p>
          <a:p>
            <a:r>
              <a:rPr lang="en-US" dirty="0"/>
              <a:t>Future Meeting Locations:</a:t>
            </a:r>
          </a:p>
          <a:p>
            <a:pPr lvl="1"/>
            <a:r>
              <a:rPr lang="en-US" dirty="0"/>
              <a:t>2019 Meeting Dates and Locations (Tentative):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dirty="0"/>
              <a:t>May 7-9:  Rehoboth Beach, Delaware (date may change; doodle poll sent out by Cindy Santiago for feedback)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dirty="0"/>
              <a:t>November 19-21:  West Virginia (Martinsburg/pan handle area)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144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Wednesday </a:t>
            </a:r>
            <a:br>
              <a:rPr lang="en-US" dirty="0"/>
            </a:br>
            <a:r>
              <a:rPr lang="en-US" dirty="0"/>
              <a:t>RRT III Standing Meeting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November 28, 2018</a:t>
            </a:r>
          </a:p>
        </p:txBody>
      </p:sp>
    </p:spTree>
    <p:extLst>
      <p:ext uri="{BB962C8B-B14F-4D97-AF65-F5344CB8AC3E}">
        <p14:creationId xmlns:p14="http://schemas.microsoft.com/office/powerpoint/2010/main" val="7155122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69" y="369277"/>
            <a:ext cx="7200900" cy="1107831"/>
          </a:xfrm>
        </p:spPr>
        <p:txBody>
          <a:bodyPr>
            <a:normAutofit/>
          </a:bodyPr>
          <a:lstStyle/>
          <a:p>
            <a:r>
              <a:rPr lang="en-US" sz="3600" dirty="0"/>
              <a:t>RRT III Standing Meeting</a:t>
            </a:r>
            <a:br>
              <a:rPr lang="en-US" sz="3600" dirty="0"/>
            </a:br>
            <a:r>
              <a:rPr lang="en-US" sz="1800" dirty="0">
                <a:solidFill>
                  <a:srgbClr val="404040"/>
                </a:solidFill>
              </a:rPr>
              <a:t>Co-Chairs: Kevin Boyd (EPA) &amp; David Ormes (USCG)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3385" y="1477108"/>
            <a:ext cx="8182707" cy="5158154"/>
          </a:xfrm>
        </p:spPr>
        <p:txBody>
          <a:bodyPr>
            <a:normAutofit fontScale="92500"/>
          </a:bodyPr>
          <a:lstStyle/>
          <a:p>
            <a:r>
              <a:rPr lang="en-US" dirty="0"/>
              <a:t>Welcome, Announcements, and Introduction of all Members participating (in person and remotely)</a:t>
            </a:r>
          </a:p>
          <a:p>
            <a:r>
              <a:rPr lang="en-US" dirty="0"/>
              <a:t>Welcome to Virginia by Joshua Saks, Virginia Deputy State Natural Resources </a:t>
            </a:r>
          </a:p>
          <a:p>
            <a:r>
              <a:rPr lang="en-US" dirty="0"/>
              <a:t>Coordinators Report by Cindy Santiago, EPA</a:t>
            </a:r>
          </a:p>
          <a:p>
            <a:pPr lvl="1"/>
            <a:r>
              <a:rPr lang="en-US" dirty="0"/>
              <a:t>PowerPoint Presentation of RRT3 Coordinator’s Report is provided on RRT3 Meetings 2018 Website (</a:t>
            </a:r>
            <a:r>
              <a:rPr lang="en-US" dirty="0">
                <a:solidFill>
                  <a:schemeClr val="accent5"/>
                </a:solidFill>
                <a:hlinkClick r:id="rId2"/>
              </a:rPr>
              <a:t>www.nrt.org/Meetings2018</a:t>
            </a:r>
            <a:r>
              <a:rPr lang="en-US" dirty="0"/>
              <a:t>) under the “Documents” Tab under “11-2018 Meeting”</a:t>
            </a:r>
          </a:p>
          <a:p>
            <a:pPr lvl="2"/>
            <a:r>
              <a:rPr lang="en-US" sz="1600" dirty="0"/>
              <a:t>Upcoming RRT and Area Committee Meeting dates, times, and locations (as available) were provided</a:t>
            </a:r>
          </a:p>
          <a:p>
            <a:pPr lvl="1"/>
            <a:r>
              <a:rPr lang="en-US" dirty="0"/>
              <a:t>RRT III Website Calendar:  All Meetings, Exercises, Training Opportunities, Conferences are being posted on the RRT III Website Calendar (</a:t>
            </a:r>
            <a:r>
              <a:rPr lang="en-US" dirty="0">
                <a:solidFill>
                  <a:schemeClr val="accent5"/>
                </a:solidFill>
              </a:rPr>
              <a:t>https://nrt.org/site/site_profile.aspx?site_id=35</a:t>
            </a:r>
            <a:r>
              <a:rPr lang="en-US" dirty="0"/>
              <a:t>) under the “Events” tab </a:t>
            </a:r>
          </a:p>
          <a:p>
            <a:pPr lvl="2"/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ACTION:  </a:t>
            </a:r>
            <a:r>
              <a:rPr lang="en-US" sz="1600" dirty="0"/>
              <a:t>Please provide information on events appropriate for RRT III distribution to </a:t>
            </a:r>
            <a:r>
              <a:rPr lang="en-US" sz="1600" dirty="0">
                <a:hlinkClick r:id="rId3"/>
              </a:rPr>
              <a:t>dscholz@seaconsulting.com</a:t>
            </a:r>
            <a:r>
              <a:rPr lang="en-US" sz="1600" dirty="0"/>
              <a:t> or </a:t>
            </a:r>
            <a:r>
              <a:rPr lang="en-US" sz="1600" dirty="0">
                <a:hlinkClick r:id="rId4"/>
              </a:rPr>
              <a:t>robin.dermigny@westonsolutions.com</a:t>
            </a:r>
            <a:r>
              <a:rPr lang="en-US" sz="1600" dirty="0"/>
              <a:t> for incorporation into the RRT III Calendar</a:t>
            </a:r>
          </a:p>
        </p:txBody>
      </p:sp>
    </p:spTree>
    <p:extLst>
      <p:ext uri="{BB962C8B-B14F-4D97-AF65-F5344CB8AC3E}">
        <p14:creationId xmlns:p14="http://schemas.microsoft.com/office/powerpoint/2010/main" val="10292824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749" y="370489"/>
            <a:ext cx="7200900" cy="1016877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Standing Meeting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3749" y="1024759"/>
            <a:ext cx="7994326" cy="5419173"/>
          </a:xfrm>
        </p:spPr>
        <p:txBody>
          <a:bodyPr>
            <a:normAutofit/>
          </a:bodyPr>
          <a:lstStyle/>
          <a:p>
            <a:r>
              <a:rPr lang="en-US" sz="1800" dirty="0"/>
              <a:t>PRESENTATIONS and FOSC, State/Commonwealth, and Agency Report-Outs are provided in their entirety on RRT3 Meetings 2018 Website (</a:t>
            </a:r>
            <a:r>
              <a:rPr lang="en-US" sz="1800" dirty="0">
                <a:solidFill>
                  <a:schemeClr val="accent5"/>
                </a:solidFill>
                <a:hlinkClick r:id="rId2"/>
              </a:rPr>
              <a:t>www.nrt.org/Meetings2018</a:t>
            </a:r>
            <a:r>
              <a:rPr lang="en-US" sz="1800" dirty="0"/>
              <a:t>) under the “Documents” Tab for “11-2018 Meeting”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PRESENTATION: “</a:t>
            </a:r>
            <a:r>
              <a:rPr lang="en-US" sz="1600" u="sng" dirty="0"/>
              <a:t>RRT3 Coordinator’s Report</a:t>
            </a:r>
            <a:r>
              <a:rPr lang="en-US" sz="1600" dirty="0"/>
              <a:t>” presented by C. Santiago, EPA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REPORT-OUTS:  2018-11-28_RRT3_Agency-Report-outs.pdf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PRESENTATION: “</a:t>
            </a:r>
            <a:r>
              <a:rPr lang="en-US" sz="1600" u="sng" dirty="0"/>
              <a:t>OUTBRIEF – Hurricane Florence Update</a:t>
            </a:r>
            <a:r>
              <a:rPr lang="en-US" sz="1600" dirty="0"/>
              <a:t>” presented by CAPT Bion Stewart &amp; CDR Tracy Wirth, Sector North Carolina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PRESENTATION: “</a:t>
            </a:r>
            <a:r>
              <a:rPr lang="en-US" sz="1600" u="sng" dirty="0"/>
              <a:t>Update – ESA Matrix Developed for Inland Area</a:t>
            </a:r>
            <a:r>
              <a:rPr lang="en-US" sz="1600" dirty="0"/>
              <a:t>” presented by Lindy Nelson, DOI</a:t>
            </a:r>
          </a:p>
        </p:txBody>
      </p:sp>
    </p:spTree>
    <p:extLst>
      <p:ext uri="{BB962C8B-B14F-4D97-AF65-F5344CB8AC3E}">
        <p14:creationId xmlns:p14="http://schemas.microsoft.com/office/powerpoint/2010/main" val="17385370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749" y="370489"/>
            <a:ext cx="7200900" cy="1016877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Standing Meeting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3749" y="1024759"/>
            <a:ext cx="7994326" cy="5419173"/>
          </a:xfrm>
        </p:spPr>
        <p:txBody>
          <a:bodyPr>
            <a:normAutofit/>
          </a:bodyPr>
          <a:lstStyle/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OUTBRIEF: 2018 NRT-RRT Co-Chairs Meeting presented by Kevin Boyd, EPA RRT III Co-Chair and David Ormes, USCG RRT III Co-Chair – no presentation provided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i="1" dirty="0"/>
              <a:t>CAPT Anderson (Sector Delaware Bay) presented on munitions dumping in ocean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i="1" dirty="0"/>
              <a:t>NOAA satellite imagery presentation (same as done in May)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i="1" dirty="0"/>
              <a:t>NRT decided that policy on dispersant use will be left up to individual RRTs to develop based on varying Region needs/trustee feedback</a:t>
            </a:r>
          </a:p>
          <a:p>
            <a:pPr lvl="3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i="1" dirty="0"/>
              <a:t>Data from BP spill </a:t>
            </a:r>
            <a:r>
              <a:rPr lang="en-US" sz="1600" i="1" dirty="0" smtClean="0"/>
              <a:t>are </a:t>
            </a:r>
            <a:r>
              <a:rPr lang="en-US" sz="1600" i="1" dirty="0"/>
              <a:t>available as reference, but not </a:t>
            </a:r>
            <a:r>
              <a:rPr lang="en-US" sz="1600" dirty="0"/>
              <a:t>able to prescribe if use </a:t>
            </a:r>
            <a:r>
              <a:rPr lang="en-US" sz="1600" i="1" dirty="0"/>
              <a:t>is right/wrong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PRESENTATION: “FEMA National Level Exercise” presented by Dick Polley, FEMA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PRESENTATION: “Joint Sector Delaware Bay &amp; Maryland-NCR PREP Exercise Update” presented by LT Nick Barrow, Sector Delaware Bay, CAPT Loring &amp; LT Grant Johnson, Sector MD-NCR, Ben Anderson </a:t>
            </a:r>
            <a:r>
              <a:rPr lang="en-US" sz="1600" dirty="0" smtClean="0"/>
              <a:t>Delaware Department of Natural Resources and Environmental Control(DE </a:t>
            </a:r>
            <a:r>
              <a:rPr lang="en-US" sz="1600" dirty="0"/>
              <a:t>DNREC), John Giese (VDEQ), &amp; Debbie Scholz (EPA START contractor)</a:t>
            </a:r>
          </a:p>
        </p:txBody>
      </p:sp>
    </p:spTree>
    <p:extLst>
      <p:ext uri="{BB962C8B-B14F-4D97-AF65-F5344CB8AC3E}">
        <p14:creationId xmlns:p14="http://schemas.microsoft.com/office/powerpoint/2010/main" val="1928319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557" y="366485"/>
            <a:ext cx="7200900" cy="997858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Closing Remarks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3557" y="1828800"/>
            <a:ext cx="7346043" cy="4038600"/>
          </a:xfrm>
        </p:spPr>
        <p:txBody>
          <a:bodyPr>
            <a:normAutofit/>
          </a:bodyPr>
          <a:lstStyle/>
          <a:p>
            <a:r>
              <a:rPr lang="en-US" dirty="0"/>
              <a:t>Great working meeting!</a:t>
            </a:r>
          </a:p>
          <a:p>
            <a:r>
              <a:rPr lang="en-US" dirty="0"/>
              <a:t>If you want to volunteer or know of a speaker for upcoming RRT Meetings, please contact RRT Coordinators: </a:t>
            </a:r>
          </a:p>
          <a:p>
            <a:pPr lvl="1"/>
            <a:r>
              <a:rPr lang="en-US" dirty="0"/>
              <a:t>Cindy Santiago (</a:t>
            </a:r>
            <a:r>
              <a:rPr lang="en-US" u="sng" dirty="0">
                <a:solidFill>
                  <a:schemeClr val="accent3">
                    <a:lumMod val="60000"/>
                    <a:lumOff val="40000"/>
                  </a:schemeClr>
                </a:solidFill>
                <a:hlinkClick r:id="rId2"/>
              </a:rPr>
              <a:t>Santiago.Cindy@epa.gov</a:t>
            </a:r>
            <a:r>
              <a:rPr lang="en-US" dirty="0"/>
              <a:t>) or</a:t>
            </a:r>
          </a:p>
          <a:p>
            <a:pPr lvl="1"/>
            <a:r>
              <a:rPr lang="en-US" dirty="0"/>
              <a:t>Kaitlin Hess (</a:t>
            </a:r>
            <a:r>
              <a:rPr lang="en-US" dirty="0">
                <a:hlinkClick r:id="rId3"/>
              </a:rPr>
              <a:t>Hess.Kaitlin@epa.gov</a:t>
            </a:r>
            <a:r>
              <a:rPr lang="en-US" dirty="0"/>
              <a:t>) or</a:t>
            </a:r>
          </a:p>
          <a:p>
            <a:pPr lvl="1"/>
            <a:r>
              <a:rPr lang="en-US" dirty="0"/>
              <a:t>David Pugh (</a:t>
            </a:r>
            <a:r>
              <a:rPr lang="en-US" u="sng" dirty="0">
                <a:hlinkClick r:id="rId4"/>
              </a:rPr>
              <a:t>David.E. Pugh1@uscg.mil</a:t>
            </a:r>
            <a:r>
              <a:rPr lang="en-US" dirty="0"/>
              <a:t>)   </a:t>
            </a:r>
          </a:p>
        </p:txBody>
      </p:sp>
    </p:spTree>
    <p:extLst>
      <p:ext uri="{BB962C8B-B14F-4D97-AF65-F5344CB8AC3E}">
        <p14:creationId xmlns:p14="http://schemas.microsoft.com/office/powerpoint/2010/main" val="40569283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586" y="351972"/>
            <a:ext cx="7200900" cy="1201057"/>
          </a:xfrm>
        </p:spPr>
        <p:txBody>
          <a:bodyPr>
            <a:normAutofit/>
          </a:bodyPr>
          <a:lstStyle/>
          <a:p>
            <a:r>
              <a:rPr lang="en-US" sz="3600" dirty="0"/>
              <a:t>Next RRT3 Meeting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2586" y="1553029"/>
            <a:ext cx="7708900" cy="4789714"/>
          </a:xfrm>
        </p:spPr>
        <p:txBody>
          <a:bodyPr>
            <a:normAutofit/>
          </a:bodyPr>
          <a:lstStyle/>
          <a:p>
            <a:r>
              <a:rPr lang="en-US" dirty="0"/>
              <a:t>May  7-9, 2019 (Tentative) – Rehoboth Beach, Delaware</a:t>
            </a:r>
          </a:p>
          <a:p>
            <a:endParaRPr lang="en-US" dirty="0"/>
          </a:p>
          <a:p>
            <a:r>
              <a:rPr lang="en-US" dirty="0"/>
              <a:t>RRTIII Website:  </a:t>
            </a:r>
            <a:r>
              <a:rPr lang="en-US" dirty="0">
                <a:hlinkClick r:id="rId2"/>
              </a:rPr>
              <a:t>www.nrt.org/RRT3</a:t>
            </a:r>
            <a:endParaRPr lang="en-US" dirty="0"/>
          </a:p>
          <a:p>
            <a:r>
              <a:rPr lang="en-US" dirty="0"/>
              <a:t>Regional Contingency Plan (RCP)” URL:   </a:t>
            </a:r>
            <a:r>
              <a:rPr lang="en-US" u="sng" dirty="0">
                <a:solidFill>
                  <a:schemeClr val="accent3">
                    <a:lumMod val="60000"/>
                    <a:lumOff val="40000"/>
                  </a:schemeClr>
                </a:solidFill>
                <a:hlinkClick r:id="rId3"/>
              </a:rPr>
              <a:t>www.nrt.org/RRT3_RCP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en-US" dirty="0"/>
              <a:t>“RRT3 Meetings 2018” URL: </a:t>
            </a:r>
            <a:r>
              <a:rPr lang="en-US" u="sng" dirty="0">
                <a:solidFill>
                  <a:schemeClr val="accent3">
                    <a:lumMod val="60000"/>
                    <a:lumOff val="40000"/>
                  </a:schemeClr>
                </a:solidFill>
                <a:hlinkClick r:id="rId4"/>
              </a:rPr>
              <a:t>https://www.nrt.org/meetings2018</a:t>
            </a:r>
            <a:endParaRPr lang="en-US" u="sng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en-US" dirty="0"/>
              <a:t>“RRT III Workgroup Home Page” URL (login required): </a:t>
            </a:r>
            <a:r>
              <a:rPr lang="en-US" dirty="0">
                <a:hlinkClick r:id="rId5"/>
              </a:rPr>
              <a:t>https://www.nrt.org/WorkgoupHOME</a:t>
            </a:r>
            <a:endParaRPr lang="en-US" dirty="0"/>
          </a:p>
          <a:p>
            <a:r>
              <a:rPr lang="en-US" dirty="0"/>
              <a:t>Links to other RRT3 webpages: </a:t>
            </a:r>
            <a:r>
              <a:rPr lang="en-US" dirty="0">
                <a:hlinkClick r:id="rId6"/>
              </a:rPr>
              <a:t>https://nrt.org/site/region_list.aspx?region=3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9876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031" y="377371"/>
            <a:ext cx="7773338" cy="913353"/>
          </a:xfr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Area Contingency Planning Websites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7030" y="1465944"/>
            <a:ext cx="8006683" cy="5094514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r>
              <a:rPr lang="en-US" dirty="0"/>
              <a:t>Inland Area Committee – EPA Region 3 OSC Planning Dashboard: </a:t>
            </a:r>
            <a:r>
              <a:rPr lang="en-US" dirty="0">
                <a:hlinkClick r:id="rId2"/>
              </a:rPr>
              <a:t>https://www.eparm.net/R3IACP/Default.aspx</a:t>
            </a:r>
            <a:endParaRPr lang="en-US" dirty="0"/>
          </a:p>
          <a:p>
            <a:r>
              <a:rPr lang="en-US" dirty="0"/>
              <a:t>Sector Maryland - National Capitol Region website and ACP:  </a:t>
            </a:r>
            <a:r>
              <a:rPr lang="en-US" dirty="0">
                <a:hlinkClick r:id="rId3"/>
              </a:rPr>
              <a:t>https://homeport.uscg.mil/port-directory/maryland-ncr</a:t>
            </a:r>
            <a:r>
              <a:rPr lang="en-US" dirty="0"/>
              <a:t> </a:t>
            </a:r>
          </a:p>
          <a:p>
            <a:r>
              <a:rPr lang="en-US" dirty="0"/>
              <a:t>Sector Delaware Bay website and ACP:  </a:t>
            </a:r>
            <a:br>
              <a:rPr lang="en-US" dirty="0"/>
            </a:br>
            <a:r>
              <a:rPr lang="en-US" dirty="0">
                <a:hlinkClick r:id="rId4"/>
              </a:rPr>
              <a:t>https://homeport.uscg.mil/port-directory/delaware-bay</a:t>
            </a:r>
            <a:r>
              <a:rPr lang="en-US" dirty="0"/>
              <a:t> </a:t>
            </a:r>
          </a:p>
          <a:p>
            <a:r>
              <a:rPr lang="en-US" dirty="0"/>
              <a:t>Sector Hampton Roads website and ACP:  </a:t>
            </a:r>
            <a:r>
              <a:rPr lang="en-US" dirty="0">
                <a:hlinkClick r:id="rId5"/>
              </a:rPr>
              <a:t>https://homeport.uscg.mil/port-directory/hampton-roads</a:t>
            </a:r>
            <a:r>
              <a:rPr lang="en-US" dirty="0"/>
              <a:t> </a:t>
            </a:r>
          </a:p>
          <a:p>
            <a:r>
              <a:rPr lang="en-US" dirty="0"/>
              <a:t>Sector North Carolina website and ACP:  </a:t>
            </a:r>
            <a:br>
              <a:rPr lang="en-US" dirty="0"/>
            </a:br>
            <a:r>
              <a:rPr lang="en-US" dirty="0">
                <a:hlinkClick r:id="rId6"/>
              </a:rPr>
              <a:t>https://homeport.uscg.mil/port-directory/north-carolina</a:t>
            </a:r>
            <a:r>
              <a:rPr lang="en-US" dirty="0"/>
              <a:t> </a:t>
            </a:r>
          </a:p>
          <a:p>
            <a:r>
              <a:rPr lang="en-US" dirty="0"/>
              <a:t>Sector Buffalo website and ACP:  </a:t>
            </a:r>
            <a:br>
              <a:rPr lang="en-US" dirty="0"/>
            </a:br>
            <a:r>
              <a:rPr lang="en-US" dirty="0">
                <a:hlinkClick r:id="rId7"/>
              </a:rPr>
              <a:t>https://homeport.uscg.mil/port-directory/buffalo-(buffalo-and-cleveland)</a:t>
            </a:r>
            <a:r>
              <a:rPr lang="en-US" dirty="0"/>
              <a:t> </a:t>
            </a:r>
          </a:p>
          <a:p>
            <a:r>
              <a:rPr lang="en-US" dirty="0"/>
              <a:t>MSU Huntington website and ACP: </a:t>
            </a:r>
            <a:r>
              <a:rPr lang="en-US" dirty="0" smtClean="0"/>
              <a:t>[no homeport website available]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hlinkClick r:id="rId8"/>
              </a:rPr>
              <a:t>https://</a:t>
            </a:r>
            <a:r>
              <a:rPr lang="en-US" dirty="0" smtClean="0">
                <a:hlinkClick r:id="rId8"/>
              </a:rPr>
              <a:t>homeport.uscg.mil/port-directory/ohio-valley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/>
              <a:t>MSU Pittsburgh website and ACP:  </a:t>
            </a:r>
            <a:br>
              <a:rPr lang="en-US" dirty="0"/>
            </a:br>
            <a:r>
              <a:rPr lang="en-US" dirty="0">
                <a:hlinkClick r:id="rId9"/>
              </a:rPr>
              <a:t>https://homeport.uscg.mil/port-directory/pittsburgh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99341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THURSDAY  WORKING Meetings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November 29, 2018</a:t>
            </a:r>
          </a:p>
        </p:txBody>
      </p:sp>
    </p:spTree>
    <p:extLst>
      <p:ext uri="{BB962C8B-B14F-4D97-AF65-F5344CB8AC3E}">
        <p14:creationId xmlns:p14="http://schemas.microsoft.com/office/powerpoint/2010/main" val="5660624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8166574" cy="1482969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404040"/>
                </a:solidFill>
              </a:rPr>
              <a:t>Consultation, Natural Resources, &amp; Damage Assessment (CNRDA) Workgroup</a:t>
            </a:r>
            <a:r>
              <a:rPr lang="en-US" sz="3200" dirty="0">
                <a:solidFill>
                  <a:srgbClr val="404040"/>
                </a:solidFill>
              </a:rPr>
              <a:t/>
            </a:r>
            <a:br>
              <a:rPr lang="en-US" sz="3200" dirty="0">
                <a:solidFill>
                  <a:srgbClr val="404040"/>
                </a:solidFill>
              </a:rPr>
            </a:br>
            <a:r>
              <a:rPr lang="en-US" sz="2000" dirty="0">
                <a:solidFill>
                  <a:srgbClr val="404040"/>
                </a:solidFill>
              </a:rPr>
              <a:t>Co-Chairs: Lindy Nelson (DOI) for Frank Csulak (NOAA) &amp; Susan Lingenfelser (USFWS); Debbie Scholz (START Contractor)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270234"/>
            <a:ext cx="7583487" cy="4069419"/>
          </a:xfrm>
        </p:spPr>
        <p:txBody>
          <a:bodyPr>
            <a:normAutofit/>
          </a:bodyPr>
          <a:lstStyle/>
          <a:p>
            <a:r>
              <a:rPr lang="en-US" dirty="0"/>
              <a:t>Finalized and delivered Endangered Species Act (ESA) Matrix for </a:t>
            </a:r>
            <a:r>
              <a:rPr lang="en-US" dirty="0" smtClean="0"/>
              <a:t>National Marine Fisheries Service (NMFS) </a:t>
            </a:r>
            <a:r>
              <a:rPr lang="en-US" dirty="0"/>
              <a:t>trust resources to Sectors for incorporation into their Area Contingency Plans (ACPs)</a:t>
            </a:r>
          </a:p>
          <a:p>
            <a:r>
              <a:rPr lang="en-US" dirty="0"/>
              <a:t>Re-establishment of the </a:t>
            </a:r>
            <a:r>
              <a:rPr lang="en-US" dirty="0" smtClean="0"/>
              <a:t>Natural Resource Damage Assessment (NRDA) </a:t>
            </a:r>
            <a:r>
              <a:rPr lang="en-US" dirty="0"/>
              <a:t>Joint Assessment Team (JAT) for the Mid-Atlantic – proposed by Simeon Hahn (NOAA)</a:t>
            </a:r>
          </a:p>
          <a:p>
            <a:r>
              <a:rPr lang="en-US" dirty="0"/>
              <a:t>Consultation requirements for the RRT III Regional Contingency Plan (RCP) for </a:t>
            </a:r>
            <a:r>
              <a:rPr lang="en-US" dirty="0" err="1"/>
              <a:t>Preauthorizations</a:t>
            </a:r>
            <a:r>
              <a:rPr lang="en-US" dirty="0"/>
              <a:t>; discussion of the path forward and the development of the Biological Evaluation submission to the USFWS and National Marine Fisheries Service (NMFS)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4272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901" y="381001"/>
            <a:ext cx="8418136" cy="1053662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404040"/>
                </a:solidFill>
              </a:rPr>
              <a:t>CNRDA) Workgroup (continued)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623848"/>
            <a:ext cx="7686620" cy="4715806"/>
          </a:xfrm>
        </p:spPr>
        <p:txBody>
          <a:bodyPr>
            <a:normAutofit fontScale="92500" lnSpcReduction="20000"/>
          </a:bodyPr>
          <a:lstStyle/>
          <a:p>
            <a:r>
              <a:rPr lang="en-US" b="1" u="sng" dirty="0">
                <a:solidFill>
                  <a:srgbClr val="FF0000"/>
                </a:solidFill>
              </a:rPr>
              <a:t>CNRDA WORKGROUP ACTION ITEMS:</a:t>
            </a:r>
          </a:p>
          <a:p>
            <a:endParaRPr lang="en-US" sz="1300" b="1" u="sng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Presentation/adoption and distribution of final Draft ESA Matrix for USFWS trust resources for inland and coastal zone areas of Region III - </a:t>
            </a:r>
            <a:r>
              <a:rPr lang="en-US" dirty="0">
                <a:solidFill>
                  <a:srgbClr val="0070C0"/>
                </a:solidFill>
              </a:rPr>
              <a:t>Completed</a:t>
            </a:r>
            <a:r>
              <a:rPr lang="en-US" dirty="0"/>
              <a:t>; posted to RRT3 Response Tools-Fact Sheets Website </a:t>
            </a:r>
            <a:r>
              <a:rPr lang="en-US" dirty="0">
                <a:hlinkClick r:id="rId2"/>
              </a:rPr>
              <a:t>https://www.nrt.org/ResponseTools-FactSheets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Reduce the Coastal ESA Matrix for NMFS &amp; USFWS resources to show only the strategies for ease of comprehension; detailed matrix to remain as reference</a:t>
            </a:r>
          </a:p>
          <a:p>
            <a:pPr lvl="1"/>
            <a:r>
              <a:rPr lang="en-US" dirty="0"/>
              <a:t>Development of ESA Matrix Fact Sheet; coordinate with Information Management &amp; Outreach </a:t>
            </a:r>
            <a:r>
              <a:rPr lang="en-US" dirty="0" smtClean="0"/>
              <a:t>(IMO) </a:t>
            </a:r>
            <a:r>
              <a:rPr lang="en-US" dirty="0"/>
              <a:t>Workgroup</a:t>
            </a:r>
          </a:p>
          <a:p>
            <a:pPr lvl="1"/>
            <a:r>
              <a:rPr lang="en-US" dirty="0"/>
              <a:t>Development </a:t>
            </a:r>
            <a:r>
              <a:rPr lang="en-US" dirty="0" smtClean="0"/>
              <a:t>of </a:t>
            </a:r>
            <a:r>
              <a:rPr lang="en-US" dirty="0"/>
              <a:t>Information for Planning and Consultation</a:t>
            </a:r>
            <a:r>
              <a:rPr lang="en-US" dirty="0" smtClean="0"/>
              <a:t> (IPaC)/</a:t>
            </a:r>
            <a:r>
              <a:rPr lang="en-US" dirty="0"/>
              <a:t> Environmental Conservation Online </a:t>
            </a:r>
            <a:r>
              <a:rPr lang="en-US" dirty="0" smtClean="0"/>
              <a:t>System (ECOS) </a:t>
            </a:r>
            <a:r>
              <a:rPr lang="en-US" dirty="0"/>
              <a:t>process Fact Sheets; coordinate with IMO Workgroup</a:t>
            </a:r>
          </a:p>
          <a:p>
            <a:pPr lvl="1"/>
            <a:r>
              <a:rPr lang="en-US" dirty="0"/>
              <a:t>Development of Best Management Practices (BMPs) for response Fact Sheet – from USFWS New Jersey Field Office efforts; coordinate with IMO Workgroup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442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901" y="381001"/>
            <a:ext cx="8418136" cy="1053662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404040"/>
                </a:solidFill>
              </a:rPr>
              <a:t>CNRDA) Workgroup (continued)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623848"/>
            <a:ext cx="7686620" cy="4715806"/>
          </a:xfrm>
        </p:spPr>
        <p:txBody>
          <a:bodyPr>
            <a:normAutofit lnSpcReduction="10000"/>
          </a:bodyPr>
          <a:lstStyle/>
          <a:p>
            <a:r>
              <a:rPr lang="en-US" b="1" u="sng" dirty="0">
                <a:solidFill>
                  <a:srgbClr val="FF0000"/>
                </a:solidFill>
              </a:rPr>
              <a:t>CNRDA WORKGROUP ACTION ITEMS:</a:t>
            </a:r>
          </a:p>
          <a:p>
            <a:pPr marL="0" indent="0">
              <a:buNone/>
            </a:pPr>
            <a:endParaRPr lang="en-US" sz="1200" b="1" u="sng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NRDA JAT – to be led by Simeon Hahn, NOAA:</a:t>
            </a:r>
          </a:p>
          <a:p>
            <a:pPr lvl="2"/>
            <a:r>
              <a:rPr lang="en-US" dirty="0"/>
              <a:t>Identify federal and state agency and industry partners to join NRDA JAT</a:t>
            </a:r>
          </a:p>
          <a:p>
            <a:pPr lvl="2"/>
            <a:r>
              <a:rPr lang="en-US" dirty="0"/>
              <a:t>Send out invitation Letter to JAT</a:t>
            </a:r>
          </a:p>
          <a:p>
            <a:pPr lvl="2"/>
            <a:r>
              <a:rPr lang="en-US" dirty="0"/>
              <a:t>Host Webinar </a:t>
            </a:r>
          </a:p>
          <a:p>
            <a:pPr lvl="2"/>
            <a:r>
              <a:rPr lang="en-US" dirty="0"/>
              <a:t>Determine the need for Memorandum of Understanding (MOU</a:t>
            </a:r>
            <a:r>
              <a:rPr lang="en-US" dirty="0" smtClean="0"/>
              <a:t>)/Memorandum </a:t>
            </a:r>
            <a:r>
              <a:rPr lang="en-US" dirty="0"/>
              <a:t>of Agreement (MOA) for the member agencies and organizations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Consultation </a:t>
            </a:r>
            <a:r>
              <a:rPr lang="en-US" dirty="0"/>
              <a:t>of RRT III Planning Documents:</a:t>
            </a:r>
          </a:p>
          <a:p>
            <a:pPr lvl="2"/>
            <a:r>
              <a:rPr lang="en-US" dirty="0"/>
              <a:t>Coordination with USFWS &amp; NMFS on Biological Evaluation (BE) template for concurrence and approval going forward</a:t>
            </a:r>
          </a:p>
          <a:p>
            <a:pPr lvl="2"/>
            <a:r>
              <a:rPr lang="en-US" dirty="0"/>
              <a:t>BE to be developed in January - April 2019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6786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68A4732-5E7E-476C-9BF9-F0D40431D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915" y="345830"/>
            <a:ext cx="7200900" cy="1084385"/>
          </a:xfrm>
        </p:spPr>
        <p:txBody>
          <a:bodyPr>
            <a:normAutofit/>
          </a:bodyPr>
          <a:lstStyle/>
          <a:p>
            <a:r>
              <a:rPr lang="en-US" sz="3600" dirty="0"/>
              <a:t>CNRDA Workgroup </a:t>
            </a:r>
            <a:r>
              <a:rPr lang="en-US" sz="3600" dirty="0">
                <a:solidFill>
                  <a:srgbClr val="404040"/>
                </a:solidFill>
              </a:rPr>
              <a:t>(continued)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64899CC-09E1-4036-8AD4-4838C5F93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7169" y="1594338"/>
            <a:ext cx="7913077" cy="4806462"/>
          </a:xfrm>
        </p:spPr>
        <p:txBody>
          <a:bodyPr>
            <a:normAutofit/>
          </a:bodyPr>
          <a:lstStyle/>
          <a:p>
            <a:r>
              <a:rPr lang="en-US" b="1" u="sng" dirty="0">
                <a:solidFill>
                  <a:srgbClr val="F59D5B"/>
                </a:solidFill>
              </a:rPr>
              <a:t>ON-GOING ACTION ITEMS:</a:t>
            </a:r>
          </a:p>
          <a:p>
            <a:pPr lvl="1"/>
            <a:r>
              <a:rPr lang="en-US" dirty="0"/>
              <a:t>Development of draft Notification Letters for ESA / Critical Habitat Consultation – Informal and Formal Consultations</a:t>
            </a:r>
          </a:p>
          <a:p>
            <a:pPr lvl="1"/>
            <a:r>
              <a:rPr lang="en-US" dirty="0"/>
              <a:t>New NOAA NRDA Guidelines available for assessing exposure and impacts of oil spills on the following: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dirty="0"/>
              <a:t>Marine Mammals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dirty="0"/>
              <a:t>Sea Turtles (ready soon)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Recommend forming a new assessment team within CNRDA Workgroup to evaluate resources and tools for the RRT: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dirty="0"/>
              <a:t>Members should include </a:t>
            </a:r>
            <a:r>
              <a:rPr lang="en-US" dirty="0" smtClean="0"/>
              <a:t>Potentially Responsible Parties (PRPs), </a:t>
            </a:r>
            <a:r>
              <a:rPr lang="en-US" dirty="0"/>
              <a:t>RRT members, Industry, contractors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6518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725" y="167376"/>
            <a:ext cx="7588337" cy="1011195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rgbClr val="404040"/>
                </a:solidFill>
              </a:rPr>
              <a:t>CNRDA Workgroup (continued)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22350" lvl="2" indent="-457200">
              <a:buFont typeface="+mj-lt"/>
              <a:buAutoNum type="arabicPeriod"/>
            </a:pPr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094413"/>
              </p:ext>
            </p:extLst>
          </p:nvPr>
        </p:nvGraphicFramePr>
        <p:xfrm>
          <a:off x="664710" y="1679542"/>
          <a:ext cx="8144518" cy="4656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87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357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600" dirty="0"/>
                        <a:t>CNRDA Workgroup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REVISED</a:t>
                      </a:r>
                      <a:r>
                        <a:rPr lang="en-US" sz="1600" dirty="0"/>
                        <a:t> Criticality</a:t>
                      </a:r>
                      <a:r>
                        <a:rPr lang="en-US" sz="1600" baseline="0" dirty="0"/>
                        <a:t> Focus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Target Timeline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dirty="0"/>
                        <a:t>Develop Draft USFWS Endangered</a:t>
                      </a:r>
                      <a:r>
                        <a:rPr lang="en-US" sz="1400" baseline="0" dirty="0"/>
                        <a:t> Species Consultation Matrix for Coastal and Inland Zones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August 2018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>
                          <a:solidFill>
                            <a:srgbClr val="0070C0"/>
                          </a:solidFill>
                        </a:rPr>
                        <a:t>Completed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57416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dirty="0"/>
                        <a:t>Develop Draft Letters to USFWS and NOAA for Informal and Formal Consultations for an incident response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May 2019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>
                          <a:solidFill>
                            <a:srgbClr val="FF0000"/>
                          </a:solidFill>
                        </a:rPr>
                        <a:t>Continuing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74285306"/>
                  </a:ext>
                </a:extLst>
              </a:tr>
              <a:tr h="23737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dirty="0"/>
                        <a:t>Review/Update Dispersant</a:t>
                      </a:r>
                      <a:r>
                        <a:rPr lang="en-US" sz="1400" baseline="0" dirty="0"/>
                        <a:t> Preauthorization document; address updates to </a:t>
                      </a:r>
                      <a:r>
                        <a:rPr lang="en-US" sz="1400" baseline="0" dirty="0" smtClean="0"/>
                        <a:t>ESA/Essential Fish Habitat (EFH) </a:t>
                      </a:r>
                      <a:r>
                        <a:rPr lang="en-US" sz="1400" baseline="0" dirty="0"/>
                        <a:t>Consultation requirements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May 2019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>
                          <a:solidFill>
                            <a:srgbClr val="FF0000"/>
                          </a:solidFill>
                        </a:rPr>
                        <a:t>Continuing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473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dirty="0"/>
                        <a:t>Initiate the NRDA JAT Workgroup for the Mid-Atlantic; review Pacific JAT resources and documents for incorporation into the Region III Planning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May 2019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>
                          <a:solidFill>
                            <a:srgbClr val="FF0000"/>
                          </a:solidFill>
                        </a:rPr>
                        <a:t>Continuing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65366696"/>
                  </a:ext>
                </a:extLst>
              </a:tr>
              <a:tr h="54473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dirty="0"/>
                        <a:t>Develop Biological Evaluation (BE) for Federal Waters for pre-authorized response strategies (dispersants, </a:t>
                      </a:r>
                      <a:r>
                        <a:rPr lang="en-US" sz="1400" dirty="0" smtClean="0"/>
                        <a:t>In Situ Burning [ISB], </a:t>
                      </a:r>
                      <a:r>
                        <a:rPr lang="en-US" sz="1400" dirty="0"/>
                        <a:t>and Solidifiers)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November 2019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>
                          <a:solidFill>
                            <a:srgbClr val="FF0000"/>
                          </a:solidFill>
                        </a:rPr>
                        <a:t>Continuing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4473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dirty="0"/>
                        <a:t>Conduct Tribal Consultations</a:t>
                      </a:r>
                      <a:r>
                        <a:rPr lang="en-US" sz="1400" baseline="0" dirty="0"/>
                        <a:t> with Federally Recognized Tribes and Tribes with Interests in the Region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On hold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95959591"/>
                  </a:ext>
                </a:extLst>
              </a:tr>
              <a:tr h="38537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  <a:tabLst>
                          <a:tab pos="461963" algn="l"/>
                        </a:tabLst>
                      </a:pPr>
                      <a:r>
                        <a:rPr lang="en-US" sz="1400" dirty="0"/>
                        <a:t>Review/Update In Situ Burning Preauthorization (on-water)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14392934"/>
                  </a:ext>
                </a:extLst>
              </a:tr>
              <a:tr h="376673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dirty="0"/>
                        <a:t>Address updates to ESA/EFH Consultation Requirements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TBD</a:t>
                      </a:r>
                      <a:endParaRPr lang="en-US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41668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dirty="0"/>
                        <a:t>Review Wildlife Annex for Response Operations versus NRDA actions – funding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758215" y="1207171"/>
            <a:ext cx="7957508" cy="322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4048" indent="-384048" defTabSz="685800">
              <a:lnSpc>
                <a:spcPct val="7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</a:pPr>
            <a:r>
              <a:rPr lang="en-US" sz="2000" dirty="0">
                <a:solidFill>
                  <a:schemeClr val="tx2"/>
                </a:solidFill>
              </a:rPr>
              <a:t>Proposed CNRDA Workgroup Activity Timeline:</a:t>
            </a:r>
          </a:p>
        </p:txBody>
      </p:sp>
    </p:spTree>
    <p:extLst>
      <p:ext uri="{BB962C8B-B14F-4D97-AF65-F5344CB8AC3E}">
        <p14:creationId xmlns:p14="http://schemas.microsoft.com/office/powerpoint/2010/main" val="1770114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718" y="339970"/>
            <a:ext cx="7984975" cy="1721744"/>
          </a:xfrm>
        </p:spPr>
        <p:txBody>
          <a:bodyPr anchor="ctr"/>
          <a:lstStyle/>
          <a:p>
            <a:r>
              <a:rPr lang="en-US" sz="3200" dirty="0">
                <a:solidFill>
                  <a:srgbClr val="404040"/>
                </a:solidFill>
              </a:rPr>
              <a:t>Information Management &amp; Outreach (IMO) Workgroup</a:t>
            </a:r>
            <a:br>
              <a:rPr lang="en-US" sz="3200" dirty="0">
                <a:solidFill>
                  <a:srgbClr val="404040"/>
                </a:solidFill>
              </a:rPr>
            </a:br>
            <a:r>
              <a:rPr lang="en-US" sz="2000" dirty="0">
                <a:solidFill>
                  <a:srgbClr val="404040"/>
                </a:solidFill>
              </a:rPr>
              <a:t>Co-</a:t>
            </a:r>
            <a:r>
              <a:rPr lang="en-US" sz="1800" dirty="0">
                <a:solidFill>
                  <a:srgbClr val="404040"/>
                </a:solidFill>
              </a:rPr>
              <a:t>Chairs: Brian Moore (PADEP) &amp; Maryann Toniazzo (GSA); Robin Dermigny (START Contractor)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179959"/>
            <a:ext cx="7984974" cy="4678041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Reviewed IMO Plan and made revisions during workgroup meeting:</a:t>
            </a:r>
          </a:p>
          <a:p>
            <a:pPr lvl="1"/>
            <a:r>
              <a:rPr lang="en-US" dirty="0"/>
              <a:t>Was presented, approved, and signed at the Executive Committee by the RRT III Co-Chairs; IMO plan to be reviewed and updated every 5 years</a:t>
            </a:r>
          </a:p>
          <a:p>
            <a:pPr lvl="1"/>
            <a:r>
              <a:rPr lang="en-US" dirty="0"/>
              <a:t>Discussed “living documents” and provided a description in the IMP Plan; most RRT3 documents that are frequently updated will be considered “living documents”</a:t>
            </a:r>
          </a:p>
          <a:p>
            <a:r>
              <a:rPr lang="en-US" dirty="0" smtClean="0"/>
              <a:t>Freedom of Information Act (FOIA) </a:t>
            </a:r>
            <a:r>
              <a:rPr lang="en-US" dirty="0"/>
              <a:t>requests for RRT III documents: </a:t>
            </a:r>
          </a:p>
          <a:p>
            <a:pPr lvl="1"/>
            <a:r>
              <a:rPr lang="en-US" dirty="0"/>
              <a:t>Who owns the documents? The Region III RRT owns the documents</a:t>
            </a:r>
          </a:p>
          <a:p>
            <a:pPr lvl="1"/>
            <a:r>
              <a:rPr lang="en-US" dirty="0"/>
              <a:t>Who would need to approve the document? The RRT III </a:t>
            </a:r>
            <a:r>
              <a:rPr lang="en-US" dirty="0" smtClean="0"/>
              <a:t>Co-Chairs</a:t>
            </a:r>
            <a:endParaRPr lang="en-US" dirty="0"/>
          </a:p>
          <a:p>
            <a:r>
              <a:rPr lang="en-US" dirty="0"/>
              <a:t>Member Feedback to the Social Media Questionnaire; </a:t>
            </a:r>
          </a:p>
          <a:p>
            <a:pPr lvl="1"/>
            <a:r>
              <a:rPr lang="en-US" dirty="0"/>
              <a:t>START Contractor will reorganize the feedback to allow evaluation by each question to improve analysis of the feedback:</a:t>
            </a:r>
          </a:p>
          <a:p>
            <a:pPr lvl="1"/>
            <a:r>
              <a:rPr lang="en-US" dirty="0"/>
              <a:t>Will consolidate different agency protocols; workgroup members will provide Best Practices in an Appendix to the IMO Plan</a:t>
            </a:r>
          </a:p>
          <a:p>
            <a:r>
              <a:rPr lang="en-US" dirty="0"/>
              <a:t>START has distributed State Agency Fact Sheet for review by state prior to May 2018 RRT3 Meeting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1155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594338"/>
            <a:ext cx="7784230" cy="4745317"/>
          </a:xfrm>
        </p:spPr>
        <p:txBody>
          <a:bodyPr>
            <a:normAutofit fontScale="92500" lnSpcReduction="20000"/>
          </a:bodyPr>
          <a:lstStyle/>
          <a:p>
            <a:r>
              <a:rPr lang="en-US" b="1" u="sng" dirty="0">
                <a:solidFill>
                  <a:srgbClr val="FF0000"/>
                </a:solidFill>
              </a:rPr>
              <a:t>ACTION ITEMS:</a:t>
            </a:r>
          </a:p>
          <a:p>
            <a:pPr lvl="1"/>
            <a:r>
              <a:rPr lang="en-US" dirty="0"/>
              <a:t>START to post signed IMO Plan to RRT III PLANS website </a:t>
            </a:r>
            <a:r>
              <a:rPr lang="en-US" dirty="0">
                <a:hlinkClick r:id="rId2"/>
              </a:rPr>
              <a:t>https://www.nrt.org/RRT3_PLANS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START to post Agency Fact Sheets to RRT III Response Tools-Fact Sheets webpage: </a:t>
            </a:r>
            <a:r>
              <a:rPr lang="en-US" dirty="0">
                <a:hlinkClick r:id="rId3"/>
              </a:rPr>
              <a:t>nrt.org/ResponseTools-FactSheets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START to email list of guidance documents to IMO workgroup members including who owns the document, when it was created, updated, etc.</a:t>
            </a:r>
          </a:p>
          <a:p>
            <a:pPr lvl="1"/>
            <a:r>
              <a:rPr lang="en-US" dirty="0"/>
              <a:t>START to reorganize Social Media Questionnaire response and email to IMO Workgroup; schedule webinar to discuss with IMO Workgroup members</a:t>
            </a:r>
          </a:p>
          <a:p>
            <a:pPr lvl="1"/>
            <a:r>
              <a:rPr lang="en-US" dirty="0"/>
              <a:t>Request RRT3 Co-Chairs to continue to query NRT: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dirty="0"/>
              <a:t>If a document retention schedule is required; should there be a file plan (included in the IMO Plan) or does NRT have one? 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dirty="0"/>
              <a:t>Would RRT3 workgroup products be subject to </a:t>
            </a:r>
            <a:r>
              <a:rPr lang="en-US" dirty="0" smtClean="0"/>
              <a:t>For Official Use Only (FOUO) handling? </a:t>
            </a:r>
            <a:r>
              <a:rPr lang="en-US" dirty="0"/>
              <a:t>All should be public under </a:t>
            </a:r>
            <a:r>
              <a:rPr lang="en-US" dirty="0" smtClean="0"/>
              <a:t>FOIA, </a:t>
            </a:r>
            <a:r>
              <a:rPr lang="en-US" dirty="0"/>
              <a:t>minus contact information</a:t>
            </a:r>
          </a:p>
          <a:p>
            <a:pPr lvl="2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79463" y="380999"/>
            <a:ext cx="7583487" cy="10682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404040"/>
                </a:solidFill>
              </a:rPr>
              <a:t>IMO Workgroup (continued)</a:t>
            </a:r>
          </a:p>
        </p:txBody>
      </p:sp>
    </p:spTree>
    <p:extLst>
      <p:ext uri="{BB962C8B-B14F-4D97-AF65-F5344CB8AC3E}">
        <p14:creationId xmlns:p14="http://schemas.microsoft.com/office/powerpoint/2010/main" val="16578808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482812"/>
            <a:ext cx="7583487" cy="4554918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Proposed IMO Workgroup Activity Timeline: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836783"/>
              </p:ext>
            </p:extLst>
          </p:nvPr>
        </p:nvGraphicFramePr>
        <p:xfrm>
          <a:off x="906160" y="2073784"/>
          <a:ext cx="7979931" cy="4117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686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6306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57541">
                <a:tc>
                  <a:txBody>
                    <a:bodyPr/>
                    <a:lstStyle/>
                    <a:p>
                      <a:r>
                        <a:rPr lang="en-US" sz="1600" dirty="0"/>
                        <a:t>IMO Workgroup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REVISED</a:t>
                      </a:r>
                      <a:r>
                        <a:rPr lang="en-US" sz="1600" dirty="0"/>
                        <a:t> Criticality</a:t>
                      </a:r>
                      <a:r>
                        <a:rPr lang="en-US" sz="1600" baseline="0" dirty="0"/>
                        <a:t> Focus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Target Timeline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826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600" dirty="0"/>
                        <a:t>Develop Information Management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>
                          <a:solidFill>
                            <a:srgbClr val="0070C0"/>
                          </a:solidFill>
                        </a:rPr>
                        <a:t>Completed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5034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600" dirty="0"/>
                        <a:t>Revise</a:t>
                      </a:r>
                      <a:r>
                        <a:rPr lang="en-US" sz="1600" baseline="0" dirty="0"/>
                        <a:t> RRT3 new website: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/>
                        <a:t>Update information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/>
                        <a:t>Consistent format / look for all products by workgroups / committees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Continuing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2181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600" dirty="0"/>
                        <a:t>Update fact</a:t>
                      </a:r>
                      <a:r>
                        <a:rPr lang="en-US" sz="1600" baseline="0" dirty="0"/>
                        <a:t> sheets and information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November 2018 </a:t>
                      </a:r>
                      <a:r>
                        <a:rPr lang="en-US" sz="1600" b="1" i="1" dirty="0">
                          <a:solidFill>
                            <a:srgbClr val="0070C0"/>
                          </a:solidFill>
                        </a:rPr>
                        <a:t>Completed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23346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600" dirty="0" smtClean="0"/>
                        <a:t>Determine what </a:t>
                      </a:r>
                      <a:r>
                        <a:rPr lang="en-US" sz="1600" dirty="0"/>
                        <a:t>information is missing from website</a:t>
                      </a:r>
                      <a:r>
                        <a:rPr lang="en-US" sz="1600" baseline="0" dirty="0"/>
                        <a:t> to make it available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Underway/Continuing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8607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600" dirty="0"/>
                        <a:t>Develop dissemination and education materials for stakeholders on RRT3 and planning/response communities, etc.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On Hold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779463" y="380999"/>
            <a:ext cx="7583487" cy="10682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404040"/>
                </a:solidFill>
              </a:rPr>
              <a:t>IMO Workgroup (continued)</a:t>
            </a:r>
          </a:p>
        </p:txBody>
      </p:sp>
    </p:spTree>
    <p:extLst>
      <p:ext uri="{BB962C8B-B14F-4D97-AF65-F5344CB8AC3E}">
        <p14:creationId xmlns:p14="http://schemas.microsoft.com/office/powerpoint/2010/main" val="26055917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103" y="359499"/>
            <a:ext cx="7670711" cy="1340347"/>
          </a:xfrm>
        </p:spPr>
        <p:txBody>
          <a:bodyPr/>
          <a:lstStyle/>
          <a:p>
            <a:r>
              <a:rPr lang="en-US" sz="3600" dirty="0">
                <a:solidFill>
                  <a:srgbClr val="404040"/>
                </a:solidFill>
              </a:rPr>
              <a:t>Regional Contingency Plan (RCP) Re-Write Workgroup</a:t>
            </a:r>
            <a:r>
              <a:rPr lang="en-US" sz="3200" dirty="0">
                <a:solidFill>
                  <a:srgbClr val="404040"/>
                </a:solidFill>
              </a:rPr>
              <a:t/>
            </a:r>
            <a:br>
              <a:rPr lang="en-US" sz="3200" dirty="0">
                <a:solidFill>
                  <a:srgbClr val="404040"/>
                </a:solidFill>
              </a:rPr>
            </a:br>
            <a:r>
              <a:rPr lang="en-US" sz="1800" dirty="0">
                <a:solidFill>
                  <a:srgbClr val="404040"/>
                </a:solidFill>
              </a:rPr>
              <a:t>Chair – Dave Ormes (USCG D5); Robin Dermigny (START Contractor)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1697" y="1840524"/>
            <a:ext cx="7576117" cy="4709906"/>
          </a:xfrm>
        </p:spPr>
        <p:txBody>
          <a:bodyPr>
            <a:normAutofit/>
          </a:bodyPr>
          <a:lstStyle/>
          <a:p>
            <a:r>
              <a:rPr lang="en-US" sz="2400" dirty="0"/>
              <a:t>RCP Re-Write Workgroup reviewed Final version of the RCP:</a:t>
            </a:r>
          </a:p>
          <a:p>
            <a:pPr lvl="1"/>
            <a:r>
              <a:rPr lang="en-US" dirty="0"/>
              <a:t>RCP Approved and Signed by Executive Committee </a:t>
            </a:r>
            <a:r>
              <a:rPr lang="en-US" dirty="0" smtClean="0"/>
              <a:t>           Co-Chairs</a:t>
            </a:r>
            <a:endParaRPr lang="en-US" dirty="0"/>
          </a:p>
          <a:p>
            <a:pPr lvl="1"/>
            <a:r>
              <a:rPr lang="en-US" dirty="0"/>
              <a:t>RCP is a “Living Document” that will change as RRT3 guidance documents, MOUs, and MOAs are finalized or revised</a:t>
            </a:r>
          </a:p>
          <a:p>
            <a:pPr lvl="1"/>
            <a:r>
              <a:rPr lang="en-US" dirty="0"/>
              <a:t>Signed version of RCP uploaded to the RRT3 Regional Contingency Plan (RCP) website </a:t>
            </a:r>
            <a:r>
              <a:rPr lang="en-US" dirty="0">
                <a:hlinkClick r:id="rId2"/>
              </a:rPr>
              <a:t>https://www.nrt.org/RRT3_RCP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511787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103" y="359499"/>
            <a:ext cx="7670711" cy="1340347"/>
          </a:xfrm>
        </p:spPr>
        <p:txBody>
          <a:bodyPr/>
          <a:lstStyle/>
          <a:p>
            <a:r>
              <a:rPr lang="en-US" sz="3600" dirty="0">
                <a:solidFill>
                  <a:srgbClr val="404040"/>
                </a:solidFill>
              </a:rPr>
              <a:t>RCP Re-Write Workgroup (continued)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481959"/>
            <a:ext cx="7923103" cy="5068471"/>
          </a:xfrm>
        </p:spPr>
        <p:txBody>
          <a:bodyPr>
            <a:normAutofit/>
          </a:bodyPr>
          <a:lstStyle/>
          <a:p>
            <a:r>
              <a:rPr lang="en-US" b="1" u="sng" dirty="0">
                <a:solidFill>
                  <a:srgbClr val="FF0000"/>
                </a:solidFill>
              </a:rPr>
              <a:t>RCP Re-write Workgroup ACTION ITEMS:</a:t>
            </a:r>
          </a:p>
          <a:p>
            <a:pPr lvl="1"/>
            <a:r>
              <a:rPr lang="en-US" dirty="0"/>
              <a:t>START to incorporate TJ Mangoni’s (USCG D9) comments for the RCP regarding Joint, bi-national response between Regions 3 and 5 including coordination between regions.  </a:t>
            </a:r>
          </a:p>
          <a:p>
            <a:pPr lvl="1"/>
            <a:r>
              <a:rPr lang="en-US" dirty="0"/>
              <a:t>Biological Evaluation for preauthorized response strategies </a:t>
            </a:r>
            <a:r>
              <a:rPr lang="en-US" dirty="0">
                <a:solidFill>
                  <a:srgbClr val="FF0000"/>
                </a:solidFill>
              </a:rPr>
              <a:t>initial draft due May 1, 2019</a:t>
            </a:r>
            <a:r>
              <a:rPr lang="en-US" dirty="0"/>
              <a:t>; will then be forwarded to the USFWS and NMFS for review and comment</a:t>
            </a:r>
          </a:p>
          <a:p>
            <a:pPr lvl="1"/>
            <a:r>
              <a:rPr lang="en-US" dirty="0"/>
              <a:t>[Reserved Sections of RCP] – to be addressed includes: </a:t>
            </a:r>
          </a:p>
          <a:p>
            <a:pPr lvl="2"/>
            <a:r>
              <a:rPr lang="en-US" dirty="0"/>
              <a:t>Updates to the Chemical Countermeasures MOU and includes Removal of the </a:t>
            </a:r>
            <a:r>
              <a:rPr lang="en-US" dirty="0" smtClean="0"/>
              <a:t>Department of Energy and Environmental Protection (DEEP) </a:t>
            </a:r>
            <a:r>
              <a:rPr lang="en-US" dirty="0"/>
              <a:t>from the RCP but retain as reference on RRT III Website </a:t>
            </a:r>
            <a:r>
              <a:rPr lang="en-US" dirty="0">
                <a:hlinkClick r:id="rId2"/>
              </a:rPr>
              <a:t>https://www.nrt.org/RRT3_RCP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Natural Resource Trustees</a:t>
            </a:r>
          </a:p>
          <a:p>
            <a:pPr lvl="2"/>
            <a:r>
              <a:rPr lang="en-US" dirty="0"/>
              <a:t>Low </a:t>
            </a:r>
            <a:r>
              <a:rPr lang="en-US" dirty="0" smtClean="0"/>
              <a:t>American Petroleum Institute (API) </a:t>
            </a:r>
            <a:r>
              <a:rPr lang="en-US" dirty="0"/>
              <a:t>Oil Responses</a:t>
            </a:r>
          </a:p>
          <a:p>
            <a:pPr lvl="2"/>
            <a:r>
              <a:rPr lang="en-US" dirty="0"/>
              <a:t>Vessel Decon Plan – Renee to review; look to ACPs for their plans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2916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358538"/>
            <a:ext cx="7583487" cy="1044388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404040"/>
                </a:solidFill>
              </a:rPr>
              <a:t>RCP Re-Write Workgroup (continued)</a:t>
            </a:r>
            <a:endParaRPr lang="en-US" sz="2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638783"/>
              </p:ext>
            </p:extLst>
          </p:nvPr>
        </p:nvGraphicFramePr>
        <p:xfrm>
          <a:off x="779462" y="1432439"/>
          <a:ext cx="7883891" cy="3071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08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030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62989">
                <a:tc>
                  <a:txBody>
                    <a:bodyPr/>
                    <a:lstStyle/>
                    <a:p>
                      <a:r>
                        <a:rPr lang="en-US" sz="1600" dirty="0"/>
                        <a:t>RCP</a:t>
                      </a:r>
                      <a:r>
                        <a:rPr lang="en-US" sz="1600" baseline="0" dirty="0"/>
                        <a:t> Re-Write Workgroup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REVISED</a:t>
                      </a:r>
                      <a:r>
                        <a:rPr lang="en-US" sz="1600" dirty="0"/>
                        <a:t> Criticality</a:t>
                      </a:r>
                      <a:r>
                        <a:rPr lang="en-US" sz="1600" baseline="0" dirty="0"/>
                        <a:t> Focus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Target Timeline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1428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600" dirty="0"/>
                        <a:t>Finalize</a:t>
                      </a:r>
                      <a:r>
                        <a:rPr lang="en-US" sz="1600" baseline="0" dirty="0"/>
                        <a:t> RCP to present for approval by RRT3 Executive Committee (will remain a “living document”)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November 2018</a:t>
                      </a:r>
                    </a:p>
                    <a:p>
                      <a:r>
                        <a:rPr lang="en-US" sz="1600" b="1" i="1" dirty="0">
                          <a:solidFill>
                            <a:srgbClr val="0070C0"/>
                          </a:solidFill>
                        </a:rPr>
                        <a:t>Completed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1428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600" dirty="0"/>
                        <a:t>Develop</a:t>
                      </a:r>
                      <a:r>
                        <a:rPr lang="en-US" sz="1600" baseline="0" dirty="0"/>
                        <a:t> Wildlife Response Guidelines – First Draft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After Completion of RCP Draft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1428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600" baseline="0" dirty="0"/>
                        <a:t>Implementation of the “Best Practices for Migratory Bird Care During Oil Spill Response”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After Completion of RCP Draft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88101346"/>
                  </a:ext>
                </a:extLst>
              </a:tr>
              <a:tr h="86558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600" baseline="0" dirty="0"/>
                        <a:t>Develop Monitoring Requirements for response options (Dispersants, ISB, etc.) using SMART and API Joint Industry Task Force (JITF) recommendations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November 2018</a:t>
                      </a:r>
                    </a:p>
                    <a:p>
                      <a:r>
                        <a:rPr lang="en-US" sz="1600" i="1" dirty="0">
                          <a:solidFill>
                            <a:srgbClr val="FF0000"/>
                          </a:solidFill>
                        </a:rPr>
                        <a:t>Continuing</a:t>
                      </a:r>
                      <a:endParaRPr lang="en-US" sz="1600" i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54700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971" y="375136"/>
            <a:ext cx="7583487" cy="1641233"/>
          </a:xfrm>
        </p:spPr>
        <p:txBody>
          <a:bodyPr/>
          <a:lstStyle/>
          <a:p>
            <a:r>
              <a:rPr lang="en-US" sz="3600" dirty="0">
                <a:solidFill>
                  <a:srgbClr val="404040"/>
                </a:solidFill>
              </a:rPr>
              <a:t>Spill Response Countermeasures (SRC) Workgroup</a:t>
            </a:r>
            <a:br>
              <a:rPr lang="en-US" sz="3600" dirty="0">
                <a:solidFill>
                  <a:srgbClr val="404040"/>
                </a:solidFill>
              </a:rPr>
            </a:br>
            <a:r>
              <a:rPr lang="en-US" sz="1800" dirty="0">
                <a:solidFill>
                  <a:srgbClr val="404040"/>
                </a:solidFill>
              </a:rPr>
              <a:t>Co-Chairs - Billy Martin (EPA) &amp; Dave Pugh (USCG); Debbie Scholz (START Contractor)</a:t>
            </a:r>
            <a:endParaRPr lang="en-US" sz="3200" dirty="0">
              <a:solidFill>
                <a:srgbClr val="40404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157046"/>
            <a:ext cx="7583487" cy="4217875"/>
          </a:xfrm>
        </p:spPr>
        <p:txBody>
          <a:bodyPr>
            <a:normAutofit/>
          </a:bodyPr>
          <a:lstStyle/>
          <a:p>
            <a:r>
              <a:rPr lang="en-US" dirty="0"/>
              <a:t>Finalized the “</a:t>
            </a:r>
            <a:r>
              <a:rPr lang="en-US" i="1" dirty="0"/>
              <a:t>Region III Regional Response Team Guidance for the Decanting of Contact Water in Inland, Ocean, and Coastal Waters” - </a:t>
            </a:r>
            <a:r>
              <a:rPr lang="en-US" dirty="0"/>
              <a:t>submitted to Executive Committee for signature and posting to the RRT III Response Tools-Fact Sheets Website</a:t>
            </a:r>
          </a:p>
          <a:p>
            <a:r>
              <a:rPr lang="en-US" dirty="0"/>
              <a:t>Finalized the </a:t>
            </a:r>
            <a:r>
              <a:rPr lang="en-US" i="1" dirty="0"/>
              <a:t>“Region III Surface Washing Agents Preauthorization Test and Evaluation Protocol” - </a:t>
            </a:r>
            <a:r>
              <a:rPr lang="en-US" dirty="0"/>
              <a:t>submitted to Executive Committee for signature and posting to the RRT III Response Tools-Fact Sheets Website</a:t>
            </a:r>
          </a:p>
          <a:p>
            <a:r>
              <a:rPr lang="en-US" dirty="0"/>
              <a:t>Continued working on the Region III </a:t>
            </a:r>
            <a:r>
              <a:rPr lang="en-US" i="1" dirty="0"/>
              <a:t>“1997 MOU for Chemical Countermeasures”</a:t>
            </a:r>
          </a:p>
          <a:p>
            <a:endParaRPr lang="en-US" i="1" dirty="0"/>
          </a:p>
          <a:p>
            <a:endParaRPr lang="en-US" i="1" dirty="0"/>
          </a:p>
          <a:p>
            <a:endParaRPr lang="en-US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4124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0999"/>
            <a:ext cx="7583487" cy="1068239"/>
          </a:xfrm>
        </p:spPr>
        <p:txBody>
          <a:bodyPr/>
          <a:lstStyle/>
          <a:p>
            <a:r>
              <a:rPr lang="en-US" sz="3600" dirty="0">
                <a:solidFill>
                  <a:srgbClr val="404040"/>
                </a:solidFill>
              </a:rPr>
              <a:t>SRC Workgroup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237593"/>
            <a:ext cx="7844275" cy="5362499"/>
          </a:xfrm>
        </p:spPr>
        <p:txBody>
          <a:bodyPr>
            <a:normAutofit fontScale="85000" lnSpcReduction="10000"/>
          </a:bodyPr>
          <a:lstStyle/>
          <a:p>
            <a:r>
              <a:rPr lang="en-US" b="1" u="sng" dirty="0">
                <a:solidFill>
                  <a:srgbClr val="FF0000"/>
                </a:solidFill>
              </a:rPr>
              <a:t>SRC Workgroup ACTION ITEMS:</a:t>
            </a:r>
          </a:p>
          <a:p>
            <a:pPr lvl="1"/>
            <a:r>
              <a:rPr lang="en-US" dirty="0"/>
              <a:t>The Chemical Countermeasures MOU update will be revised and will focus on Chemical Countermeasures as a whole for incorporation into the Region III RCP</a:t>
            </a:r>
          </a:p>
          <a:p>
            <a:pPr lvl="2"/>
            <a:r>
              <a:rPr lang="en-US" dirty="0"/>
              <a:t>The MOU will be signed by the RRT III Co-Chairs and state agency representatives</a:t>
            </a:r>
          </a:p>
          <a:p>
            <a:pPr lvl="3"/>
            <a:r>
              <a:rPr lang="en-US" dirty="0"/>
              <a:t>Individual appendices for </a:t>
            </a:r>
            <a:r>
              <a:rPr lang="en-US" dirty="0" err="1"/>
              <a:t>Preauthorizations</a:t>
            </a:r>
            <a:r>
              <a:rPr lang="en-US" dirty="0"/>
              <a:t> for dispersants, on water ISB, and Solidifiers will be attached to the MOU but will be independently signed by RRT III Co-Chairs and representatives</a:t>
            </a:r>
          </a:p>
          <a:p>
            <a:pPr lvl="3"/>
            <a:r>
              <a:rPr lang="en-US" dirty="0"/>
              <a:t>Individual appendices for chemical countermeasure guidance documents will be attached to the MOU; signatures not required</a:t>
            </a:r>
          </a:p>
          <a:p>
            <a:pPr lvl="2"/>
            <a:r>
              <a:rPr lang="en-US" dirty="0"/>
              <a:t>Region III Chemical Countermeasure </a:t>
            </a:r>
            <a:r>
              <a:rPr lang="en-US" dirty="0" err="1"/>
              <a:t>Preauthorizations</a:t>
            </a:r>
            <a:r>
              <a:rPr lang="en-US" dirty="0"/>
              <a:t> Consultation (Biological Evaluation) is underway and is scheduled for submission to USFWS &amp; NMFS for Opinion in May 2019</a:t>
            </a:r>
          </a:p>
          <a:p>
            <a:pPr lvl="2"/>
            <a:r>
              <a:rPr lang="en-US" dirty="0"/>
              <a:t>MOU will reference the ESA Matrices and tools by name and reference</a:t>
            </a:r>
            <a:endParaRPr lang="en-US" i="1" dirty="0"/>
          </a:p>
          <a:p>
            <a:pPr lvl="2"/>
            <a:r>
              <a:rPr lang="en-US" dirty="0"/>
              <a:t>START to conduct document review and finalization recommendations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Develop information briefs/presentations on RRT III actions regarding the 1997 MOU – Requesting comments from the State Members</a:t>
            </a:r>
          </a:p>
          <a:p>
            <a:pPr lvl="2"/>
            <a:r>
              <a:rPr lang="en-US" dirty="0"/>
              <a:t>Present status update to State Natural Resource Decision Makers – State OSCs, Sector OSC, D5 personnel, NOAA/DOI personnel</a:t>
            </a:r>
          </a:p>
          <a:p>
            <a:pPr lvl="1"/>
            <a:endParaRPr lang="en-US" dirty="0"/>
          </a:p>
          <a:p>
            <a:pPr lvl="1"/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3343948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2" y="1134896"/>
            <a:ext cx="7583487" cy="4208930"/>
          </a:xfrm>
        </p:spPr>
        <p:txBody>
          <a:bodyPr>
            <a:normAutofit/>
          </a:bodyPr>
          <a:lstStyle/>
          <a:p>
            <a:r>
              <a:rPr lang="en-US" dirty="0"/>
              <a:t>Proposed SRC Workgroup Activity Timeline: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2296354"/>
              </p:ext>
            </p:extLst>
          </p:nvPr>
        </p:nvGraphicFramePr>
        <p:xfrm>
          <a:off x="779463" y="1608082"/>
          <a:ext cx="8047665" cy="5176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9723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504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16692">
                <a:tc>
                  <a:txBody>
                    <a:bodyPr/>
                    <a:lstStyle/>
                    <a:p>
                      <a:r>
                        <a:rPr lang="en-US" sz="1600" dirty="0"/>
                        <a:t>SRC Workgroup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REVISED</a:t>
                      </a:r>
                      <a:r>
                        <a:rPr lang="en-US" sz="1600" dirty="0"/>
                        <a:t> Criticality</a:t>
                      </a:r>
                      <a:r>
                        <a:rPr lang="en-US" sz="1600" baseline="0" dirty="0"/>
                        <a:t> Focus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Target Timeline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524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600" dirty="0"/>
                        <a:t>Finalize “</a:t>
                      </a:r>
                      <a:r>
                        <a:rPr lang="en-US" sz="1600" i="1" dirty="0"/>
                        <a:t>Region III Regional Response Team Guidance for the Decanting of Contact Water in Inland, Ocean, and Coastal Waters” </a:t>
                      </a:r>
                      <a:r>
                        <a:rPr lang="en-US" sz="1600" i="0" dirty="0"/>
                        <a:t>guidance</a:t>
                      </a:r>
                      <a:endParaRPr lang="en-US" sz="1600" i="0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November 2018</a:t>
                      </a:r>
                    </a:p>
                    <a:p>
                      <a:r>
                        <a:rPr lang="en-US" sz="1600" b="0" i="1" dirty="0">
                          <a:solidFill>
                            <a:srgbClr val="0070C0"/>
                          </a:solidFill>
                        </a:rPr>
                        <a:t>Completed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148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600" dirty="0"/>
                        <a:t>Finalize the “</a:t>
                      </a:r>
                      <a:r>
                        <a:rPr lang="en-US" sz="1600" i="1" dirty="0"/>
                        <a:t>RRT3 Surface Washing Agents Preauthorization Test and Evaluation Protocol</a:t>
                      </a:r>
                      <a:r>
                        <a:rPr lang="en-US" sz="1600" dirty="0"/>
                        <a:t>” document 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November 2018</a:t>
                      </a:r>
                      <a:br>
                        <a:rPr lang="en-US" sz="1600" b="0" dirty="0"/>
                      </a:br>
                      <a:r>
                        <a:rPr lang="en-US" sz="1600" b="0" i="1" dirty="0">
                          <a:solidFill>
                            <a:srgbClr val="0070C0"/>
                          </a:solidFill>
                        </a:rPr>
                        <a:t>Completed</a:t>
                      </a:r>
                      <a:endParaRPr lang="en-US" sz="1600" b="0" i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292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Finalize the Update to the “Region III 1997 MOU for Chemical Countermeasures along with associated appendices for pre-authorizations and guidance documents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November 2019</a:t>
                      </a:r>
                      <a:br>
                        <a:rPr lang="en-US" sz="1600" b="0" dirty="0"/>
                      </a:br>
                      <a:r>
                        <a:rPr lang="en-US" sz="1600" b="0" i="1" dirty="0">
                          <a:solidFill>
                            <a:srgbClr val="FF0000"/>
                          </a:solidFill>
                        </a:rPr>
                        <a:t>Underway</a:t>
                      </a:r>
                    </a:p>
                    <a:p>
                      <a:endParaRPr lang="en-US" sz="1600" b="0" i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91452741"/>
                  </a:ext>
                </a:extLst>
              </a:tr>
              <a:tr h="13615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Develop State Trustee Notification Briefing Materials regarding updated and existing “</a:t>
                      </a:r>
                      <a:r>
                        <a:rPr lang="en-US" sz="1600" i="1" dirty="0">
                          <a:solidFill>
                            <a:schemeClr val="tx1"/>
                          </a:solidFill>
                        </a:rPr>
                        <a:t>1997 MOU for Chemical Countermeasures – Dispersants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dirty="0">
                          <a:solidFill>
                            <a:schemeClr val="tx1"/>
                          </a:solidFill>
                        </a:rPr>
                        <a:t>2019 - </a:t>
                      </a:r>
                      <a:r>
                        <a:rPr lang="en-US" sz="1600" b="0" i="1" dirty="0">
                          <a:solidFill>
                            <a:srgbClr val="FF0000"/>
                          </a:solidFill>
                        </a:rPr>
                        <a:t>Underway</a:t>
                      </a:r>
                      <a:r>
                        <a:rPr lang="en-US" sz="1600" b="0" i="0" dirty="0">
                          <a:solidFill>
                            <a:schemeClr val="tx1"/>
                          </a:solidFill>
                        </a:rPr>
                        <a:t>; </a:t>
                      </a:r>
                      <a:br>
                        <a:rPr lang="en-US" sz="1600" b="0" i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600" b="0" i="0" dirty="0">
                          <a:solidFill>
                            <a:schemeClr val="tx1"/>
                          </a:solidFill>
                        </a:rPr>
                        <a:t>present to State Trustees before September 2019, PREP TTX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41262695"/>
                  </a:ext>
                </a:extLst>
              </a:tr>
              <a:tr h="11082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Participate with CNRDA Workgroup for the development and finalization of the Joint RRT I, II, and III “</a:t>
                      </a:r>
                      <a:r>
                        <a:rPr lang="en-US" sz="1600" i="1" dirty="0">
                          <a:solidFill>
                            <a:schemeClr val="tx1"/>
                          </a:solidFill>
                        </a:rPr>
                        <a:t>Biological Assessment and Essential Fish Habitat Evaluation Use of Oil Spill Dispersants and  In</a:t>
                      </a:r>
                      <a:r>
                        <a:rPr lang="en-US" dirty="0"/>
                        <a:t> </a:t>
                      </a:r>
                      <a:r>
                        <a:rPr lang="en-US" sz="1600" i="1" dirty="0">
                          <a:solidFill>
                            <a:schemeClr val="tx1"/>
                          </a:solidFill>
                        </a:rPr>
                        <a:t>Situ Burning as Part of Response Actions Considered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dirty="0">
                          <a:solidFill>
                            <a:srgbClr val="FF0000"/>
                          </a:solidFill>
                        </a:rPr>
                        <a:t>On Hold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779463" y="380999"/>
            <a:ext cx="7583487" cy="10682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404040"/>
                </a:solidFill>
              </a:rPr>
              <a:t>SRC Workgroup (continued)</a:t>
            </a:r>
          </a:p>
        </p:txBody>
      </p:sp>
    </p:spTree>
    <p:extLst>
      <p:ext uri="{BB962C8B-B14F-4D97-AF65-F5344CB8AC3E}">
        <p14:creationId xmlns:p14="http://schemas.microsoft.com/office/powerpoint/2010/main" val="1093376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629508"/>
            <a:ext cx="7450137" cy="4237892"/>
          </a:xfrm>
        </p:spPr>
        <p:txBody>
          <a:bodyPr>
            <a:normAutofit/>
          </a:bodyPr>
          <a:lstStyle/>
          <a:p>
            <a:r>
              <a:rPr lang="en-US" dirty="0"/>
              <a:t>Critical topics remaining in queue: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dirty="0"/>
              <a:t>RRT3 In Situ Burning Preauthorization and Guidelines (inland, wetlands, and on water)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dirty="0"/>
              <a:t>RRT3 Bioremediation Guidelines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dirty="0"/>
              <a:t>Booming strategies for tidal and inland areas with rail/water and pipeline/water nexus points – </a:t>
            </a:r>
            <a:r>
              <a:rPr lang="en-US" b="1" dirty="0">
                <a:solidFill>
                  <a:srgbClr val="FF0000"/>
                </a:solidFill>
              </a:rPr>
              <a:t>underway by </a:t>
            </a:r>
            <a:r>
              <a:rPr lang="en-US" b="1" dirty="0" smtClean="0">
                <a:solidFill>
                  <a:srgbClr val="FF0000"/>
                </a:solidFill>
              </a:rPr>
              <a:t>Inland Area Committee (IAC) </a:t>
            </a:r>
            <a:r>
              <a:rPr lang="en-US" b="1" dirty="0">
                <a:solidFill>
                  <a:srgbClr val="FF0000"/>
                </a:solidFill>
              </a:rPr>
              <a:t>Workgroup</a:t>
            </a:r>
            <a:r>
              <a:rPr lang="en-US" dirty="0"/>
              <a:t> – to review concept documents</a:t>
            </a:r>
          </a:p>
          <a:p>
            <a:pPr lvl="1"/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79463" y="380999"/>
            <a:ext cx="7583487" cy="10682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404040"/>
                </a:solidFill>
              </a:rPr>
              <a:t>SRC Workgroup (continued)</a:t>
            </a:r>
          </a:p>
        </p:txBody>
      </p:sp>
    </p:spTree>
    <p:extLst>
      <p:ext uri="{BB962C8B-B14F-4D97-AF65-F5344CB8AC3E}">
        <p14:creationId xmlns:p14="http://schemas.microsoft.com/office/powerpoint/2010/main" val="1982769216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148</TotalTime>
  <Words>3477</Words>
  <Application>Microsoft Office PowerPoint</Application>
  <PresentationFormat>On-screen Show (4:3)</PresentationFormat>
  <Paragraphs>331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Courier New</vt:lpstr>
      <vt:lpstr>Franklin Gothic Book</vt:lpstr>
      <vt:lpstr>Crop</vt:lpstr>
      <vt:lpstr>Region III Regional Response Team Meeting</vt:lpstr>
      <vt:lpstr>General Information to Website</vt:lpstr>
      <vt:lpstr>General Agenda</vt:lpstr>
      <vt:lpstr>New Plans and References Added to RRT3 Website</vt:lpstr>
      <vt:lpstr>New Plans and References Added to RRT3 Website (continued)</vt:lpstr>
      <vt:lpstr>Tuesday Topics </vt:lpstr>
      <vt:lpstr>Inland Area Committee (IAC)  Melissa Linden (EPA) for Debbie Lindsey (EPA) – Chair; Robin Dermigny &amp; Debbie Scholz (START Contractors)</vt:lpstr>
      <vt:lpstr>IAC (continued)</vt:lpstr>
      <vt:lpstr>Tuesday Presentations</vt:lpstr>
      <vt:lpstr>Tuesday Presentations (cont.)</vt:lpstr>
      <vt:lpstr>Training Workgroup Chair: Kaitlin Hess (EPA); Debbie Scholz (START Contractor)</vt:lpstr>
      <vt:lpstr>Executive Committee Co-Chairs: Kevin Boyd (EPA) &amp; David Ormes (USCG)  Robin Dermigny &amp; Debbie Scholz (START Contractors)</vt:lpstr>
      <vt:lpstr>Executive Committee (continued) </vt:lpstr>
      <vt:lpstr>Executive Committee (continued)</vt:lpstr>
      <vt:lpstr>Wednesday  RRT III Standing Meeting</vt:lpstr>
      <vt:lpstr>RRT III Standing Meeting Co-Chairs: Kevin Boyd (EPA) &amp; David Ormes (USCG)</vt:lpstr>
      <vt:lpstr>Standing Meeting (continued)</vt:lpstr>
      <vt:lpstr>Standing Meeting (continued)</vt:lpstr>
      <vt:lpstr>Closing Remarks</vt:lpstr>
      <vt:lpstr>Next RRT3 Meeting</vt:lpstr>
      <vt:lpstr>Area Contingency Planning Websites</vt:lpstr>
      <vt:lpstr>THURSDAY  WORKING Meetings </vt:lpstr>
      <vt:lpstr>Consultation, Natural Resources, &amp; Damage Assessment (CNRDA) Workgroup Co-Chairs: Lindy Nelson (DOI) for Frank Csulak (NOAA) &amp; Susan Lingenfelser (USFWS); Debbie Scholz (START Contractor)</vt:lpstr>
      <vt:lpstr>CNRDA) Workgroup (continued)</vt:lpstr>
      <vt:lpstr>CNRDA) Workgroup (continued)</vt:lpstr>
      <vt:lpstr>CNRDA Workgroup (continued)</vt:lpstr>
      <vt:lpstr>CNRDA Workgroup (continued)</vt:lpstr>
      <vt:lpstr>Information Management &amp; Outreach (IMO) Workgroup Co-Chairs: Brian Moore (PADEP) &amp; Maryann Toniazzo (GSA); Robin Dermigny (START Contractor)</vt:lpstr>
      <vt:lpstr>PowerPoint Presentation</vt:lpstr>
      <vt:lpstr>PowerPoint Presentation</vt:lpstr>
      <vt:lpstr>Regional Contingency Plan (RCP) Re-Write Workgroup Chair – Dave Ormes (USCG D5); Robin Dermigny (START Contractor)</vt:lpstr>
      <vt:lpstr>RCP Re-Write Workgroup (continued)</vt:lpstr>
      <vt:lpstr>RCP Re-Write Workgroup (continued)</vt:lpstr>
      <vt:lpstr>Spill Response Countermeasures (SRC) Workgroup Co-Chairs - Billy Martin (EPA) &amp; Dave Pugh (USCG); Debbie Scholz (START Contractor)</vt:lpstr>
      <vt:lpstr>SRC Workgroup (continued)</vt:lpstr>
      <vt:lpstr>PowerPoint Presentation</vt:lpstr>
      <vt:lpstr>PowerPoint Presentation</vt:lpstr>
    </vt:vector>
  </TitlesOfParts>
  <Company>SEA,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Region III Regional Response Team Meeting Plymouth Meeting, Pennsylvania November 15-17, 2016</dc:title>
  <dc:creator>Debbie Scholz</dc:creator>
  <cp:lastModifiedBy>Robin Dermigny</cp:lastModifiedBy>
  <cp:revision>294</cp:revision>
  <dcterms:created xsi:type="dcterms:W3CDTF">2016-11-17T19:45:47Z</dcterms:created>
  <dcterms:modified xsi:type="dcterms:W3CDTF">2018-12-19T16:29:38Z</dcterms:modified>
</cp:coreProperties>
</file>