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0"/>
  </p:notesMasterIdLst>
  <p:sldIdLst>
    <p:sldId id="256" r:id="rId2"/>
    <p:sldId id="257" r:id="rId3"/>
    <p:sldId id="293" r:id="rId4"/>
    <p:sldId id="295" r:id="rId5"/>
    <p:sldId id="258" r:id="rId6"/>
    <p:sldId id="261" r:id="rId7"/>
    <p:sldId id="271" r:id="rId8"/>
    <p:sldId id="283" r:id="rId9"/>
    <p:sldId id="269" r:id="rId10"/>
    <p:sldId id="281" r:id="rId11"/>
    <p:sldId id="309" r:id="rId12"/>
    <p:sldId id="266" r:id="rId13"/>
    <p:sldId id="308" r:id="rId14"/>
    <p:sldId id="268" r:id="rId15"/>
    <p:sldId id="267" r:id="rId16"/>
    <p:sldId id="270" r:id="rId17"/>
    <p:sldId id="310" r:id="rId18"/>
    <p:sldId id="282" r:id="rId19"/>
    <p:sldId id="301" r:id="rId20"/>
    <p:sldId id="311" r:id="rId21"/>
    <p:sldId id="313" r:id="rId22"/>
    <p:sldId id="296" r:id="rId23"/>
    <p:sldId id="265" r:id="rId24"/>
    <p:sldId id="264" r:id="rId25"/>
    <p:sldId id="304" r:id="rId26"/>
    <p:sldId id="272" r:id="rId27"/>
    <p:sldId id="275" r:id="rId28"/>
    <p:sldId id="297" r:id="rId29"/>
    <p:sldId id="276" r:id="rId30"/>
    <p:sldId id="299" r:id="rId31"/>
    <p:sldId id="284" r:id="rId32"/>
    <p:sldId id="286" r:id="rId33"/>
    <p:sldId id="298" r:id="rId34"/>
    <p:sldId id="287" r:id="rId35"/>
    <p:sldId id="288" r:id="rId36"/>
    <p:sldId id="289" r:id="rId37"/>
    <p:sldId id="291" r:id="rId38"/>
    <p:sldId id="307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ra Scholz" initials="DS" lastIdx="16" clrIdx="0">
    <p:extLst>
      <p:ext uri="{19B8F6BF-5375-455C-9EA6-DF929625EA0E}">
        <p15:presenceInfo xmlns:p15="http://schemas.microsoft.com/office/powerpoint/2012/main" userId="Debra Schol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3089"/>
  </p:normalViewPr>
  <p:slideViewPr>
    <p:cSldViewPr snapToGrid="0" snapToObjects="1">
      <p:cViewPr varScale="1">
        <p:scale>
          <a:sx n="49" d="100"/>
          <a:sy n="49" d="100"/>
        </p:scale>
        <p:origin x="14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ra Scholz" userId="0397c94b-8878-4914-be07-948c0a12746d" providerId="ADAL" clId="{A79F3EEE-8979-4DE4-9986-EC8575F7A536}"/>
    <pc:docChg chg="undo custSel addSld delSld modSld">
      <pc:chgData name="Debra Scholz" userId="0397c94b-8878-4914-be07-948c0a12746d" providerId="ADAL" clId="{A79F3EEE-8979-4DE4-9986-EC8575F7A536}" dt="2017-11-21T14:57:15.410" v="4148" actId="20577"/>
      <pc:docMkLst>
        <pc:docMk/>
      </pc:docMkLst>
      <pc:sldChg chg="modSp">
        <pc:chgData name="Debra Scholz" userId="0397c94b-8878-4914-be07-948c0a12746d" providerId="ADAL" clId="{A79F3EEE-8979-4DE4-9986-EC8575F7A536}" dt="2017-11-20T15:53:19.647" v="25" actId="20577"/>
        <pc:sldMkLst>
          <pc:docMk/>
          <pc:sldMk cId="86267998" sldId="256"/>
        </pc:sldMkLst>
        <pc:spChg chg="mod">
          <ac:chgData name="Debra Scholz" userId="0397c94b-8878-4914-be07-948c0a12746d" providerId="ADAL" clId="{A79F3EEE-8979-4DE4-9986-EC8575F7A536}" dt="2017-11-20T15:53:19.647" v="25" actId="20577"/>
          <ac:spMkLst>
            <pc:docMk/>
            <pc:sldMk cId="86267998" sldId="256"/>
            <ac:spMk id="2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15:59:04.678" v="38"/>
        <pc:sldMkLst>
          <pc:docMk/>
          <pc:sldMk cId="3831340016" sldId="257"/>
        </pc:sldMkLst>
        <pc:spChg chg="mod">
          <ac:chgData name="Debra Scholz" userId="0397c94b-8878-4914-be07-948c0a12746d" providerId="ADAL" clId="{A79F3EEE-8979-4DE4-9986-EC8575F7A536}" dt="2017-11-20T15:59:04.678" v="38"/>
          <ac:spMkLst>
            <pc:docMk/>
            <pc:sldMk cId="3831340016" sldId="257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20:54:09.850" v="3472" actId="20577"/>
        <pc:sldMkLst>
          <pc:docMk/>
          <pc:sldMk cId="3553462349" sldId="258"/>
        </pc:sldMkLst>
        <pc:spChg chg="mod">
          <ac:chgData name="Debra Scholz" userId="0397c94b-8878-4914-be07-948c0a12746d" providerId="ADAL" clId="{A79F3EEE-8979-4DE4-9986-EC8575F7A536}" dt="2017-11-20T20:54:09.850" v="3472" actId="20577"/>
          <ac:spMkLst>
            <pc:docMk/>
            <pc:sldMk cId="3553462349" sldId="258"/>
            <ac:spMk id="3" creationId="{00000000-0000-0000-0000-000000000000}"/>
          </ac:spMkLst>
        </pc:spChg>
      </pc:sldChg>
      <pc:sldChg chg="modSp delCm">
        <pc:chgData name="Debra Scholz" userId="0397c94b-8878-4914-be07-948c0a12746d" providerId="ADAL" clId="{A79F3EEE-8979-4DE4-9986-EC8575F7A536}" dt="2017-11-20T18:06:35.250" v="1149" actId="207"/>
        <pc:sldMkLst>
          <pc:docMk/>
          <pc:sldMk cId="3145577607" sldId="261"/>
        </pc:sldMkLst>
        <pc:graphicFrameChg chg="mod modGraphic">
          <ac:chgData name="Debra Scholz" userId="0397c94b-8878-4914-be07-948c0a12746d" providerId="ADAL" clId="{A79F3EEE-8979-4DE4-9986-EC8575F7A536}" dt="2017-11-20T18:06:35.250" v="1149" actId="207"/>
          <ac:graphicFrameMkLst>
            <pc:docMk/>
            <pc:sldMk cId="3145577607" sldId="261"/>
            <ac:graphicFrameMk id="4" creationId="{00000000-0000-0000-0000-000000000000}"/>
          </ac:graphicFrameMkLst>
        </pc:graphicFrameChg>
      </pc:sldChg>
      <pc:sldChg chg="modSp">
        <pc:chgData name="Debra Scholz" userId="0397c94b-8878-4914-be07-948c0a12746d" providerId="ADAL" clId="{A79F3EEE-8979-4DE4-9986-EC8575F7A536}" dt="2017-11-20T20:55:08.376" v="3482" actId="20577"/>
        <pc:sldMkLst>
          <pc:docMk/>
          <pc:sldMk cId="2712640586" sldId="264"/>
        </pc:sldMkLst>
        <pc:spChg chg="mod">
          <ac:chgData name="Debra Scholz" userId="0397c94b-8878-4914-be07-948c0a12746d" providerId="ADAL" clId="{A79F3EEE-8979-4DE4-9986-EC8575F7A536}" dt="2017-11-20T20:55:08.376" v="3482" actId="20577"/>
          <ac:spMkLst>
            <pc:docMk/>
            <pc:sldMk cId="2712640586" sldId="264"/>
            <ac:spMk id="4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20:26:58.695" v="2308" actId="6549"/>
        <pc:sldMkLst>
          <pc:docMk/>
          <pc:sldMk cId="2066804951" sldId="265"/>
        </pc:sldMkLst>
        <pc:spChg chg="mod">
          <ac:chgData name="Debra Scholz" userId="0397c94b-8878-4914-be07-948c0a12746d" providerId="ADAL" clId="{A79F3EEE-8979-4DE4-9986-EC8575F7A536}" dt="2017-11-20T20:26:58.695" v="2308" actId="6549"/>
          <ac:spMkLst>
            <pc:docMk/>
            <pc:sldMk cId="2066804951" sldId="265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18:16:30.632" v="1934" actId="6549"/>
        <pc:sldMkLst>
          <pc:docMk/>
          <pc:sldMk cId="3085412429" sldId="266"/>
        </pc:sldMkLst>
        <pc:spChg chg="mod">
          <ac:chgData name="Debra Scholz" userId="0397c94b-8878-4914-be07-948c0a12746d" providerId="ADAL" clId="{A79F3EEE-8979-4DE4-9986-EC8575F7A536}" dt="2017-11-20T18:16:30.632" v="1934" actId="6549"/>
          <ac:spMkLst>
            <pc:docMk/>
            <pc:sldMk cId="3085412429" sldId="266"/>
            <ac:spMk id="3" creationId="{00000000-0000-0000-0000-000000000000}"/>
          </ac:spMkLst>
        </pc:spChg>
      </pc:sldChg>
      <pc:sldChg chg="delCm">
        <pc:chgData name="Debra Scholz" userId="0397c94b-8878-4914-be07-948c0a12746d" providerId="ADAL" clId="{A79F3EEE-8979-4DE4-9986-EC8575F7A536}" dt="2017-11-20T18:03:07.829" v="1063"/>
        <pc:sldMkLst>
          <pc:docMk/>
          <pc:sldMk cId="1982769216" sldId="267"/>
        </pc:sldMkLst>
      </pc:sldChg>
      <pc:sldChg chg="modSp">
        <pc:chgData name="Debra Scholz" userId="0397c94b-8878-4914-be07-948c0a12746d" providerId="ADAL" clId="{A79F3EEE-8979-4DE4-9986-EC8575F7A536}" dt="2017-11-20T18:21:15.873" v="1973" actId="20577"/>
        <pc:sldMkLst>
          <pc:docMk/>
          <pc:sldMk cId="109337609" sldId="268"/>
        </pc:sldMkLst>
        <pc:graphicFrameChg chg="mod modGraphic">
          <ac:chgData name="Debra Scholz" userId="0397c94b-8878-4914-be07-948c0a12746d" providerId="ADAL" clId="{A79F3EEE-8979-4DE4-9986-EC8575F7A536}" dt="2017-11-20T18:21:15.873" v="1973" actId="20577"/>
          <ac:graphicFrameMkLst>
            <pc:docMk/>
            <pc:sldMk cId="109337609" sldId="268"/>
            <ac:graphicFrameMk id="5" creationId="{00000000-0000-0000-0000-000000000000}"/>
          </ac:graphicFrameMkLst>
        </pc:graphicFrameChg>
      </pc:sldChg>
      <pc:sldChg chg="modSp delCm">
        <pc:chgData name="Debra Scholz" userId="0397c94b-8878-4914-be07-948c0a12746d" providerId="ADAL" clId="{A79F3EEE-8979-4DE4-9986-EC8575F7A536}" dt="2017-11-20T18:10:55.466" v="1489"/>
        <pc:sldMkLst>
          <pc:docMk/>
          <pc:sldMk cId="1186427248" sldId="269"/>
        </pc:sldMkLst>
        <pc:spChg chg="mod">
          <ac:chgData name="Debra Scholz" userId="0397c94b-8878-4914-be07-948c0a12746d" providerId="ADAL" clId="{A79F3EEE-8979-4DE4-9986-EC8575F7A536}" dt="2017-11-20T18:10:55.466" v="1489"/>
          <ac:spMkLst>
            <pc:docMk/>
            <pc:sldMk cId="1186427248" sldId="269"/>
            <ac:spMk id="3" creationId="{00000000-0000-0000-0000-000000000000}"/>
          </ac:spMkLst>
        </pc:spChg>
      </pc:sldChg>
      <pc:sldChg chg="modSp addCm delCm modCm">
        <pc:chgData name="Debra Scholz" userId="0397c94b-8878-4914-be07-948c0a12746d" providerId="ADAL" clId="{A79F3EEE-8979-4DE4-9986-EC8575F7A536}" dt="2017-11-20T18:23:51.515" v="2089" actId="20577"/>
        <pc:sldMkLst>
          <pc:docMk/>
          <pc:sldMk cId="1618115562" sldId="270"/>
        </pc:sldMkLst>
        <pc:spChg chg="mod">
          <ac:chgData name="Debra Scholz" userId="0397c94b-8878-4914-be07-948c0a12746d" providerId="ADAL" clId="{A79F3EEE-8979-4DE4-9986-EC8575F7A536}" dt="2017-11-20T18:23:51.515" v="2089" actId="20577"/>
          <ac:spMkLst>
            <pc:docMk/>
            <pc:sldMk cId="1618115562" sldId="270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18:07:16.704" v="1183" actId="20577"/>
        <pc:sldMkLst>
          <pc:docMk/>
          <pc:sldMk cId="3451178788" sldId="271"/>
        </pc:sldMkLst>
        <pc:spChg chg="mod">
          <ac:chgData name="Debra Scholz" userId="0397c94b-8878-4914-be07-948c0a12746d" providerId="ADAL" clId="{A79F3EEE-8979-4DE4-9986-EC8575F7A536}" dt="2017-11-20T18:07:16.704" v="1183" actId="20577"/>
          <ac:spMkLst>
            <pc:docMk/>
            <pc:sldMk cId="3451178788" sldId="271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20:59:42.343" v="3594" actId="20577"/>
        <pc:sldMkLst>
          <pc:docMk/>
          <pc:sldMk cId="3004144315" sldId="272"/>
        </pc:sldMkLst>
        <pc:spChg chg="mod">
          <ac:chgData name="Debra Scholz" userId="0397c94b-8878-4914-be07-948c0a12746d" providerId="ADAL" clId="{A79F3EEE-8979-4DE4-9986-EC8575F7A536}" dt="2017-11-20T20:59:42.343" v="3594" actId="20577"/>
          <ac:spMkLst>
            <pc:docMk/>
            <pc:sldMk cId="3004144315" sldId="272"/>
            <ac:spMk id="3" creationId="{00000000-0000-0000-0000-000000000000}"/>
          </ac:spMkLst>
        </pc:spChg>
      </pc:sldChg>
      <pc:sldChg chg="modSp addCm delCm modCm">
        <pc:chgData name="Debra Scholz" userId="0397c94b-8878-4914-be07-948c0a12746d" providerId="ADAL" clId="{A79F3EEE-8979-4DE4-9986-EC8575F7A536}" dt="2017-11-21T14:46:17.438" v="3726"/>
        <pc:sldMkLst>
          <pc:docMk/>
          <pc:sldMk cId="1946678094" sldId="275"/>
        </pc:sldMkLst>
        <pc:spChg chg="mod">
          <ac:chgData name="Debra Scholz" userId="0397c94b-8878-4914-be07-948c0a12746d" providerId="ADAL" clId="{A79F3EEE-8979-4DE4-9986-EC8575F7A536}" dt="2017-11-21T14:46:00.580" v="3724" actId="20577"/>
          <ac:spMkLst>
            <pc:docMk/>
            <pc:sldMk cId="1946678094" sldId="275"/>
            <ac:spMk id="3" creationId="{00000000-0000-0000-0000-000000000000}"/>
          </ac:spMkLst>
        </pc:spChg>
      </pc:sldChg>
      <pc:sldChg chg="addSp delSp modSp">
        <pc:chgData name="Debra Scholz" userId="0397c94b-8878-4914-be07-948c0a12746d" providerId="ADAL" clId="{A79F3EEE-8979-4DE4-9986-EC8575F7A536}" dt="2017-11-21T14:51:42.184" v="3950" actId="14100"/>
        <pc:sldMkLst>
          <pc:docMk/>
          <pc:sldMk cId="3528036870" sldId="276"/>
        </pc:sldMkLst>
        <pc:spChg chg="add mod">
          <ac:chgData name="Debra Scholz" userId="0397c94b-8878-4914-be07-948c0a12746d" providerId="ADAL" clId="{A79F3EEE-8979-4DE4-9986-EC8575F7A536}" dt="2017-11-21T14:51:03.758" v="3942" actId="478"/>
          <ac:spMkLst>
            <pc:docMk/>
            <pc:sldMk cId="3528036870" sldId="276"/>
            <ac:spMk id="4" creationId="{6DC84A0B-C9D9-4467-A60A-139D4F769DDD}"/>
          </ac:spMkLst>
        </pc:spChg>
        <pc:picChg chg="add mod modCrop">
          <ac:chgData name="Debra Scholz" userId="0397c94b-8878-4914-be07-948c0a12746d" providerId="ADAL" clId="{A79F3EEE-8979-4DE4-9986-EC8575F7A536}" dt="2017-11-21T14:51:42.184" v="3950" actId="14100"/>
          <ac:picMkLst>
            <pc:docMk/>
            <pc:sldMk cId="3528036870" sldId="276"/>
            <ac:picMk id="5" creationId="{874F3D8F-DA29-47A9-BED1-613948AB9FA9}"/>
          </ac:picMkLst>
        </pc:picChg>
        <pc:picChg chg="del">
          <ac:chgData name="Debra Scholz" userId="0397c94b-8878-4914-be07-948c0a12746d" providerId="ADAL" clId="{A79F3EEE-8979-4DE4-9986-EC8575F7A536}" dt="2017-11-21T14:51:03.758" v="3942" actId="478"/>
          <ac:picMkLst>
            <pc:docMk/>
            <pc:sldMk cId="3528036870" sldId="276"/>
            <ac:picMk id="7" creationId="{00000000-0000-0000-0000-000000000000}"/>
          </ac:picMkLst>
        </pc:picChg>
      </pc:sldChg>
      <pc:sldChg chg="modSp delCm">
        <pc:chgData name="Debra Scholz" userId="0397c94b-8878-4914-be07-948c0a12746d" providerId="ADAL" clId="{A79F3EEE-8979-4DE4-9986-EC8575F7A536}" dt="2017-11-20T18:11:12.488" v="1491"/>
        <pc:sldMkLst>
          <pc:docMk/>
          <pc:sldMk cId="3300817250" sldId="279"/>
        </pc:sldMkLst>
        <pc:spChg chg="mod">
          <ac:chgData name="Debra Scholz" userId="0397c94b-8878-4914-be07-948c0a12746d" providerId="ADAL" clId="{A79F3EEE-8979-4DE4-9986-EC8575F7A536}" dt="2017-11-20T17:52:12.512" v="574" actId="27636"/>
          <ac:spMkLst>
            <pc:docMk/>
            <pc:sldMk cId="3300817250" sldId="279"/>
            <ac:spMk id="3" creationId="{00000000-0000-0000-0000-000000000000}"/>
          </ac:spMkLst>
        </pc:spChg>
      </pc:sldChg>
      <pc:sldChg chg="modSp del delCm">
        <pc:chgData name="Debra Scholz" userId="0397c94b-8878-4914-be07-948c0a12746d" providerId="ADAL" clId="{A79F3EEE-8979-4DE4-9986-EC8575F7A536}" dt="2017-11-20T18:11:07.367" v="1490" actId="2696"/>
        <pc:sldMkLst>
          <pc:docMk/>
          <pc:sldMk cId="2723163955" sldId="280"/>
        </pc:sldMkLst>
        <pc:spChg chg="mod">
          <ac:chgData name="Debra Scholz" userId="0397c94b-8878-4914-be07-948c0a12746d" providerId="ADAL" clId="{A79F3EEE-8979-4DE4-9986-EC8575F7A536}" dt="2017-11-20T17:52:03.534" v="572" actId="20577"/>
          <ac:spMkLst>
            <pc:docMk/>
            <pc:sldMk cId="2723163955" sldId="280"/>
            <ac:spMk id="3" creationId="{00000000-0000-0000-0000-000000000000}"/>
          </ac:spMkLst>
        </pc:spChg>
      </pc:sldChg>
      <pc:sldChg chg="modSp delCm">
        <pc:chgData name="Debra Scholz" userId="0397c94b-8878-4914-be07-948c0a12746d" providerId="ADAL" clId="{A79F3EEE-8979-4DE4-9986-EC8575F7A536}" dt="2017-11-20T18:14:10.389" v="1610" actId="20577"/>
        <pc:sldMkLst>
          <pc:docMk/>
          <pc:sldMk cId="177011411" sldId="281"/>
        </pc:sldMkLst>
        <pc:graphicFrameChg chg="mod modGraphic">
          <ac:chgData name="Debra Scholz" userId="0397c94b-8878-4914-be07-948c0a12746d" providerId="ADAL" clId="{A79F3EEE-8979-4DE4-9986-EC8575F7A536}" dt="2017-11-20T18:14:10.389" v="1610" actId="20577"/>
          <ac:graphicFrameMkLst>
            <pc:docMk/>
            <pc:sldMk cId="177011411" sldId="281"/>
            <ac:graphicFrameMk id="4" creationId="{00000000-0000-0000-0000-000000000000}"/>
          </ac:graphicFrameMkLst>
        </pc:graphicFrameChg>
      </pc:sldChg>
      <pc:sldChg chg="modSp">
        <pc:chgData name="Debra Scholz" userId="0397c94b-8878-4914-be07-948c0a12746d" providerId="ADAL" clId="{A79F3EEE-8979-4DE4-9986-EC8575F7A536}" dt="2017-11-20T20:21:26.984" v="2164" actId="20577"/>
        <pc:sldMkLst>
          <pc:docMk/>
          <pc:sldMk cId="2605591776" sldId="282"/>
        </pc:sldMkLst>
        <pc:graphicFrameChg chg="mod modGraphic">
          <ac:chgData name="Debra Scholz" userId="0397c94b-8878-4914-be07-948c0a12746d" providerId="ADAL" clId="{A79F3EEE-8979-4DE4-9986-EC8575F7A536}" dt="2017-11-20T20:21:26.984" v="2164" actId="20577"/>
          <ac:graphicFrameMkLst>
            <pc:docMk/>
            <pc:sldMk cId="2605591776" sldId="282"/>
            <ac:graphicFrameMk id="4" creationId="{00000000-0000-0000-0000-000000000000}"/>
          </ac:graphicFrameMkLst>
        </pc:graphicFrameChg>
      </pc:sldChg>
      <pc:sldChg chg="modSp delCm">
        <pc:chgData name="Debra Scholz" userId="0397c94b-8878-4914-be07-948c0a12746d" providerId="ADAL" clId="{A79F3EEE-8979-4DE4-9986-EC8575F7A536}" dt="2017-11-20T18:10:33.212" v="1488" actId="14100"/>
        <pc:sldMkLst>
          <pc:docMk/>
          <pc:sldMk cId="1555470003" sldId="283"/>
        </pc:sldMkLst>
        <pc:spChg chg="mod">
          <ac:chgData name="Debra Scholz" userId="0397c94b-8878-4914-be07-948c0a12746d" providerId="ADAL" clId="{A79F3EEE-8979-4DE4-9986-EC8575F7A536}" dt="2017-11-20T18:08:33.379" v="1236" actId="6549"/>
          <ac:spMkLst>
            <pc:docMk/>
            <pc:sldMk cId="1555470003" sldId="283"/>
            <ac:spMk id="3" creationId="{00000000-0000-0000-0000-000000000000}"/>
          </ac:spMkLst>
        </pc:spChg>
        <pc:graphicFrameChg chg="mod modGraphic">
          <ac:chgData name="Debra Scholz" userId="0397c94b-8878-4914-be07-948c0a12746d" providerId="ADAL" clId="{A79F3EEE-8979-4DE4-9986-EC8575F7A536}" dt="2017-11-20T18:10:33.212" v="1488" actId="14100"/>
          <ac:graphicFrameMkLst>
            <pc:docMk/>
            <pc:sldMk cId="1555470003" sldId="283"/>
            <ac:graphicFrameMk id="4" creationId="{00000000-0000-0000-0000-000000000000}"/>
          </ac:graphicFrameMkLst>
        </pc:graphicFrameChg>
      </pc:sldChg>
      <pc:sldChg chg="modSp">
        <pc:chgData name="Debra Scholz" userId="0397c94b-8878-4914-be07-948c0a12746d" providerId="ADAL" clId="{A79F3EEE-8979-4DE4-9986-EC8575F7A536}" dt="2017-11-21T14:54:10.709" v="4005" actId="20577"/>
        <pc:sldMkLst>
          <pc:docMk/>
          <pc:sldMk cId="1738537097" sldId="284"/>
        </pc:sldMkLst>
        <pc:spChg chg="mod">
          <ac:chgData name="Debra Scholz" userId="0397c94b-8878-4914-be07-948c0a12746d" providerId="ADAL" clId="{A79F3EEE-8979-4DE4-9986-EC8575F7A536}" dt="2017-11-21T14:54:10.709" v="4005" actId="20577"/>
          <ac:spMkLst>
            <pc:docMk/>
            <pc:sldMk cId="1738537097" sldId="284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1T14:56:15.191" v="4053" actId="27636"/>
        <pc:sldMkLst>
          <pc:docMk/>
          <pc:sldMk cId="1030014038" sldId="291"/>
        </pc:sldMkLst>
        <pc:spChg chg="mod">
          <ac:chgData name="Debra Scholz" userId="0397c94b-8878-4914-be07-948c0a12746d" providerId="ADAL" clId="{A79F3EEE-8979-4DE4-9986-EC8575F7A536}" dt="2017-11-21T14:56:15.191" v="4053" actId="27636"/>
          <ac:spMkLst>
            <pc:docMk/>
            <pc:sldMk cId="1030014038" sldId="291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15:59:49.389" v="52" actId="27636"/>
        <pc:sldMkLst>
          <pc:docMk/>
          <pc:sldMk cId="1869966974" sldId="293"/>
        </pc:sldMkLst>
        <pc:spChg chg="mod">
          <ac:chgData name="Debra Scholz" userId="0397c94b-8878-4914-be07-948c0a12746d" providerId="ADAL" clId="{A79F3EEE-8979-4DE4-9986-EC8575F7A536}" dt="2017-11-20T15:59:49.389" v="52" actId="27636"/>
          <ac:spMkLst>
            <pc:docMk/>
            <pc:sldMk cId="1869966974" sldId="293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1T14:48:27.584" v="3931" actId="20577"/>
        <pc:sldMkLst>
          <pc:docMk/>
          <pc:sldMk cId="40790097" sldId="294"/>
        </pc:sldMkLst>
        <pc:spChg chg="mod">
          <ac:chgData name="Debra Scholz" userId="0397c94b-8878-4914-be07-948c0a12746d" providerId="ADAL" clId="{A79F3EEE-8979-4DE4-9986-EC8575F7A536}" dt="2017-11-21T14:48:27.584" v="3931" actId="20577"/>
          <ac:spMkLst>
            <pc:docMk/>
            <pc:sldMk cId="40790097" sldId="294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15:59:58.948" v="63" actId="20577"/>
        <pc:sldMkLst>
          <pc:docMk/>
          <pc:sldMk cId="78315443" sldId="295"/>
        </pc:sldMkLst>
        <pc:spChg chg="mod">
          <ac:chgData name="Debra Scholz" userId="0397c94b-8878-4914-be07-948c0a12746d" providerId="ADAL" clId="{A79F3EEE-8979-4DE4-9986-EC8575F7A536}" dt="2017-11-20T15:59:58.948" v="63" actId="20577"/>
          <ac:spMkLst>
            <pc:docMk/>
            <pc:sldMk cId="78315443" sldId="295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0T20:25:48.262" v="2264" actId="20577"/>
        <pc:sldMkLst>
          <pc:docMk/>
          <pc:sldMk cId="566062458" sldId="296"/>
        </pc:sldMkLst>
        <pc:spChg chg="mod">
          <ac:chgData name="Debra Scholz" userId="0397c94b-8878-4914-be07-948c0a12746d" providerId="ADAL" clId="{A79F3EEE-8979-4DE4-9986-EC8575F7A536}" dt="2017-11-20T20:25:48.262" v="2264" actId="20577"/>
          <ac:spMkLst>
            <pc:docMk/>
            <pc:sldMk cId="566062458" sldId="296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1T14:48:39.589" v="3941" actId="20577"/>
        <pc:sldMkLst>
          <pc:docMk/>
          <pc:sldMk cId="715512294" sldId="297"/>
        </pc:sldMkLst>
        <pc:spChg chg="mod">
          <ac:chgData name="Debra Scholz" userId="0397c94b-8878-4914-be07-948c0a12746d" providerId="ADAL" clId="{A79F3EEE-8979-4DE4-9986-EC8575F7A536}" dt="2017-11-21T14:48:39.589" v="3941" actId="20577"/>
          <ac:spMkLst>
            <pc:docMk/>
            <pc:sldMk cId="715512294" sldId="297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A79F3EEE-8979-4DE4-9986-EC8575F7A536}" dt="2017-11-21T14:55:38.107" v="4051" actId="20577"/>
        <pc:sldMkLst>
          <pc:docMk/>
          <pc:sldMk cId="2018987600" sldId="298"/>
        </pc:sldMkLst>
        <pc:spChg chg="mod">
          <ac:chgData name="Debra Scholz" userId="0397c94b-8878-4914-be07-948c0a12746d" providerId="ADAL" clId="{A79F3EEE-8979-4DE4-9986-EC8575F7A536}" dt="2017-11-21T14:55:38.107" v="4051" actId="20577"/>
          <ac:spMkLst>
            <pc:docMk/>
            <pc:sldMk cId="2018987600" sldId="298"/>
            <ac:spMk id="3" creationId="{00000000-0000-0000-0000-000000000000}"/>
          </ac:spMkLst>
        </pc:spChg>
      </pc:sldChg>
      <pc:sldChg chg="addSp delSp modSp">
        <pc:chgData name="Debra Scholz" userId="0397c94b-8878-4914-be07-948c0a12746d" providerId="ADAL" clId="{A79F3EEE-8979-4DE4-9986-EC8575F7A536}" dt="2017-11-21T14:52:46.374" v="3961" actId="14100"/>
        <pc:sldMkLst>
          <pc:docMk/>
          <pc:sldMk cId="3951877925" sldId="299"/>
        </pc:sldMkLst>
        <pc:spChg chg="add del mod">
          <ac:chgData name="Debra Scholz" userId="0397c94b-8878-4914-be07-948c0a12746d" providerId="ADAL" clId="{A79F3EEE-8979-4DE4-9986-EC8575F7A536}" dt="2017-11-21T14:52:20.212" v="3954"/>
          <ac:spMkLst>
            <pc:docMk/>
            <pc:sldMk cId="3951877925" sldId="299"/>
            <ac:spMk id="4" creationId="{F7F696D6-1D7D-4685-91CF-8726DD277FA9}"/>
          </ac:spMkLst>
        </pc:spChg>
        <pc:picChg chg="add del">
          <ac:chgData name="Debra Scholz" userId="0397c94b-8878-4914-be07-948c0a12746d" providerId="ADAL" clId="{A79F3EEE-8979-4DE4-9986-EC8575F7A536}" dt="2017-11-21T14:52:08.355" v="3953" actId="478"/>
          <ac:picMkLst>
            <pc:docMk/>
            <pc:sldMk cId="3951877925" sldId="299"/>
            <ac:picMk id="5" creationId="{E8983363-803C-4FFB-89AF-9B526A481515}"/>
          </ac:picMkLst>
        </pc:picChg>
        <pc:picChg chg="add mod modCrop">
          <ac:chgData name="Debra Scholz" userId="0397c94b-8878-4914-be07-948c0a12746d" providerId="ADAL" clId="{A79F3EEE-8979-4DE4-9986-EC8575F7A536}" dt="2017-11-21T14:52:46.374" v="3961" actId="14100"/>
          <ac:picMkLst>
            <pc:docMk/>
            <pc:sldMk cId="3951877925" sldId="299"/>
            <ac:picMk id="6" creationId="{4509AD66-8991-46C0-B492-952CF960BE65}"/>
          </ac:picMkLst>
        </pc:picChg>
        <pc:picChg chg="del">
          <ac:chgData name="Debra Scholz" userId="0397c94b-8878-4914-be07-948c0a12746d" providerId="ADAL" clId="{A79F3EEE-8979-4DE4-9986-EC8575F7A536}" dt="2017-11-21T14:51:57.638" v="3951" actId="478"/>
          <ac:picMkLst>
            <pc:docMk/>
            <pc:sldMk cId="3951877925" sldId="299"/>
            <ac:picMk id="7" creationId="{00000000-0000-0000-0000-000000000000}"/>
          </ac:picMkLst>
        </pc:picChg>
      </pc:sldChg>
      <pc:sldChg chg="del">
        <pc:chgData name="Debra Scholz" userId="0397c94b-8878-4914-be07-948c0a12746d" providerId="ADAL" clId="{A79F3EEE-8979-4DE4-9986-EC8575F7A536}" dt="2017-11-21T14:53:00.537" v="3962" actId="2696"/>
        <pc:sldMkLst>
          <pc:docMk/>
          <pc:sldMk cId="248795853" sldId="300"/>
        </pc:sldMkLst>
      </pc:sldChg>
      <pc:sldChg chg="modSp delCm">
        <pc:chgData name="Debra Scholz" userId="0397c94b-8878-4914-be07-948c0a12746d" providerId="ADAL" clId="{A79F3EEE-8979-4DE4-9986-EC8575F7A536}" dt="2017-11-20T20:25:04.934" v="2228" actId="20577"/>
        <pc:sldMkLst>
          <pc:docMk/>
          <pc:sldMk cId="3316233626" sldId="301"/>
        </pc:sldMkLst>
        <pc:spChg chg="mod">
          <ac:chgData name="Debra Scholz" userId="0397c94b-8878-4914-be07-948c0a12746d" providerId="ADAL" clId="{A79F3EEE-8979-4DE4-9986-EC8575F7A536}" dt="2017-11-20T20:25:04.934" v="2228" actId="20577"/>
          <ac:spMkLst>
            <pc:docMk/>
            <pc:sldMk cId="3316233626" sldId="301"/>
            <ac:spMk id="2" creationId="{00000000-0000-0000-0000-000000000000}"/>
          </ac:spMkLst>
        </pc:spChg>
        <pc:spChg chg="mod">
          <ac:chgData name="Debra Scholz" userId="0397c94b-8878-4914-be07-948c0a12746d" providerId="ADAL" clId="{A79F3EEE-8979-4DE4-9986-EC8575F7A536}" dt="2017-11-20T20:23:13.565" v="2183" actId="27636"/>
          <ac:spMkLst>
            <pc:docMk/>
            <pc:sldMk cId="3316233626" sldId="301"/>
            <ac:spMk id="3" creationId="{00000000-0000-0000-0000-000000000000}"/>
          </ac:spMkLst>
        </pc:spChg>
      </pc:sldChg>
      <pc:sldChg chg="del">
        <pc:chgData name="Debra Scholz" userId="0397c94b-8878-4914-be07-948c0a12746d" providerId="ADAL" clId="{A79F3EEE-8979-4DE4-9986-EC8575F7A536}" dt="2017-11-20T18:00:53.158" v="938" actId="2696"/>
        <pc:sldMkLst>
          <pc:docMk/>
          <pc:sldMk cId="1544129127" sldId="303"/>
        </pc:sldMkLst>
      </pc:sldChg>
      <pc:sldChg chg="modSp">
        <pc:chgData name="Debra Scholz" userId="0397c94b-8878-4914-be07-948c0a12746d" providerId="ADAL" clId="{A79F3EEE-8979-4DE4-9986-EC8575F7A536}" dt="2017-11-20T20:51:20.330" v="3428" actId="20577"/>
        <pc:sldMkLst>
          <pc:docMk/>
          <pc:sldMk cId="277644201" sldId="304"/>
        </pc:sldMkLst>
        <pc:spChg chg="mod">
          <ac:chgData name="Debra Scholz" userId="0397c94b-8878-4914-be07-948c0a12746d" providerId="ADAL" clId="{A79F3EEE-8979-4DE4-9986-EC8575F7A536}" dt="2017-11-20T20:51:20.330" v="3428" actId="20577"/>
          <ac:spMkLst>
            <pc:docMk/>
            <pc:sldMk cId="277644201" sldId="304"/>
            <ac:spMk id="3" creationId="{00000000-0000-0000-0000-000000000000}"/>
          </ac:spMkLst>
        </pc:spChg>
      </pc:sldChg>
      <pc:sldChg chg="del">
        <pc:chgData name="Debra Scholz" userId="0397c94b-8878-4914-be07-948c0a12746d" providerId="ADAL" clId="{A79F3EEE-8979-4DE4-9986-EC8575F7A536}" dt="2017-11-21T14:54:33.659" v="4006" actId="2696"/>
        <pc:sldMkLst>
          <pc:docMk/>
          <pc:sldMk cId="2987550693" sldId="305"/>
        </pc:sldMkLst>
      </pc:sldChg>
      <pc:sldChg chg="del">
        <pc:chgData name="Debra Scholz" userId="0397c94b-8878-4914-be07-948c0a12746d" providerId="ADAL" clId="{A79F3EEE-8979-4DE4-9986-EC8575F7A536}" dt="2017-11-21T14:54:47.123" v="4007" actId="2696"/>
        <pc:sldMkLst>
          <pc:docMk/>
          <pc:sldMk cId="2353055698" sldId="306"/>
        </pc:sldMkLst>
      </pc:sldChg>
      <pc:sldChg chg="modSp">
        <pc:chgData name="Debra Scholz" userId="0397c94b-8878-4914-be07-948c0a12746d" providerId="ADAL" clId="{A79F3EEE-8979-4DE4-9986-EC8575F7A536}" dt="2017-11-21T14:57:15.410" v="4148" actId="20577"/>
        <pc:sldMkLst>
          <pc:docMk/>
          <pc:sldMk cId="37537848" sldId="307"/>
        </pc:sldMkLst>
        <pc:spChg chg="mod">
          <ac:chgData name="Debra Scholz" userId="0397c94b-8878-4914-be07-948c0a12746d" providerId="ADAL" clId="{A79F3EEE-8979-4DE4-9986-EC8575F7A536}" dt="2017-11-21T14:57:15.410" v="4148" actId="20577"/>
          <ac:spMkLst>
            <pc:docMk/>
            <pc:sldMk cId="37537848" sldId="307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A79F3EEE-8979-4DE4-9986-EC8575F7A536}" dt="2017-11-20T18:20:21.408" v="1937" actId="6549"/>
        <pc:sldMkLst>
          <pc:docMk/>
          <pc:sldMk cId="803187389" sldId="308"/>
        </pc:sldMkLst>
        <pc:spChg chg="mod">
          <ac:chgData name="Debra Scholz" userId="0397c94b-8878-4914-be07-948c0a12746d" providerId="ADAL" clId="{A79F3EEE-8979-4DE4-9986-EC8575F7A536}" dt="2017-11-20T17:59:21.413" v="833" actId="14100"/>
          <ac:spMkLst>
            <pc:docMk/>
            <pc:sldMk cId="803187389" sldId="308"/>
            <ac:spMk id="2" creationId="{00000000-0000-0000-0000-000000000000}"/>
          </ac:spMkLst>
        </pc:spChg>
        <pc:spChg chg="mod">
          <ac:chgData name="Debra Scholz" userId="0397c94b-8878-4914-be07-948c0a12746d" providerId="ADAL" clId="{A79F3EEE-8979-4DE4-9986-EC8575F7A536}" dt="2017-11-20T18:20:21.408" v="1937" actId="6549"/>
          <ac:spMkLst>
            <pc:docMk/>
            <pc:sldMk cId="803187389" sldId="308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A79F3EEE-8979-4DE4-9986-EC8575F7A536}" dt="2017-11-20T18:15:48.788" v="1930" actId="6549"/>
        <pc:sldMkLst>
          <pc:docMk/>
          <pc:sldMk cId="800045676" sldId="309"/>
        </pc:sldMkLst>
        <pc:graphicFrameChg chg="modGraphic">
          <ac:chgData name="Debra Scholz" userId="0397c94b-8878-4914-be07-948c0a12746d" providerId="ADAL" clId="{A79F3EEE-8979-4DE4-9986-EC8575F7A536}" dt="2017-11-20T18:15:48.788" v="1930" actId="6549"/>
          <ac:graphicFrameMkLst>
            <pc:docMk/>
            <pc:sldMk cId="800045676" sldId="309"/>
            <ac:graphicFrameMk id="4" creationId="{00000000-0000-0000-0000-000000000000}"/>
          </ac:graphicFrameMkLst>
        </pc:graphicFrameChg>
      </pc:sldChg>
      <pc:sldChg chg="modSp add delCm">
        <pc:chgData name="Debra Scholz" userId="0397c94b-8878-4914-be07-948c0a12746d" providerId="ADAL" clId="{A79F3EEE-8979-4DE4-9986-EC8575F7A536}" dt="2017-11-20T18:30:40.681" v="2146" actId="14100"/>
        <pc:sldMkLst>
          <pc:docMk/>
          <pc:sldMk cId="1657880816" sldId="310"/>
        </pc:sldMkLst>
        <pc:spChg chg="mod">
          <ac:chgData name="Debra Scholz" userId="0397c94b-8878-4914-be07-948c0a12746d" providerId="ADAL" clId="{A79F3EEE-8979-4DE4-9986-EC8575F7A536}" dt="2017-11-20T18:30:36.329" v="2145" actId="14100"/>
          <ac:spMkLst>
            <pc:docMk/>
            <pc:sldMk cId="1657880816" sldId="310"/>
            <ac:spMk id="2" creationId="{00000000-0000-0000-0000-000000000000}"/>
          </ac:spMkLst>
        </pc:spChg>
        <pc:spChg chg="mod">
          <ac:chgData name="Debra Scholz" userId="0397c94b-8878-4914-be07-948c0a12746d" providerId="ADAL" clId="{A79F3EEE-8979-4DE4-9986-EC8575F7A536}" dt="2017-11-20T18:30:40.681" v="2146" actId="14100"/>
          <ac:spMkLst>
            <pc:docMk/>
            <pc:sldMk cId="1657880816" sldId="310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A79F3EEE-8979-4DE4-9986-EC8575F7A536}" dt="2017-11-20T20:25:15.807" v="2239" actId="20577"/>
        <pc:sldMkLst>
          <pc:docMk/>
          <pc:sldMk cId="2534986590" sldId="311"/>
        </pc:sldMkLst>
        <pc:spChg chg="mod">
          <ac:chgData name="Debra Scholz" userId="0397c94b-8878-4914-be07-948c0a12746d" providerId="ADAL" clId="{A79F3EEE-8979-4DE4-9986-EC8575F7A536}" dt="2017-11-20T20:25:15.807" v="2239" actId="20577"/>
          <ac:spMkLst>
            <pc:docMk/>
            <pc:sldMk cId="2534986590" sldId="311"/>
            <ac:spMk id="2" creationId="{00000000-0000-0000-0000-000000000000}"/>
          </ac:spMkLst>
        </pc:spChg>
        <pc:spChg chg="mod">
          <ac:chgData name="Debra Scholz" userId="0397c94b-8878-4914-be07-948c0a12746d" providerId="ADAL" clId="{A79F3EEE-8979-4DE4-9986-EC8575F7A536}" dt="2017-11-20T20:24:53.561" v="2216" actId="27636"/>
          <ac:spMkLst>
            <pc:docMk/>
            <pc:sldMk cId="2534986590" sldId="311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A79F3EEE-8979-4DE4-9986-EC8575F7A536}" dt="2017-11-20T20:25:30.562" v="2243" actId="6549"/>
        <pc:sldMkLst>
          <pc:docMk/>
          <pc:sldMk cId="3520610621" sldId="312"/>
        </pc:sldMkLst>
        <pc:spChg chg="mod">
          <ac:chgData name="Debra Scholz" userId="0397c94b-8878-4914-be07-948c0a12746d" providerId="ADAL" clId="{A79F3EEE-8979-4DE4-9986-EC8575F7A536}" dt="2017-11-20T20:25:30.562" v="2243" actId="6549"/>
          <ac:spMkLst>
            <pc:docMk/>
            <pc:sldMk cId="3520610621" sldId="312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A79F3EEE-8979-4DE4-9986-EC8575F7A536}" dt="2017-11-20T20:58:33.350" v="3548" actId="20577"/>
        <pc:sldMkLst>
          <pc:docMk/>
          <pc:sldMk cId="370191503" sldId="313"/>
        </pc:sldMkLst>
        <pc:spChg chg="mod">
          <ac:chgData name="Debra Scholz" userId="0397c94b-8878-4914-be07-948c0a12746d" providerId="ADAL" clId="{A79F3EEE-8979-4DE4-9986-EC8575F7A536}" dt="2017-11-20T20:31:23.827" v="2570" actId="20577"/>
          <ac:spMkLst>
            <pc:docMk/>
            <pc:sldMk cId="370191503" sldId="313"/>
            <ac:spMk id="2" creationId="{38148093-F8FD-4500-9C7C-46257C3BA3A2}"/>
          </ac:spMkLst>
        </pc:spChg>
        <pc:spChg chg="mod">
          <ac:chgData name="Debra Scholz" userId="0397c94b-8878-4914-be07-948c0a12746d" providerId="ADAL" clId="{A79F3EEE-8979-4DE4-9986-EC8575F7A536}" dt="2017-11-20T20:58:33.350" v="3548" actId="20577"/>
          <ac:spMkLst>
            <pc:docMk/>
            <pc:sldMk cId="370191503" sldId="313"/>
            <ac:spMk id="3" creationId="{E0FBA066-2E3A-48D6-846D-BA5975F605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85F25-C5D9-D443-99AC-2D1B12FD63D0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06CE4-560A-A64C-812F-2696268E24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06CE4-560A-A64C-812F-2696268E24B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24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R3EO13650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Hess.Kaitlin@epa.gov" TargetMode="External"/><Relationship Id="rId2" Type="http://schemas.openxmlformats.org/officeDocument/2006/relationships/hyperlink" Target="mailto:Santiago.Cindy@ep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vid.E.%20Pugh1@uscg.mi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nrt.org/site/region_list.aspx?region=3" TargetMode="External"/><Relationship Id="rId2" Type="http://schemas.openxmlformats.org/officeDocument/2006/relationships/hyperlink" Target="http://www.nrt.org/RRT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rt.org/WorkgroupHOME" TargetMode="External"/><Relationship Id="rId5" Type="http://schemas.openxmlformats.org/officeDocument/2006/relationships/hyperlink" Target="https://www.nrt.org/Meetings2016" TargetMode="External"/><Relationship Id="rId4" Type="http://schemas.openxmlformats.org/officeDocument/2006/relationships/hyperlink" Target="https://www.nrt.org/RRT3_RCP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site/region_list.aspx?region=3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homeport.uscg.mil/mycg/portal/ep/portDirectory.do?tabId=1&amp;cotpId=18" TargetMode="External"/><Relationship Id="rId3" Type="http://schemas.openxmlformats.org/officeDocument/2006/relationships/hyperlink" Target="https://www.eparm.net/R3IACP/Default.aspx" TargetMode="External"/><Relationship Id="rId7" Type="http://schemas.openxmlformats.org/officeDocument/2006/relationships/hyperlink" Target="https://homeport.uscg.mil/mycg/portal/ep/portDirectory.do?tabId=1&amp;cotpId=53" TargetMode="External"/><Relationship Id="rId2" Type="http://schemas.openxmlformats.org/officeDocument/2006/relationships/hyperlink" Target="https://www.epaosc.org/R3IA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meport.uscg.mil/mycg/portal/ep/portDirectory.do?tabId=1&amp;cotpId=26" TargetMode="External"/><Relationship Id="rId5" Type="http://schemas.openxmlformats.org/officeDocument/2006/relationships/hyperlink" Target="https://homeport.uscg.mil/mycg/portal/ep/portDirectory.do?tabId=1&amp;cotpId=40" TargetMode="External"/><Relationship Id="rId4" Type="http://schemas.openxmlformats.org/officeDocument/2006/relationships/hyperlink" Target="https://homeport.uscg.mil/mycg/portal/ep/portDirectory.do?tabId=1&amp;cotpId=1" TargetMode="External"/><Relationship Id="rId9" Type="http://schemas.openxmlformats.org/officeDocument/2006/relationships/hyperlink" Target="https://homeport.uscg.mil/mycg/portal/ep/portDirectory.do?tabId=1&amp;cotpId=1000003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responselink.orr.noaa.gov/login" TargetMode="External"/><Relationship Id="rId2" Type="http://schemas.openxmlformats.org/officeDocument/2006/relationships/hyperlink" Target="http://incidentnews.noa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rt-sg.sraprod.com/build/" TargetMode="External"/><Relationship Id="rId4" Type="http://schemas.openxmlformats.org/officeDocument/2006/relationships/hyperlink" Target="http://response.restoration.noaa.gov/maps-and-spatial-data/environmental-response-management-application-erma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t.org/R3EO13650" TargetMode="External"/><Relationship Id="rId2" Type="http://schemas.openxmlformats.org/officeDocument/2006/relationships/hyperlink" Target="https://www.epa.gov/er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po.gov/fdsys/pkg/FR-2016-07-29/pdf/2016-16938.pdf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903287"/>
            <a:ext cx="7772400" cy="2454275"/>
          </a:xfrm>
        </p:spPr>
        <p:txBody>
          <a:bodyPr>
            <a:normAutofit fontScale="90000"/>
          </a:bodyPr>
          <a:lstStyle/>
          <a:p>
            <a:r>
              <a:rPr lang="en-US" dirty="0"/>
              <a:t>Region III Regional Response Team Meeting</a:t>
            </a:r>
            <a:br>
              <a:rPr lang="en-US" dirty="0"/>
            </a:br>
            <a:r>
              <a:rPr lang="en-US" sz="3600" dirty="0"/>
              <a:t>Lancaster, PA</a:t>
            </a:r>
            <a:br>
              <a:rPr lang="en-US" sz="3600" dirty="0"/>
            </a:br>
            <a:r>
              <a:rPr lang="en-US" sz="3600" dirty="0"/>
              <a:t>November 14-16, 2017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Highlights, Action Items, Potential Agenda Topics, Upcoming Meeting Dates</a:t>
            </a:r>
          </a:p>
        </p:txBody>
      </p:sp>
    </p:spTree>
    <p:extLst>
      <p:ext uri="{BB962C8B-B14F-4D97-AF65-F5344CB8AC3E}">
        <p14:creationId xmlns:p14="http://schemas.microsoft.com/office/powerpoint/2010/main" val="8626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Information to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625600"/>
            <a:ext cx="8080374" cy="4978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The following documents are posted on the RRT3 Website (located in the RRT3 Meetings 2017 in the </a:t>
            </a:r>
            <a:r>
              <a:rPr lang="en-US" sz="2800" dirty="0">
                <a:effectLst/>
              </a:rPr>
              <a:t>“Documents” Tab under </a:t>
            </a:r>
            <a:r>
              <a:rPr lang="en-US" sz="2800" dirty="0" smtClean="0">
                <a:effectLst/>
              </a:rPr>
              <a:t>“11-2017 Meeting</a:t>
            </a:r>
            <a:r>
              <a:rPr lang="en-US" sz="2800" dirty="0">
                <a:effectLst/>
              </a:rPr>
              <a:t>”):</a:t>
            </a:r>
            <a:endParaRPr lang="en-US" dirty="0">
              <a:effectLst/>
            </a:endParaRP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Final Agenda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List of Attendees (sign-in sheets) 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This PowerPoint Summary of the Meetings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Training Opportunities &amp; Presentations List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Summary of Agency Report-Outs 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Presentations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Meeting Handouts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 smtClean="0"/>
              <a:t>Workgroup/Committee </a:t>
            </a:r>
            <a:r>
              <a:rPr lang="en-US" sz="2400" dirty="0"/>
              <a:t>Lists of Members </a:t>
            </a:r>
            <a:endParaRPr lang="en-US" dirty="0"/>
          </a:p>
          <a:p>
            <a:pPr marL="0" indent="0" algn="ctr">
              <a:buNone/>
            </a:pP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(https://www.nrt.org/meetings2017)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134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625600"/>
            <a:ext cx="8080374" cy="497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Tuesday, 11/14/2017:</a:t>
            </a:r>
          </a:p>
          <a:p>
            <a:pPr lvl="1"/>
            <a:r>
              <a:rPr lang="en-US" dirty="0"/>
              <a:t>Inland Area Committee Meeting</a:t>
            </a:r>
          </a:p>
          <a:p>
            <a:pPr lvl="1"/>
            <a:r>
              <a:rPr lang="en-US" dirty="0"/>
              <a:t>Workgroup Working Meetings</a:t>
            </a:r>
          </a:p>
          <a:p>
            <a:pPr lvl="1"/>
            <a:endParaRPr lang="en-US" dirty="0"/>
          </a:p>
          <a:p>
            <a:pPr marL="0" lvl="1" indent="0">
              <a:buNone/>
            </a:pPr>
            <a:r>
              <a:rPr lang="en-US" sz="2400" dirty="0"/>
              <a:t>Wednesday, 11/15/2017:</a:t>
            </a:r>
          </a:p>
          <a:p>
            <a:pPr lvl="1"/>
            <a:r>
              <a:rPr lang="en-US" dirty="0"/>
              <a:t>Training Workgroup</a:t>
            </a:r>
          </a:p>
          <a:p>
            <a:pPr lvl="1"/>
            <a:r>
              <a:rPr lang="en-US" dirty="0"/>
              <a:t>Presentations Discussions</a:t>
            </a:r>
          </a:p>
          <a:p>
            <a:pPr lvl="1"/>
            <a:r>
              <a:rPr lang="en-US" dirty="0"/>
              <a:t>Executive Committee Meeting</a:t>
            </a:r>
          </a:p>
          <a:p>
            <a:pPr lvl="1"/>
            <a:endParaRPr lang="en-US" dirty="0"/>
          </a:p>
          <a:p>
            <a:pPr marL="0" lvl="1" indent="0">
              <a:buNone/>
            </a:pPr>
            <a:r>
              <a:rPr lang="en-US" sz="2400" dirty="0"/>
              <a:t>Thursday, 11/16/2017:</a:t>
            </a:r>
          </a:p>
          <a:p>
            <a:pPr lvl="1"/>
            <a:r>
              <a:rPr lang="en-US" dirty="0"/>
              <a:t>Standing RRT3 Meeting and </a:t>
            </a:r>
            <a:r>
              <a:rPr lang="en-US" dirty="0" smtClean="0"/>
              <a:t>Report-Outs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6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 Topics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14, 2017</a:t>
            </a:r>
          </a:p>
        </p:txBody>
      </p:sp>
    </p:spTree>
    <p:extLst>
      <p:ext uri="{BB962C8B-B14F-4D97-AF65-F5344CB8AC3E}">
        <p14:creationId xmlns:p14="http://schemas.microsoft.com/office/powerpoint/2010/main" val="7831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Inland Area Committee (IAC) 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Debbie Lindsey (EPA) – Chair; Robin Dermigny &amp; Debbie Scholz (START Contractors)</a:t>
            </a:r>
            <a:endParaRPr lang="en-US" sz="36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040" y="1425388"/>
            <a:ext cx="7974572" cy="4735926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400" dirty="0"/>
              <a:t>AGENDA: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PRESENTATION - </a:t>
            </a:r>
            <a:r>
              <a:rPr lang="en-US" u="sng" dirty="0" smtClean="0"/>
              <a:t>Region </a:t>
            </a:r>
            <a:r>
              <a:rPr lang="en-US" u="sng" dirty="0"/>
              <a:t>3 Inland Area Committee </a:t>
            </a:r>
            <a:r>
              <a:rPr lang="en-US" u="sng" dirty="0" smtClean="0"/>
              <a:t>Meeting</a:t>
            </a:r>
            <a:r>
              <a:rPr lang="en-US" dirty="0" smtClean="0"/>
              <a:t> </a:t>
            </a:r>
            <a:r>
              <a:rPr lang="en-US" dirty="0"/>
              <a:t>– presented by Chair, Deborah Lindsey, </a:t>
            </a:r>
            <a:r>
              <a:rPr lang="en-US" dirty="0" smtClean="0"/>
              <a:t>EPA:</a:t>
            </a:r>
            <a:endParaRPr lang="en-US" dirty="0"/>
          </a:p>
          <a:p>
            <a:pPr marL="850900" lvl="2" indent="-285750"/>
            <a:r>
              <a:rPr lang="en-US" sz="1600" dirty="0"/>
              <a:t>Updates to EPA OSC </a:t>
            </a:r>
            <a:r>
              <a:rPr lang="en-US" sz="1600" dirty="0" smtClean="0"/>
              <a:t>Sub-Area </a:t>
            </a:r>
            <a:r>
              <a:rPr lang="en-US" sz="1600" dirty="0"/>
              <a:t>assignments</a:t>
            </a:r>
          </a:p>
          <a:p>
            <a:pPr marL="850900" lvl="2" indent="-285750"/>
            <a:r>
              <a:rPr lang="en-US" sz="1600" dirty="0"/>
              <a:t>Update on RRT3 Guidance Documents based on RCP update</a:t>
            </a:r>
          </a:p>
          <a:p>
            <a:pPr marL="850900" lvl="2" indent="-285750"/>
            <a:r>
              <a:rPr lang="en-US" sz="1600" dirty="0"/>
              <a:t>Update on Geographic Response Strategy (GRS) development for inland </a:t>
            </a:r>
            <a:r>
              <a:rPr lang="en-US" sz="1600" dirty="0" smtClean="0"/>
              <a:t>Sub-Areas </a:t>
            </a:r>
            <a:endParaRPr lang="en-US" sz="1600" dirty="0"/>
          </a:p>
          <a:p>
            <a:pPr marL="850900" lvl="2" indent="-285750"/>
            <a:r>
              <a:rPr lang="en-US" sz="1600" dirty="0"/>
              <a:t>Sensitive Area </a:t>
            </a:r>
            <a:r>
              <a:rPr lang="en-US" sz="1600" dirty="0" smtClean="0"/>
              <a:t>Mapping </a:t>
            </a:r>
            <a:r>
              <a:rPr lang="en-US" sz="1600" dirty="0"/>
              <a:t>project</a:t>
            </a:r>
          </a:p>
          <a:p>
            <a:pPr marL="850900" lvl="2" indent="-285750"/>
            <a:r>
              <a:rPr lang="en-US" sz="1600" dirty="0" smtClean="0"/>
              <a:t>Update and Demo of </a:t>
            </a:r>
            <a:r>
              <a:rPr lang="en-US" sz="1600" dirty="0"/>
              <a:t>EPA Region 3 Dashboard and Viewer</a:t>
            </a:r>
          </a:p>
          <a:p>
            <a:pPr marL="850900" lvl="2" indent="-285750"/>
            <a:r>
              <a:rPr lang="en-US" sz="1600" cap="all" dirty="0"/>
              <a:t>Discussion</a:t>
            </a:r>
            <a:r>
              <a:rPr lang="en-US" sz="1600" dirty="0"/>
              <a:t>: Ideas for May 2018 IAC Meeting</a:t>
            </a:r>
          </a:p>
          <a:p>
            <a:pPr marL="850900" lvl="2" indent="-285750">
              <a:spcBef>
                <a:spcPts val="0"/>
              </a:spcBef>
            </a:pPr>
            <a:endParaRPr lang="en-US" sz="1600" dirty="0"/>
          </a:p>
          <a:p>
            <a:pPr marL="796925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PRESENTATION – </a:t>
            </a:r>
            <a:r>
              <a:rPr lang="en-US" u="sng" dirty="0" smtClean="0"/>
              <a:t>TRANSCAER</a:t>
            </a:r>
            <a:r>
              <a:rPr lang="en-US" u="sng" baseline="30000" dirty="0"/>
              <a:t>®</a:t>
            </a:r>
            <a:r>
              <a:rPr lang="en-US" u="sng" dirty="0"/>
              <a:t> and the National </a:t>
            </a:r>
            <a:r>
              <a:rPr lang="en-US" u="sng" dirty="0" smtClean="0"/>
              <a:t>Transportation Community Awareness and Emergency Response (TRANSCAER) </a:t>
            </a:r>
            <a:r>
              <a:rPr lang="en-US" u="sng" dirty="0"/>
              <a:t>Task </a:t>
            </a:r>
            <a:r>
              <a:rPr lang="en-US" u="sng" dirty="0" smtClean="0"/>
              <a:t>Group</a:t>
            </a:r>
            <a:r>
              <a:rPr lang="en-US" dirty="0" smtClean="0"/>
              <a:t> </a:t>
            </a:r>
            <a:r>
              <a:rPr lang="en-US" dirty="0"/>
              <a:t>– presented by John Casey and Rich Fetzer</a:t>
            </a:r>
          </a:p>
        </p:txBody>
      </p:sp>
    </p:spTree>
    <p:extLst>
      <p:ext uri="{BB962C8B-B14F-4D97-AF65-F5344CB8AC3E}">
        <p14:creationId xmlns:p14="http://schemas.microsoft.com/office/powerpoint/2010/main" val="3553462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IAC,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72278"/>
            <a:ext cx="7583487" cy="420893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Proposed IAC Workgroup Activity Timeline:</a:t>
            </a:r>
          </a:p>
          <a:p>
            <a:r>
              <a:rPr lang="en-US" sz="2400" b="1" dirty="0"/>
              <a:t>:</a:t>
            </a:r>
          </a:p>
          <a:p>
            <a:pPr lvl="1"/>
            <a:endParaRPr lang="en-US" sz="1800" u="sng" dirty="0"/>
          </a:p>
          <a:p>
            <a:endParaRPr lang="en-US" sz="20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138531"/>
              </p:ext>
            </p:extLst>
          </p:nvPr>
        </p:nvGraphicFramePr>
        <p:xfrm>
          <a:off x="675503" y="2339543"/>
          <a:ext cx="7957751" cy="409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42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700" dirty="0"/>
                        <a:t>IAC </a:t>
                      </a:r>
                      <a:r>
                        <a:rPr lang="en-US" sz="17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700" dirty="0"/>
                        <a:t> Criticality</a:t>
                      </a:r>
                      <a:r>
                        <a:rPr lang="en-US" sz="1700" baseline="0" dirty="0"/>
                        <a:t> Focus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700" dirty="0"/>
                        <a:t>Review and Update RRT3 Guidance for use of products during spills in inland and areas of shared </a:t>
                      </a:r>
                      <a:r>
                        <a:rPr lang="en-US" sz="1700" dirty="0" smtClean="0"/>
                        <a:t>responsibility. Coordinate </a:t>
                      </a:r>
                      <a:r>
                        <a:rPr lang="en-US" sz="1700" dirty="0"/>
                        <a:t>with SRCW and IMOW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May 2018; </a:t>
                      </a:r>
                      <a:r>
                        <a:rPr lang="en-US" sz="17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r>
                        <a:rPr lang="en-US" sz="17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700" dirty="0"/>
                        <a:t>Review</a:t>
                      </a:r>
                      <a:r>
                        <a:rPr lang="en-US" sz="1700" baseline="0" dirty="0"/>
                        <a:t> to e</a:t>
                      </a:r>
                      <a:r>
                        <a:rPr lang="en-US" sz="1700" dirty="0"/>
                        <a:t>nsure Inland Area Contingency Plan (IACP</a:t>
                      </a:r>
                      <a:r>
                        <a:rPr lang="en-US" sz="1700" dirty="0" smtClean="0"/>
                        <a:t>);  </a:t>
                      </a:r>
                      <a:r>
                        <a:rPr lang="en-US" sz="1700" dirty="0"/>
                        <a:t>content consistent with NRT Area Planning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November 2018</a:t>
                      </a:r>
                    </a:p>
                    <a:p>
                      <a:r>
                        <a:rPr lang="en-US" sz="17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700" i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700" dirty="0"/>
                        <a:t>Development of outreach and resources for LEPCs (Dashboard and area planning fact sheets</a:t>
                      </a:r>
                      <a:r>
                        <a:rPr lang="en-US" sz="1700" dirty="0" smtClean="0"/>
                        <a:t>). Coordinate </a:t>
                      </a:r>
                      <a:r>
                        <a:rPr lang="en-US" sz="1700" dirty="0"/>
                        <a:t>with Information Management</a:t>
                      </a:r>
                      <a:r>
                        <a:rPr lang="en-US" sz="1700" baseline="0" dirty="0"/>
                        <a:t> &amp; </a:t>
                      </a:r>
                      <a:r>
                        <a:rPr lang="en-US" sz="1700" dirty="0"/>
                        <a:t>Outreach (IMO) </a:t>
                      </a:r>
                      <a:r>
                        <a:rPr lang="en-US" sz="1700" dirty="0" smtClean="0"/>
                        <a:t>Workgroup. Available at: 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https://www.nrt.org/meetings2017 </a:t>
                      </a:r>
                      <a:endParaRPr lang="en-US" sz="17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November</a:t>
                      </a:r>
                      <a:r>
                        <a:rPr lang="en-US" sz="1700" baseline="0" dirty="0"/>
                        <a:t> 2017</a:t>
                      </a:r>
                    </a:p>
                    <a:p>
                      <a:r>
                        <a:rPr lang="en-US" sz="1700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700" dirty="0"/>
                        <a:t>Coordinate with</a:t>
                      </a:r>
                      <a:r>
                        <a:rPr lang="en-US" sz="1700" baseline="0" dirty="0"/>
                        <a:t> Spill Response &amp; Countermeasures (SRC) Workgroup and Develop b</a:t>
                      </a:r>
                      <a:r>
                        <a:rPr lang="en-US" sz="1700" dirty="0"/>
                        <a:t>ooming strategies in tidal areas, including rail/water and pipeline/water nexus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577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597" y="570515"/>
            <a:ext cx="7933217" cy="1689606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Regional Contingency Plan (RCP) Re-Write 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Chair – Dave Ormes (USCG D5); Robin Dermigny </a:t>
            </a:r>
            <a:r>
              <a:rPr lang="en-US" sz="1800" dirty="0" smtClean="0">
                <a:solidFill>
                  <a:srgbClr val="404040"/>
                </a:solidFill>
              </a:rPr>
              <a:t>(START </a:t>
            </a:r>
            <a:r>
              <a:rPr lang="en-US" sz="1800" dirty="0">
                <a:solidFill>
                  <a:srgbClr val="404040"/>
                </a:solidFill>
              </a:rPr>
              <a:t>Contractor)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72264"/>
            <a:ext cx="7583487" cy="4178165"/>
          </a:xfrm>
        </p:spPr>
        <p:txBody>
          <a:bodyPr>
            <a:normAutofit/>
          </a:bodyPr>
          <a:lstStyle/>
          <a:p>
            <a:r>
              <a:rPr lang="en-US" dirty="0"/>
              <a:t>RCP </a:t>
            </a:r>
            <a:r>
              <a:rPr lang="en-US" dirty="0" smtClean="0"/>
              <a:t>Re-Write </a:t>
            </a:r>
            <a:r>
              <a:rPr lang="en-US" dirty="0"/>
              <a:t>Workgroup Membership:</a:t>
            </a:r>
          </a:p>
          <a:p>
            <a:pPr lvl="1"/>
            <a:r>
              <a:rPr lang="en-US" dirty="0"/>
              <a:t>Attending and current list of members are provided on the RRT3 Meetings 2017 website (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www.nrt.org/Meetings2017</a:t>
            </a:r>
            <a:r>
              <a:rPr lang="en-US" dirty="0"/>
              <a:t>) </a:t>
            </a:r>
            <a:endParaRPr lang="en-US" dirty="0" smtClean="0"/>
          </a:p>
          <a:p>
            <a:pPr lvl="1"/>
            <a:r>
              <a:rPr lang="en-US" dirty="0" smtClean="0"/>
              <a:t>Worked </a:t>
            </a:r>
            <a:r>
              <a:rPr lang="en-US" dirty="0"/>
              <a:t>on Sections 1 – 3 of the draft RCP document</a:t>
            </a:r>
          </a:p>
          <a:p>
            <a:pPr lvl="1"/>
            <a:r>
              <a:rPr lang="en-US" dirty="0" smtClean="0"/>
              <a:t>Section 4, Parts A and B were also reviewed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ACTION ITEMS:</a:t>
            </a:r>
          </a:p>
          <a:p>
            <a:pPr lvl="1"/>
            <a:r>
              <a:rPr lang="en-US" dirty="0" smtClean="0"/>
              <a:t>Workgroup Members - Review and provide final comments and edits on Sections 1-3</a:t>
            </a:r>
          </a:p>
          <a:p>
            <a:pPr lvl="1"/>
            <a:r>
              <a:rPr lang="en-US" dirty="0" smtClean="0"/>
              <a:t>Robin Dermigny – Complete editing/formatting of Sections 4-6 and email to workgroup members for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17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464046"/>
            <a:ext cx="7583487" cy="1044388"/>
          </a:xfrm>
        </p:spPr>
        <p:txBody>
          <a:bodyPr/>
          <a:lstStyle/>
          <a:p>
            <a:r>
              <a:rPr lang="en-US" sz="3200" dirty="0">
                <a:solidFill>
                  <a:srgbClr val="404040"/>
                </a:solidFill>
              </a:rPr>
              <a:t>Regional Contingency Plan (RCP) Re-Write Workgroup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Proposed RCP Re-write Workgroup Activity Timeline: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759587"/>
              </p:ext>
            </p:extLst>
          </p:nvPr>
        </p:nvGraphicFramePr>
        <p:xfrm>
          <a:off x="924339" y="2232455"/>
          <a:ext cx="743861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83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02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RCP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Re-Write </a:t>
                      </a:r>
                      <a:r>
                        <a:rPr lang="en-US" baseline="0" dirty="0"/>
                        <a:t>Workgroup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dirty="0"/>
                        <a:t> Criticality</a:t>
                      </a:r>
                      <a:r>
                        <a:rPr lang="en-US" baseline="0" dirty="0"/>
                        <a:t> Focus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Revise</a:t>
                      </a:r>
                      <a:r>
                        <a:rPr lang="en-US" baseline="0" dirty="0" smtClean="0"/>
                        <a:t>/Update </a:t>
                      </a:r>
                      <a:r>
                        <a:rPr lang="en-US" baseline="0" dirty="0"/>
                        <a:t>RRT3 Regional Contingency Plan </a:t>
                      </a:r>
                      <a:r>
                        <a:rPr lang="en-US" baseline="0" dirty="0" smtClean="0"/>
                        <a:t>– First </a:t>
                      </a:r>
                      <a:r>
                        <a:rPr lang="en-US" baseline="0" dirty="0"/>
                        <a:t>Draft </a:t>
                      </a:r>
                      <a:r>
                        <a:rPr lang="en-US" baseline="0" dirty="0" smtClean="0"/>
                        <a:t>of </a:t>
                      </a:r>
                      <a:r>
                        <a:rPr lang="en-US" baseline="0" dirty="0"/>
                        <a:t>Sections 4 - 6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2018</a:t>
                      </a:r>
                    </a:p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Tentative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Develop</a:t>
                      </a:r>
                      <a:r>
                        <a:rPr lang="en-US" baseline="0" dirty="0"/>
                        <a:t> Wildlife Response Guidelines – First Draft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After Completion of RCP Draft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baseline="0" dirty="0"/>
                        <a:t>Implementation of the “Best Practices for Migratory Bird Care During Oil Spill Response.”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After Completion of RCP Draft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8810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baseline="0" dirty="0"/>
                        <a:t>Develop Monitoring Requirements for response options (Dispersants, ISB, etc.) using SMART and API Joint Industry Task Force (JITF) recommendations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After Completion of RCP Draft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47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81000"/>
            <a:ext cx="8418136" cy="1663460"/>
          </a:xfrm>
        </p:spPr>
        <p:txBody>
          <a:bodyPr/>
          <a:lstStyle/>
          <a:p>
            <a:r>
              <a:rPr lang="en-US" sz="3200" dirty="0">
                <a:solidFill>
                  <a:srgbClr val="404040"/>
                </a:solidFill>
              </a:rPr>
              <a:t>Consultation, Natural Resources, &amp; Damage Assessment (CNRDA) Workgroup</a:t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Co-Chairs: Frank Csulak (NOAA) &amp; Susan Lingenfelser(USFWS); Michelle Dallessandro </a:t>
            </a:r>
            <a:r>
              <a:rPr lang="en-US" sz="2000" dirty="0" smtClean="0">
                <a:solidFill>
                  <a:srgbClr val="404040"/>
                </a:solidFill>
              </a:rPr>
              <a:t>(START </a:t>
            </a:r>
            <a:r>
              <a:rPr lang="en-US" sz="2000" dirty="0">
                <a:solidFill>
                  <a:srgbClr val="404040"/>
                </a:solidFill>
              </a:rPr>
              <a:t>Contractor)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30724"/>
            <a:ext cx="7583487" cy="4208930"/>
          </a:xfrm>
        </p:spPr>
        <p:txBody>
          <a:bodyPr>
            <a:normAutofit/>
          </a:bodyPr>
          <a:lstStyle/>
          <a:p>
            <a:r>
              <a:rPr lang="en-US" dirty="0"/>
              <a:t>Attending and current list of members are provided on the RRT3 Meetings 2017 </a:t>
            </a:r>
            <a:r>
              <a:rPr lang="en-US" dirty="0" smtClean="0"/>
              <a:t>website: </a:t>
            </a:r>
            <a:r>
              <a:rPr lang="en-US" sz="2000" dirty="0"/>
              <a:t>(</a:t>
            </a:r>
            <a:r>
              <a:rPr lang="en-US" sz="23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www.nrt.org/Meetings2017</a:t>
            </a:r>
            <a:r>
              <a:rPr lang="en-US" sz="2000" dirty="0"/>
              <a:t>) </a:t>
            </a:r>
            <a:r>
              <a:rPr lang="en-US" dirty="0"/>
              <a:t>for </a:t>
            </a:r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Workgroup_MemberList_CNRDA_11-2017.pdf</a:t>
            </a:r>
          </a:p>
          <a:p>
            <a:r>
              <a:rPr lang="en-US" dirty="0"/>
              <a:t>Addressed:</a:t>
            </a:r>
          </a:p>
          <a:p>
            <a:pPr lvl="1"/>
            <a:r>
              <a:rPr lang="en-US" dirty="0"/>
              <a:t>Endangered Species Act Matrix for Region 3 – Frank Csulak, NOAA, SSC &amp; Lindy Nelson, DOI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ACTION ITEMS:</a:t>
            </a:r>
          </a:p>
          <a:p>
            <a:pPr lvl="1"/>
            <a:r>
              <a:rPr lang="en-US" dirty="0" smtClean="0"/>
              <a:t>Final edits and distribution of individual matrices to each RRT3 USCG Sector for review and approval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27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81000"/>
            <a:ext cx="8418136" cy="1011195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CNRDA Workgroup, </a:t>
            </a:r>
            <a:r>
              <a:rPr lang="en-US" sz="3200" dirty="0" smtClean="0">
                <a:solidFill>
                  <a:srgbClr val="404040"/>
                </a:solidFill>
              </a:rPr>
              <a:t>Continued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2350" lvl="2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69175"/>
              </p:ext>
            </p:extLst>
          </p:nvPr>
        </p:nvGraphicFramePr>
        <p:xfrm>
          <a:off x="616227" y="1809230"/>
          <a:ext cx="7957508" cy="466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98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776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CNRDA Workgroup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dirty="0"/>
                        <a:t> Criticality</a:t>
                      </a:r>
                      <a:r>
                        <a:rPr lang="en-US" baseline="0" dirty="0"/>
                        <a:t> Focus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Develop Draft NOAA Endangered</a:t>
                      </a:r>
                      <a:r>
                        <a:rPr lang="en-US" baseline="0" dirty="0"/>
                        <a:t> Species Consultation Matrix for Coastal Zone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2017</a:t>
                      </a:r>
                    </a:p>
                    <a:p>
                      <a:r>
                        <a:rPr lang="en-US" i="1" dirty="0">
                          <a:solidFill>
                            <a:schemeClr val="accent1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Review/Update Dispersant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Preauthorization </a:t>
                      </a:r>
                      <a:r>
                        <a:rPr lang="en-US" baseline="0" dirty="0"/>
                        <a:t>document; address updates to ESA/EFH Consultation requirements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 hold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Produce Biological Assessment (BA) for Federal Waters – Combined effort with RRT1 and RRT2</a:t>
                      </a:r>
                    </a:p>
                    <a:p>
                      <a:pPr marL="0" indent="0">
                        <a:buFont typeface="+mj-lt"/>
                        <a:buNone/>
                        <a:tabLst>
                          <a:tab pos="461963" algn="l"/>
                        </a:tabLst>
                      </a:pPr>
                      <a:r>
                        <a:rPr lang="en-US" dirty="0"/>
                        <a:t>(Awaiting NRT guidance;</a:t>
                      </a:r>
                      <a:r>
                        <a:rPr lang="en-US" baseline="0" dirty="0"/>
                        <a:t> due</a:t>
                      </a:r>
                      <a:r>
                        <a:rPr lang="en-US" dirty="0"/>
                        <a:t> by end of calendar year)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tabLst>
                          <a:tab pos="461963" algn="l"/>
                        </a:tabLst>
                      </a:pPr>
                      <a:r>
                        <a:rPr lang="en-US" dirty="0"/>
                        <a:t>Review/Update </a:t>
                      </a:r>
                      <a:r>
                        <a:rPr lang="en-US" dirty="0" smtClean="0"/>
                        <a:t>In Situ </a:t>
                      </a:r>
                      <a:r>
                        <a:rPr lang="en-US" dirty="0"/>
                        <a:t>Burning </a:t>
                      </a:r>
                      <a:r>
                        <a:rPr lang="en-US" dirty="0" smtClean="0"/>
                        <a:t>Preauthorization </a:t>
                      </a:r>
                      <a:r>
                        <a:rPr lang="en-US" dirty="0"/>
                        <a:t>(on water)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439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NHPA Section 106 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accent1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Conduct Tribal Consultations</a:t>
                      </a:r>
                      <a:r>
                        <a:rPr lang="en-US" baseline="0" dirty="0"/>
                        <a:t> with Federally </a:t>
                      </a:r>
                      <a:r>
                        <a:rPr lang="en-US" baseline="0" dirty="0" smtClean="0"/>
                        <a:t>Recognized </a:t>
                      </a:r>
                      <a:r>
                        <a:rPr lang="en-US" baseline="0" dirty="0"/>
                        <a:t>Tribes and Tribes with interests in the 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05442" y="1345302"/>
            <a:ext cx="79575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Proposed CNRDA Workgroup Activity Timeline:</a:t>
            </a:r>
          </a:p>
        </p:txBody>
      </p:sp>
    </p:spTree>
    <p:extLst>
      <p:ext uri="{BB962C8B-B14F-4D97-AF65-F5344CB8AC3E}">
        <p14:creationId xmlns:p14="http://schemas.microsoft.com/office/powerpoint/2010/main" val="177011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81000"/>
            <a:ext cx="8418136" cy="1011195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CNRDA Workgroup, </a:t>
            </a:r>
            <a:r>
              <a:rPr lang="en-US" sz="3200" dirty="0" smtClean="0">
                <a:solidFill>
                  <a:srgbClr val="404040"/>
                </a:solidFill>
              </a:rPr>
              <a:t>Continued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2350" lvl="2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235355"/>
              </p:ext>
            </p:extLst>
          </p:nvPr>
        </p:nvGraphicFramePr>
        <p:xfrm>
          <a:off x="616227" y="1966890"/>
          <a:ext cx="7957508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5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09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CNRDA Workgroup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dirty="0"/>
                        <a:t> Criticality</a:t>
                      </a:r>
                      <a:r>
                        <a:rPr lang="en-US" baseline="0" dirty="0"/>
                        <a:t> Focus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Address updates to ESA/EFH Consultation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Further define National Pollution Fund Center and Response Funding.  Pollution Removal Funding Authorizations (PRFA) versus Interagency Agreement (IAA)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/>
                        <a:t>Review Wildlife Annex for Response Operations versus NRDA actions –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05442" y="1597558"/>
            <a:ext cx="79575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Proposed CNRDA Workgroup Activity Timeline:</a:t>
            </a:r>
          </a:p>
        </p:txBody>
      </p:sp>
    </p:spTree>
    <p:extLst>
      <p:ext uri="{BB962C8B-B14F-4D97-AF65-F5344CB8AC3E}">
        <p14:creationId xmlns:p14="http://schemas.microsoft.com/office/powerpoint/2010/main" val="80004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810109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Spill Response Countermeasures (SRC) Workgroup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 - Billy Martin (EPA) &amp; Dave Pugh (USCG); Debbie Scholz </a:t>
            </a:r>
            <a:r>
              <a:rPr lang="en-US" sz="2000" dirty="0" smtClean="0">
                <a:solidFill>
                  <a:srgbClr val="404040"/>
                </a:solidFill>
              </a:rPr>
              <a:t>(START </a:t>
            </a:r>
            <a:r>
              <a:rPr lang="en-US" sz="2000" dirty="0">
                <a:solidFill>
                  <a:srgbClr val="404040"/>
                </a:solidFill>
              </a:rPr>
              <a:t>Contractor)</a:t>
            </a:r>
            <a:endParaRPr lang="en-US" sz="36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20506"/>
            <a:ext cx="7583487" cy="4054415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Attending and current list of SRC members are provided on the RRT3 Meetings 2017 website (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www.nrt.org/Meetings2017</a:t>
            </a:r>
            <a:r>
              <a:rPr lang="en-US" sz="2000" dirty="0" smtClean="0"/>
              <a:t>)</a:t>
            </a:r>
            <a:endParaRPr lang="en-US" sz="18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2000" dirty="0"/>
              <a:t>Completed first draft of the </a:t>
            </a:r>
            <a:r>
              <a:rPr lang="en-US" i="1" dirty="0" smtClean="0"/>
              <a:t>Region </a:t>
            </a:r>
            <a:r>
              <a:rPr lang="en-US" i="1" dirty="0"/>
              <a:t>III Regional Response Team Guidance for the Decanting of Contact Water in Inland, Ocean, and Coastal </a:t>
            </a:r>
            <a:r>
              <a:rPr lang="en-US" i="1" dirty="0" smtClean="0"/>
              <a:t>Waters</a:t>
            </a:r>
            <a:endParaRPr lang="en-US" sz="2000" i="1" dirty="0"/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ACTION </a:t>
            </a:r>
            <a:r>
              <a:rPr lang="en-US" b="1" dirty="0" smtClean="0">
                <a:solidFill>
                  <a:srgbClr val="FFC000"/>
                </a:solidFill>
              </a:rPr>
              <a:t>ITEMS</a:t>
            </a:r>
            <a:r>
              <a:rPr lang="en-US" dirty="0" smtClean="0">
                <a:solidFill>
                  <a:srgbClr val="FFC000"/>
                </a:solidFill>
              </a:rPr>
              <a:t>:</a:t>
            </a:r>
            <a:endParaRPr lang="en-US" dirty="0">
              <a:solidFill>
                <a:srgbClr val="FFC000"/>
              </a:solidFill>
            </a:endParaRPr>
          </a:p>
          <a:p>
            <a:pPr lvl="2"/>
            <a:r>
              <a:rPr lang="en-US" dirty="0"/>
              <a:t>Incorporate agreed upon changes and revisions into working document</a:t>
            </a:r>
            <a:endParaRPr lang="en-US" i="1" dirty="0"/>
          </a:p>
          <a:p>
            <a:pPr lvl="2"/>
            <a:r>
              <a:rPr lang="en-US" dirty="0"/>
              <a:t>Conduct document review and finalization</a:t>
            </a:r>
          </a:p>
          <a:p>
            <a:pPr lvl="2"/>
            <a:r>
              <a:rPr lang="en-US" dirty="0"/>
              <a:t>Submit to Executive Committee at May 2018 (or before) for consideration and recommendation for adoption by the Standing Committee</a:t>
            </a:r>
          </a:p>
          <a:p>
            <a:endParaRPr lang="en-US" sz="20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12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068239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SRC Workgroup, </a:t>
            </a:r>
            <a:r>
              <a:rPr lang="en-US" sz="3600" dirty="0" smtClean="0">
                <a:solidFill>
                  <a:srgbClr val="404040"/>
                </a:solidFill>
              </a:rPr>
              <a:t>Continued</a:t>
            </a:r>
            <a:endParaRPr lang="en-US" sz="36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63306"/>
            <a:ext cx="7583487" cy="4511615"/>
          </a:xfrm>
        </p:spPr>
        <p:txBody>
          <a:bodyPr>
            <a:normAutofit/>
          </a:bodyPr>
          <a:lstStyle/>
          <a:p>
            <a:r>
              <a:rPr lang="en-US" sz="2000" dirty="0"/>
              <a:t>Workgroup completed review of the </a:t>
            </a:r>
            <a:r>
              <a:rPr lang="en-US" i="1" dirty="0" smtClean="0"/>
              <a:t>Region </a:t>
            </a:r>
            <a:r>
              <a:rPr lang="en-US" i="1" dirty="0"/>
              <a:t>III Surface Washing Agents Preauthorization Test and Evaluation </a:t>
            </a:r>
            <a:r>
              <a:rPr lang="en-US" i="1" dirty="0" smtClean="0"/>
              <a:t>Protocol</a:t>
            </a:r>
            <a:endParaRPr lang="en-US" sz="2000" i="1" dirty="0"/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ACTION </a:t>
            </a:r>
            <a:r>
              <a:rPr lang="en-US" b="1" dirty="0" smtClean="0">
                <a:solidFill>
                  <a:srgbClr val="FFC000"/>
                </a:solidFill>
              </a:rPr>
              <a:t>ITEMS</a:t>
            </a:r>
            <a:r>
              <a:rPr lang="en-US" dirty="0" smtClean="0">
                <a:solidFill>
                  <a:srgbClr val="FFC000"/>
                </a:solidFill>
              </a:rPr>
              <a:t>:</a:t>
            </a:r>
            <a:endParaRPr lang="en-US" dirty="0">
              <a:solidFill>
                <a:srgbClr val="FFC000"/>
              </a:solidFill>
            </a:endParaRPr>
          </a:p>
          <a:p>
            <a:pPr lvl="2"/>
            <a:r>
              <a:rPr lang="en-US" dirty="0"/>
              <a:t>Incorporate agreed upon changes and revisions into working document</a:t>
            </a:r>
            <a:endParaRPr lang="en-US" i="1" dirty="0"/>
          </a:p>
          <a:p>
            <a:pPr lvl="2"/>
            <a:r>
              <a:rPr lang="en-US" dirty="0"/>
              <a:t>Conduct document review and finalization</a:t>
            </a:r>
          </a:p>
          <a:p>
            <a:pPr lvl="2"/>
            <a:r>
              <a:rPr lang="en-US" dirty="0"/>
              <a:t>Submit to Executive Committee at May 2018 (or before) for consideration and recommendation for adoption by the Standing Committee</a:t>
            </a:r>
          </a:p>
          <a:p>
            <a:endParaRPr lang="en-US" sz="20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87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SRC Workgroup, Continued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Proposed SRC Workgroup Activity Timeline: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850916"/>
              </p:ext>
            </p:extLst>
          </p:nvPr>
        </p:nvGraphicFramePr>
        <p:xfrm>
          <a:off x="672682" y="2380130"/>
          <a:ext cx="79364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24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40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SRC Workgroup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dirty="0"/>
                        <a:t> Criticality</a:t>
                      </a:r>
                      <a:r>
                        <a:rPr lang="en-US" baseline="0" dirty="0"/>
                        <a:t> Focus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/>
                        <a:t>Review/Update </a:t>
                      </a:r>
                      <a:r>
                        <a:rPr lang="en-US" i="1" dirty="0" smtClean="0"/>
                        <a:t>Region </a:t>
                      </a:r>
                      <a:r>
                        <a:rPr lang="en-US" i="1" dirty="0"/>
                        <a:t>III Regional Response Team Guidance for the Decanting of Contact Water in Inland, Ocean, and Coastal </a:t>
                      </a:r>
                      <a:r>
                        <a:rPr lang="en-US" i="1" dirty="0" smtClean="0"/>
                        <a:t>Waters </a:t>
                      </a:r>
                      <a:r>
                        <a:rPr lang="en-US" i="0" dirty="0"/>
                        <a:t>guidance</a:t>
                      </a:r>
                      <a:endParaRPr lang="en-US" i="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2017;</a:t>
                      </a:r>
                    </a:p>
                    <a:p>
                      <a:r>
                        <a:rPr lang="en-US" b="1" i="1" dirty="0">
                          <a:solidFill>
                            <a:schemeClr val="accent1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/>
                        <a:t>Review/Update First Draft of the </a:t>
                      </a:r>
                      <a:r>
                        <a:rPr lang="en-US" i="1" dirty="0" smtClean="0"/>
                        <a:t>RRT3 </a:t>
                      </a:r>
                      <a:r>
                        <a:rPr lang="en-US" i="1" dirty="0"/>
                        <a:t>Surface Washing Agents Preauthorization Test and Evaluation </a:t>
                      </a:r>
                      <a:r>
                        <a:rPr lang="en-US" i="1" dirty="0" smtClean="0"/>
                        <a:t>Protocol </a:t>
                      </a:r>
                      <a:r>
                        <a:rPr lang="en-US" dirty="0"/>
                        <a:t>document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2017; </a:t>
                      </a:r>
                      <a:r>
                        <a:rPr lang="en-US" b="1" i="1" dirty="0">
                          <a:solidFill>
                            <a:schemeClr val="accent1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Participate with CNRDA Workgroup for the development and finalization of the Joint RRT I, II, and III </a:t>
                      </a: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Biological </a:t>
                      </a: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Assessment and Essential Fish Habitat Evaluation Use of Oil Spill Dispersants and </a:t>
                      </a: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In Situ </a:t>
                      </a: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Burning as part of Response Actions </a:t>
                      </a: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Considered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0" dirty="0">
                          <a:solidFill>
                            <a:srgbClr val="FF0000"/>
                          </a:solidFill>
                        </a:rPr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3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SRC Workgroup, Continued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topics remaining in queue: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RRT3 Dispersant </a:t>
            </a:r>
            <a:r>
              <a:rPr lang="en-US" dirty="0" smtClean="0"/>
              <a:t>Preauthorization </a:t>
            </a:r>
            <a:r>
              <a:rPr lang="en-US" dirty="0"/>
              <a:t>MOU and (Dispersant Employment Evaluation Plan (DEEP) – awaiting guidance from Co-chairs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RRT3 </a:t>
            </a:r>
            <a:r>
              <a:rPr lang="en-US" dirty="0" smtClean="0"/>
              <a:t>In Situ </a:t>
            </a:r>
            <a:r>
              <a:rPr lang="en-US" dirty="0"/>
              <a:t>Burning </a:t>
            </a:r>
            <a:r>
              <a:rPr lang="en-US" dirty="0" smtClean="0"/>
              <a:t>Preauthorization </a:t>
            </a:r>
            <a:r>
              <a:rPr lang="en-US" dirty="0"/>
              <a:t>and Guidelines (inland, wetlands, and on water)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RRT3 Bioremediation Guidelines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Booming strategies for tidal and inland areas with rail/water and pipeline/water nexus points – </a:t>
            </a:r>
            <a:r>
              <a:rPr lang="en-US" b="1" dirty="0">
                <a:solidFill>
                  <a:srgbClr val="FF0000"/>
                </a:solidFill>
              </a:rPr>
              <a:t>underway by IAC Workgroup</a:t>
            </a:r>
            <a:r>
              <a:rPr lang="en-US" dirty="0"/>
              <a:t> – to review concept documents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769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18" y="536274"/>
            <a:ext cx="7984975" cy="1525439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Information Management &amp; Outreach (IMO) Workgroup</a:t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Chair: Maryann Toniazzo (GSA); Robin Dermigny </a:t>
            </a:r>
            <a:r>
              <a:rPr lang="en-US" sz="2000" dirty="0" smtClean="0">
                <a:solidFill>
                  <a:srgbClr val="404040"/>
                </a:solidFill>
              </a:rPr>
              <a:t>(START Contractor</a:t>
            </a:r>
            <a:r>
              <a:rPr lang="en-US" sz="2000" dirty="0">
                <a:solidFill>
                  <a:srgbClr val="404040"/>
                </a:solidFill>
              </a:rPr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55011"/>
            <a:ext cx="7784230" cy="398464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IMO Workgroup attending and current list of members are provided on the RRT3 Meetings 2017 website </a:t>
            </a:r>
            <a:r>
              <a:rPr lang="en-US" sz="2100" dirty="0"/>
              <a:t>(</a:t>
            </a:r>
            <a:r>
              <a:rPr lang="en-US" sz="2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www.nrt.org/Meetings2017</a:t>
            </a:r>
            <a:r>
              <a:rPr lang="en-US" sz="2100" dirty="0" smtClean="0"/>
              <a:t>)</a:t>
            </a:r>
            <a:endParaRPr lang="en-US" sz="21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Reviewed IMO plan revisions and discussed how to address Social Media at the RRT3 level:</a:t>
            </a:r>
          </a:p>
          <a:p>
            <a:pPr lvl="1"/>
            <a:r>
              <a:rPr lang="en-US" dirty="0" smtClean="0"/>
              <a:t>Because each agency has different protocols for handling Social Media, workgroup members decided to provided Best Practices in an Appendix to the IMO Plan.</a:t>
            </a:r>
          </a:p>
          <a:p>
            <a:r>
              <a:rPr lang="en-US" dirty="0" smtClean="0"/>
              <a:t>Brian </a:t>
            </a:r>
            <a:r>
              <a:rPr lang="en-US" dirty="0"/>
              <a:t>Moore, PADEP accepted position of IMO Workgroup Co-Chair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15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18" y="536274"/>
            <a:ext cx="7984975" cy="1262709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IMO Workgroup, continued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58009"/>
            <a:ext cx="7784230" cy="4381646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ACTION </a:t>
            </a:r>
            <a:r>
              <a:rPr lang="en-US" b="1" dirty="0" smtClean="0">
                <a:solidFill>
                  <a:srgbClr val="FFC000"/>
                </a:solidFill>
              </a:rPr>
              <a:t>ITEMS</a:t>
            </a:r>
            <a:r>
              <a:rPr lang="en-US" dirty="0" smtClean="0">
                <a:solidFill>
                  <a:srgbClr val="FFC000"/>
                </a:solidFill>
              </a:rPr>
              <a:t>: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/>
              <a:t>Email final revision of plan to IMO members for review. Post to RRT3 </a:t>
            </a:r>
            <a:r>
              <a:rPr lang="en-US" dirty="0" smtClean="0"/>
              <a:t>website. </a:t>
            </a:r>
            <a:endParaRPr lang="en-US" dirty="0"/>
          </a:p>
          <a:p>
            <a:pPr lvl="1"/>
            <a:r>
              <a:rPr lang="en-US" dirty="0" smtClean="0"/>
              <a:t>Workgroup members to provide their agencies’ Best Practices for handling Social Media.</a:t>
            </a:r>
          </a:p>
          <a:p>
            <a:pPr lvl="1"/>
            <a:r>
              <a:rPr lang="en-US" dirty="0" smtClean="0"/>
              <a:t>Need </a:t>
            </a:r>
            <a:r>
              <a:rPr lang="en-US" dirty="0"/>
              <a:t>to determine whether NRT requires a document retention </a:t>
            </a:r>
            <a:r>
              <a:rPr lang="en-US" dirty="0" smtClean="0"/>
              <a:t>schedule: </a:t>
            </a:r>
            <a:endParaRPr lang="en-US" dirty="0"/>
          </a:p>
          <a:p>
            <a:pPr lvl="2"/>
            <a:r>
              <a:rPr lang="en-US" dirty="0"/>
              <a:t>Should there be a file plan (included in the IMO Plan) or does NRT have one? </a:t>
            </a:r>
          </a:p>
          <a:p>
            <a:pPr lvl="1"/>
            <a:r>
              <a:rPr lang="en-US" dirty="0"/>
              <a:t>Would RRT3 workgroup products be subject to FOUO? All should be public under Freedom of Information, minus contact information. </a:t>
            </a:r>
          </a:p>
          <a:p>
            <a:pPr lvl="1"/>
            <a:r>
              <a:rPr lang="en-US" dirty="0"/>
              <a:t>Begin updating Agency Fact Sheets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80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101812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IMO Workgroup, Continued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2812"/>
            <a:ext cx="7583487" cy="455491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Proposed IMO Workgroup Activity Timeline: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354048"/>
              </p:ext>
            </p:extLst>
          </p:nvPr>
        </p:nvGraphicFramePr>
        <p:xfrm>
          <a:off x="906161" y="2073784"/>
          <a:ext cx="7685748" cy="419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3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2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700" dirty="0"/>
                        <a:t>IMO Workgroup </a:t>
                      </a:r>
                      <a:r>
                        <a:rPr lang="en-US" sz="17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700" dirty="0"/>
                        <a:t> Criticality</a:t>
                      </a:r>
                      <a:r>
                        <a:rPr lang="en-US" sz="1700" baseline="0" dirty="0"/>
                        <a:t> Focus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dirty="0"/>
                        <a:t>Develop Information Management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i="1" dirty="0">
                          <a:solidFill>
                            <a:schemeClr val="accent1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dirty="0"/>
                        <a:t>Revise</a:t>
                      </a:r>
                      <a:r>
                        <a:rPr lang="en-US" sz="1700" baseline="0" dirty="0"/>
                        <a:t> RRT3 new </a:t>
                      </a:r>
                      <a:r>
                        <a:rPr lang="en-US" sz="1700" baseline="0" dirty="0" smtClean="0"/>
                        <a:t>website:</a:t>
                      </a:r>
                      <a:endParaRPr lang="en-US" sz="1700" baseline="0" dirty="0"/>
                    </a:p>
                    <a:p>
                      <a:pPr marL="182880" indent="-18288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700" baseline="0" dirty="0"/>
                        <a:t>Update information</a:t>
                      </a:r>
                    </a:p>
                    <a:p>
                      <a:pPr marL="182880" indent="-18288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700" baseline="0" dirty="0"/>
                        <a:t>Consistent </a:t>
                      </a:r>
                      <a:r>
                        <a:rPr lang="en-US" sz="1700" baseline="0" dirty="0" smtClean="0"/>
                        <a:t>format/look </a:t>
                      </a:r>
                      <a:r>
                        <a:rPr lang="en-US" sz="1700" baseline="0" dirty="0"/>
                        <a:t>for all products by </a:t>
                      </a:r>
                      <a:r>
                        <a:rPr lang="en-US" sz="1700" baseline="0" dirty="0" smtClean="0"/>
                        <a:t>workgroups/committees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May 2018</a:t>
                      </a:r>
                    </a:p>
                    <a:p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Underway/Continuing</a:t>
                      </a:r>
                      <a:endParaRPr lang="en-US" sz="1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dirty="0"/>
                        <a:t>Update fact</a:t>
                      </a:r>
                      <a:r>
                        <a:rPr lang="en-US" sz="1700" baseline="0" dirty="0"/>
                        <a:t> sheets and information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November 2018 </a:t>
                      </a:r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Underway/Continuing</a:t>
                      </a:r>
                      <a:endParaRPr lang="en-US" sz="1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dirty="0" smtClean="0"/>
                        <a:t>Determine what </a:t>
                      </a:r>
                      <a:r>
                        <a:rPr lang="en-US" sz="1700" dirty="0"/>
                        <a:t>information is missing from website</a:t>
                      </a:r>
                      <a:r>
                        <a:rPr lang="en-US" sz="1700" baseline="0" dirty="0"/>
                        <a:t> to make it available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May 2018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solidFill>
                            <a:srgbClr val="FF0000"/>
                          </a:solidFill>
                        </a:rPr>
                        <a:t>Underway/Continuing</a:t>
                      </a:r>
                      <a:endParaRPr lang="en-US" sz="17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dirty="0"/>
                        <a:t>Develop dissemination and education materials for stakeholders on RRT3 and planning/response communities,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59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810109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13650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Improving Chemical Facility Safety &amp; Security Workgroup</a:t>
            </a:r>
            <a:r>
              <a:rPr lang="en-US" sz="3600" dirty="0">
                <a:solidFill>
                  <a:schemeClr val="tx1"/>
                </a:solidFill>
              </a:rPr>
              <a:t/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Tri-Chairs - Bill Steuteville (EPA), Adam Hamrick (OSHA) &amp; Garrett Hanson (DHS) </a:t>
            </a:r>
            <a:endParaRPr lang="en-US" sz="36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20506"/>
            <a:ext cx="7583487" cy="4054415"/>
          </a:xfrm>
        </p:spPr>
        <p:txBody>
          <a:bodyPr>
            <a:normAutofit/>
          </a:bodyPr>
          <a:lstStyle/>
          <a:p>
            <a:r>
              <a:rPr lang="en-US" sz="2000" dirty="0"/>
              <a:t>Attending and current </a:t>
            </a:r>
            <a:r>
              <a:rPr lang="en-US" sz="2000" dirty="0" smtClean="0"/>
              <a:t>lists </a:t>
            </a:r>
            <a:r>
              <a:rPr lang="en-US" sz="2000" dirty="0"/>
              <a:t>of EO 13650 members and documents </a:t>
            </a:r>
            <a:r>
              <a:rPr lang="en-US" sz="2000" dirty="0" smtClean="0"/>
              <a:t>are provided </a:t>
            </a:r>
            <a:r>
              <a:rPr lang="en-US" sz="2000" dirty="0"/>
              <a:t>on the Region 3 Executive order 13650 Chemical Facility Safety and Security </a:t>
            </a:r>
            <a:r>
              <a:rPr lang="en-US" sz="2000" dirty="0" smtClean="0"/>
              <a:t>website: </a:t>
            </a:r>
          </a:p>
          <a:p>
            <a:pPr lvl="1"/>
            <a:r>
              <a:rPr lang="en-US" sz="1900" dirty="0" smtClean="0"/>
              <a:t>Website</a:t>
            </a:r>
            <a:r>
              <a:rPr lang="en-US" sz="1900" dirty="0"/>
              <a:t>: </a:t>
            </a:r>
            <a:r>
              <a:rPr lang="en-US" sz="1900" u="sng" dirty="0">
                <a:hlinkClick r:id="rId2"/>
              </a:rPr>
              <a:t>www.nrt.org/R3EO13650</a:t>
            </a:r>
            <a:endParaRPr lang="en-US" sz="16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2000" dirty="0"/>
              <a:t>Tri-Chair members </a:t>
            </a:r>
            <a:r>
              <a:rPr lang="en-US" sz="2000" dirty="0" smtClean="0"/>
              <a:t>(EPA, OSHA, and DHS) met </a:t>
            </a:r>
            <a:r>
              <a:rPr lang="en-US" sz="2000" dirty="0"/>
              <a:t>during Workgroup Working Meetings. Report-Out provided during Thursday Standing Meeting: </a:t>
            </a:r>
          </a:p>
          <a:p>
            <a:pPr lvl="1"/>
            <a:r>
              <a:rPr lang="en-US" sz="1800" dirty="0" smtClean="0"/>
              <a:t>Continue sharing </a:t>
            </a:r>
            <a:r>
              <a:rPr lang="en-US" sz="1800" dirty="0"/>
              <a:t>PSM inspection schedule and results with Tri-Chairs. </a:t>
            </a:r>
          </a:p>
          <a:p>
            <a:pPr lvl="1"/>
            <a:r>
              <a:rPr lang="en-US" sz="1800" dirty="0" smtClean="0"/>
              <a:t>Continue to meet </a:t>
            </a:r>
            <a:r>
              <a:rPr lang="en-US" sz="1800" dirty="0"/>
              <a:t>quarterly, including PHMSA, USCG, FBI, ATF, and others. </a:t>
            </a:r>
          </a:p>
          <a:p>
            <a:endParaRPr lang="en-US" sz="20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33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810109"/>
          </a:xfrm>
        </p:spPr>
        <p:txBody>
          <a:bodyPr anchor="ctr"/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Chemical Facility Safety &amp; Security Workgroup, Continued</a:t>
            </a:r>
            <a:r>
              <a:rPr lang="en-US" sz="3600" dirty="0">
                <a:solidFill>
                  <a:schemeClr val="tx1"/>
                </a:solidFill>
              </a:rPr>
              <a:t/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48678"/>
            <a:ext cx="7583487" cy="4526243"/>
          </a:xfrm>
        </p:spPr>
        <p:txBody>
          <a:bodyPr>
            <a:normAutofit/>
          </a:bodyPr>
          <a:lstStyle/>
          <a:p>
            <a:pPr lvl="1"/>
            <a:r>
              <a:rPr lang="en-US" sz="1800" dirty="0" smtClean="0"/>
              <a:t>In 2017 have been holding workshops and outreach at conferences, multiple agency meetings, and other venues.</a:t>
            </a:r>
          </a:p>
          <a:p>
            <a:pPr lvl="1"/>
            <a:r>
              <a:rPr lang="en-US" sz="1800" dirty="0" smtClean="0"/>
              <a:t>Looking to do another Workshop 2018 – information will be provided as details are firmed up. </a:t>
            </a:r>
          </a:p>
          <a:p>
            <a:pPr lvl="1"/>
            <a:r>
              <a:rPr lang="en-US" sz="1800" dirty="0" smtClean="0"/>
              <a:t>Unable to </a:t>
            </a:r>
            <a:r>
              <a:rPr lang="en-US" sz="1800" dirty="0"/>
              <a:t>visit LEPCs individually – looking for regional opportunities</a:t>
            </a:r>
            <a:r>
              <a:rPr lang="en-US" sz="1800" dirty="0" smtClean="0"/>
              <a:t>. Please advise Tri-Chairs of any opportunities you are aware of. </a:t>
            </a:r>
            <a:endParaRPr lang="en-US" sz="1800" dirty="0"/>
          </a:p>
          <a:p>
            <a:pPr lvl="1"/>
            <a:r>
              <a:rPr lang="en-US" sz="1800" dirty="0" smtClean="0"/>
              <a:t>ATF provided a truck display at the Dover, DE Workshop this year. A large number of agencies participated and information-sharing was well received.</a:t>
            </a:r>
          </a:p>
          <a:p>
            <a:pPr lvl="1"/>
            <a:r>
              <a:rPr lang="en-US" sz="1800" dirty="0" smtClean="0"/>
              <a:t>A drone presentation was conducted by PADEP/PEMA - recommend this presentation for a future RRT3 meeting.</a:t>
            </a:r>
            <a:endParaRPr lang="en-US" sz="1800" dirty="0"/>
          </a:p>
          <a:p>
            <a:endParaRPr lang="en-US" sz="20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86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148093-F8FD-4500-9C7C-46257C3B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Field Trip to PEMA Commonwealth Response Coordination Center (CRCC)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BA066-2E3A-48D6-846D-BA5975F60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Brian Moore of PADEP arranged a field trip for the membership to the Pennsylvania </a:t>
            </a:r>
            <a:r>
              <a:rPr lang="en-US" dirty="0" smtClean="0"/>
              <a:t>Emergency </a:t>
            </a:r>
            <a:r>
              <a:rPr lang="en-US" dirty="0"/>
              <a:t>Management Agency’s Emergency Operations </a:t>
            </a:r>
            <a:r>
              <a:rPr lang="en-US" dirty="0" smtClean="0"/>
              <a:t>Center (</a:t>
            </a:r>
            <a:r>
              <a:rPr lang="en-US" dirty="0"/>
              <a:t>EOC) facility in Harrisburg, PA</a:t>
            </a:r>
          </a:p>
          <a:p>
            <a:pPr lvl="1"/>
            <a:r>
              <a:rPr lang="en-US" dirty="0"/>
              <a:t>Participants observed the Commonwealth’s Radiological Emergency Preparedness </a:t>
            </a:r>
            <a:r>
              <a:rPr lang="en-US" dirty="0" smtClean="0"/>
              <a:t>Full-Scale </a:t>
            </a:r>
            <a:r>
              <a:rPr lang="en-US" dirty="0"/>
              <a:t>Exercise with Exelon’s Limerick Nuclear Energy Generating Station</a:t>
            </a:r>
          </a:p>
          <a:p>
            <a:pPr lvl="1"/>
            <a:r>
              <a:rPr lang="en-US" dirty="0"/>
              <a:t>Some of the Agencies </a:t>
            </a:r>
            <a:r>
              <a:rPr lang="en-US" dirty="0" smtClean="0"/>
              <a:t>participating included:</a:t>
            </a:r>
            <a:endParaRPr lang="en-US" dirty="0"/>
          </a:p>
          <a:p>
            <a:pPr lvl="2"/>
            <a:r>
              <a:rPr lang="en-US" dirty="0"/>
              <a:t>PEMA</a:t>
            </a:r>
          </a:p>
          <a:p>
            <a:pPr lvl="2"/>
            <a:r>
              <a:rPr lang="en-US" dirty="0"/>
              <a:t>PADEP - Bureau of Radiation Protection &amp; Environmental Emergency Response</a:t>
            </a:r>
          </a:p>
          <a:p>
            <a:pPr lvl="2"/>
            <a:r>
              <a:rPr lang="en-US" dirty="0"/>
              <a:t>Nuclear Regulatory Commission</a:t>
            </a:r>
          </a:p>
          <a:p>
            <a:pPr lvl="2"/>
            <a:r>
              <a:rPr lang="en-US" dirty="0"/>
              <a:t>FEMA</a:t>
            </a:r>
          </a:p>
          <a:p>
            <a:pPr lvl="1"/>
            <a:r>
              <a:rPr lang="en-US" dirty="0"/>
              <a:t>A big </a:t>
            </a:r>
            <a:r>
              <a:rPr lang="en-US" dirty="0" smtClean="0"/>
              <a:t>thank-you </a:t>
            </a:r>
            <a:r>
              <a:rPr lang="en-US" dirty="0"/>
              <a:t>to PEMA and PADEP for the tour!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1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Wednesday Topics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15, 2017</a:t>
            </a:r>
          </a:p>
        </p:txBody>
      </p:sp>
    </p:spTree>
    <p:extLst>
      <p:ext uri="{BB962C8B-B14F-4D97-AF65-F5344CB8AC3E}">
        <p14:creationId xmlns:p14="http://schemas.microsoft.com/office/powerpoint/2010/main" val="566062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915963" cy="1044388"/>
          </a:xfrm>
        </p:spPr>
        <p:txBody>
          <a:bodyPr/>
          <a:lstStyle/>
          <a:p>
            <a:r>
              <a:rPr lang="en-US" dirty="0">
                <a:solidFill>
                  <a:srgbClr val="404040"/>
                </a:solidFill>
              </a:rPr>
              <a:t>Training Workgroup</a:t>
            </a:r>
            <a:br>
              <a:rPr lang="en-US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Chair - Kaitlyn Hess (EPA) – Chair; Debbie Scholz </a:t>
            </a:r>
            <a:r>
              <a:rPr lang="en-US" sz="1800" dirty="0" smtClean="0">
                <a:solidFill>
                  <a:srgbClr val="404040"/>
                </a:solidFill>
              </a:rPr>
              <a:t>(START </a:t>
            </a:r>
            <a:r>
              <a:rPr lang="en-US" sz="1800" dirty="0">
                <a:solidFill>
                  <a:srgbClr val="404040"/>
                </a:solidFill>
              </a:rPr>
              <a:t>Contractor)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Workgroup members include all RRT3 voting and participant members</a:t>
            </a:r>
          </a:p>
          <a:p>
            <a:r>
              <a:rPr lang="en-US" sz="2400" dirty="0"/>
              <a:t>Training Opportunities and Presentations for May 2018 and in the future were reviewed and posted on the RRT3 Meetings 2017 webpage (www.nrt.org/Meetings2017) “Documents” Tab under </a:t>
            </a:r>
            <a:r>
              <a:rPr lang="en-US" sz="2400" dirty="0" smtClean="0"/>
              <a:t>“11-2017 Meeting”</a:t>
            </a:r>
            <a:endParaRPr lang="en-US" sz="2400" dirty="0"/>
          </a:p>
          <a:p>
            <a:r>
              <a:rPr lang="en-US" sz="2400" u="sng" dirty="0">
                <a:solidFill>
                  <a:srgbClr val="FFC000"/>
                </a:solidFill>
              </a:rPr>
              <a:t>ACTION </a:t>
            </a:r>
            <a:r>
              <a:rPr lang="en-US" sz="2400" u="sng" dirty="0" smtClean="0">
                <a:solidFill>
                  <a:srgbClr val="FFC000"/>
                </a:solidFill>
              </a:rPr>
              <a:t>ITEMS (all participant members)</a:t>
            </a:r>
            <a:r>
              <a:rPr lang="en-US" sz="2400" b="1" u="sng" dirty="0" smtClean="0">
                <a:solidFill>
                  <a:srgbClr val="FFC000"/>
                </a:solidFill>
              </a:rPr>
              <a:t>:</a:t>
            </a:r>
            <a:endParaRPr lang="en-US" sz="2400" dirty="0">
              <a:solidFill>
                <a:srgbClr val="FFC000"/>
              </a:solidFill>
            </a:endParaRPr>
          </a:p>
          <a:p>
            <a:pPr lvl="1"/>
            <a:r>
              <a:rPr lang="en-US" sz="1800" dirty="0" smtClean="0"/>
              <a:t>Review </a:t>
            </a:r>
            <a:r>
              <a:rPr lang="en-US" sz="1800" dirty="0"/>
              <a:t>and </a:t>
            </a:r>
            <a:r>
              <a:rPr lang="en-US" sz="1800" dirty="0" smtClean="0"/>
              <a:t>provide comment </a:t>
            </a:r>
            <a:r>
              <a:rPr lang="en-US" sz="1800" dirty="0"/>
              <a:t>on </a:t>
            </a:r>
            <a:r>
              <a:rPr lang="en-US" sz="1800" dirty="0" smtClean="0"/>
              <a:t>list of Training Opportunities and Presentations</a:t>
            </a:r>
            <a:endParaRPr lang="en-US" sz="1800" dirty="0"/>
          </a:p>
          <a:p>
            <a:pPr lvl="1"/>
            <a:r>
              <a:rPr lang="en-US" sz="1800" dirty="0"/>
              <a:t>Provide suggestions </a:t>
            </a:r>
            <a:r>
              <a:rPr lang="en-US" sz="1800" dirty="0" smtClean="0"/>
              <a:t>and/or contact information for </a:t>
            </a:r>
            <a:r>
              <a:rPr lang="en-US" sz="1800" dirty="0"/>
              <a:t>future </a:t>
            </a:r>
            <a:r>
              <a:rPr lang="en-US" sz="1800" dirty="0" smtClean="0"/>
              <a:t>training/ presentation topics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0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Wednesday Presentations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86596" y="1231421"/>
            <a:ext cx="8159371" cy="538758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PRESENTATIONs provided in their entirety on RRT3 Meetings 2017 Website (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www.nrt.org/Meetings201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7</a:t>
            </a:r>
            <a:r>
              <a:rPr lang="en-US" sz="2000" dirty="0"/>
              <a:t>) under the “Documents” Tab under </a:t>
            </a:r>
            <a:r>
              <a:rPr lang="en-US" sz="2000" dirty="0" smtClean="0"/>
              <a:t>“11-2017 Meeting</a:t>
            </a:r>
            <a:r>
              <a:rPr lang="en-US" sz="2000" dirty="0"/>
              <a:t>”:</a:t>
            </a:r>
          </a:p>
          <a:p>
            <a:pPr lvl="1"/>
            <a:r>
              <a:rPr lang="en-US" sz="1800" dirty="0" smtClean="0"/>
              <a:t>“NCP </a:t>
            </a:r>
            <a:r>
              <a:rPr lang="en-US" sz="1800" dirty="0"/>
              <a:t>Relationship to NRF for </a:t>
            </a:r>
            <a:r>
              <a:rPr lang="en-US" sz="1800" dirty="0" smtClean="0"/>
              <a:t>Responses,” </a:t>
            </a:r>
            <a:r>
              <a:rPr lang="en-US" sz="1800" dirty="0"/>
              <a:t>presented by David Ormes, USCG District 5 Co-Chair, RRT3</a:t>
            </a:r>
          </a:p>
          <a:p>
            <a:pPr lvl="1"/>
            <a:r>
              <a:rPr lang="en-US" sz="1800" dirty="0" smtClean="0"/>
              <a:t>“ICCOPR </a:t>
            </a:r>
            <a:r>
              <a:rPr lang="en-US" sz="1800" dirty="0"/>
              <a:t>R&amp;T Activities and </a:t>
            </a:r>
            <a:r>
              <a:rPr lang="en-US" sz="1800" dirty="0" smtClean="0"/>
              <a:t>6-Year Plan,” </a:t>
            </a:r>
            <a:r>
              <a:rPr lang="en-US" sz="1800" dirty="0"/>
              <a:t>presented by Kirsten Trego, USCG HQ</a:t>
            </a:r>
          </a:p>
          <a:p>
            <a:pPr lvl="1"/>
            <a:r>
              <a:rPr lang="en-US" sz="1800" dirty="0" smtClean="0"/>
              <a:t>“Region </a:t>
            </a:r>
            <a:r>
              <a:rPr lang="en-US" sz="1800" dirty="0"/>
              <a:t>3’s Oil and Gas Operations and </a:t>
            </a:r>
            <a:r>
              <a:rPr lang="en-US" sz="1800" dirty="0" smtClean="0"/>
              <a:t>Exploration,” presented by Kurt Klapowski, PADEP</a:t>
            </a:r>
            <a:endParaRPr lang="en-US" sz="1800" dirty="0"/>
          </a:p>
          <a:p>
            <a:pPr lvl="1"/>
            <a:r>
              <a:rPr lang="en-US" sz="1800" dirty="0" smtClean="0"/>
              <a:t>“Wolfsnare Creek/Naval </a:t>
            </a:r>
            <a:r>
              <a:rPr lang="en-US" sz="1800" dirty="0"/>
              <a:t>Station Oceana </a:t>
            </a:r>
            <a:r>
              <a:rPr lang="en-US" sz="1800" dirty="0" smtClean="0"/>
              <a:t>Response,” </a:t>
            </a:r>
            <a:r>
              <a:rPr lang="en-US" sz="1800" dirty="0"/>
              <a:t>presented by LCDR Renee McKinnon and LCDR John Laraia, USCG Sector Hampton Roads</a:t>
            </a:r>
          </a:p>
          <a:p>
            <a:pPr lvl="1"/>
            <a:r>
              <a:rPr lang="en-US" sz="1800" dirty="0" smtClean="0"/>
              <a:t>“Hyndman </a:t>
            </a:r>
            <a:r>
              <a:rPr lang="en-US" sz="1800" dirty="0"/>
              <a:t>Train </a:t>
            </a:r>
            <a:r>
              <a:rPr lang="en-US" sz="1800" dirty="0" smtClean="0"/>
              <a:t>Derailment,” </a:t>
            </a:r>
            <a:r>
              <a:rPr lang="en-US" sz="1800" dirty="0"/>
              <a:t>presented by Brian Moore, PADEP</a:t>
            </a:r>
          </a:p>
          <a:p>
            <a:pPr lvl="1"/>
            <a:r>
              <a:rPr lang="en-US" sz="1800" dirty="0" smtClean="0"/>
              <a:t>“Large </a:t>
            </a:r>
            <a:r>
              <a:rPr lang="en-US" sz="1800" dirty="0"/>
              <a:t>Fish Kill in Roanoke, </a:t>
            </a:r>
            <a:r>
              <a:rPr lang="en-US" sz="1800" dirty="0" smtClean="0"/>
              <a:t>VA,” </a:t>
            </a:r>
            <a:r>
              <a:rPr lang="en-US" sz="1800" dirty="0"/>
              <a:t>presented by John Giese, VDEQ</a:t>
            </a:r>
          </a:p>
          <a:p>
            <a:pPr lvl="1"/>
            <a:r>
              <a:rPr lang="en-US" sz="1800" dirty="0" smtClean="0"/>
              <a:t>“USCG </a:t>
            </a:r>
            <a:r>
              <a:rPr lang="en-US" sz="1800" dirty="0"/>
              <a:t>Flood </a:t>
            </a:r>
            <a:r>
              <a:rPr lang="en-US" sz="1800" dirty="0" smtClean="0"/>
              <a:t>Punts,” </a:t>
            </a:r>
            <a:r>
              <a:rPr lang="en-US" sz="1800" dirty="0"/>
              <a:t>presented by CDR Tanya Giles, MSU Huntington</a:t>
            </a:r>
          </a:p>
          <a:p>
            <a:pPr lvl="1"/>
            <a:r>
              <a:rPr lang="en-US" sz="1800" dirty="0" smtClean="0"/>
              <a:t>“Preparing </a:t>
            </a:r>
            <a:r>
              <a:rPr lang="en-US" sz="1800" dirty="0"/>
              <a:t>for a Rapid Response to Major Marine Oil Spills: A Workshop on Research Needs to Protect the Health and Well-Being of </a:t>
            </a:r>
            <a:r>
              <a:rPr lang="en-US" sz="1800" dirty="0" smtClean="0"/>
              <a:t>Communities,” </a:t>
            </a:r>
            <a:r>
              <a:rPr lang="en-US" sz="1800" dirty="0"/>
              <a:t>presented by Ann Walker, SEA Consulting Group, Chair for the National Academies of Sciences – Health and Medicine Division and Gulf Research </a:t>
            </a:r>
            <a:r>
              <a:rPr lang="en-US" sz="1800" dirty="0" smtClean="0"/>
              <a:t>Program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2640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404040"/>
                </a:solidFill>
              </a:rPr>
              <a:t>Executive Committee</a:t>
            </a:r>
            <a:br>
              <a:rPr lang="en-US" sz="4000" dirty="0">
                <a:solidFill>
                  <a:srgbClr val="404040"/>
                </a:solidFill>
              </a:rPr>
            </a:br>
            <a:r>
              <a:rPr lang="en-US" sz="2400" dirty="0">
                <a:solidFill>
                  <a:srgbClr val="404040"/>
                </a:solidFill>
              </a:rPr>
              <a:t>Co-chairs: Kevin Boyd (EPA) &amp; David Ormes (USCG)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799"/>
            <a:ext cx="7583487" cy="4788131"/>
          </a:xfrm>
        </p:spPr>
        <p:txBody>
          <a:bodyPr>
            <a:normAutofit/>
          </a:bodyPr>
          <a:lstStyle/>
          <a:p>
            <a:r>
              <a:rPr lang="en-US" sz="2800" dirty="0"/>
              <a:t>Status Update:</a:t>
            </a:r>
          </a:p>
          <a:p>
            <a:pPr lvl="1"/>
            <a:r>
              <a:rPr lang="en-US" dirty="0"/>
              <a:t>Results from Workgroup report-outs are summarized on previous slides</a:t>
            </a:r>
          </a:p>
          <a:p>
            <a:r>
              <a:rPr lang="en-US" sz="2800" dirty="0" smtClean="0"/>
              <a:t>Future Meetings:</a:t>
            </a:r>
          </a:p>
          <a:p>
            <a:pPr lvl="1"/>
            <a:r>
              <a:rPr lang="en-US" dirty="0" smtClean="0"/>
              <a:t>Highly recommended for meetings to be located at federal, state, local government, university, etc. locations</a:t>
            </a:r>
          </a:p>
          <a:p>
            <a:pPr lvl="1"/>
            <a:r>
              <a:rPr lang="en-US" u="sng" dirty="0" smtClean="0"/>
              <a:t>May 22-24, 2018</a:t>
            </a:r>
          </a:p>
          <a:p>
            <a:pPr lvl="2"/>
            <a:r>
              <a:rPr lang="en-US" dirty="0" smtClean="0"/>
              <a:t>Location</a:t>
            </a:r>
            <a:r>
              <a:rPr lang="en-US" dirty="0"/>
              <a:t>: Silver Spring, </a:t>
            </a:r>
            <a:r>
              <a:rPr lang="en-US" dirty="0" smtClean="0"/>
              <a:t>MD (NOAA Facility)</a:t>
            </a:r>
          </a:p>
          <a:p>
            <a:pPr lvl="1"/>
            <a:r>
              <a:rPr lang="en-US" u="sng" dirty="0" smtClean="0"/>
              <a:t>November 27-29</a:t>
            </a:r>
          </a:p>
          <a:p>
            <a:pPr lvl="2"/>
            <a:r>
              <a:rPr lang="en-US" dirty="0" smtClean="0"/>
              <a:t>Location TBD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4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Executive Committee, Continued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Items for May 2018 RRT III Meeting:</a:t>
            </a:r>
          </a:p>
          <a:p>
            <a:pPr lvl="1"/>
            <a:r>
              <a:rPr lang="en-US" sz="2400" dirty="0"/>
              <a:t>RRT III Standing Member Phone Activation with Assignment Call-in Exercise, May 2018</a:t>
            </a:r>
          </a:p>
          <a:p>
            <a:pPr lvl="1"/>
            <a:r>
              <a:rPr lang="en-US" sz="2400" dirty="0"/>
              <a:t>Region III RRT Webpage Update and Review, on-going</a:t>
            </a:r>
          </a:p>
          <a:p>
            <a:r>
              <a:rPr lang="en-US" sz="2800" dirty="0"/>
              <a:t>Housekeeping:</a:t>
            </a:r>
          </a:p>
          <a:p>
            <a:pPr lvl="1"/>
            <a:r>
              <a:rPr lang="en-US" sz="2400" dirty="0"/>
              <a:t>Final 2018 Work Plan has been </a:t>
            </a:r>
            <a:r>
              <a:rPr lang="en-US" sz="2400" dirty="0" smtClean="0"/>
              <a:t>completed:</a:t>
            </a:r>
            <a:endParaRPr lang="en-US" sz="2400" dirty="0"/>
          </a:p>
          <a:p>
            <a:pPr lvl="2"/>
            <a:r>
              <a:rPr lang="en-US" sz="2000" dirty="0"/>
              <a:t>RRT Co-chairs to sign</a:t>
            </a:r>
          </a:p>
          <a:p>
            <a:pPr lvl="2"/>
            <a:r>
              <a:rPr lang="en-US" sz="2000" dirty="0"/>
              <a:t>Plan is due to NRT by 31 January 2018 and will be posted to RRT3 website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44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Executive Committee, Continued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04513"/>
            <a:ext cx="7898711" cy="4985473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Housekeeping (continued):</a:t>
            </a:r>
            <a:endParaRPr lang="en-US" sz="3000" dirty="0"/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600" dirty="0" smtClean="0"/>
              <a:t>RRT3 </a:t>
            </a:r>
            <a:r>
              <a:rPr lang="en-US" sz="2600" dirty="0"/>
              <a:t>Annual Report submittal is due to the NRT by 31 January 2018</a:t>
            </a:r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200" dirty="0">
                <a:effectLst/>
              </a:rPr>
              <a:t>New NRT 2016 format to be used for submission</a:t>
            </a:r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FFC000"/>
                </a:solidFill>
                <a:effectLst/>
              </a:rPr>
              <a:t>ACTION ITEM:</a:t>
            </a:r>
            <a:r>
              <a:rPr lang="en-US" sz="2200" b="1" dirty="0">
                <a:effectLst/>
              </a:rPr>
              <a:t>  </a:t>
            </a:r>
            <a:r>
              <a:rPr lang="en-US" sz="2200" dirty="0"/>
              <a:t>All Sector and OSC reports for second half of Calendar year 2017 due to Kaitlin Hess by </a:t>
            </a:r>
            <a:r>
              <a:rPr lang="en-US" sz="2200" dirty="0">
                <a:solidFill>
                  <a:srgbClr val="FF0000"/>
                </a:solidFill>
              </a:rPr>
              <a:t>5 January 2018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600" dirty="0"/>
              <a:t>Federal / State budget issues continue to affect member attendance (e.g., EPA, GSA, DOI, States) – will continue to provide Distance access for all functions, workgroup meetings, etc. during the RRT3 meetings; </a:t>
            </a:r>
          </a:p>
          <a:p>
            <a:pPr lvl="2">
              <a:spcBef>
                <a:spcPts val="300"/>
              </a:spcBef>
              <a:spcAft>
                <a:spcPts val="600"/>
              </a:spcAft>
            </a:pPr>
            <a:r>
              <a:rPr lang="en-US" sz="2100" b="1" dirty="0">
                <a:solidFill>
                  <a:srgbClr val="FFC000"/>
                </a:solidFill>
              </a:rPr>
              <a:t>ACTION ITEM: </a:t>
            </a:r>
            <a:r>
              <a:rPr lang="en-US" sz="2100" dirty="0" smtClean="0"/>
              <a:t>RRT3 </a:t>
            </a:r>
            <a:r>
              <a:rPr lang="en-US" sz="2100" dirty="0"/>
              <a:t>Co-chairs sending letter to all agency and state/commonwealth members reminding them of the importance of participation and attendance at RRT3 meetings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946678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Thursday Standing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16, 2017</a:t>
            </a:r>
          </a:p>
        </p:txBody>
      </p:sp>
    </p:spTree>
    <p:extLst>
      <p:ext uri="{BB962C8B-B14F-4D97-AF65-F5344CB8AC3E}">
        <p14:creationId xmlns:p14="http://schemas.microsoft.com/office/powerpoint/2010/main" val="715512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Standing Meeting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Coordinator’s Report-out</a:t>
            </a:r>
          </a:p>
        </p:txBody>
      </p:sp>
      <p:pic>
        <p:nvPicPr>
          <p:cNvPr id="3" name="Content Placeholder 2" descr="2017-11.RRT3 Coordinators Report - Wo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t="50180" r="9890" b="11020"/>
          <a:stretch/>
        </p:blipFill>
        <p:spPr>
          <a:xfrm>
            <a:off x="333537" y="2044336"/>
            <a:ext cx="8481918" cy="3457303"/>
          </a:xfrm>
        </p:spPr>
      </p:pic>
    </p:spTree>
    <p:extLst>
      <p:ext uri="{BB962C8B-B14F-4D97-AF65-F5344CB8AC3E}">
        <p14:creationId xmlns:p14="http://schemas.microsoft.com/office/powerpoint/2010/main" val="3528036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Standing Meeting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Coordinator’s Report-out, Continued</a:t>
            </a:r>
          </a:p>
        </p:txBody>
      </p:sp>
      <p:pic>
        <p:nvPicPr>
          <p:cNvPr id="4" name="Content Placeholder 3" descr="2017-11.RRT3 Coordinators Report - Wo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7" t="30419" r="14034" b="34455"/>
          <a:stretch/>
        </p:blipFill>
        <p:spPr>
          <a:xfrm>
            <a:off x="419099" y="2011680"/>
            <a:ext cx="8322923" cy="3322319"/>
          </a:xfrm>
        </p:spPr>
      </p:pic>
    </p:spTree>
    <p:extLst>
      <p:ext uri="{BB962C8B-B14F-4D97-AF65-F5344CB8AC3E}">
        <p14:creationId xmlns:p14="http://schemas.microsoft.com/office/powerpoint/2010/main" val="3951877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Standing Meeting,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7" cy="46151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PRESENTATIONS and Agency/State/Commonwealth/OSC &amp; Sector </a:t>
            </a:r>
            <a:r>
              <a:rPr lang="en-US" dirty="0" smtClean="0"/>
              <a:t>Report-Outs </a:t>
            </a:r>
            <a:r>
              <a:rPr lang="en-US" dirty="0"/>
              <a:t>are provided in their entirety on RRT3</a:t>
            </a:r>
            <a:r>
              <a:rPr lang="en-US" sz="2000" dirty="0"/>
              <a:t> Meetings 2017 Website </a:t>
            </a:r>
            <a:r>
              <a:rPr lang="en-US" sz="1800" dirty="0"/>
              <a:t>(</a:t>
            </a:r>
            <a:r>
              <a:rPr lang="en-US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www.nrt.org/Meetings2017</a:t>
            </a:r>
            <a:r>
              <a:rPr lang="en-US" sz="1800" dirty="0"/>
              <a:t>)</a:t>
            </a:r>
            <a:r>
              <a:rPr lang="en-US" sz="2000" dirty="0"/>
              <a:t> under the </a:t>
            </a:r>
            <a:r>
              <a:rPr lang="en-US" dirty="0"/>
              <a:t>“Documents” Tab for </a:t>
            </a:r>
            <a:r>
              <a:rPr lang="en-US" dirty="0" smtClean="0"/>
              <a:t>“11-2017 Meeting</a:t>
            </a:r>
            <a:r>
              <a:rPr lang="en-US" dirty="0"/>
              <a:t>”</a:t>
            </a:r>
          </a:p>
          <a:p>
            <a:pPr lvl="1"/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11-2017_RRT3_Report-outs_Combined.pdf</a:t>
            </a:r>
            <a:endParaRPr lang="en-US" i="1" dirty="0"/>
          </a:p>
          <a:p>
            <a:r>
              <a:rPr lang="en-US" sz="2400" dirty="0" smtClean="0"/>
              <a:t>Workgroup/Committee </a:t>
            </a:r>
            <a:r>
              <a:rPr lang="en-US" sz="2400" dirty="0"/>
              <a:t>Report-outs are addressed on previous slides</a:t>
            </a:r>
          </a:p>
          <a:p>
            <a:pPr lvl="1"/>
            <a:r>
              <a:rPr lang="en-US" dirty="0"/>
              <a:t>Inland Area Committee</a:t>
            </a:r>
          </a:p>
          <a:p>
            <a:pPr lvl="1"/>
            <a:r>
              <a:rPr lang="en-US" dirty="0"/>
              <a:t>Spill Response Countermeasures Workgroup</a:t>
            </a:r>
          </a:p>
          <a:p>
            <a:pPr lvl="1"/>
            <a:r>
              <a:rPr lang="en-US" dirty="0"/>
              <a:t>Consultation, Natural Resources, and Damage Assessment Workgroup</a:t>
            </a:r>
          </a:p>
          <a:p>
            <a:pPr lvl="1"/>
            <a:r>
              <a:rPr lang="en-US" dirty="0"/>
              <a:t>Training Workgroup</a:t>
            </a:r>
          </a:p>
          <a:p>
            <a:pPr lvl="1"/>
            <a:r>
              <a:rPr lang="en-US" dirty="0"/>
              <a:t>Information Management &amp; Outreach Workgroup</a:t>
            </a:r>
          </a:p>
          <a:p>
            <a:pPr lvl="1"/>
            <a:r>
              <a:rPr lang="en-US" dirty="0"/>
              <a:t>RCP </a:t>
            </a:r>
            <a:r>
              <a:rPr lang="en-US" dirty="0" smtClean="0"/>
              <a:t>Re-Write </a:t>
            </a:r>
            <a:r>
              <a:rPr lang="en-US" dirty="0"/>
              <a:t>Workgroup</a:t>
            </a:r>
          </a:p>
          <a:p>
            <a:pPr lvl="1"/>
            <a:r>
              <a:rPr lang="en-US" dirty="0"/>
              <a:t>13650 Chemical Facility Safety &amp; Security Workgroup</a:t>
            </a:r>
          </a:p>
          <a:p>
            <a:endParaRPr lang="en-US" dirty="0"/>
          </a:p>
          <a:p>
            <a:pPr marL="739775" lvl="1" indent="-457200">
              <a:buFont typeface="+mj-lt"/>
              <a:buAutoNum type="arabicPeriod" startAt="5"/>
            </a:pPr>
            <a:endParaRPr lang="en-US" dirty="0">
              <a:effectLst>
                <a:glow rad="228600">
                  <a:schemeClr val="accent6">
                    <a:satMod val="175000"/>
                    <a:alpha val="60000"/>
                  </a:schemeClr>
                </a:glo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37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Closing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working meeting!</a:t>
            </a:r>
          </a:p>
          <a:p>
            <a:r>
              <a:rPr lang="en-US" dirty="0"/>
              <a:t>If you want to volunteer or know of a speaker for upcoming RRT Meetings, please contact RRT Coordinators: </a:t>
            </a:r>
          </a:p>
          <a:p>
            <a:pPr lvl="1"/>
            <a:r>
              <a:rPr lang="en-US" dirty="0"/>
              <a:t>Cindy Santiago (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Santiago.Cindy@epa.gov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Kaitlin Hess (</a:t>
            </a:r>
            <a:r>
              <a:rPr lang="en-US" dirty="0">
                <a:hlinkClick r:id="rId3"/>
              </a:rPr>
              <a:t>Hess.Kaitlin@epa.gov</a:t>
            </a:r>
            <a:r>
              <a:rPr lang="en-US" dirty="0"/>
              <a:t>) or</a:t>
            </a:r>
          </a:p>
          <a:p>
            <a:pPr lvl="1"/>
            <a:r>
              <a:rPr lang="en-US" dirty="0"/>
              <a:t>David Pugh (</a:t>
            </a:r>
            <a:r>
              <a:rPr lang="en-US" u="sng" dirty="0">
                <a:hlinkClick r:id="rId4"/>
              </a:rPr>
              <a:t>David.E. Pugh1@uscg.mil</a:t>
            </a:r>
            <a:r>
              <a:rPr lang="en-US" dirty="0"/>
              <a:t>)   </a:t>
            </a:r>
          </a:p>
        </p:txBody>
      </p:sp>
    </p:spTree>
    <p:extLst>
      <p:ext uri="{BB962C8B-B14F-4D97-AF65-F5344CB8AC3E}">
        <p14:creationId xmlns:p14="http://schemas.microsoft.com/office/powerpoint/2010/main" val="4056928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May 22-24, 2018 – Silver Spring, MD (Tentative)</a:t>
            </a:r>
          </a:p>
          <a:p>
            <a:endParaRPr lang="en-US" dirty="0"/>
          </a:p>
          <a:p>
            <a:r>
              <a:rPr lang="en-US" dirty="0"/>
              <a:t>RRTIII Website - </a:t>
            </a:r>
            <a:r>
              <a:rPr lang="en-US" dirty="0">
                <a:hlinkClick r:id="rId2"/>
              </a:rPr>
              <a:t>www.nrt.org/RRT3</a:t>
            </a:r>
            <a:endParaRPr lang="en-US" dirty="0"/>
          </a:p>
          <a:p>
            <a:r>
              <a:rPr lang="en-US" dirty="0"/>
              <a:t>Links to other RRT3 webpages - </a:t>
            </a:r>
            <a:r>
              <a:rPr lang="en-US" dirty="0">
                <a:hlinkClick r:id="rId3"/>
              </a:rPr>
              <a:t>https://nrt.org/site/region_list.aspx?region=3</a:t>
            </a:r>
            <a:r>
              <a:rPr lang="en-US" dirty="0"/>
              <a:t> </a:t>
            </a:r>
          </a:p>
          <a:p>
            <a:r>
              <a:rPr lang="en-US" dirty="0"/>
              <a:t>The “Regional Contingency Plan (RCP)” URL is:  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www.nrt.org/RRT3_RCP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The “RRT3 Meetings 2017” URL is: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5"/>
              </a:rPr>
              <a:t>www.nrt.org/Meetings2017</a:t>
            </a:r>
            <a:endParaRPr lang="en-US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The “RRT III Workgroup Home Page” URL is: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6"/>
              </a:rPr>
              <a:t>www.nrt.org/WorkgroupHOME</a:t>
            </a:r>
            <a:endParaRPr lang="en-US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87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024" y="618518"/>
            <a:ext cx="8060084" cy="996098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Referenced / Useful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29024" y="1910999"/>
            <a:ext cx="8186608" cy="43389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/>
              <a:t>The RRT III Main Access Page URL is :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www.nrt.org/site/region_list.aspx?region=3</a:t>
            </a:r>
            <a:r>
              <a:rPr lang="en-US" sz="2800" dirty="0"/>
              <a:t> </a:t>
            </a:r>
          </a:p>
          <a:p>
            <a:pPr lvl="1"/>
            <a:r>
              <a:rPr lang="en-US" dirty="0"/>
              <a:t>The webpages are under construction; we will keep you informed as each site is populated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76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701234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Area Contingency Planning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84554" y="1515762"/>
            <a:ext cx="8135815" cy="5167841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en-US" dirty="0"/>
              <a:t>Inland Area Committee Website: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https://www.epaosc.org/R3IAC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/>
              <a:t>EPA Region 3 OSC Planning Dashboard: </a:t>
            </a:r>
            <a:r>
              <a:rPr lang="en-US" dirty="0">
                <a:hlinkClick r:id="rId3"/>
              </a:rPr>
              <a:t>https://www.eparm.net/R3IACP/Default.aspx</a:t>
            </a:r>
            <a:endParaRPr lang="en-US" dirty="0"/>
          </a:p>
          <a:p>
            <a:r>
              <a:rPr lang="en-US" dirty="0"/>
              <a:t>Sector Maryland and National Capitol Region website and ACP:  </a:t>
            </a:r>
            <a:r>
              <a:rPr lang="en-US" dirty="0">
                <a:hlinkClick r:id="rId4"/>
              </a:rPr>
              <a:t>https://homeport.uscg.mil/mycg/portal/ep/portDirectory.do?tabId=1&amp;cotpId=1</a:t>
            </a:r>
            <a:r>
              <a:rPr lang="en-US" dirty="0"/>
              <a:t> </a:t>
            </a:r>
          </a:p>
          <a:p>
            <a:r>
              <a:rPr lang="en-US" dirty="0"/>
              <a:t>Sector Delaware Bay website and ACP:  </a:t>
            </a:r>
            <a:r>
              <a:rPr lang="en-US" dirty="0">
                <a:hlinkClick r:id="rId5"/>
              </a:rPr>
              <a:t>https://homeport.uscg.mil/mycg/portal/ep/portDirectory.do?tabId=1&amp;cotpId=40</a:t>
            </a:r>
            <a:r>
              <a:rPr lang="en-US" dirty="0"/>
              <a:t> </a:t>
            </a:r>
          </a:p>
          <a:p>
            <a:r>
              <a:rPr lang="en-US" dirty="0"/>
              <a:t>Sector Hampton Roads website and ACP:  </a:t>
            </a:r>
            <a:r>
              <a:rPr lang="en-US" dirty="0">
                <a:hlinkClick r:id="rId6"/>
              </a:rPr>
              <a:t>https://homeport.uscg.mil/mycg/portal/ep/portDirectory.do?tabId=1&amp;cotpId=26</a:t>
            </a:r>
            <a:r>
              <a:rPr lang="en-US" dirty="0"/>
              <a:t> </a:t>
            </a:r>
          </a:p>
          <a:p>
            <a:r>
              <a:rPr lang="en-US" dirty="0"/>
              <a:t>Sector North Carolina website and ACP:  </a:t>
            </a:r>
            <a:r>
              <a:rPr lang="en-US" dirty="0">
                <a:hlinkClick r:id="rId7"/>
              </a:rPr>
              <a:t>https://homeport.uscg.mil/mycg/portal/ep/portDirectory.do?tabId=1&amp;cotpId=53</a:t>
            </a:r>
            <a:r>
              <a:rPr lang="en-US" dirty="0"/>
              <a:t> </a:t>
            </a:r>
          </a:p>
          <a:p>
            <a:r>
              <a:rPr lang="en-US" dirty="0"/>
              <a:t>Sector Buffalo website and ACP:  </a:t>
            </a:r>
            <a:r>
              <a:rPr lang="en-US" dirty="0">
                <a:hlinkClick r:id="rId8"/>
              </a:rPr>
              <a:t>https://homeport.uscg.mil/mycg/portal/ep/portDirectory.do?tabId=1&amp;cotpId=18</a:t>
            </a:r>
            <a:r>
              <a:rPr lang="en-US" dirty="0"/>
              <a:t> </a:t>
            </a:r>
          </a:p>
          <a:p>
            <a:r>
              <a:rPr lang="en-US" dirty="0"/>
              <a:t>MSU Huntington website and ACP: </a:t>
            </a:r>
          </a:p>
          <a:p>
            <a:r>
              <a:rPr lang="en-US" dirty="0"/>
              <a:t>MSU Pittsburgh website and ACP:  </a:t>
            </a:r>
            <a:r>
              <a:rPr lang="en-US" dirty="0">
                <a:hlinkClick r:id="rId9"/>
              </a:rPr>
              <a:t>https://homeport.uscg.mil/mycg/portal/ep/portDirectory.do?tabId=1&amp;cotpId=1000003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9934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478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Referenced / Useful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23630" y="1825625"/>
            <a:ext cx="8159262" cy="43513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dirty="0"/>
              <a:t>NOAA Incident News:   </a:t>
            </a:r>
            <a:r>
              <a:rPr lang="en-US" sz="2400" dirty="0">
                <a:hlinkClick r:id="rId2"/>
              </a:rPr>
              <a:t>http://incidentnews.noaa.gov</a:t>
            </a:r>
            <a:endParaRPr lang="en-US" sz="2400" dirty="0"/>
          </a:p>
          <a:p>
            <a:r>
              <a:rPr lang="en-US" sz="2400" dirty="0"/>
              <a:t>NOAA ResponseLink </a:t>
            </a:r>
            <a:r>
              <a:rPr lang="en-US" sz="2000" i="1" dirty="0"/>
              <a:t>(for Government Responders – requires login/password)</a:t>
            </a:r>
            <a:r>
              <a:rPr lang="en-US" sz="2400" dirty="0"/>
              <a:t>:   </a:t>
            </a:r>
            <a:r>
              <a:rPr lang="en-US" sz="2400" dirty="0">
                <a:hlinkClick r:id="rId3"/>
              </a:rPr>
              <a:t>https://responselink.orr.noaa.gov/login</a:t>
            </a:r>
            <a:endParaRPr lang="en-US" sz="2400" dirty="0"/>
          </a:p>
          <a:p>
            <a:r>
              <a:rPr lang="en-US" sz="2400" dirty="0"/>
              <a:t>Environmental Response Management Application (ERMA): </a:t>
            </a:r>
            <a:r>
              <a:rPr lang="en-US" sz="2400" dirty="0">
                <a:hlinkClick r:id="rId4"/>
              </a:rPr>
              <a:t>http://response.restoration.noaa.gov/maps-and-spatial-data/environmental-response-management-application-erma</a:t>
            </a:r>
            <a:r>
              <a:rPr lang="en-US" sz="2400" dirty="0"/>
              <a:t> </a:t>
            </a:r>
          </a:p>
          <a:p>
            <a:r>
              <a:rPr lang="en-US" sz="2400" dirty="0"/>
              <a:t>Selection Guide for Oil Spill Response Countermeasures: </a:t>
            </a:r>
            <a:r>
              <a:rPr lang="en-US" sz="2400" dirty="0">
                <a:hlinkClick r:id="rId5"/>
              </a:rPr>
              <a:t>http://nrt-sg.sraprod.com/build/#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434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478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Referenced / Useful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23630" y="1825625"/>
            <a:ext cx="8159262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/>
              <a:t>EPA Environmental Response Team (ERT): </a:t>
            </a:r>
            <a:r>
              <a:rPr lang="en-US" sz="2400" dirty="0">
                <a:hlinkClick r:id="rId2"/>
              </a:rPr>
              <a:t>https://www.epa.gov/ert</a:t>
            </a:r>
            <a:endParaRPr lang="en-US" sz="2400" dirty="0"/>
          </a:p>
          <a:p>
            <a:r>
              <a:rPr lang="en-US" sz="2400" dirty="0"/>
              <a:t>Region 3 EO 13650 – Chemical Facility Safety &amp; Security: </a:t>
            </a:r>
            <a:r>
              <a:rPr lang="en-US" sz="2400" dirty="0">
                <a:hlinkClick r:id="rId3"/>
              </a:rPr>
              <a:t>www.nrt.org/R3EO13650</a:t>
            </a:r>
            <a:r>
              <a:rPr lang="en-US" sz="2400" dirty="0"/>
              <a:t> </a:t>
            </a:r>
          </a:p>
          <a:p>
            <a:r>
              <a:rPr lang="en-US" sz="2400" dirty="0"/>
              <a:t>Hazardous Materials: Oil Spill Response Plans and Information Sharing for High-Hazard Flammable Trains; Proposed Rule:  </a:t>
            </a:r>
            <a:r>
              <a:rPr lang="en-US" sz="2400" dirty="0">
                <a:hlinkClick r:id="rId4"/>
              </a:rPr>
              <a:t>https://www.gpo.gov/fdsys/pkg/FR-2016-07-29/pdf/2016-16938.pdf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0014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New References Added to RRT3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CNRDA ESA Matrix for NOAA Resources – customized for each Sector Area Contingency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848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22431</TotalTime>
  <Words>2553</Words>
  <Application>Microsoft Office PowerPoint</Application>
  <PresentationFormat>On-screen Show (4:3)</PresentationFormat>
  <Paragraphs>291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Trebuchet MS</vt:lpstr>
      <vt:lpstr>Wingdings 2</vt:lpstr>
      <vt:lpstr>Revolution</vt:lpstr>
      <vt:lpstr>Region III Regional Response Team Meeting Lancaster, PA November 14-16, 2017</vt:lpstr>
      <vt:lpstr>General Information to Website</vt:lpstr>
      <vt:lpstr>General Agenda</vt:lpstr>
      <vt:lpstr>Tuesday Topics </vt:lpstr>
      <vt:lpstr>Inland Area Committee (IAC)  Debbie Lindsey (EPA) – Chair; Robin Dermigny &amp; Debbie Scholz (START Contractors)</vt:lpstr>
      <vt:lpstr>IAC, Continued</vt:lpstr>
      <vt:lpstr>Regional Contingency Plan (RCP) Re-Write Workgroup Chair – Dave Ormes (USCG D5); Robin Dermigny (START Contractor)</vt:lpstr>
      <vt:lpstr>Regional Contingency Plan (RCP) Re-Write Workgroup</vt:lpstr>
      <vt:lpstr>Consultation, Natural Resources, &amp; Damage Assessment (CNRDA) Workgroup Co-Chairs: Frank Csulak (NOAA) &amp; Susan Lingenfelser(USFWS); Michelle Dallessandro (START Contractor)</vt:lpstr>
      <vt:lpstr>CNRDA Workgroup, Continued</vt:lpstr>
      <vt:lpstr>CNRDA Workgroup, Continued</vt:lpstr>
      <vt:lpstr>Spill Response Countermeasures (SRC) Workgroup Co-Chairs - Billy Martin (EPA) &amp; Dave Pugh (USCG); Debbie Scholz (START Contractor)</vt:lpstr>
      <vt:lpstr>SRC Workgroup, Continued</vt:lpstr>
      <vt:lpstr>SRC Workgroup, Continued</vt:lpstr>
      <vt:lpstr>SRC Workgroup, Continued</vt:lpstr>
      <vt:lpstr>Information Management &amp; Outreach (IMO) Workgroup Chair: Maryann Toniazzo (GSA); Robin Dermigny (START Contractor)</vt:lpstr>
      <vt:lpstr>IMO Workgroup, continued</vt:lpstr>
      <vt:lpstr>IMO Workgroup, Continued </vt:lpstr>
      <vt:lpstr>13650 – Improving Chemical Facility Safety &amp; Security Workgroup Tri-Chairs - Bill Steuteville (EPA), Adam Hamrick (OSHA) &amp; Garrett Hanson (DHS) </vt:lpstr>
      <vt:lpstr>Chemical Facility Safety &amp; Security Workgroup, Continued </vt:lpstr>
      <vt:lpstr>Field Trip to PEMA Commonwealth Response Coordination Center (CRCC)</vt:lpstr>
      <vt:lpstr>Wednesday Topics </vt:lpstr>
      <vt:lpstr>Training Workgroup Chair - Kaitlyn Hess (EPA) – Chair; Debbie Scholz (START Contractor)</vt:lpstr>
      <vt:lpstr>Wednesday Presentations</vt:lpstr>
      <vt:lpstr>Executive Committee Co-chairs: Kevin Boyd (EPA) &amp; David Ormes (USCG)</vt:lpstr>
      <vt:lpstr>Executive Committee, Continued</vt:lpstr>
      <vt:lpstr>Executive Committee, Continued</vt:lpstr>
      <vt:lpstr>Thursday Standing Meeting</vt:lpstr>
      <vt:lpstr>Standing Meeting Coordinator’s Report-out</vt:lpstr>
      <vt:lpstr>Standing Meeting Coordinator’s Report-out, Continued</vt:lpstr>
      <vt:lpstr>Standing Meeting, Continued</vt:lpstr>
      <vt:lpstr>Closing Remarks</vt:lpstr>
      <vt:lpstr>Next Meeting</vt:lpstr>
      <vt:lpstr>Referenced / Useful Websites</vt:lpstr>
      <vt:lpstr>Area Contingency Planning Websites</vt:lpstr>
      <vt:lpstr>Referenced / Useful Websites</vt:lpstr>
      <vt:lpstr>Referenced / Useful Websites</vt:lpstr>
      <vt:lpstr>New References Added to RRT3 Website</vt:lpstr>
    </vt:vector>
  </TitlesOfParts>
  <Company>SEA,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III Regional Response Team Meeting Plymouth Meeting, Pennsylvania November 15-17, 2016</dc:title>
  <dc:creator>Debbie Scholz</dc:creator>
  <cp:lastModifiedBy>Robin Dermigny</cp:lastModifiedBy>
  <cp:revision>227</cp:revision>
  <dcterms:created xsi:type="dcterms:W3CDTF">2016-11-17T19:45:47Z</dcterms:created>
  <dcterms:modified xsi:type="dcterms:W3CDTF">2017-12-03T14:16:06Z</dcterms:modified>
</cp:coreProperties>
</file>