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7" r:id="rId6"/>
    <p:sldId id="258" r:id="rId7"/>
    <p:sldId id="306" r:id="rId8"/>
    <p:sldId id="307" r:id="rId9"/>
    <p:sldId id="308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6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8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0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2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0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64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5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44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3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68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2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ECE74-8E29-4B02-A87B-BE637815D3C9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579-4120-4207-82F4-F13715B9D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1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harrington.dwayne@epa.gov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0243" name="Picture 9" descr="epa_logo_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60547" y="4366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111885" y="588137"/>
            <a:ext cx="1196823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Dwayne Harrington</a:t>
            </a:r>
          </a:p>
          <a:p>
            <a:pPr algn="ctr"/>
            <a:r>
              <a:rPr lang="en-US" sz="1400" b="1" dirty="0"/>
              <a:t>   </a:t>
            </a:r>
            <a:endParaRPr lang="en-US" sz="1200" b="1" dirty="0"/>
          </a:p>
          <a:p>
            <a:pPr algn="ctr"/>
            <a:r>
              <a:rPr lang="en-US" sz="2400" dirty="0"/>
              <a:t>USEPA Region 2     </a:t>
            </a:r>
          </a:p>
          <a:p>
            <a:pPr algn="ctr"/>
            <a:r>
              <a:rPr lang="en-US" sz="2400" dirty="0" smtClean="0"/>
              <a:t>Response and Prevention Branch</a:t>
            </a:r>
          </a:p>
          <a:p>
            <a:pPr algn="ctr"/>
            <a:r>
              <a:rPr lang="en-US" sz="2400" dirty="0" smtClean="0"/>
              <a:t>Emergency </a:t>
            </a:r>
            <a:r>
              <a:rPr lang="en-US" sz="2400" dirty="0"/>
              <a:t>and Remedial Response Division</a:t>
            </a:r>
          </a:p>
          <a:p>
            <a:pPr algn="ctr"/>
            <a:endParaRPr lang="en-US" sz="2800" dirty="0"/>
          </a:p>
          <a:p>
            <a:pPr algn="ctr"/>
            <a:r>
              <a:rPr lang="en-US" sz="2400" dirty="0" smtClean="0">
                <a:hlinkClick r:id="rId4"/>
              </a:rPr>
              <a:t>harrington.dwayne@epa.gov</a:t>
            </a:r>
            <a:endParaRPr lang="en-US" sz="2400" dirty="0" smtClean="0"/>
          </a:p>
          <a:p>
            <a:pPr algn="ctr"/>
            <a:endParaRPr lang="en-US" sz="2400" dirty="0" smtClean="0"/>
          </a:p>
          <a:p>
            <a:endParaRPr lang="en-US" sz="2400" dirty="0"/>
          </a:p>
          <a:p>
            <a:pPr algn="ctr"/>
            <a:r>
              <a:rPr lang="en-US" sz="2800" b="1" dirty="0" smtClean="0"/>
              <a:t>Ammonium Nitrate Facilities CAA 112(r) General Duty Clause</a:t>
            </a:r>
          </a:p>
          <a:p>
            <a:pPr algn="ctr"/>
            <a:r>
              <a:rPr lang="en-US" sz="2800" b="1" dirty="0" smtClean="0"/>
              <a:t>(GDC)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en-US" sz="2800" b="1" dirty="0"/>
              <a:t> </a:t>
            </a:r>
            <a:r>
              <a:rPr lang="en-US" sz="2800" b="1" dirty="0" smtClean="0"/>
              <a:t>Zimmerman Fertilizer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WHR Services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007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866">
            <a:off x="-1729341" y="-1959286"/>
            <a:ext cx="14657960" cy="105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68977" y="721216"/>
            <a:ext cx="579639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Zimmerman Fertilizer GDC Inspection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Stanley, Ontario County, NY</a:t>
            </a: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Blending Facility</a:t>
            </a: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Storage Facility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452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866">
            <a:off x="-1729341" y="-1959286"/>
            <a:ext cx="14657960" cy="105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68977" y="721216"/>
            <a:ext cx="579639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Zimmerman Fertilizer GDC Inspection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Stanley, Ontario County, NY</a:t>
            </a: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Blending Facility</a:t>
            </a: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Storage Facility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1377" y="4753796"/>
            <a:ext cx="6330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200 tons of ammonium nitrate fertilizer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363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866">
            <a:off x="-1729341" y="-1959286"/>
            <a:ext cx="14657960" cy="105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68977" y="721216"/>
            <a:ext cx="579639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Zimmerman Fertilizer GDC Inspection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Stanley, Ontario County, NY</a:t>
            </a: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Blending Facility</a:t>
            </a:r>
          </a:p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Storage Facility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1380" y="4753796"/>
            <a:ext cx="633057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200 tons of ammonium nitrate fertilizer</a:t>
            </a:r>
          </a:p>
          <a:p>
            <a:pPr algn="ctr"/>
            <a:endParaRPr lang="en-US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DHS request for EPA GDC Inspection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948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14" y="95002"/>
            <a:ext cx="5680343" cy="66307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365843" y="463137"/>
            <a:ext cx="54857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Executive </a:t>
            </a:r>
            <a:r>
              <a:rPr lang="en-US" sz="2800" b="1" dirty="0">
                <a:latin typeface="Calibri" panose="020F0502020204030204" pitchFamily="34" charset="0"/>
              </a:rPr>
              <a:t>Order 13650:  Improving Chemical Facility </a:t>
            </a:r>
            <a:r>
              <a:rPr lang="en-US" sz="2800" b="1" dirty="0" smtClean="0">
                <a:latin typeface="Calibri" panose="020F0502020204030204" pitchFamily="34" charset="0"/>
              </a:rPr>
              <a:t>Safety and </a:t>
            </a:r>
            <a:r>
              <a:rPr lang="en-US" sz="2800" b="1" dirty="0">
                <a:latin typeface="Calibri" panose="020F0502020204030204" pitchFamily="34" charset="0"/>
              </a:rPr>
              <a:t>Security (EO 13650)</a:t>
            </a:r>
          </a:p>
          <a:p>
            <a:endParaRPr lang="en-US" sz="2800" b="1" dirty="0">
              <a:latin typeface="Calibri" panose="020F0502020204030204" pitchFamily="34" charset="0"/>
            </a:endParaRPr>
          </a:p>
          <a:p>
            <a:r>
              <a:rPr lang="en-US" sz="2800" b="1" dirty="0" smtClean="0">
                <a:latin typeface="Calibri" panose="020F0502020204030204" pitchFamily="34" charset="0"/>
              </a:rPr>
              <a:t>Directs </a:t>
            </a:r>
            <a:r>
              <a:rPr lang="en-US" sz="2800" b="1" dirty="0">
                <a:latin typeface="Calibri" panose="020F0502020204030204" pitchFamily="34" charset="0"/>
              </a:rPr>
              <a:t>the government to conduct a number of tasks, </a:t>
            </a:r>
            <a:r>
              <a:rPr lang="en-US" sz="2800" b="1" dirty="0" smtClean="0">
                <a:latin typeface="Calibri" panose="020F0502020204030204" pitchFamily="34" charset="0"/>
              </a:rPr>
              <a:t>including modernizing </a:t>
            </a:r>
            <a:r>
              <a:rPr lang="en-US" sz="2800" b="1" dirty="0">
                <a:latin typeface="Calibri" panose="020F0502020204030204" pitchFamily="34" charset="0"/>
              </a:rPr>
              <a:t>regulations and strengthening </a:t>
            </a:r>
            <a:r>
              <a:rPr lang="en-US" sz="2800" b="1" dirty="0" smtClean="0">
                <a:latin typeface="Calibri" panose="020F0502020204030204" pitchFamily="34" charset="0"/>
              </a:rPr>
              <a:t>community planning and preparedness</a:t>
            </a:r>
          </a:p>
          <a:p>
            <a:endParaRPr lang="en-US" sz="2800" b="1" dirty="0">
              <a:latin typeface="Calibri" panose="020F0502020204030204" pitchFamily="34" charset="0"/>
            </a:endParaRPr>
          </a:p>
          <a:p>
            <a:r>
              <a:rPr lang="en-US" sz="2800" b="1" dirty="0" smtClean="0">
                <a:latin typeface="Calibri" panose="020F0502020204030204" pitchFamily="34" charset="0"/>
              </a:rPr>
              <a:t>Aimed </a:t>
            </a:r>
            <a:r>
              <a:rPr lang="en-US" sz="2800" b="1" dirty="0">
                <a:latin typeface="Calibri" panose="020F0502020204030204" pitchFamily="34" charset="0"/>
              </a:rPr>
              <a:t>at preventing chemical accidents, such as the explosion </a:t>
            </a:r>
            <a:r>
              <a:rPr lang="en-US" sz="2800" b="1" dirty="0" smtClean="0">
                <a:latin typeface="Calibri" panose="020F0502020204030204" pitchFamily="34" charset="0"/>
              </a:rPr>
              <a:t>in West, Texas</a:t>
            </a:r>
            <a:r>
              <a:rPr lang="en-US" sz="2800" b="1" dirty="0">
                <a:latin typeface="Calibri" panose="020F0502020204030204" pitchFamily="34" charset="0"/>
              </a:rPr>
              <a:t>	</a:t>
            </a:r>
            <a:r>
              <a:rPr lang="en-US" sz="2800" b="1" dirty="0" smtClean="0">
                <a:latin typeface="Calibri" panose="020F0502020204030204" pitchFamily="34" charset="0"/>
              </a:rPr>
              <a:t>on </a:t>
            </a:r>
            <a:r>
              <a:rPr lang="en-US" sz="2800" b="1" dirty="0">
                <a:latin typeface="Calibri" panose="020F0502020204030204" pitchFamily="34" charset="0"/>
              </a:rPr>
              <a:t>April </a:t>
            </a:r>
            <a:r>
              <a:rPr lang="en-US" sz="2800" b="1" dirty="0" smtClean="0">
                <a:latin typeface="Calibri" panose="020F0502020204030204" pitchFamily="34" charset="0"/>
              </a:rPr>
              <a:t>17</a:t>
            </a:r>
            <a:r>
              <a:rPr lang="en-US" sz="2800" b="1" dirty="0">
                <a:latin typeface="Calibri" panose="020F0502020204030204" pitchFamily="34" charset="0"/>
              </a:rPr>
              <a:t>, </a:t>
            </a:r>
            <a:r>
              <a:rPr lang="en-US" sz="2800" b="1" dirty="0" smtClean="0">
                <a:latin typeface="Calibri" panose="020F0502020204030204" pitchFamily="34" charset="0"/>
              </a:rPr>
              <a:t>2013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17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5" y="0"/>
            <a:ext cx="11174569" cy="83809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7324" y="5679583"/>
            <a:ext cx="33851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Zimmerman Fertilizer</a:t>
            </a:r>
          </a:p>
          <a:p>
            <a:pPr algn="ctr"/>
            <a:r>
              <a:rPr lang="en-US" sz="2800" b="1" dirty="0" smtClean="0"/>
              <a:t>Blending Facility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796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535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1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1" y="0"/>
            <a:ext cx="12209171" cy="9156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20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71526"/>
            <a:ext cx="12192000" cy="8634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25804" y="5190186"/>
            <a:ext cx="2439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Facility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677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4" y="0"/>
            <a:ext cx="11699694" cy="8774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5043" y="5679583"/>
            <a:ext cx="44171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Zimmerman Storage Facility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469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362163" y="5975797"/>
            <a:ext cx="3721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– 400 tons AN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27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880" y="164255"/>
            <a:ext cx="1140844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Zimmerman Fertilizer</a:t>
            </a:r>
            <a:r>
              <a:rPr lang="en-US" sz="2400" dirty="0" smtClean="0"/>
              <a:t>:</a:t>
            </a:r>
          </a:p>
          <a:p>
            <a:endParaRPr lang="en-US" sz="2400" dirty="0"/>
          </a:p>
          <a:p>
            <a:r>
              <a:rPr lang="en-US" sz="2400" dirty="0" smtClean="0"/>
              <a:t>Facility management unfamiliar with applicable codes, regulations, and industry standards for ammonium nitrate storage and handling, including:</a:t>
            </a:r>
          </a:p>
          <a:p>
            <a:endParaRPr lang="en-US" sz="24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OSHA </a:t>
            </a:r>
            <a:r>
              <a:rPr lang="en-US" sz="2400" dirty="0"/>
              <a:t>Hazard Communication Standard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employee training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fire detection and alarm </a:t>
            </a:r>
            <a:r>
              <a:rPr lang="en-US" sz="2400" dirty="0" smtClean="0"/>
              <a:t>systems</a:t>
            </a:r>
          </a:p>
          <a:p>
            <a:pPr lvl="2"/>
            <a:r>
              <a:rPr lang="en-US" sz="2400" dirty="0" smtClean="0"/>
              <a:t> 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Facility </a:t>
            </a:r>
            <a:r>
              <a:rPr lang="en-US" sz="2400" dirty="0"/>
              <a:t>did not submit Tier II chemical inventory forms to local emergency services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ocal </a:t>
            </a:r>
            <a:r>
              <a:rPr lang="en-US" sz="2400" dirty="0"/>
              <a:t>first responders not aware of the hazards at the </a:t>
            </a:r>
            <a:r>
              <a:rPr lang="en-US" sz="2400" dirty="0" smtClean="0"/>
              <a:t>facilities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No </a:t>
            </a:r>
            <a:r>
              <a:rPr lang="en-US" sz="2400" dirty="0"/>
              <a:t>community response plan for either </a:t>
            </a:r>
            <a:r>
              <a:rPr lang="en-US" sz="2400" dirty="0" smtClean="0"/>
              <a:t>facility</a:t>
            </a:r>
          </a:p>
          <a:p>
            <a:endParaRPr lang="en-US" sz="2400" dirty="0"/>
          </a:p>
          <a:p>
            <a:r>
              <a:rPr lang="en-US" sz="2400" dirty="0" smtClean="0"/>
              <a:t>EPA GDC Consent Order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240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559" y="-2952574"/>
            <a:ext cx="16259704" cy="116231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11813" y="5100430"/>
            <a:ext cx="54465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WHR Services, Middleport,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Niagara County, NY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0991" y="2266122"/>
            <a:ext cx="5512904" cy="110165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7374" y="-756604"/>
            <a:ext cx="17326747" cy="83712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3634" y="3130668"/>
            <a:ext cx="4306957" cy="178588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7374" y="-756604"/>
            <a:ext cx="17326747" cy="83712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3634" y="3130668"/>
            <a:ext cx="4306957" cy="178588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69830" y="712331"/>
            <a:ext cx="7930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2,000 tons ammonium nitrate fertilizer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827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75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0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720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7374" y="-756604"/>
            <a:ext cx="17326747" cy="83712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391" y="1136063"/>
            <a:ext cx="663603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Safety and Security Plan:</a:t>
            </a:r>
          </a:p>
          <a:p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Handling and Storage SOPs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Inspections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Emergency Response Plan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Hazmat Response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Plan (non-specific)</a:t>
            </a:r>
          </a:p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Community Protection Plan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710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2" y="566670"/>
            <a:ext cx="3856376" cy="5136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908" y="566670"/>
            <a:ext cx="3709115" cy="5136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693" y="552743"/>
            <a:ext cx="3966690" cy="51760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62908" y="6065948"/>
            <a:ext cx="3509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Current AN Guidelines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36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423" y="0"/>
            <a:ext cx="5309487" cy="69602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062174" y="1287887"/>
            <a:ext cx="2235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NFPA 2014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256482" y="2308585"/>
            <a:ext cx="434747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Separation Distances for AN</a:t>
            </a:r>
          </a:p>
          <a:p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Percussive force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Shrapnel 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2196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08" y="0"/>
            <a:ext cx="9269009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14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08" y="0"/>
            <a:ext cx="9269009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19" y="1450325"/>
            <a:ext cx="11686561" cy="34679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364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08" y="0"/>
            <a:ext cx="9269009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19" y="1450325"/>
            <a:ext cx="11686561" cy="34679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053239" y="5445031"/>
            <a:ext cx="9722346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Projectile Debris:  ~ 1 pallet AN = 1/4 mile of-site impact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441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1" name="Line 4"/>
          <p:cNvSpPr>
            <a:spLocks noChangeShapeType="1"/>
          </p:cNvSpPr>
          <p:nvPr/>
        </p:nvSpPr>
        <p:spPr bwMode="auto">
          <a:xfrm>
            <a:off x="0" y="6400800"/>
            <a:ext cx="1219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96934" y="5019541"/>
            <a:ext cx="1831112" cy="1395117"/>
            <a:chOff x="2352" y="1536"/>
            <a:chExt cx="1536" cy="2496"/>
          </a:xfrm>
          <a:solidFill>
            <a:schemeClr val="bg1"/>
          </a:solidFill>
        </p:grpSpPr>
        <p:sp>
          <p:nvSpPr>
            <p:cNvPr id="138255" name="Rectangle 24"/>
            <p:cNvSpPr>
              <a:spLocks noChangeArrowheads="1"/>
            </p:cNvSpPr>
            <p:nvPr/>
          </p:nvSpPr>
          <p:spPr bwMode="auto">
            <a:xfrm>
              <a:off x="2496" y="2784"/>
              <a:ext cx="1200" cy="1248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8256" name="AutoShape 25"/>
            <p:cNvSpPr>
              <a:spLocks noChangeArrowheads="1"/>
            </p:cNvSpPr>
            <p:nvPr/>
          </p:nvSpPr>
          <p:spPr bwMode="auto">
            <a:xfrm>
              <a:off x="2352" y="1536"/>
              <a:ext cx="1536" cy="1248"/>
            </a:xfrm>
            <a:prstGeom prst="triangle">
              <a:avLst>
                <a:gd name="adj" fmla="val 50000"/>
              </a:avLst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29299" y="5503336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28" name="Group 22"/>
          <p:cNvGrpSpPr>
            <a:grpSpLocks/>
          </p:cNvGrpSpPr>
          <p:nvPr/>
        </p:nvGrpSpPr>
        <p:grpSpPr bwMode="auto">
          <a:xfrm>
            <a:off x="8952137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29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10722020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34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6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38" name="Rectangle 26"/>
          <p:cNvSpPr>
            <a:spLocks noChangeArrowheads="1"/>
          </p:cNvSpPr>
          <p:nvPr/>
        </p:nvSpPr>
        <p:spPr bwMode="auto">
          <a:xfrm>
            <a:off x="953934" y="5936786"/>
            <a:ext cx="672986" cy="454122"/>
          </a:xfrm>
          <a:prstGeom prst="rect">
            <a:avLst/>
          </a:prstGeom>
          <a:solidFill>
            <a:srgbClr val="FFC000"/>
          </a:solidFill>
          <a:ln w="317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8" name="Group 22"/>
          <p:cNvGrpSpPr>
            <a:grpSpLocks/>
          </p:cNvGrpSpPr>
          <p:nvPr/>
        </p:nvGrpSpPr>
        <p:grpSpPr bwMode="auto">
          <a:xfrm>
            <a:off x="8952137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29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29299" y="5503336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83971" name="Line 4"/>
          <p:cNvSpPr>
            <a:spLocks noChangeShapeType="1"/>
          </p:cNvSpPr>
          <p:nvPr/>
        </p:nvSpPr>
        <p:spPr bwMode="auto">
          <a:xfrm>
            <a:off x="0" y="6400800"/>
            <a:ext cx="1219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96934" y="5019541"/>
            <a:ext cx="1831112" cy="1395117"/>
            <a:chOff x="2352" y="1536"/>
            <a:chExt cx="1536" cy="2496"/>
          </a:xfrm>
          <a:solidFill>
            <a:schemeClr val="bg1"/>
          </a:solidFill>
        </p:grpSpPr>
        <p:sp>
          <p:nvSpPr>
            <p:cNvPr id="138255" name="Rectangle 24"/>
            <p:cNvSpPr>
              <a:spLocks noChangeArrowheads="1"/>
            </p:cNvSpPr>
            <p:nvPr/>
          </p:nvSpPr>
          <p:spPr bwMode="auto">
            <a:xfrm>
              <a:off x="2496" y="2784"/>
              <a:ext cx="1200" cy="1248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8256" name="AutoShape 25"/>
            <p:cNvSpPr>
              <a:spLocks noChangeArrowheads="1"/>
            </p:cNvSpPr>
            <p:nvPr/>
          </p:nvSpPr>
          <p:spPr bwMode="auto">
            <a:xfrm>
              <a:off x="2352" y="1536"/>
              <a:ext cx="1536" cy="1248"/>
            </a:xfrm>
            <a:prstGeom prst="triangle">
              <a:avLst>
                <a:gd name="adj" fmla="val 50000"/>
              </a:avLst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10722020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34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6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43" name="Line 4"/>
          <p:cNvSpPr>
            <a:spLocks noChangeShapeType="1"/>
          </p:cNvSpPr>
          <p:nvPr/>
        </p:nvSpPr>
        <p:spPr bwMode="auto">
          <a:xfrm>
            <a:off x="2154115" y="6211272"/>
            <a:ext cx="4697446" cy="119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Line 4"/>
          <p:cNvSpPr>
            <a:spLocks noChangeShapeType="1"/>
          </p:cNvSpPr>
          <p:nvPr/>
        </p:nvSpPr>
        <p:spPr bwMode="auto">
          <a:xfrm flipV="1">
            <a:off x="2116143" y="5598947"/>
            <a:ext cx="4878918" cy="93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Line 4"/>
          <p:cNvSpPr>
            <a:spLocks noChangeShapeType="1"/>
          </p:cNvSpPr>
          <p:nvPr/>
        </p:nvSpPr>
        <p:spPr bwMode="auto">
          <a:xfrm flipV="1">
            <a:off x="2128347" y="5943256"/>
            <a:ext cx="4547347" cy="1420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Explosion 2 47"/>
          <p:cNvSpPr/>
          <p:nvPr/>
        </p:nvSpPr>
        <p:spPr>
          <a:xfrm rot="2859095">
            <a:off x="6663229" y="5756132"/>
            <a:ext cx="259508" cy="391394"/>
          </a:xfrm>
          <a:prstGeom prst="irregularSeal2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xplosion 2 41"/>
          <p:cNvSpPr/>
          <p:nvPr/>
        </p:nvSpPr>
        <p:spPr>
          <a:xfrm rot="2859095">
            <a:off x="417006" y="4437134"/>
            <a:ext cx="2010517" cy="2212136"/>
          </a:xfrm>
          <a:prstGeom prst="irregularSeal2">
            <a:avLst/>
          </a:prstGeom>
          <a:solidFill>
            <a:srgbClr val="FF00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747918" flipH="1">
            <a:off x="7012233" y="5499068"/>
            <a:ext cx="219358" cy="23117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rot="747918" flipV="1">
            <a:off x="6840580" y="6096787"/>
            <a:ext cx="227399" cy="19725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003233" y="5570114"/>
            <a:ext cx="1912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Projectile debris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2450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8" name="Group 22"/>
          <p:cNvGrpSpPr>
            <a:grpSpLocks/>
          </p:cNvGrpSpPr>
          <p:nvPr/>
        </p:nvGrpSpPr>
        <p:grpSpPr bwMode="auto">
          <a:xfrm>
            <a:off x="8952137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29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29299" y="5503336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38" name="Right Arrow 37"/>
          <p:cNvSpPr/>
          <p:nvPr/>
        </p:nvSpPr>
        <p:spPr>
          <a:xfrm>
            <a:off x="2457649" y="4966654"/>
            <a:ext cx="7276701" cy="1530563"/>
          </a:xfrm>
          <a:prstGeom prst="rightArrow">
            <a:avLst/>
          </a:prstGeom>
          <a:solidFill>
            <a:srgbClr val="FFC000">
              <a:alpha val="67000"/>
            </a:srgbClr>
          </a:solidFill>
          <a:ln>
            <a:solidFill>
              <a:srgbClr val="FF0000">
                <a:alpha val="588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1" name="Line 4"/>
          <p:cNvSpPr>
            <a:spLocks noChangeShapeType="1"/>
          </p:cNvSpPr>
          <p:nvPr/>
        </p:nvSpPr>
        <p:spPr bwMode="auto">
          <a:xfrm>
            <a:off x="0" y="6400800"/>
            <a:ext cx="1219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96934" y="5019541"/>
            <a:ext cx="1831112" cy="1395117"/>
            <a:chOff x="2352" y="1536"/>
            <a:chExt cx="1536" cy="2496"/>
          </a:xfrm>
          <a:solidFill>
            <a:schemeClr val="bg1"/>
          </a:solidFill>
        </p:grpSpPr>
        <p:sp>
          <p:nvSpPr>
            <p:cNvPr id="138255" name="Rectangle 24"/>
            <p:cNvSpPr>
              <a:spLocks noChangeArrowheads="1"/>
            </p:cNvSpPr>
            <p:nvPr/>
          </p:nvSpPr>
          <p:spPr bwMode="auto">
            <a:xfrm>
              <a:off x="2496" y="2784"/>
              <a:ext cx="1200" cy="1248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8256" name="AutoShape 25"/>
            <p:cNvSpPr>
              <a:spLocks noChangeArrowheads="1"/>
            </p:cNvSpPr>
            <p:nvPr/>
          </p:nvSpPr>
          <p:spPr bwMode="auto">
            <a:xfrm>
              <a:off x="2352" y="1536"/>
              <a:ext cx="1536" cy="1248"/>
            </a:xfrm>
            <a:prstGeom prst="triangle">
              <a:avLst>
                <a:gd name="adj" fmla="val 50000"/>
              </a:avLst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10722020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34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6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43" name="Line 4"/>
          <p:cNvSpPr>
            <a:spLocks noChangeShapeType="1"/>
          </p:cNvSpPr>
          <p:nvPr/>
        </p:nvSpPr>
        <p:spPr bwMode="auto">
          <a:xfrm>
            <a:off x="2154115" y="6211272"/>
            <a:ext cx="4697446" cy="119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Line 4"/>
          <p:cNvSpPr>
            <a:spLocks noChangeShapeType="1"/>
          </p:cNvSpPr>
          <p:nvPr/>
        </p:nvSpPr>
        <p:spPr bwMode="auto">
          <a:xfrm flipV="1">
            <a:off x="2116143" y="5598947"/>
            <a:ext cx="4878918" cy="93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Line 4"/>
          <p:cNvSpPr>
            <a:spLocks noChangeShapeType="1"/>
          </p:cNvSpPr>
          <p:nvPr/>
        </p:nvSpPr>
        <p:spPr bwMode="auto">
          <a:xfrm flipV="1">
            <a:off x="2128347" y="5943256"/>
            <a:ext cx="4547347" cy="1420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Explosion 2 47"/>
          <p:cNvSpPr/>
          <p:nvPr/>
        </p:nvSpPr>
        <p:spPr>
          <a:xfrm rot="2859095">
            <a:off x="6663229" y="5756132"/>
            <a:ext cx="259508" cy="391394"/>
          </a:xfrm>
          <a:prstGeom prst="irregularSeal2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xplosion 2 41"/>
          <p:cNvSpPr/>
          <p:nvPr/>
        </p:nvSpPr>
        <p:spPr>
          <a:xfrm rot="2859095">
            <a:off x="417006" y="4437134"/>
            <a:ext cx="2010517" cy="2212136"/>
          </a:xfrm>
          <a:prstGeom prst="irregularSeal2">
            <a:avLst/>
          </a:prstGeom>
          <a:solidFill>
            <a:srgbClr val="FF00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747918" flipH="1">
            <a:off x="7012233" y="5499068"/>
            <a:ext cx="219358" cy="23117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rot="747918" flipV="1">
            <a:off x="6840580" y="6096787"/>
            <a:ext cx="227399" cy="19725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5321615" y="4990972"/>
            <a:ext cx="1431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Shock wave</a:t>
            </a:r>
            <a:endParaRPr lang="en-US" sz="20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003233" y="5570114"/>
            <a:ext cx="1912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Projectile debris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6815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94" y="202933"/>
            <a:ext cx="4821291" cy="6276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0" y="202933"/>
            <a:ext cx="5092040" cy="62256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8289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850" y="310414"/>
            <a:ext cx="11734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NFPA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400 </a:t>
            </a:r>
            <a:r>
              <a:rPr lang="en-US" sz="32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2016 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requirements for AN facilities </a:t>
            </a:r>
            <a:r>
              <a:rPr lang="en-US" sz="3200" b="1" dirty="0" smtClean="0"/>
              <a:t>of </a:t>
            </a:r>
            <a:r>
              <a:rPr lang="en-US" sz="3200" b="1" dirty="0"/>
              <a:t>combustible construction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notification systems capable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immediately 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notifying individuals within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one-mile radius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facility of the need to evacuate when an ammonium nitrate fire occurs. </a:t>
            </a:r>
            <a:endParaRPr lang="en-US" sz="3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notification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 could be a reverse 911 or a siren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sz="32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/>
              <a:t>one-mile evacuation distance based on information provided by the Institute of Makers of Explosives (IME</a:t>
            </a:r>
            <a:r>
              <a:rPr lang="en-US" sz="3200" b="1" dirty="0" smtClean="0"/>
              <a:t>) </a:t>
            </a:r>
            <a:r>
              <a:rPr lang="en-US" sz="3200" b="1" dirty="0"/>
              <a:t>for 10</a:t>
            </a:r>
            <a:r>
              <a:rPr lang="en-US" sz="3200" b="1" baseline="30000" dirty="0"/>
              <a:t>-6 </a:t>
            </a:r>
            <a:r>
              <a:rPr lang="en-US" sz="3200" b="1" dirty="0" smtClean="0"/>
              <a:t>likelihood of death for </a:t>
            </a:r>
            <a:r>
              <a:rPr lang="en-US" sz="3200" b="1" u="sng" dirty="0" smtClean="0"/>
              <a:t>25 tons of AN</a:t>
            </a:r>
            <a:endParaRPr lang="en-US" sz="3200" b="1" u="sng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96015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8" name="Group 22"/>
          <p:cNvGrpSpPr>
            <a:grpSpLocks/>
          </p:cNvGrpSpPr>
          <p:nvPr/>
        </p:nvGrpSpPr>
        <p:grpSpPr bwMode="auto">
          <a:xfrm>
            <a:off x="8952137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29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29299" y="5503336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38" name="Right Arrow 37"/>
          <p:cNvSpPr/>
          <p:nvPr/>
        </p:nvSpPr>
        <p:spPr>
          <a:xfrm>
            <a:off x="2457649" y="4966654"/>
            <a:ext cx="7276701" cy="1530563"/>
          </a:xfrm>
          <a:prstGeom prst="rightArrow">
            <a:avLst/>
          </a:prstGeom>
          <a:solidFill>
            <a:srgbClr val="FFC000">
              <a:alpha val="67000"/>
            </a:srgbClr>
          </a:solidFill>
          <a:ln>
            <a:solidFill>
              <a:srgbClr val="FF0000">
                <a:alpha val="588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1" name="Line 4"/>
          <p:cNvSpPr>
            <a:spLocks noChangeShapeType="1"/>
          </p:cNvSpPr>
          <p:nvPr/>
        </p:nvSpPr>
        <p:spPr bwMode="auto">
          <a:xfrm>
            <a:off x="0" y="6400800"/>
            <a:ext cx="1219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96934" y="5019541"/>
            <a:ext cx="1831112" cy="1395117"/>
            <a:chOff x="2352" y="1536"/>
            <a:chExt cx="1536" cy="2496"/>
          </a:xfrm>
          <a:solidFill>
            <a:schemeClr val="bg1"/>
          </a:solidFill>
        </p:grpSpPr>
        <p:sp>
          <p:nvSpPr>
            <p:cNvPr id="138255" name="Rectangle 24"/>
            <p:cNvSpPr>
              <a:spLocks noChangeArrowheads="1"/>
            </p:cNvSpPr>
            <p:nvPr/>
          </p:nvSpPr>
          <p:spPr bwMode="auto">
            <a:xfrm>
              <a:off x="2496" y="2784"/>
              <a:ext cx="1200" cy="1248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8256" name="AutoShape 25"/>
            <p:cNvSpPr>
              <a:spLocks noChangeArrowheads="1"/>
            </p:cNvSpPr>
            <p:nvPr/>
          </p:nvSpPr>
          <p:spPr bwMode="auto">
            <a:xfrm>
              <a:off x="2352" y="1536"/>
              <a:ext cx="1536" cy="1248"/>
            </a:xfrm>
            <a:prstGeom prst="triangle">
              <a:avLst>
                <a:gd name="adj" fmla="val 50000"/>
              </a:avLst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10722020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34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6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43" name="Line 4"/>
          <p:cNvSpPr>
            <a:spLocks noChangeShapeType="1"/>
          </p:cNvSpPr>
          <p:nvPr/>
        </p:nvSpPr>
        <p:spPr bwMode="auto">
          <a:xfrm>
            <a:off x="2154115" y="6211272"/>
            <a:ext cx="4697446" cy="119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Line 4"/>
          <p:cNvSpPr>
            <a:spLocks noChangeShapeType="1"/>
          </p:cNvSpPr>
          <p:nvPr/>
        </p:nvSpPr>
        <p:spPr bwMode="auto">
          <a:xfrm flipV="1">
            <a:off x="2116143" y="5598947"/>
            <a:ext cx="4878918" cy="93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Line 4"/>
          <p:cNvSpPr>
            <a:spLocks noChangeShapeType="1"/>
          </p:cNvSpPr>
          <p:nvPr/>
        </p:nvSpPr>
        <p:spPr bwMode="auto">
          <a:xfrm flipV="1">
            <a:off x="2128347" y="5943256"/>
            <a:ext cx="4547347" cy="1420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Explosion 2 47"/>
          <p:cNvSpPr/>
          <p:nvPr/>
        </p:nvSpPr>
        <p:spPr>
          <a:xfrm rot="2859095">
            <a:off x="6663229" y="5756132"/>
            <a:ext cx="259508" cy="391394"/>
          </a:xfrm>
          <a:prstGeom prst="irregularSeal2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xplosion 2 41"/>
          <p:cNvSpPr/>
          <p:nvPr/>
        </p:nvSpPr>
        <p:spPr>
          <a:xfrm rot="2859095">
            <a:off x="417006" y="4437134"/>
            <a:ext cx="2010517" cy="2212136"/>
          </a:xfrm>
          <a:prstGeom prst="irregularSeal2">
            <a:avLst/>
          </a:prstGeom>
          <a:solidFill>
            <a:srgbClr val="FF00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747918" flipH="1">
            <a:off x="7012233" y="5499068"/>
            <a:ext cx="219358" cy="23117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rot="747918" flipV="1">
            <a:off x="6840580" y="6096787"/>
            <a:ext cx="227399" cy="19725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5321615" y="4990972"/>
            <a:ext cx="1431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Shock wave</a:t>
            </a:r>
            <a:endParaRPr lang="en-US" sz="20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003233" y="5570114"/>
            <a:ext cx="1912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Projectile debris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97013" y="502100"/>
            <a:ext cx="208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NFPA 400 2016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8179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29299" y="5503336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28" name="Group 22"/>
          <p:cNvGrpSpPr>
            <a:grpSpLocks/>
          </p:cNvGrpSpPr>
          <p:nvPr/>
        </p:nvGrpSpPr>
        <p:grpSpPr bwMode="auto">
          <a:xfrm>
            <a:off x="8952137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29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50" name="Right Arrow 49"/>
          <p:cNvSpPr/>
          <p:nvPr/>
        </p:nvSpPr>
        <p:spPr>
          <a:xfrm>
            <a:off x="2457649" y="4966654"/>
            <a:ext cx="7276701" cy="1530563"/>
          </a:xfrm>
          <a:prstGeom prst="rightArrow">
            <a:avLst/>
          </a:prstGeom>
          <a:solidFill>
            <a:srgbClr val="FFC000">
              <a:alpha val="67000"/>
            </a:srgbClr>
          </a:solidFill>
          <a:ln>
            <a:solidFill>
              <a:srgbClr val="FF0000">
                <a:alpha val="588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 rot="2867776">
            <a:off x="5451509" y="4162482"/>
            <a:ext cx="578080" cy="340833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1" name="Line 4"/>
          <p:cNvSpPr>
            <a:spLocks noChangeShapeType="1"/>
          </p:cNvSpPr>
          <p:nvPr/>
        </p:nvSpPr>
        <p:spPr bwMode="auto">
          <a:xfrm>
            <a:off x="0" y="6400800"/>
            <a:ext cx="1219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96934" y="5019541"/>
            <a:ext cx="1831112" cy="1395117"/>
            <a:chOff x="2352" y="1536"/>
            <a:chExt cx="1536" cy="2496"/>
          </a:xfrm>
          <a:solidFill>
            <a:schemeClr val="bg1"/>
          </a:solidFill>
        </p:grpSpPr>
        <p:sp>
          <p:nvSpPr>
            <p:cNvPr id="138255" name="Rectangle 24"/>
            <p:cNvSpPr>
              <a:spLocks noChangeArrowheads="1"/>
            </p:cNvSpPr>
            <p:nvPr/>
          </p:nvSpPr>
          <p:spPr bwMode="auto">
            <a:xfrm>
              <a:off x="2496" y="2784"/>
              <a:ext cx="1200" cy="1248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8256" name="AutoShape 25"/>
            <p:cNvSpPr>
              <a:spLocks noChangeArrowheads="1"/>
            </p:cNvSpPr>
            <p:nvPr/>
          </p:nvSpPr>
          <p:spPr bwMode="auto">
            <a:xfrm>
              <a:off x="2352" y="1536"/>
              <a:ext cx="1536" cy="1248"/>
            </a:xfrm>
            <a:prstGeom prst="triangle">
              <a:avLst>
                <a:gd name="adj" fmla="val 50000"/>
              </a:avLst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2116143" y="5598947"/>
            <a:ext cx="4878918" cy="93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10722020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34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6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22" name="Arc 21"/>
          <p:cNvSpPr/>
          <p:nvPr/>
        </p:nvSpPr>
        <p:spPr>
          <a:xfrm rot="2585771" flipH="1">
            <a:off x="1113021" y="3218079"/>
            <a:ext cx="4349812" cy="6613958"/>
          </a:xfrm>
          <a:prstGeom prst="arc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rot="2585771" flipH="1">
            <a:off x="436503" y="2178783"/>
            <a:ext cx="8365764" cy="11223114"/>
          </a:xfrm>
          <a:prstGeom prst="arc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c 42"/>
          <p:cNvSpPr/>
          <p:nvPr/>
        </p:nvSpPr>
        <p:spPr>
          <a:xfrm rot="2585771" flipH="1">
            <a:off x="665171" y="1017321"/>
            <a:ext cx="8167827" cy="13329643"/>
          </a:xfrm>
          <a:prstGeom prst="arc">
            <a:avLst>
              <a:gd name="adj1" fmla="val 15787078"/>
              <a:gd name="adj2" fmla="val 0"/>
            </a:avLst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c 43"/>
          <p:cNvSpPr/>
          <p:nvPr/>
        </p:nvSpPr>
        <p:spPr>
          <a:xfrm rot="2585771" flipH="1">
            <a:off x="179457" y="-385768"/>
            <a:ext cx="9348267" cy="16905898"/>
          </a:xfrm>
          <a:prstGeom prst="arc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2154115" y="6211272"/>
            <a:ext cx="4697446" cy="119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Arc 47"/>
          <p:cNvSpPr/>
          <p:nvPr/>
        </p:nvSpPr>
        <p:spPr>
          <a:xfrm rot="2585771" flipH="1">
            <a:off x="1100717" y="975763"/>
            <a:ext cx="9687969" cy="13184535"/>
          </a:xfrm>
          <a:prstGeom prst="arc">
            <a:avLst>
              <a:gd name="adj1" fmla="val 15787078"/>
              <a:gd name="adj2" fmla="val 20214557"/>
            </a:avLst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 rot="2867776">
            <a:off x="10535906" y="1892386"/>
            <a:ext cx="372227" cy="32261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 rot="2867776">
            <a:off x="10644535" y="2204655"/>
            <a:ext cx="248510" cy="26969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 rot="2867776" flipH="1">
            <a:off x="10979475" y="2176161"/>
            <a:ext cx="239640" cy="343740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 rot="2867776" flipH="1">
            <a:off x="8366327" y="3645118"/>
            <a:ext cx="239640" cy="343740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rot="19133193">
            <a:off x="9688966" y="3459235"/>
            <a:ext cx="321411" cy="326171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4966273" flipH="1">
            <a:off x="10806241" y="3311185"/>
            <a:ext cx="522884" cy="359731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flipV="1">
            <a:off x="2128347" y="5943256"/>
            <a:ext cx="4547347" cy="1420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Explosion 2 51"/>
          <p:cNvSpPr/>
          <p:nvPr/>
        </p:nvSpPr>
        <p:spPr>
          <a:xfrm rot="2859095">
            <a:off x="6663229" y="5756132"/>
            <a:ext cx="259508" cy="391394"/>
          </a:xfrm>
          <a:prstGeom prst="irregularSeal2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Explosion 2 61"/>
          <p:cNvSpPr/>
          <p:nvPr/>
        </p:nvSpPr>
        <p:spPr>
          <a:xfrm rot="2859095">
            <a:off x="413045" y="4439999"/>
            <a:ext cx="2010517" cy="2212136"/>
          </a:xfrm>
          <a:prstGeom prst="irregularSeal2">
            <a:avLst/>
          </a:prstGeom>
          <a:solidFill>
            <a:srgbClr val="FF00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rot="747918" flipH="1">
            <a:off x="7012233" y="5499068"/>
            <a:ext cx="219358" cy="23117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rot="747918" flipV="1">
            <a:off x="6840580" y="6096787"/>
            <a:ext cx="227399" cy="19725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003233" y="5570114"/>
            <a:ext cx="1912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Projectile debris</a:t>
            </a:r>
            <a:endParaRPr lang="en-US" sz="2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321615" y="4990972"/>
            <a:ext cx="1431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Shock wave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944400" y="834887"/>
            <a:ext cx="1848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Airborne debris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797013" y="502100"/>
            <a:ext cx="208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NFPA 400 2016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0789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229299" y="5503336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28" name="Group 22"/>
          <p:cNvGrpSpPr>
            <a:grpSpLocks/>
          </p:cNvGrpSpPr>
          <p:nvPr/>
        </p:nvGrpSpPr>
        <p:grpSpPr bwMode="auto">
          <a:xfrm>
            <a:off x="8952137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29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50" name="Right Arrow 49"/>
          <p:cNvSpPr/>
          <p:nvPr/>
        </p:nvSpPr>
        <p:spPr>
          <a:xfrm>
            <a:off x="2457649" y="4966654"/>
            <a:ext cx="7276701" cy="1530563"/>
          </a:xfrm>
          <a:prstGeom prst="rightArrow">
            <a:avLst/>
          </a:prstGeom>
          <a:solidFill>
            <a:srgbClr val="FFC000">
              <a:alpha val="67000"/>
            </a:srgbClr>
          </a:solidFill>
          <a:ln>
            <a:solidFill>
              <a:srgbClr val="FF0000">
                <a:alpha val="588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 rot="2867776">
            <a:off x="5451509" y="4162482"/>
            <a:ext cx="578080" cy="340833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1" name="Line 4"/>
          <p:cNvSpPr>
            <a:spLocks noChangeShapeType="1"/>
          </p:cNvSpPr>
          <p:nvPr/>
        </p:nvSpPr>
        <p:spPr bwMode="auto">
          <a:xfrm>
            <a:off x="0" y="6400800"/>
            <a:ext cx="1219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96934" y="5019541"/>
            <a:ext cx="1831112" cy="1395117"/>
            <a:chOff x="2352" y="1536"/>
            <a:chExt cx="1536" cy="2496"/>
          </a:xfrm>
          <a:solidFill>
            <a:schemeClr val="bg1"/>
          </a:solidFill>
        </p:grpSpPr>
        <p:sp>
          <p:nvSpPr>
            <p:cNvPr id="138255" name="Rectangle 24"/>
            <p:cNvSpPr>
              <a:spLocks noChangeArrowheads="1"/>
            </p:cNvSpPr>
            <p:nvPr/>
          </p:nvSpPr>
          <p:spPr bwMode="auto">
            <a:xfrm>
              <a:off x="2496" y="2784"/>
              <a:ext cx="1200" cy="1248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8256" name="AutoShape 25"/>
            <p:cNvSpPr>
              <a:spLocks noChangeArrowheads="1"/>
            </p:cNvSpPr>
            <p:nvPr/>
          </p:nvSpPr>
          <p:spPr bwMode="auto">
            <a:xfrm>
              <a:off x="2352" y="1536"/>
              <a:ext cx="1536" cy="1248"/>
            </a:xfrm>
            <a:prstGeom prst="triangle">
              <a:avLst>
                <a:gd name="adj" fmla="val 50000"/>
              </a:avLst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2116143" y="5598947"/>
            <a:ext cx="4878918" cy="93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10722020" y="5487717"/>
            <a:ext cx="1216279" cy="914400"/>
            <a:chOff x="2282" y="3024"/>
            <a:chExt cx="1201" cy="864"/>
          </a:xfrm>
          <a:solidFill>
            <a:srgbClr val="FF0000"/>
          </a:solidFill>
        </p:grpSpPr>
        <p:grpSp>
          <p:nvGrpSpPr>
            <p:cNvPr id="34" name="Group 23"/>
            <p:cNvGrpSpPr>
              <a:grpSpLocks/>
            </p:cNvGrpSpPr>
            <p:nvPr/>
          </p:nvGrpSpPr>
          <p:grpSpPr bwMode="auto">
            <a:xfrm>
              <a:off x="2282" y="3024"/>
              <a:ext cx="1201" cy="864"/>
              <a:chOff x="2352" y="1536"/>
              <a:chExt cx="1536" cy="2496"/>
            </a:xfrm>
            <a:grpFill/>
          </p:grpSpPr>
          <p:sp>
            <p:nvSpPr>
              <p:cNvPr id="36" name="Rectangle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1200" cy="1248"/>
              </a:xfrm>
              <a:prstGeom prst="rect">
                <a:avLst/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AutoShape 25"/>
              <p:cNvSpPr>
                <a:spLocks noChangeArrowheads="1"/>
              </p:cNvSpPr>
              <p:nvPr/>
            </p:nvSpPr>
            <p:spPr bwMode="auto">
              <a:xfrm>
                <a:off x="2352" y="1536"/>
                <a:ext cx="1536" cy="1248"/>
              </a:xfrm>
              <a:prstGeom prst="triangle">
                <a:avLst>
                  <a:gd name="adj" fmla="val 50000"/>
                </a:avLst>
              </a:prstGeom>
              <a:grpFill/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2736" y="3648"/>
              <a:ext cx="192" cy="240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22" name="Arc 21"/>
          <p:cNvSpPr/>
          <p:nvPr/>
        </p:nvSpPr>
        <p:spPr>
          <a:xfrm rot="2585771" flipH="1">
            <a:off x="1113021" y="3218079"/>
            <a:ext cx="4349812" cy="6613958"/>
          </a:xfrm>
          <a:prstGeom prst="arc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rot="2585771" flipH="1">
            <a:off x="436503" y="2178783"/>
            <a:ext cx="8365764" cy="11223114"/>
          </a:xfrm>
          <a:prstGeom prst="arc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c 42"/>
          <p:cNvSpPr/>
          <p:nvPr/>
        </p:nvSpPr>
        <p:spPr>
          <a:xfrm rot="2585771" flipH="1">
            <a:off x="665171" y="1017321"/>
            <a:ext cx="8167827" cy="13329643"/>
          </a:xfrm>
          <a:prstGeom prst="arc">
            <a:avLst>
              <a:gd name="adj1" fmla="val 15787078"/>
              <a:gd name="adj2" fmla="val 0"/>
            </a:avLst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2154115" y="6211272"/>
            <a:ext cx="4697446" cy="119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Arc 47"/>
          <p:cNvSpPr/>
          <p:nvPr/>
        </p:nvSpPr>
        <p:spPr>
          <a:xfrm rot="2585771" flipH="1">
            <a:off x="1100717" y="975763"/>
            <a:ext cx="9687969" cy="13184535"/>
          </a:xfrm>
          <a:prstGeom prst="arc">
            <a:avLst>
              <a:gd name="adj1" fmla="val 15787078"/>
              <a:gd name="adj2" fmla="val 20214557"/>
            </a:avLst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 rot="2867776">
            <a:off x="10535906" y="1892386"/>
            <a:ext cx="372227" cy="32261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 rot="2867776">
            <a:off x="10644535" y="2204655"/>
            <a:ext cx="248510" cy="26969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 rot="2867776" flipH="1">
            <a:off x="10979475" y="2176161"/>
            <a:ext cx="239640" cy="343740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 rot="2867776" flipH="1">
            <a:off x="8366327" y="3645118"/>
            <a:ext cx="239640" cy="343740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4966273" flipH="1">
            <a:off x="10806241" y="3311185"/>
            <a:ext cx="522884" cy="359731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flipV="1">
            <a:off x="2128347" y="5943256"/>
            <a:ext cx="4547347" cy="1420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Explosion 2 51"/>
          <p:cNvSpPr/>
          <p:nvPr/>
        </p:nvSpPr>
        <p:spPr>
          <a:xfrm rot="2859095">
            <a:off x="6663229" y="5756132"/>
            <a:ext cx="259508" cy="391394"/>
          </a:xfrm>
          <a:prstGeom prst="irregularSeal2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Explosion 2 61"/>
          <p:cNvSpPr/>
          <p:nvPr/>
        </p:nvSpPr>
        <p:spPr>
          <a:xfrm rot="2859095">
            <a:off x="413045" y="4439999"/>
            <a:ext cx="2010517" cy="2212136"/>
          </a:xfrm>
          <a:prstGeom prst="irregularSeal2">
            <a:avLst/>
          </a:prstGeom>
          <a:solidFill>
            <a:srgbClr val="FF00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rot="747918" flipH="1">
            <a:off x="7012233" y="5499068"/>
            <a:ext cx="219358" cy="23117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rot="747918" flipV="1">
            <a:off x="6840580" y="6096787"/>
            <a:ext cx="227399" cy="197255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003233" y="5570114"/>
            <a:ext cx="1912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Projectile debris</a:t>
            </a:r>
            <a:endParaRPr lang="en-US" sz="2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321615" y="4990972"/>
            <a:ext cx="1431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Shock wave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944400" y="834887"/>
            <a:ext cx="1848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Airborne debris</a:t>
            </a:r>
            <a:endParaRPr lang="en-US" sz="2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797013" y="502100"/>
            <a:ext cx="208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NFPA 400 2016</a:t>
            </a:r>
            <a:endParaRPr lang="en-US" sz="2000" b="1" dirty="0"/>
          </a:p>
        </p:txBody>
      </p:sp>
      <p:sp>
        <p:nvSpPr>
          <p:cNvPr id="65" name="Freeform 64"/>
          <p:cNvSpPr/>
          <p:nvPr/>
        </p:nvSpPr>
        <p:spPr>
          <a:xfrm rot="19133193">
            <a:off x="9688966" y="3459235"/>
            <a:ext cx="321411" cy="326171"/>
          </a:xfrm>
          <a:custGeom>
            <a:avLst/>
            <a:gdLst>
              <a:gd name="connsiteX0" fmla="*/ 25758 w 360608"/>
              <a:gd name="connsiteY0" fmla="*/ 0 h 373488"/>
              <a:gd name="connsiteX1" fmla="*/ 0 w 360608"/>
              <a:gd name="connsiteY1" fmla="*/ 257578 h 373488"/>
              <a:gd name="connsiteX2" fmla="*/ 103031 w 360608"/>
              <a:gd name="connsiteY2" fmla="*/ 373488 h 373488"/>
              <a:gd name="connsiteX3" fmla="*/ 180304 w 360608"/>
              <a:gd name="connsiteY3" fmla="*/ 321972 h 373488"/>
              <a:gd name="connsiteX4" fmla="*/ 360608 w 360608"/>
              <a:gd name="connsiteY4" fmla="*/ 193184 h 373488"/>
              <a:gd name="connsiteX5" fmla="*/ 360608 w 360608"/>
              <a:gd name="connsiteY5" fmla="*/ 193184 h 373488"/>
              <a:gd name="connsiteX6" fmla="*/ 231820 w 360608"/>
              <a:gd name="connsiteY6" fmla="*/ 12879 h 373488"/>
              <a:gd name="connsiteX7" fmla="*/ 141667 w 360608"/>
              <a:gd name="connsiteY7" fmla="*/ 38637 h 373488"/>
              <a:gd name="connsiteX8" fmla="*/ 103031 w 360608"/>
              <a:gd name="connsiteY8" fmla="*/ 38637 h 373488"/>
              <a:gd name="connsiteX9" fmla="*/ 25758 w 360608"/>
              <a:gd name="connsiteY9" fmla="*/ 0 h 37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0608" h="373488">
                <a:moveTo>
                  <a:pt x="25758" y="0"/>
                </a:moveTo>
                <a:lnTo>
                  <a:pt x="0" y="257578"/>
                </a:lnTo>
                <a:lnTo>
                  <a:pt x="103031" y="373488"/>
                </a:lnTo>
                <a:lnTo>
                  <a:pt x="180304" y="321972"/>
                </a:lnTo>
                <a:lnTo>
                  <a:pt x="360608" y="193184"/>
                </a:lnTo>
                <a:lnTo>
                  <a:pt x="360608" y="193184"/>
                </a:lnTo>
                <a:lnTo>
                  <a:pt x="231820" y="12879"/>
                </a:lnTo>
                <a:lnTo>
                  <a:pt x="141667" y="38637"/>
                </a:lnTo>
                <a:lnTo>
                  <a:pt x="103031" y="38637"/>
                </a:lnTo>
                <a:lnTo>
                  <a:pt x="2575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235263" y="2756942"/>
            <a:ext cx="1074645" cy="131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rc 65"/>
          <p:cNvSpPr/>
          <p:nvPr/>
        </p:nvSpPr>
        <p:spPr>
          <a:xfrm rot="2585771" flipH="1">
            <a:off x="179457" y="-385768"/>
            <a:ext cx="9348267" cy="16905898"/>
          </a:xfrm>
          <a:prstGeom prst="arc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1023646" y="2427992"/>
            <a:ext cx="9660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25 Tons AN = ~ 16 </a:t>
            </a:r>
            <a:r>
              <a:rPr lang="en-US" sz="3200" b="1" dirty="0"/>
              <a:t>cubic yards </a:t>
            </a:r>
            <a:r>
              <a:rPr lang="en-US" sz="3200" b="1" dirty="0" smtClean="0"/>
              <a:t>               1 </a:t>
            </a:r>
            <a:r>
              <a:rPr lang="en-US" sz="3200" b="1" dirty="0"/>
              <a:t>mile </a:t>
            </a:r>
            <a:r>
              <a:rPr lang="en-US" sz="3200" b="1" dirty="0" smtClean="0"/>
              <a:t>evacuation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9905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866">
            <a:off x="-939365" y="-1250785"/>
            <a:ext cx="13060627" cy="9359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8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7603" y="-2988215"/>
            <a:ext cx="16259704" cy="1162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3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7603" y="-2988215"/>
            <a:ext cx="16259704" cy="1162314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090057" y="-178130"/>
            <a:ext cx="7148945" cy="6911439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46337" y="5604186"/>
            <a:ext cx="3520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Blast Impact Radius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779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04468" y="-13594"/>
            <a:ext cx="1187532" cy="687159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187532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63" y="-152890"/>
            <a:ext cx="10988842" cy="783754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456316" y="47500"/>
            <a:ext cx="7928811" cy="7591925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029616" y="2648198"/>
            <a:ext cx="2766847" cy="2709187"/>
          </a:xfrm>
          <a:prstGeom prst="ellipse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36179" y="5913629"/>
            <a:ext cx="2969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Evacuation Zone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6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71526"/>
            <a:ext cx="12192000" cy="8634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81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6351" y="-2228195"/>
            <a:ext cx="16259704" cy="1162314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030681" y="-320634"/>
            <a:ext cx="7564581" cy="7612083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46337" y="5604186"/>
            <a:ext cx="3520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Blast Impact Radius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925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0096" y="-2893213"/>
            <a:ext cx="16259704" cy="1162314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959429" y="-1638794"/>
            <a:ext cx="9357755" cy="9429008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36179" y="5913629"/>
            <a:ext cx="2969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Evacuation Zone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862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3852" y="-2382574"/>
            <a:ext cx="16259704" cy="1162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6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559" y="-2952574"/>
            <a:ext cx="16259704" cy="1162314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241964" y="783771"/>
            <a:ext cx="5189517" cy="507076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285878" y="5315925"/>
            <a:ext cx="22912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Blast Impact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Radius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21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9463" y="-2382574"/>
            <a:ext cx="16259704" cy="1162314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187532" y="-938151"/>
            <a:ext cx="8894619" cy="9144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26579" y="6125664"/>
            <a:ext cx="2969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Evacuation Zone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208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0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1" y="0"/>
            <a:ext cx="10921285" cy="819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3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959" y="234200"/>
            <a:ext cx="4043965" cy="49862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320959" y="5456623"/>
            <a:ext cx="40666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EPA Proposed RMP </a:t>
            </a:r>
          </a:p>
          <a:p>
            <a:pPr algn="ctr"/>
            <a:r>
              <a:rPr lang="en-US" sz="2800" b="1" dirty="0" smtClean="0"/>
              <a:t>Regulation Modernization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352" y="234200"/>
            <a:ext cx="3904445" cy="4773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023019" y="5334321"/>
            <a:ext cx="48318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NFPA 400 2016:  Fire detection,</a:t>
            </a:r>
          </a:p>
          <a:p>
            <a:r>
              <a:rPr lang="en-US" sz="2800" b="1" dirty="0" smtClean="0"/>
              <a:t>alarm, and suppression system;</a:t>
            </a:r>
          </a:p>
          <a:p>
            <a:r>
              <a:rPr lang="en-US" sz="2800" b="1" dirty="0" smtClean="0"/>
              <a:t>no grandfather clause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6049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2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988319CF-A66F-43CE-9258-F3ADCE90C2E5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CD43040C-8E05-4A59-8EA2-7E103CFF55F4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44A8988A-1660-43BC-AE88-773847B34B5C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AA6D5BEC-ADE2-4A8F-8F70-DB5AB92785B4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415</Words>
  <Application>Microsoft Office PowerPoint</Application>
  <PresentationFormat>Widescreen</PresentationFormat>
  <Paragraphs>114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Harrington, Dwayne</dc:creator>
  <cp:lastModifiedBy>Steve Touw</cp:lastModifiedBy>
  <cp:revision>11</cp:revision>
  <dcterms:created xsi:type="dcterms:W3CDTF">2016-09-30T16:21:13Z</dcterms:created>
  <dcterms:modified xsi:type="dcterms:W3CDTF">2016-10-13T13:51:25Z</dcterms:modified>
</cp:coreProperties>
</file>