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63" r:id="rId2"/>
    <p:sldId id="256" r:id="rId3"/>
    <p:sldId id="257" r:id="rId4"/>
    <p:sldId id="259" r:id="rId5"/>
    <p:sldId id="260" r:id="rId6"/>
    <p:sldId id="261" r:id="rId7"/>
    <p:sldId id="262"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21FD26-7D2E-4F77-9AFE-886E80425F40}" type="datetimeFigureOut">
              <a:rPr lang="en-US" smtClean="0"/>
              <a:t>5/9/2016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1FD26-7D2E-4F77-9AFE-886E80425F40}" type="datetimeFigureOut">
              <a:rPr lang="en-US" smtClean="0"/>
              <a:t>5/9/2016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21FD26-7D2E-4F77-9AFE-886E80425F40}" type="datetimeFigureOut">
              <a:rPr lang="en-US" smtClean="0"/>
              <a:t>5/9/2016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21FD26-7D2E-4F77-9AFE-886E80425F40}" type="datetimeFigureOut">
              <a:rPr lang="en-US" smtClean="0"/>
              <a:t>5/9/2016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21FD26-7D2E-4F77-9AFE-886E80425F40}" type="datetimeFigureOut">
              <a:rPr lang="en-US" smtClean="0"/>
              <a:t>5/9/2016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21FD26-7D2E-4F77-9AFE-886E80425F40}" type="datetimeFigureOut">
              <a:rPr lang="en-US" smtClean="0"/>
              <a:t>5/9/2016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21FD26-7D2E-4F77-9AFE-886E80425F40}" type="datetimeFigureOut">
              <a:rPr lang="en-US" smtClean="0"/>
              <a:t>5/9/2016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21FD26-7D2E-4F77-9AFE-886E80425F40}" type="datetimeFigureOut">
              <a:rPr lang="en-US" smtClean="0"/>
              <a:t>5/9/2016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2E719-4D8C-4ECC-BAFF-93AFBCDCCEC3}"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221FD26-7D2E-4F77-9AFE-886E80425F40}" type="datetimeFigureOut">
              <a:rPr lang="en-US" smtClean="0"/>
              <a:t>5/9/2016</a:t>
            </a:fld>
            <a:endParaRPr lang="en-US"/>
          </a:p>
        </p:txBody>
      </p:sp>
      <p:sp>
        <p:nvSpPr>
          <p:cNvPr id="9" name="Slide Number Placeholder 8"/>
          <p:cNvSpPr>
            <a:spLocks noGrp="1"/>
          </p:cNvSpPr>
          <p:nvPr>
            <p:ph type="sldNum" sz="quarter" idx="11"/>
          </p:nvPr>
        </p:nvSpPr>
        <p:spPr/>
        <p:txBody>
          <a:bodyPr/>
          <a:lstStyle/>
          <a:p>
            <a:fld id="{07A2E719-4D8C-4ECC-BAFF-93AFBCDCCEC3}"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1FD26-7D2E-4F77-9AFE-886E80425F40}" type="datetimeFigureOut">
              <a:rPr lang="en-US" smtClean="0"/>
              <a:t>5/9/2016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1FD26-7D2E-4F77-9AFE-886E80425F40}" type="datetimeFigureOut">
              <a:rPr lang="en-US" smtClean="0"/>
              <a:t>5/9/2016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2E719-4D8C-4ECC-BAFF-93AFBCDCCEC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7A2E719-4D8C-4ECC-BAFF-93AFBCDCCEC3}"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221FD26-7D2E-4F77-9AFE-886E80425F40}" type="datetimeFigureOut">
              <a:rPr lang="en-US" smtClean="0"/>
              <a:t>5/9/2016</a:t>
            </a:fld>
            <a:endParaRPr lang="en-US"/>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b="1" dirty="0"/>
              <a:t>Role of FEMA EHP During Response Activities </a:t>
            </a:r>
            <a:endParaRPr lang="en-US" b="1" dirty="0"/>
          </a:p>
        </p:txBody>
      </p:sp>
      <p:sp>
        <p:nvSpPr>
          <p:cNvPr id="5" name="Subtitle 4"/>
          <p:cNvSpPr>
            <a:spLocks noGrp="1"/>
          </p:cNvSpPr>
          <p:nvPr>
            <p:ph type="subTitle" idx="1"/>
          </p:nvPr>
        </p:nvSpPr>
        <p:spPr/>
        <p:txBody>
          <a:bodyPr>
            <a:normAutofit/>
          </a:bodyPr>
          <a:lstStyle/>
          <a:p>
            <a:r>
              <a:rPr lang="en-US" dirty="0" smtClean="0"/>
              <a:t>Richard Myers, Deputy Regional Environmental Office</a:t>
            </a:r>
          </a:p>
          <a:p>
            <a:r>
              <a:rPr lang="en-US" dirty="0" smtClean="0"/>
              <a:t>Portia Ross, Senior Environmental Specialist</a:t>
            </a:r>
            <a:endParaRPr lang="en-US" dirty="0"/>
          </a:p>
        </p:txBody>
      </p:sp>
    </p:spTree>
    <p:extLst>
      <p:ext uri="{BB962C8B-B14F-4D97-AF65-F5344CB8AC3E}">
        <p14:creationId xmlns:p14="http://schemas.microsoft.com/office/powerpoint/2010/main" val="648866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500" b="1" dirty="0" smtClean="0"/>
              <a:t>EHP’s Role in FEMA</a:t>
            </a:r>
            <a:endParaRPr lang="en-US" sz="4500" b="1" dirty="0"/>
          </a:p>
        </p:txBody>
      </p:sp>
      <p:sp>
        <p:nvSpPr>
          <p:cNvPr id="5" name="Content Placeholder 4"/>
          <p:cNvSpPr>
            <a:spLocks noGrp="1"/>
          </p:cNvSpPr>
          <p:nvPr>
            <p:ph idx="1"/>
          </p:nvPr>
        </p:nvSpPr>
        <p:spPr/>
        <p:txBody>
          <a:bodyPr>
            <a:normAutofit/>
          </a:bodyPr>
          <a:lstStyle/>
          <a:p>
            <a:pPr marL="0" indent="0">
              <a:buNone/>
            </a:pPr>
            <a:r>
              <a:rPr lang="en-US" sz="3000" dirty="0" smtClean="0">
                <a:ea typeface="Tahoma" pitchFamily="34" charset="0"/>
                <a:cs typeface="Tahoma" pitchFamily="34" charset="0"/>
              </a:rPr>
              <a:t>What we do?</a:t>
            </a:r>
          </a:p>
          <a:p>
            <a:r>
              <a:rPr lang="en-US" sz="2400" dirty="0" smtClean="0">
                <a:ea typeface="Tahoma" pitchFamily="34" charset="0"/>
                <a:cs typeface="Tahoma" pitchFamily="34" charset="0"/>
              </a:rPr>
              <a:t>Support DHS/FEMA Programs by providing expertise in Environmental Compliance</a:t>
            </a:r>
          </a:p>
          <a:p>
            <a:pPr marL="0" indent="0">
              <a:buNone/>
            </a:pPr>
            <a:endParaRPr lang="en-US" dirty="0" smtClean="0">
              <a:ea typeface="Tahoma" pitchFamily="34" charset="0"/>
              <a:cs typeface="Tahoma" pitchFamily="34" charset="0"/>
            </a:endParaRPr>
          </a:p>
          <a:p>
            <a:pPr marL="0" indent="0">
              <a:buNone/>
            </a:pPr>
            <a:r>
              <a:rPr lang="en-US" sz="3000" dirty="0" smtClean="0">
                <a:ea typeface="Tahoma" pitchFamily="34" charset="0"/>
                <a:cs typeface="Tahoma" pitchFamily="34" charset="0"/>
              </a:rPr>
              <a:t>Why we do it?</a:t>
            </a:r>
          </a:p>
          <a:p>
            <a:r>
              <a:rPr lang="en-US" sz="2400" dirty="0"/>
              <a:t>Because it’s FEMA’s Policy to insure that “all practical means and measures are used to protect, restore, and enhance the quality of the environment.” (44 CFR 10.4)</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5257800"/>
            <a:ext cx="2872740" cy="1013460"/>
          </a:xfrm>
          <a:prstGeom prst="rect">
            <a:avLst/>
          </a:prstGeom>
        </p:spPr>
      </p:pic>
    </p:spTree>
    <p:extLst>
      <p:ext uri="{BB962C8B-B14F-4D97-AF65-F5344CB8AC3E}">
        <p14:creationId xmlns:p14="http://schemas.microsoft.com/office/powerpoint/2010/main" val="976417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500" b="1" dirty="0" smtClean="0"/>
              <a:t>Response Phase EHP</a:t>
            </a:r>
            <a:endParaRPr lang="en-US" sz="4500" b="1" dirty="0"/>
          </a:p>
        </p:txBody>
      </p:sp>
      <p:sp>
        <p:nvSpPr>
          <p:cNvPr id="3" name="Content Placeholder 2"/>
          <p:cNvSpPr>
            <a:spLocks noGrp="1"/>
          </p:cNvSpPr>
          <p:nvPr>
            <p:ph idx="1"/>
          </p:nvPr>
        </p:nvSpPr>
        <p:spPr/>
        <p:txBody>
          <a:bodyPr>
            <a:normAutofit/>
          </a:bodyPr>
          <a:lstStyle/>
          <a:p>
            <a:pPr marL="0" indent="0" algn="ctr">
              <a:buNone/>
            </a:pPr>
            <a:r>
              <a:rPr lang="en-US" sz="3200" dirty="0" smtClean="0"/>
              <a:t>In the response phase the primary goal of EHP is to lay the ground work for how EHP compliance will be achieved and integrated in all decisions across the entirety of the event. </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4403004"/>
            <a:ext cx="2940735" cy="2133600"/>
          </a:xfrm>
          <a:prstGeom prst="rect">
            <a:avLst/>
          </a:prstGeom>
        </p:spPr>
      </p:pic>
    </p:spTree>
    <p:extLst>
      <p:ext uri="{BB962C8B-B14F-4D97-AF65-F5344CB8AC3E}">
        <p14:creationId xmlns:p14="http://schemas.microsoft.com/office/powerpoint/2010/main" val="4025064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t>Operational Tasks and Objectives</a:t>
            </a:r>
            <a:endParaRPr lang="en-US" b="1" dirty="0"/>
          </a:p>
        </p:txBody>
      </p:sp>
      <p:sp>
        <p:nvSpPr>
          <p:cNvPr id="3" name="Content Placeholder 2"/>
          <p:cNvSpPr>
            <a:spLocks noGrp="1"/>
          </p:cNvSpPr>
          <p:nvPr>
            <p:ph idx="1"/>
          </p:nvPr>
        </p:nvSpPr>
        <p:spPr/>
        <p:txBody>
          <a:bodyPr>
            <a:normAutofit/>
          </a:bodyPr>
          <a:lstStyle/>
          <a:p>
            <a:pPr marL="0" indent="0">
              <a:buNone/>
            </a:pPr>
            <a:r>
              <a:rPr lang="en-US" sz="2800" dirty="0"/>
              <a:t>EHP </a:t>
            </a:r>
            <a:r>
              <a:rPr lang="en-US" sz="2800" dirty="0" smtClean="0"/>
              <a:t>identifies </a:t>
            </a:r>
            <a:r>
              <a:rPr lang="en-US" sz="2800" dirty="0"/>
              <a:t>Response activities that have the potential for EHP compliance actions, including but not limited to: </a:t>
            </a:r>
          </a:p>
          <a:p>
            <a:pPr lvl="0"/>
            <a:r>
              <a:rPr lang="en-US" dirty="0"/>
              <a:t>Technical assistance to grantees and sub-grantees prior to declaration</a:t>
            </a:r>
          </a:p>
          <a:p>
            <a:pPr lvl="0"/>
            <a:r>
              <a:rPr lang="en-US" dirty="0"/>
              <a:t>Logistics actions related to establishing IOF/JFO/AFO sites and staging areas.</a:t>
            </a:r>
          </a:p>
          <a:p>
            <a:pPr lvl="0"/>
            <a:r>
              <a:rPr lang="en-US" dirty="0"/>
              <a:t>DEC actions to establish emergency communications sites</a:t>
            </a:r>
          </a:p>
          <a:p>
            <a:pPr lvl="0"/>
            <a:r>
              <a:rPr lang="en-US" dirty="0"/>
              <a:t>Any activities involving ground disturbance or demolition of damaged structures</a:t>
            </a:r>
          </a:p>
          <a:p>
            <a:pPr marL="114300" indent="0">
              <a:buNone/>
            </a:pPr>
            <a:endParaRPr lang="en-US" dirty="0"/>
          </a:p>
        </p:txBody>
      </p:sp>
    </p:spTree>
    <p:extLst>
      <p:ext uri="{BB962C8B-B14F-4D97-AF65-F5344CB8AC3E}">
        <p14:creationId xmlns:p14="http://schemas.microsoft.com/office/powerpoint/2010/main" val="3925213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t>Operational Tasks and Objectives</a:t>
            </a:r>
            <a:endParaRPr lang="en-US" b="1" dirty="0"/>
          </a:p>
        </p:txBody>
      </p:sp>
      <p:sp>
        <p:nvSpPr>
          <p:cNvPr id="3" name="Content Placeholder 2"/>
          <p:cNvSpPr>
            <a:spLocks noGrp="1"/>
          </p:cNvSpPr>
          <p:nvPr>
            <p:ph idx="1"/>
          </p:nvPr>
        </p:nvSpPr>
        <p:spPr>
          <a:xfrm>
            <a:off x="381000" y="1930400"/>
            <a:ext cx="8382000" cy="4394200"/>
          </a:xfrm>
        </p:spPr>
        <p:txBody>
          <a:bodyPr>
            <a:normAutofit/>
          </a:bodyPr>
          <a:lstStyle/>
          <a:p>
            <a:pPr marL="0" indent="0">
              <a:buNone/>
            </a:pPr>
            <a:r>
              <a:rPr lang="en-US" sz="2600" dirty="0" smtClean="0"/>
              <a:t>EHP </a:t>
            </a:r>
            <a:r>
              <a:rPr lang="en-US" sz="2600" dirty="0" smtClean="0"/>
              <a:t>is responsible for assuring compliance </a:t>
            </a:r>
            <a:r>
              <a:rPr lang="en-US" sz="2600" dirty="0"/>
              <a:t>related to Direct Federal Assistance (DFA), including but not limited to:</a:t>
            </a:r>
          </a:p>
          <a:p>
            <a:pPr lvl="0"/>
            <a:r>
              <a:rPr lang="en-US" sz="1900" dirty="0" smtClean="0"/>
              <a:t>Large scale debris removal, staging,  and disposal</a:t>
            </a:r>
          </a:p>
          <a:p>
            <a:pPr lvl="0"/>
            <a:r>
              <a:rPr lang="en-US" sz="1900" dirty="0" smtClean="0"/>
              <a:t>Health and safety demolitions</a:t>
            </a:r>
          </a:p>
          <a:p>
            <a:pPr lvl="0"/>
            <a:r>
              <a:rPr lang="en-US" sz="1900" dirty="0" smtClean="0"/>
              <a:t>Hazmat disposal </a:t>
            </a:r>
          </a:p>
          <a:p>
            <a:pPr lvl="0"/>
            <a:r>
              <a:rPr lang="en-US" sz="1900" dirty="0" smtClean="0"/>
              <a:t>Impacts to museums, historic properties, cultural </a:t>
            </a:r>
            <a:r>
              <a:rPr lang="en-US" sz="1900" dirty="0" smtClean="0"/>
              <a:t>resources, </a:t>
            </a:r>
            <a:r>
              <a:rPr lang="en-US" sz="1900" dirty="0" smtClean="0"/>
              <a:t>and tribal coordination</a:t>
            </a:r>
          </a:p>
          <a:p>
            <a:pPr lvl="0"/>
            <a:r>
              <a:rPr lang="en-US" sz="1900" dirty="0" smtClean="0"/>
              <a:t>Placement of THUs, construction of group housing sites and responder base camps</a:t>
            </a:r>
          </a:p>
          <a:p>
            <a:pPr lvl="0"/>
            <a:r>
              <a:rPr lang="en-US" sz="1900" dirty="0" smtClean="0"/>
              <a:t>Construction of temporary levees, roads, bridges, etc. </a:t>
            </a:r>
          </a:p>
          <a:p>
            <a:endParaRPr lang="en-US" dirty="0"/>
          </a:p>
        </p:txBody>
      </p:sp>
    </p:spTree>
    <p:extLst>
      <p:ext uri="{BB962C8B-B14F-4D97-AF65-F5344CB8AC3E}">
        <p14:creationId xmlns:p14="http://schemas.microsoft.com/office/powerpoint/2010/main" val="2325639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t>Regional Response Coordination Center</a:t>
            </a:r>
            <a:endParaRPr lang="en-US" b="1" dirty="0"/>
          </a:p>
        </p:txBody>
      </p:sp>
      <p:sp>
        <p:nvSpPr>
          <p:cNvPr id="3" name="Content Placeholder 2"/>
          <p:cNvSpPr>
            <a:spLocks noGrp="1"/>
          </p:cNvSpPr>
          <p:nvPr>
            <p:ph idx="1"/>
          </p:nvPr>
        </p:nvSpPr>
        <p:spPr/>
        <p:txBody>
          <a:bodyPr/>
          <a:lstStyle/>
          <a:p>
            <a:r>
              <a:rPr lang="en-US" dirty="0" smtClean="0"/>
              <a:t>EHP liaison is deployed upon </a:t>
            </a:r>
            <a:r>
              <a:rPr lang="en-US" dirty="0"/>
              <a:t>an activation request from the Regional Administrator/RRCC </a:t>
            </a:r>
            <a:r>
              <a:rPr lang="en-US" dirty="0" smtClean="0"/>
              <a:t>Director</a:t>
            </a:r>
          </a:p>
          <a:p>
            <a:r>
              <a:rPr lang="en-US" dirty="0" smtClean="0"/>
              <a:t>The Technical Specialist-EHP resides in the Situation Awareness Section</a:t>
            </a:r>
          </a:p>
          <a:p>
            <a:r>
              <a:rPr lang="en-US" dirty="0" smtClean="0"/>
              <a:t>The technical specialist coordinates with all RRCC sections on their actions with potential EHP implications</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4242046"/>
            <a:ext cx="5105400" cy="2147323"/>
          </a:xfrm>
          <a:prstGeom prst="rect">
            <a:avLst/>
          </a:prstGeom>
        </p:spPr>
      </p:pic>
    </p:spTree>
    <p:extLst>
      <p:ext uri="{BB962C8B-B14F-4D97-AF65-F5344CB8AC3E}">
        <p14:creationId xmlns:p14="http://schemas.microsoft.com/office/powerpoint/2010/main" val="781855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500" b="1" dirty="0" smtClean="0"/>
              <a:t>IMAT Support</a:t>
            </a:r>
            <a:endParaRPr lang="en-US" sz="4500" b="1" dirty="0"/>
          </a:p>
        </p:txBody>
      </p:sp>
      <p:sp>
        <p:nvSpPr>
          <p:cNvPr id="3" name="Content Placeholder 2"/>
          <p:cNvSpPr>
            <a:spLocks noGrp="1"/>
          </p:cNvSpPr>
          <p:nvPr>
            <p:ph idx="1"/>
          </p:nvPr>
        </p:nvSpPr>
        <p:spPr/>
        <p:txBody>
          <a:bodyPr>
            <a:normAutofit/>
          </a:bodyPr>
          <a:lstStyle/>
          <a:p>
            <a:r>
              <a:rPr lang="en-US" sz="2600" dirty="0" smtClean="0"/>
              <a:t>EHP support for the IMAT is provided by the technical specialist in the RRCC</a:t>
            </a:r>
          </a:p>
          <a:p>
            <a:r>
              <a:rPr lang="en-US" sz="2600" dirty="0" smtClean="0"/>
              <a:t>EHP Liaison may be requested to co-locate with IMAT</a:t>
            </a:r>
            <a:endParaRPr lang="en-US" sz="2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3502971"/>
            <a:ext cx="4419600" cy="2593029"/>
          </a:xfrm>
          <a:prstGeom prst="rect">
            <a:avLst/>
          </a:prstGeom>
        </p:spPr>
      </p:pic>
    </p:spTree>
    <p:extLst>
      <p:ext uri="{BB962C8B-B14F-4D97-AF65-F5344CB8AC3E}">
        <p14:creationId xmlns:p14="http://schemas.microsoft.com/office/powerpoint/2010/main" val="3822482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500" b="1" dirty="0" smtClean="0"/>
              <a:t>ESF Coordination</a:t>
            </a:r>
            <a:endParaRPr lang="en-US" sz="4500" b="1" dirty="0"/>
          </a:p>
        </p:txBody>
      </p:sp>
      <p:sp>
        <p:nvSpPr>
          <p:cNvPr id="3" name="Content Placeholder 2"/>
          <p:cNvSpPr>
            <a:spLocks noGrp="1"/>
          </p:cNvSpPr>
          <p:nvPr>
            <p:ph idx="1"/>
          </p:nvPr>
        </p:nvSpPr>
        <p:spPr/>
        <p:txBody>
          <a:bodyPr/>
          <a:lstStyle/>
          <a:p>
            <a:pPr marL="0" indent="0">
              <a:buNone/>
            </a:pPr>
            <a:r>
              <a:rPr lang="en-US" b="1" dirty="0" smtClean="0"/>
              <a:t>ESF 3: </a:t>
            </a:r>
            <a:r>
              <a:rPr lang="en-US" dirty="0" smtClean="0"/>
              <a:t>construction of temporary roads, bridges, levees, etc.</a:t>
            </a:r>
          </a:p>
          <a:p>
            <a:pPr marL="0" indent="0">
              <a:buNone/>
            </a:pPr>
            <a:r>
              <a:rPr lang="en-US" b="1" dirty="0" smtClean="0"/>
              <a:t>ESF 6: </a:t>
            </a:r>
            <a:r>
              <a:rPr lang="en-US" dirty="0" smtClean="0"/>
              <a:t>floodplain review of shelters</a:t>
            </a:r>
          </a:p>
          <a:p>
            <a:pPr marL="0" indent="0">
              <a:buNone/>
            </a:pPr>
            <a:r>
              <a:rPr lang="en-US" b="1" dirty="0" smtClean="0"/>
              <a:t>ESF 10: </a:t>
            </a:r>
            <a:r>
              <a:rPr lang="en-US" dirty="0" smtClean="0"/>
              <a:t>coordination with EPA and state environmental regulatory agencies</a:t>
            </a:r>
          </a:p>
          <a:p>
            <a:pPr marL="0" indent="0">
              <a:buNone/>
            </a:pPr>
            <a:r>
              <a:rPr lang="en-US" b="1" dirty="0" smtClean="0"/>
              <a:t>ESF 11: </a:t>
            </a:r>
            <a:r>
              <a:rPr lang="en-US" dirty="0" smtClean="0"/>
              <a:t>coordination with DOI and state historic preservation entities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5181600"/>
            <a:ext cx="1066800" cy="1066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5040278"/>
            <a:ext cx="1379898" cy="150184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5426006"/>
            <a:ext cx="2267735" cy="76962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8345" y="5227670"/>
            <a:ext cx="1642110" cy="1127057"/>
          </a:xfrm>
          <a:prstGeom prst="rect">
            <a:avLst/>
          </a:prstGeom>
        </p:spPr>
      </p:pic>
    </p:spTree>
    <p:extLst>
      <p:ext uri="{BB962C8B-B14F-4D97-AF65-F5344CB8AC3E}">
        <p14:creationId xmlns:p14="http://schemas.microsoft.com/office/powerpoint/2010/main" val="7789571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2757</TotalTime>
  <Words>359</Words>
  <Application>Microsoft Office PowerPoint</Application>
  <PresentationFormat>On-screen Show (4:3)</PresentationFormat>
  <Paragraphs>37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Adjacency</vt:lpstr>
      <vt:lpstr>Role of FEMA EHP During Response Activities </vt:lpstr>
      <vt:lpstr>EHP’s Role in FEMA</vt:lpstr>
      <vt:lpstr>Response Phase EHP</vt:lpstr>
      <vt:lpstr>Operational Tasks and Objectives</vt:lpstr>
      <vt:lpstr>Operational Tasks and Objectives</vt:lpstr>
      <vt:lpstr>Regional Response Coordination Center</vt:lpstr>
      <vt:lpstr>IMAT Support</vt:lpstr>
      <vt:lpstr>ESF Coordination</vt:lpstr>
    </vt:vector>
  </TitlesOfParts>
  <Company>FEMA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EHP’s Role in FEMA</dc:title>
  <dc:creator>ES</dc:creator>
  <cp:lastModifiedBy>ES</cp:lastModifiedBy>
  <cp:revision>28</cp:revision>
  <dcterms:created xsi:type="dcterms:W3CDTF">2016-05-09T14:26:37Z</dcterms:created>
  <dcterms:modified xsi:type="dcterms:W3CDTF">2016-05-11T13:50:39Z</dcterms:modified>
</cp:coreProperties>
</file>