
<file path=[Content_Types].xml><?xml version="1.0" encoding="utf-8"?>
<Types xmlns="http://schemas.openxmlformats.org/package/2006/content-types">
  <Override PartName="/ppt/slideMasters/slideMaster3.xml" ContentType="application/vnd.openxmlformats-officedocument.presentationml.slideMaster+xml"/>
  <Override PartName="/ppt/slideLayouts/slideLayout39.xml" ContentType="application/vnd.openxmlformats-officedocument.presentationml.slideLayout+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Layouts/slideLayout47.xml" ContentType="application/vnd.openxmlformats-officedocument.presentationml.slideLayout+xml"/>
  <Override PartName="/ppt/notesSlides/notesSlide19.xml" ContentType="application/vnd.openxmlformats-officedocument.presentationml.notesSlid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notesSlides/notesSlide17.xml" ContentType="application/vnd.openxmlformats-officedocument.presentationml.notesSlide+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notesSlides/notesSlide25.xml" ContentType="application/vnd.openxmlformats-officedocument.presentationml.notesSlide+xml"/>
  <Override PartName="/ppt/slides/slide12.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14.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91" r:id="rId3"/>
  </p:sldMasterIdLst>
  <p:notesMasterIdLst>
    <p:notesMasterId r:id="rId29"/>
  </p:notesMasterIdLst>
  <p:sldIdLst>
    <p:sldId id="257" r:id="rId4"/>
    <p:sldId id="258" r:id="rId5"/>
    <p:sldId id="276" r:id="rId6"/>
    <p:sldId id="285" r:id="rId7"/>
    <p:sldId id="284" r:id="rId8"/>
    <p:sldId id="260" r:id="rId9"/>
    <p:sldId id="264" r:id="rId10"/>
    <p:sldId id="262" r:id="rId11"/>
    <p:sldId id="263" r:id="rId12"/>
    <p:sldId id="274" r:id="rId13"/>
    <p:sldId id="267" r:id="rId14"/>
    <p:sldId id="266" r:id="rId15"/>
    <p:sldId id="265" r:id="rId16"/>
    <p:sldId id="277" r:id="rId17"/>
    <p:sldId id="289" r:id="rId18"/>
    <p:sldId id="290" r:id="rId19"/>
    <p:sldId id="295" r:id="rId20"/>
    <p:sldId id="296" r:id="rId21"/>
    <p:sldId id="286" r:id="rId22"/>
    <p:sldId id="278" r:id="rId23"/>
    <p:sldId id="279" r:id="rId24"/>
    <p:sldId id="288" r:id="rId25"/>
    <p:sldId id="292" r:id="rId26"/>
    <p:sldId id="293" r:id="rId27"/>
    <p:sldId id="294" r:id="rId28"/>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66CC"/>
    <a:srgbClr val="FF0066"/>
    <a:srgbClr val="FF99FF"/>
    <a:srgbClr val="0099FF"/>
    <a:srgbClr val="66CC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7" autoAdjust="0"/>
    <p:restoredTop sz="71620" autoAdjust="0"/>
  </p:normalViewPr>
  <p:slideViewPr>
    <p:cSldViewPr>
      <p:cViewPr>
        <p:scale>
          <a:sx n="80" d="100"/>
          <a:sy n="80" d="100"/>
        </p:scale>
        <p:origin x="-2430" y="-102"/>
      </p:cViewPr>
      <p:guideLst>
        <p:guide orient="horz" pos="2160"/>
        <p:guide pos="2880"/>
      </p:guideLst>
    </p:cSldViewPr>
  </p:slideViewPr>
  <p:outlineViewPr>
    <p:cViewPr>
      <p:scale>
        <a:sx n="33" d="100"/>
        <a:sy n="33" d="100"/>
      </p:scale>
      <p:origin x="0" y="7986"/>
    </p:cViewPr>
  </p:outlineViewPr>
  <p:notesTextViewPr>
    <p:cViewPr>
      <p:scale>
        <a:sx n="100" d="100"/>
        <a:sy n="100" d="100"/>
      </p:scale>
      <p:origin x="0" y="0"/>
    </p:cViewPr>
  </p:notesTextViewPr>
  <p:sorterViewPr>
    <p:cViewPr>
      <p:scale>
        <a:sx n="150" d="100"/>
        <a:sy n="150" d="100"/>
      </p:scale>
      <p:origin x="0" y="0"/>
    </p:cViewPr>
  </p:sorterViewPr>
  <p:notesViewPr>
    <p:cSldViewPr>
      <p:cViewPr>
        <p:scale>
          <a:sx n="90" d="100"/>
          <a:sy n="90" d="100"/>
        </p:scale>
        <p:origin x="-3648" y="96"/>
      </p:cViewPr>
      <p:guideLst>
        <p:guide orient="horz" pos="2932"/>
        <p:guide pos="2212"/>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C5CBBD9-D20E-4D3D-9BAB-547364ECE36F}" type="doc">
      <dgm:prSet loTypeId="urn:microsoft.com/office/officeart/2005/8/layout/orgChart1" loCatId="hierarchy" qsTypeId="urn:microsoft.com/office/officeart/2005/8/quickstyle/simple1" qsCatId="simple" csTypeId="urn:microsoft.com/office/officeart/2005/8/colors/accent2_3" csCatId="accent2" phldr="1"/>
      <dgm:spPr/>
      <dgm:t>
        <a:bodyPr/>
        <a:lstStyle/>
        <a:p>
          <a:endParaRPr lang="en-US"/>
        </a:p>
      </dgm:t>
    </dgm:pt>
    <dgm:pt modelId="{C54C5D8A-C475-4147-A413-00F84D0E2E10}">
      <dgm:prSet phldrT="[Text]"/>
      <dgm:spPr/>
      <dgm:t>
        <a:bodyPr/>
        <a:lstStyle/>
        <a:p>
          <a:r>
            <a:rPr lang="en-US" b="1" dirty="0" smtClean="0"/>
            <a:t>NRT Members</a:t>
          </a:r>
          <a:endParaRPr lang="en-US" b="1" dirty="0"/>
        </a:p>
      </dgm:t>
    </dgm:pt>
    <dgm:pt modelId="{4E4104F2-4350-4DEB-A914-845B98F0B564}" type="parTrans" cxnId="{0878CE0D-F632-4927-A636-029A02B1666F}">
      <dgm:prSet/>
      <dgm:spPr/>
      <dgm:t>
        <a:bodyPr/>
        <a:lstStyle/>
        <a:p>
          <a:endParaRPr lang="en-US"/>
        </a:p>
      </dgm:t>
    </dgm:pt>
    <dgm:pt modelId="{CB370FBB-A42A-467B-9A5C-1AABA957040E}" type="sibTrans" cxnId="{0878CE0D-F632-4927-A636-029A02B1666F}">
      <dgm:prSet/>
      <dgm:spPr/>
      <dgm:t>
        <a:bodyPr/>
        <a:lstStyle/>
        <a:p>
          <a:endParaRPr lang="en-US"/>
        </a:p>
      </dgm:t>
    </dgm:pt>
    <dgm:pt modelId="{86494D40-F178-4AD9-A9F9-C435B7E2AE28}" type="asst">
      <dgm:prSet phldrT="[Text]"/>
      <dgm:spPr/>
      <dgm:t>
        <a:bodyPr/>
        <a:lstStyle/>
        <a:p>
          <a:r>
            <a:rPr lang="en-US" b="1" dirty="0" smtClean="0"/>
            <a:t>Executive Secretariat</a:t>
          </a:r>
          <a:endParaRPr lang="en-US" b="1" dirty="0"/>
        </a:p>
      </dgm:t>
    </dgm:pt>
    <dgm:pt modelId="{2A2631C2-6211-41DC-BC00-E7BC4FAA8803}" type="parTrans" cxnId="{FC8069E5-C2CA-4B4D-93B4-378FC06C97BD}">
      <dgm:prSet/>
      <dgm:spPr/>
      <dgm:t>
        <a:bodyPr/>
        <a:lstStyle/>
        <a:p>
          <a:endParaRPr lang="en-US"/>
        </a:p>
      </dgm:t>
    </dgm:pt>
    <dgm:pt modelId="{8CE82374-18B0-49EE-A0B6-066CE619EFE0}" type="sibTrans" cxnId="{FC8069E5-C2CA-4B4D-93B4-378FC06C97BD}">
      <dgm:prSet/>
      <dgm:spPr/>
      <dgm:t>
        <a:bodyPr/>
        <a:lstStyle/>
        <a:p>
          <a:endParaRPr lang="en-US"/>
        </a:p>
      </dgm:t>
    </dgm:pt>
    <dgm:pt modelId="{C910CB99-98C3-463B-9C6F-EA6B4FE64E47}">
      <dgm:prSet phldrT="[Text]"/>
      <dgm:spPr/>
      <dgm:t>
        <a:bodyPr/>
        <a:lstStyle/>
        <a:p>
          <a:r>
            <a:rPr lang="en-US" b="1" dirty="0" smtClean="0"/>
            <a:t>Response Committee</a:t>
          </a:r>
          <a:endParaRPr lang="en-US" b="1" dirty="0"/>
        </a:p>
      </dgm:t>
    </dgm:pt>
    <dgm:pt modelId="{2AE72677-1638-4B05-906C-8F4E806DE331}" type="parTrans" cxnId="{3AA764D1-CE72-4956-943B-CA37778C8DA3}">
      <dgm:prSet/>
      <dgm:spPr/>
      <dgm:t>
        <a:bodyPr/>
        <a:lstStyle/>
        <a:p>
          <a:endParaRPr lang="en-US"/>
        </a:p>
      </dgm:t>
    </dgm:pt>
    <dgm:pt modelId="{6880E1EF-6295-4AE1-AA52-992FAA0C1774}" type="sibTrans" cxnId="{3AA764D1-CE72-4956-943B-CA37778C8DA3}">
      <dgm:prSet/>
      <dgm:spPr/>
      <dgm:t>
        <a:bodyPr/>
        <a:lstStyle/>
        <a:p>
          <a:endParaRPr lang="en-US"/>
        </a:p>
      </dgm:t>
    </dgm:pt>
    <dgm:pt modelId="{F821B112-8805-40B3-AC31-B3FE910BC384}">
      <dgm:prSet phldrT="[Text]"/>
      <dgm:spPr/>
      <dgm:t>
        <a:bodyPr/>
        <a:lstStyle/>
        <a:p>
          <a:r>
            <a:rPr lang="en-US" b="1" dirty="0" smtClean="0"/>
            <a:t>Preparedness Committee</a:t>
          </a:r>
          <a:endParaRPr lang="en-US" b="1" dirty="0"/>
        </a:p>
      </dgm:t>
    </dgm:pt>
    <dgm:pt modelId="{800F29AA-05BA-40C9-8EE5-0C0D2CDFE24F}" type="parTrans" cxnId="{D2A13CFC-1811-4FDD-ABF1-CC767B1A8998}">
      <dgm:prSet/>
      <dgm:spPr/>
      <dgm:t>
        <a:bodyPr/>
        <a:lstStyle/>
        <a:p>
          <a:endParaRPr lang="en-US"/>
        </a:p>
      </dgm:t>
    </dgm:pt>
    <dgm:pt modelId="{C4E160B4-C93D-4DAA-99E9-AFAE487316A4}" type="sibTrans" cxnId="{D2A13CFC-1811-4FDD-ABF1-CC767B1A8998}">
      <dgm:prSet/>
      <dgm:spPr/>
      <dgm:t>
        <a:bodyPr/>
        <a:lstStyle/>
        <a:p>
          <a:endParaRPr lang="en-US"/>
        </a:p>
      </dgm:t>
    </dgm:pt>
    <dgm:pt modelId="{F462E479-E4EF-41C3-9F07-2D31913C4CFC}">
      <dgm:prSet phldrT="[Text]"/>
      <dgm:spPr/>
      <dgm:t>
        <a:bodyPr/>
        <a:lstStyle/>
        <a:p>
          <a:r>
            <a:rPr lang="en-US" b="1" dirty="0" smtClean="0"/>
            <a:t>Science &amp; Technology Committee</a:t>
          </a:r>
          <a:endParaRPr lang="en-US" b="1" dirty="0"/>
        </a:p>
      </dgm:t>
    </dgm:pt>
    <dgm:pt modelId="{DCA656CD-46EF-4F0D-8AB5-BF5F0D671AE8}" type="parTrans" cxnId="{6D550DB3-B794-4D71-B7EA-FD03C9200DF2}">
      <dgm:prSet/>
      <dgm:spPr/>
      <dgm:t>
        <a:bodyPr/>
        <a:lstStyle/>
        <a:p>
          <a:endParaRPr lang="en-US"/>
        </a:p>
      </dgm:t>
    </dgm:pt>
    <dgm:pt modelId="{FA107981-AD41-415B-BA49-4795315E7C8A}" type="sibTrans" cxnId="{6D550DB3-B794-4D71-B7EA-FD03C9200DF2}">
      <dgm:prSet/>
      <dgm:spPr/>
      <dgm:t>
        <a:bodyPr/>
        <a:lstStyle/>
        <a:p>
          <a:endParaRPr lang="en-US"/>
        </a:p>
      </dgm:t>
    </dgm:pt>
    <dgm:pt modelId="{2EF9912E-D89F-475F-9A3E-F95682274E37}">
      <dgm:prSet phldrT="[Text]"/>
      <dgm:spPr/>
      <dgm:t>
        <a:bodyPr/>
        <a:lstStyle/>
        <a:p>
          <a:r>
            <a:rPr lang="en-US" dirty="0" smtClean="0"/>
            <a:t>Worker Safety &amp; Health Subcommittee</a:t>
          </a:r>
          <a:endParaRPr lang="en-US" dirty="0"/>
        </a:p>
      </dgm:t>
    </dgm:pt>
    <dgm:pt modelId="{9C40966D-9D50-471B-A6A1-6D6E3406F1C4}" type="parTrans" cxnId="{4940C22C-6BBE-42D6-A359-459E690767C7}">
      <dgm:prSet/>
      <dgm:spPr/>
      <dgm:t>
        <a:bodyPr/>
        <a:lstStyle/>
        <a:p>
          <a:endParaRPr lang="en-US"/>
        </a:p>
      </dgm:t>
    </dgm:pt>
    <dgm:pt modelId="{F4C9E8DA-5BFF-44B3-A381-EF1D5CA089DD}" type="sibTrans" cxnId="{4940C22C-6BBE-42D6-A359-459E690767C7}">
      <dgm:prSet/>
      <dgm:spPr/>
      <dgm:t>
        <a:bodyPr/>
        <a:lstStyle/>
        <a:p>
          <a:endParaRPr lang="en-US"/>
        </a:p>
      </dgm:t>
    </dgm:pt>
    <dgm:pt modelId="{82977202-479E-4394-82B5-AACD032F9DF5}">
      <dgm:prSet phldrT="[Text]"/>
      <dgm:spPr/>
      <dgm:t>
        <a:bodyPr/>
        <a:lstStyle/>
        <a:p>
          <a:r>
            <a:rPr lang="en-US" dirty="0" smtClean="0"/>
            <a:t>NRC Advisory Group</a:t>
          </a:r>
          <a:endParaRPr lang="en-US" dirty="0"/>
        </a:p>
      </dgm:t>
    </dgm:pt>
    <dgm:pt modelId="{C90B04ED-B4F9-4C02-930C-FEF3CBCB475B}" type="parTrans" cxnId="{D00DACE3-CCCD-4898-AA4B-054AFF04B76F}">
      <dgm:prSet/>
      <dgm:spPr/>
      <dgm:t>
        <a:bodyPr/>
        <a:lstStyle/>
        <a:p>
          <a:endParaRPr lang="en-US"/>
        </a:p>
      </dgm:t>
    </dgm:pt>
    <dgm:pt modelId="{5F1AE350-0223-4D04-977E-515301707095}" type="sibTrans" cxnId="{D00DACE3-CCCD-4898-AA4B-054AFF04B76F}">
      <dgm:prSet/>
      <dgm:spPr/>
      <dgm:t>
        <a:bodyPr/>
        <a:lstStyle/>
        <a:p>
          <a:endParaRPr lang="en-US"/>
        </a:p>
      </dgm:t>
    </dgm:pt>
    <dgm:pt modelId="{DAC89D56-980F-4B8F-ABEF-34FC84EAE381}">
      <dgm:prSet phldrT="[Text]"/>
      <dgm:spPr/>
      <dgm:t>
        <a:bodyPr/>
        <a:lstStyle/>
        <a:p>
          <a:r>
            <a:rPr lang="en-US" dirty="0" smtClean="0"/>
            <a:t>National Environmental Compliance Subcommittee</a:t>
          </a:r>
          <a:endParaRPr lang="en-US" dirty="0"/>
        </a:p>
      </dgm:t>
    </dgm:pt>
    <dgm:pt modelId="{34F0FD6D-AFED-477C-BE51-4B32C5F302ED}" type="parTrans" cxnId="{B407449C-F2D2-490A-8D2C-7E50758839ED}">
      <dgm:prSet/>
      <dgm:spPr/>
      <dgm:t>
        <a:bodyPr/>
        <a:lstStyle/>
        <a:p>
          <a:endParaRPr lang="en-US"/>
        </a:p>
      </dgm:t>
    </dgm:pt>
    <dgm:pt modelId="{ECCA1BD2-05B3-4B3E-BC17-59D14243FB23}" type="sibTrans" cxnId="{B407449C-F2D2-490A-8D2C-7E50758839ED}">
      <dgm:prSet/>
      <dgm:spPr/>
      <dgm:t>
        <a:bodyPr/>
        <a:lstStyle/>
        <a:p>
          <a:endParaRPr lang="en-US"/>
        </a:p>
      </dgm:t>
    </dgm:pt>
    <dgm:pt modelId="{D10A89A4-9619-4C55-9E77-5A9244F9CB88}">
      <dgm:prSet phldrT="[Text]"/>
      <dgm:spPr/>
      <dgm:t>
        <a:bodyPr/>
        <a:lstStyle/>
        <a:p>
          <a:r>
            <a:rPr lang="en-US" dirty="0" smtClean="0"/>
            <a:t>NRT- ACPanama Subcommittee</a:t>
          </a:r>
          <a:endParaRPr lang="en-US" dirty="0"/>
        </a:p>
      </dgm:t>
    </dgm:pt>
    <dgm:pt modelId="{AE60E97D-AF8E-448C-8B3D-E2E5854CC35A}" type="parTrans" cxnId="{EF7D35F3-6FFA-4E1E-874E-ABC0EE44573E}">
      <dgm:prSet/>
      <dgm:spPr/>
      <dgm:t>
        <a:bodyPr/>
        <a:lstStyle/>
        <a:p>
          <a:endParaRPr lang="en-US"/>
        </a:p>
      </dgm:t>
    </dgm:pt>
    <dgm:pt modelId="{34274130-4B02-415E-99A2-2DC9A49C253B}" type="sibTrans" cxnId="{EF7D35F3-6FFA-4E1E-874E-ABC0EE44573E}">
      <dgm:prSet/>
      <dgm:spPr/>
      <dgm:t>
        <a:bodyPr/>
        <a:lstStyle/>
        <a:p>
          <a:endParaRPr lang="en-US"/>
        </a:p>
      </dgm:t>
    </dgm:pt>
    <dgm:pt modelId="{A2778D67-78B5-458A-BB2D-6438D4E3FB5C}">
      <dgm:prSet phldrT="[Text]"/>
      <dgm:spPr/>
      <dgm:t>
        <a:bodyPr/>
        <a:lstStyle/>
        <a:p>
          <a:r>
            <a:rPr lang="en-US" dirty="0" smtClean="0"/>
            <a:t>NRT- ACPlanning Workgroup</a:t>
          </a:r>
          <a:endParaRPr lang="en-US" dirty="0"/>
        </a:p>
      </dgm:t>
    </dgm:pt>
    <dgm:pt modelId="{2A70F0C5-56BE-4025-88AB-053F87198A11}" type="parTrans" cxnId="{F2D4ADF3-F7D5-49A2-AF46-FB622C544DA9}">
      <dgm:prSet/>
      <dgm:spPr/>
      <dgm:t>
        <a:bodyPr/>
        <a:lstStyle/>
        <a:p>
          <a:endParaRPr lang="en-US"/>
        </a:p>
      </dgm:t>
    </dgm:pt>
    <dgm:pt modelId="{BDFC0505-7824-42DF-824F-4A6FE3EEEB2E}" type="sibTrans" cxnId="{F2D4ADF3-F7D5-49A2-AF46-FB622C544DA9}">
      <dgm:prSet/>
      <dgm:spPr/>
      <dgm:t>
        <a:bodyPr/>
        <a:lstStyle/>
        <a:p>
          <a:endParaRPr lang="en-US"/>
        </a:p>
      </dgm:t>
    </dgm:pt>
    <dgm:pt modelId="{B91814F4-1E36-4CFF-91C6-E061C9F7A6BA}">
      <dgm:prSet phldrT="[Text]"/>
      <dgm:spPr/>
      <dgm:t>
        <a:bodyPr/>
        <a:lstStyle/>
        <a:p>
          <a:r>
            <a:rPr lang="en-US" dirty="0" smtClean="0"/>
            <a:t>Weapons of Mass Destruction Subcommittee</a:t>
          </a:r>
          <a:endParaRPr lang="en-US" dirty="0"/>
        </a:p>
      </dgm:t>
    </dgm:pt>
    <dgm:pt modelId="{B59603E8-9A6C-44EB-B8B0-39BE377B3E56}" type="parTrans" cxnId="{7F0A9D60-C632-405E-920A-6573401EE993}">
      <dgm:prSet/>
      <dgm:spPr/>
      <dgm:t>
        <a:bodyPr/>
        <a:lstStyle/>
        <a:p>
          <a:endParaRPr lang="en-US"/>
        </a:p>
      </dgm:t>
    </dgm:pt>
    <dgm:pt modelId="{649F4B83-9101-486A-98EA-705F6977D6B0}" type="sibTrans" cxnId="{7F0A9D60-C632-405E-920A-6573401EE993}">
      <dgm:prSet/>
      <dgm:spPr/>
      <dgm:t>
        <a:bodyPr/>
        <a:lstStyle/>
        <a:p>
          <a:endParaRPr lang="en-US"/>
        </a:p>
      </dgm:t>
    </dgm:pt>
    <dgm:pt modelId="{B4CEAB85-8910-4F19-A6F0-2691AF5C76DC}">
      <dgm:prSet phldrT="[Text]"/>
      <dgm:spPr/>
      <dgm:t>
        <a:bodyPr/>
        <a:lstStyle/>
        <a:p>
          <a:r>
            <a:rPr lang="en-US" dirty="0" smtClean="0"/>
            <a:t>Training Subcommittee</a:t>
          </a:r>
          <a:endParaRPr lang="en-US" dirty="0"/>
        </a:p>
      </dgm:t>
    </dgm:pt>
    <dgm:pt modelId="{0EE6FF46-F76D-4EDF-AF25-0A9A4C31C3CF}" type="parTrans" cxnId="{2F8AA9D9-3B04-4980-B25B-0F243BB0F8D4}">
      <dgm:prSet/>
      <dgm:spPr/>
      <dgm:t>
        <a:bodyPr/>
        <a:lstStyle/>
        <a:p>
          <a:endParaRPr lang="en-US"/>
        </a:p>
      </dgm:t>
    </dgm:pt>
    <dgm:pt modelId="{B87BEDD2-D66F-478F-93F2-0080C1A1D444}" type="sibTrans" cxnId="{2F8AA9D9-3B04-4980-B25B-0F243BB0F8D4}">
      <dgm:prSet/>
      <dgm:spPr/>
      <dgm:t>
        <a:bodyPr/>
        <a:lstStyle/>
        <a:p>
          <a:endParaRPr lang="en-US"/>
        </a:p>
      </dgm:t>
    </dgm:pt>
    <dgm:pt modelId="{E0CD453F-4AD2-4B44-80CF-2131A6DFC93C}" type="pres">
      <dgm:prSet presAssocID="{4C5CBBD9-D20E-4D3D-9BAB-547364ECE36F}" presName="hierChild1" presStyleCnt="0">
        <dgm:presLayoutVars>
          <dgm:orgChart val="1"/>
          <dgm:chPref val="1"/>
          <dgm:dir/>
          <dgm:animOne val="branch"/>
          <dgm:animLvl val="lvl"/>
          <dgm:resizeHandles/>
        </dgm:presLayoutVars>
      </dgm:prSet>
      <dgm:spPr/>
      <dgm:t>
        <a:bodyPr/>
        <a:lstStyle/>
        <a:p>
          <a:endParaRPr lang="en-US"/>
        </a:p>
      </dgm:t>
    </dgm:pt>
    <dgm:pt modelId="{755D0A28-0BB7-4D02-BD61-6C62973BA08E}" type="pres">
      <dgm:prSet presAssocID="{C54C5D8A-C475-4147-A413-00F84D0E2E10}" presName="hierRoot1" presStyleCnt="0">
        <dgm:presLayoutVars>
          <dgm:hierBranch val="init"/>
        </dgm:presLayoutVars>
      </dgm:prSet>
      <dgm:spPr/>
    </dgm:pt>
    <dgm:pt modelId="{1536617C-C9D2-4BAE-A139-D2B4326A062E}" type="pres">
      <dgm:prSet presAssocID="{C54C5D8A-C475-4147-A413-00F84D0E2E10}" presName="rootComposite1" presStyleCnt="0"/>
      <dgm:spPr/>
    </dgm:pt>
    <dgm:pt modelId="{B5930E38-7681-4210-8D6A-8DD9EC84F14E}" type="pres">
      <dgm:prSet presAssocID="{C54C5D8A-C475-4147-A413-00F84D0E2E10}" presName="rootText1" presStyleLbl="node0" presStyleIdx="0" presStyleCnt="1" custScaleX="330551" custLinFactX="7712" custLinFactNeighborX="100000" custLinFactNeighborY="7814">
        <dgm:presLayoutVars>
          <dgm:chPref val="3"/>
        </dgm:presLayoutVars>
      </dgm:prSet>
      <dgm:spPr/>
      <dgm:t>
        <a:bodyPr/>
        <a:lstStyle/>
        <a:p>
          <a:endParaRPr lang="en-US"/>
        </a:p>
      </dgm:t>
    </dgm:pt>
    <dgm:pt modelId="{C6BCDE04-E5DE-4702-81E6-75E37E7CEF51}" type="pres">
      <dgm:prSet presAssocID="{C54C5D8A-C475-4147-A413-00F84D0E2E10}" presName="rootConnector1" presStyleLbl="node1" presStyleIdx="0" presStyleCnt="0"/>
      <dgm:spPr/>
      <dgm:t>
        <a:bodyPr/>
        <a:lstStyle/>
        <a:p>
          <a:endParaRPr lang="en-US"/>
        </a:p>
      </dgm:t>
    </dgm:pt>
    <dgm:pt modelId="{8BE1DE6E-9309-4020-BE7D-AE3C600A1DBA}" type="pres">
      <dgm:prSet presAssocID="{C54C5D8A-C475-4147-A413-00F84D0E2E10}" presName="hierChild2" presStyleCnt="0"/>
      <dgm:spPr/>
    </dgm:pt>
    <dgm:pt modelId="{282C3D18-5D49-49A1-9F50-0C1E6D76194D}" type="pres">
      <dgm:prSet presAssocID="{2AE72677-1638-4B05-906C-8F4E806DE331}" presName="Name37" presStyleLbl="parChTrans1D2" presStyleIdx="0" presStyleCnt="4"/>
      <dgm:spPr/>
      <dgm:t>
        <a:bodyPr/>
        <a:lstStyle/>
        <a:p>
          <a:endParaRPr lang="en-US"/>
        </a:p>
      </dgm:t>
    </dgm:pt>
    <dgm:pt modelId="{FC52D025-CAF9-496A-BE43-20C5AF3E8F9C}" type="pres">
      <dgm:prSet presAssocID="{C910CB99-98C3-463B-9C6F-EA6B4FE64E47}" presName="hierRoot2" presStyleCnt="0">
        <dgm:presLayoutVars>
          <dgm:hierBranch val="init"/>
        </dgm:presLayoutVars>
      </dgm:prSet>
      <dgm:spPr/>
    </dgm:pt>
    <dgm:pt modelId="{3DDF1A37-88AE-4CD2-AEE2-1D03EAF96326}" type="pres">
      <dgm:prSet presAssocID="{C910CB99-98C3-463B-9C6F-EA6B4FE64E47}" presName="rootComposite" presStyleCnt="0"/>
      <dgm:spPr/>
    </dgm:pt>
    <dgm:pt modelId="{BB40ADA9-160E-462B-8FCC-AAF3FD29BDAF}" type="pres">
      <dgm:prSet presAssocID="{C910CB99-98C3-463B-9C6F-EA6B4FE64E47}" presName="rootText" presStyleLbl="node2" presStyleIdx="0" presStyleCnt="3" custScaleX="249297" custLinFactX="100000" custLinFactNeighborX="172289" custLinFactNeighborY="3083">
        <dgm:presLayoutVars>
          <dgm:chPref val="3"/>
        </dgm:presLayoutVars>
      </dgm:prSet>
      <dgm:spPr/>
      <dgm:t>
        <a:bodyPr/>
        <a:lstStyle/>
        <a:p>
          <a:endParaRPr lang="en-US"/>
        </a:p>
      </dgm:t>
    </dgm:pt>
    <dgm:pt modelId="{CAD8A849-0786-4048-9B52-4DEC428FD921}" type="pres">
      <dgm:prSet presAssocID="{C910CB99-98C3-463B-9C6F-EA6B4FE64E47}" presName="rootConnector" presStyleLbl="node2" presStyleIdx="0" presStyleCnt="3"/>
      <dgm:spPr/>
      <dgm:t>
        <a:bodyPr/>
        <a:lstStyle/>
        <a:p>
          <a:endParaRPr lang="en-US"/>
        </a:p>
      </dgm:t>
    </dgm:pt>
    <dgm:pt modelId="{326B2AAD-3D11-442D-AA20-7CFA70632FF0}" type="pres">
      <dgm:prSet presAssocID="{C910CB99-98C3-463B-9C6F-EA6B4FE64E47}" presName="hierChild4" presStyleCnt="0"/>
      <dgm:spPr/>
    </dgm:pt>
    <dgm:pt modelId="{7036D55E-8CBA-4A9C-81AF-6797184FE1E9}" type="pres">
      <dgm:prSet presAssocID="{9C40966D-9D50-471B-A6A1-6D6E3406F1C4}" presName="Name37" presStyleLbl="parChTrans1D3" presStyleIdx="0" presStyleCnt="7"/>
      <dgm:spPr/>
      <dgm:t>
        <a:bodyPr/>
        <a:lstStyle/>
        <a:p>
          <a:endParaRPr lang="en-US"/>
        </a:p>
      </dgm:t>
    </dgm:pt>
    <dgm:pt modelId="{EC70084D-64A7-47AB-A044-8047552189EF}" type="pres">
      <dgm:prSet presAssocID="{2EF9912E-D89F-475F-9A3E-F95682274E37}" presName="hierRoot2" presStyleCnt="0">
        <dgm:presLayoutVars>
          <dgm:hierBranch val="init"/>
        </dgm:presLayoutVars>
      </dgm:prSet>
      <dgm:spPr/>
    </dgm:pt>
    <dgm:pt modelId="{70E9C098-B13D-4FF4-8D34-AC9B2BCF2CE1}" type="pres">
      <dgm:prSet presAssocID="{2EF9912E-D89F-475F-9A3E-F95682274E37}" presName="rootComposite" presStyleCnt="0"/>
      <dgm:spPr/>
    </dgm:pt>
    <dgm:pt modelId="{3510BC17-A688-4538-877F-BCF56AD4565A}" type="pres">
      <dgm:prSet presAssocID="{2EF9912E-D89F-475F-9A3E-F95682274E37}" presName="rootText" presStyleLbl="node3" presStyleIdx="0" presStyleCnt="7" custScaleX="178128" custLinFactX="100000" custLinFactNeighborX="147859" custLinFactNeighborY="-2897">
        <dgm:presLayoutVars>
          <dgm:chPref val="3"/>
        </dgm:presLayoutVars>
      </dgm:prSet>
      <dgm:spPr/>
      <dgm:t>
        <a:bodyPr/>
        <a:lstStyle/>
        <a:p>
          <a:endParaRPr lang="en-US"/>
        </a:p>
      </dgm:t>
    </dgm:pt>
    <dgm:pt modelId="{BDC7BB98-EB8C-40C7-B55F-335451E163AF}" type="pres">
      <dgm:prSet presAssocID="{2EF9912E-D89F-475F-9A3E-F95682274E37}" presName="rootConnector" presStyleLbl="node3" presStyleIdx="0" presStyleCnt="7"/>
      <dgm:spPr/>
      <dgm:t>
        <a:bodyPr/>
        <a:lstStyle/>
        <a:p>
          <a:endParaRPr lang="en-US"/>
        </a:p>
      </dgm:t>
    </dgm:pt>
    <dgm:pt modelId="{1F208F0F-7F57-44DF-AB65-2CC44510345E}" type="pres">
      <dgm:prSet presAssocID="{2EF9912E-D89F-475F-9A3E-F95682274E37}" presName="hierChild4" presStyleCnt="0"/>
      <dgm:spPr/>
    </dgm:pt>
    <dgm:pt modelId="{64196F86-77EF-47D4-8941-2B79ED0EF67B}" type="pres">
      <dgm:prSet presAssocID="{2EF9912E-D89F-475F-9A3E-F95682274E37}" presName="hierChild5" presStyleCnt="0"/>
      <dgm:spPr/>
    </dgm:pt>
    <dgm:pt modelId="{6B3B96C9-6C34-47F2-82AC-933ECC88F372}" type="pres">
      <dgm:prSet presAssocID="{C90B04ED-B4F9-4C02-930C-FEF3CBCB475B}" presName="Name37" presStyleLbl="parChTrans1D3" presStyleIdx="1" presStyleCnt="7"/>
      <dgm:spPr/>
      <dgm:t>
        <a:bodyPr/>
        <a:lstStyle/>
        <a:p>
          <a:endParaRPr lang="en-US"/>
        </a:p>
      </dgm:t>
    </dgm:pt>
    <dgm:pt modelId="{53689A64-2B74-40B9-8A01-81DB3E6732B1}" type="pres">
      <dgm:prSet presAssocID="{82977202-479E-4394-82B5-AACD032F9DF5}" presName="hierRoot2" presStyleCnt="0">
        <dgm:presLayoutVars>
          <dgm:hierBranch val="init"/>
        </dgm:presLayoutVars>
      </dgm:prSet>
      <dgm:spPr/>
    </dgm:pt>
    <dgm:pt modelId="{FDCA40E9-AA6F-4889-9732-1161EA3CCED8}" type="pres">
      <dgm:prSet presAssocID="{82977202-479E-4394-82B5-AACD032F9DF5}" presName="rootComposite" presStyleCnt="0"/>
      <dgm:spPr/>
    </dgm:pt>
    <dgm:pt modelId="{10FD1D8B-D27C-4562-8C0E-369062D8BE4A}" type="pres">
      <dgm:prSet presAssocID="{82977202-479E-4394-82B5-AACD032F9DF5}" presName="rootText" presStyleLbl="node3" presStyleIdx="1" presStyleCnt="7" custScaleX="178128" custLinFactX="100000" custLinFactNeighborX="147859" custLinFactNeighborY="-8876">
        <dgm:presLayoutVars>
          <dgm:chPref val="3"/>
        </dgm:presLayoutVars>
      </dgm:prSet>
      <dgm:spPr/>
      <dgm:t>
        <a:bodyPr/>
        <a:lstStyle/>
        <a:p>
          <a:endParaRPr lang="en-US"/>
        </a:p>
      </dgm:t>
    </dgm:pt>
    <dgm:pt modelId="{ACBE4648-B70E-4D30-9A29-C3CB4D97F3BE}" type="pres">
      <dgm:prSet presAssocID="{82977202-479E-4394-82B5-AACD032F9DF5}" presName="rootConnector" presStyleLbl="node3" presStyleIdx="1" presStyleCnt="7"/>
      <dgm:spPr/>
      <dgm:t>
        <a:bodyPr/>
        <a:lstStyle/>
        <a:p>
          <a:endParaRPr lang="en-US"/>
        </a:p>
      </dgm:t>
    </dgm:pt>
    <dgm:pt modelId="{F2A765A6-74F4-4F2B-8DFC-FF530D96D1B7}" type="pres">
      <dgm:prSet presAssocID="{82977202-479E-4394-82B5-AACD032F9DF5}" presName="hierChild4" presStyleCnt="0"/>
      <dgm:spPr/>
    </dgm:pt>
    <dgm:pt modelId="{83A8723F-F4F4-450B-B4DC-272ADB889252}" type="pres">
      <dgm:prSet presAssocID="{82977202-479E-4394-82B5-AACD032F9DF5}" presName="hierChild5" presStyleCnt="0"/>
      <dgm:spPr/>
    </dgm:pt>
    <dgm:pt modelId="{CEBAEF7C-C3B4-42FD-BE30-4F2A76B7E6CB}" type="pres">
      <dgm:prSet presAssocID="{C910CB99-98C3-463B-9C6F-EA6B4FE64E47}" presName="hierChild5" presStyleCnt="0"/>
      <dgm:spPr/>
    </dgm:pt>
    <dgm:pt modelId="{52D14A66-DD7D-48CA-860E-D65DA807EADB}" type="pres">
      <dgm:prSet presAssocID="{800F29AA-05BA-40C9-8EE5-0C0D2CDFE24F}" presName="Name37" presStyleLbl="parChTrans1D2" presStyleIdx="1" presStyleCnt="4"/>
      <dgm:spPr/>
      <dgm:t>
        <a:bodyPr/>
        <a:lstStyle/>
        <a:p>
          <a:endParaRPr lang="en-US"/>
        </a:p>
      </dgm:t>
    </dgm:pt>
    <dgm:pt modelId="{EA0824A4-B6B2-4CA7-927F-CEBCDAA71FB8}" type="pres">
      <dgm:prSet presAssocID="{F821B112-8805-40B3-AC31-B3FE910BC384}" presName="hierRoot2" presStyleCnt="0">
        <dgm:presLayoutVars>
          <dgm:hierBranch val="init"/>
        </dgm:presLayoutVars>
      </dgm:prSet>
      <dgm:spPr/>
    </dgm:pt>
    <dgm:pt modelId="{709BBF90-B2BB-41FC-BEB4-5C571F079F6C}" type="pres">
      <dgm:prSet presAssocID="{F821B112-8805-40B3-AC31-B3FE910BC384}" presName="rootComposite" presStyleCnt="0"/>
      <dgm:spPr/>
    </dgm:pt>
    <dgm:pt modelId="{1A7B02C2-EDE5-496C-A076-363C9AD7E111}" type="pres">
      <dgm:prSet presAssocID="{F821B112-8805-40B3-AC31-B3FE910BC384}" presName="rootText" presStyleLbl="node2" presStyleIdx="1" presStyleCnt="3" custScaleX="249297" custLinFactX="-100000" custLinFactNeighborX="-148574" custLinFactNeighborY="3083">
        <dgm:presLayoutVars>
          <dgm:chPref val="3"/>
        </dgm:presLayoutVars>
      </dgm:prSet>
      <dgm:spPr/>
      <dgm:t>
        <a:bodyPr/>
        <a:lstStyle/>
        <a:p>
          <a:endParaRPr lang="en-US"/>
        </a:p>
      </dgm:t>
    </dgm:pt>
    <dgm:pt modelId="{FC778A28-E9D9-45C9-8FA5-C38A9E345629}" type="pres">
      <dgm:prSet presAssocID="{F821B112-8805-40B3-AC31-B3FE910BC384}" presName="rootConnector" presStyleLbl="node2" presStyleIdx="1" presStyleCnt="3"/>
      <dgm:spPr/>
      <dgm:t>
        <a:bodyPr/>
        <a:lstStyle/>
        <a:p>
          <a:endParaRPr lang="en-US"/>
        </a:p>
      </dgm:t>
    </dgm:pt>
    <dgm:pt modelId="{F390699C-7C99-4A56-9BB1-CE1A1D23D3CC}" type="pres">
      <dgm:prSet presAssocID="{F821B112-8805-40B3-AC31-B3FE910BC384}" presName="hierChild4" presStyleCnt="0"/>
      <dgm:spPr/>
    </dgm:pt>
    <dgm:pt modelId="{04D323DA-D0C6-4F34-B1E1-6848F65F9EFB}" type="pres">
      <dgm:prSet presAssocID="{34F0FD6D-AFED-477C-BE51-4B32C5F302ED}" presName="Name37" presStyleLbl="parChTrans1D3" presStyleIdx="2" presStyleCnt="7"/>
      <dgm:spPr/>
      <dgm:t>
        <a:bodyPr/>
        <a:lstStyle/>
        <a:p>
          <a:endParaRPr lang="en-US"/>
        </a:p>
      </dgm:t>
    </dgm:pt>
    <dgm:pt modelId="{55915AAA-DB62-4DDB-A79B-339FBB2B0340}" type="pres">
      <dgm:prSet presAssocID="{DAC89D56-980F-4B8F-ABEF-34FC84EAE381}" presName="hierRoot2" presStyleCnt="0">
        <dgm:presLayoutVars>
          <dgm:hierBranch val="init"/>
        </dgm:presLayoutVars>
      </dgm:prSet>
      <dgm:spPr/>
    </dgm:pt>
    <dgm:pt modelId="{25E4ABA1-EE26-4A07-AC7F-D5E16BF57A52}" type="pres">
      <dgm:prSet presAssocID="{DAC89D56-980F-4B8F-ABEF-34FC84EAE381}" presName="rootComposite" presStyleCnt="0"/>
      <dgm:spPr/>
    </dgm:pt>
    <dgm:pt modelId="{F5155643-DB57-478C-B6A3-9A60942C8A6D}" type="pres">
      <dgm:prSet presAssocID="{DAC89D56-980F-4B8F-ABEF-34FC84EAE381}" presName="rootText" presStyleLbl="node3" presStyleIdx="2" presStyleCnt="7" custScaleX="178128" custLinFactX="-100000" custLinFactNeighborX="-153399" custLinFactNeighborY="-2897">
        <dgm:presLayoutVars>
          <dgm:chPref val="3"/>
        </dgm:presLayoutVars>
      </dgm:prSet>
      <dgm:spPr/>
      <dgm:t>
        <a:bodyPr/>
        <a:lstStyle/>
        <a:p>
          <a:endParaRPr lang="en-US"/>
        </a:p>
      </dgm:t>
    </dgm:pt>
    <dgm:pt modelId="{08078927-F9B2-407B-8CAA-8720BAFC5B42}" type="pres">
      <dgm:prSet presAssocID="{DAC89D56-980F-4B8F-ABEF-34FC84EAE381}" presName="rootConnector" presStyleLbl="node3" presStyleIdx="2" presStyleCnt="7"/>
      <dgm:spPr/>
      <dgm:t>
        <a:bodyPr/>
        <a:lstStyle/>
        <a:p>
          <a:endParaRPr lang="en-US"/>
        </a:p>
      </dgm:t>
    </dgm:pt>
    <dgm:pt modelId="{30EA1D83-4A5A-44FE-854C-168266AB78E3}" type="pres">
      <dgm:prSet presAssocID="{DAC89D56-980F-4B8F-ABEF-34FC84EAE381}" presName="hierChild4" presStyleCnt="0"/>
      <dgm:spPr/>
    </dgm:pt>
    <dgm:pt modelId="{3CCB0F95-139A-4562-B6EB-FDE55A2E99EA}" type="pres">
      <dgm:prSet presAssocID="{DAC89D56-980F-4B8F-ABEF-34FC84EAE381}" presName="hierChild5" presStyleCnt="0"/>
      <dgm:spPr/>
    </dgm:pt>
    <dgm:pt modelId="{7CBA3947-7022-4520-A438-17C6CBE6CCFF}" type="pres">
      <dgm:prSet presAssocID="{0EE6FF46-F76D-4EDF-AF25-0A9A4C31C3CF}" presName="Name37" presStyleLbl="parChTrans1D3" presStyleIdx="3" presStyleCnt="7"/>
      <dgm:spPr/>
      <dgm:t>
        <a:bodyPr/>
        <a:lstStyle/>
        <a:p>
          <a:endParaRPr lang="en-US"/>
        </a:p>
      </dgm:t>
    </dgm:pt>
    <dgm:pt modelId="{AE075E4D-4964-419F-99E4-6A8BA087C382}" type="pres">
      <dgm:prSet presAssocID="{B4CEAB85-8910-4F19-A6F0-2691AF5C76DC}" presName="hierRoot2" presStyleCnt="0">
        <dgm:presLayoutVars>
          <dgm:hierBranch val="init"/>
        </dgm:presLayoutVars>
      </dgm:prSet>
      <dgm:spPr/>
    </dgm:pt>
    <dgm:pt modelId="{C2AB7A99-8F76-42AE-9083-28A34BB518F1}" type="pres">
      <dgm:prSet presAssocID="{B4CEAB85-8910-4F19-A6F0-2691AF5C76DC}" presName="rootComposite" presStyleCnt="0"/>
      <dgm:spPr/>
    </dgm:pt>
    <dgm:pt modelId="{33D22FD5-7984-40E7-AEAA-7970E8C56671}" type="pres">
      <dgm:prSet presAssocID="{B4CEAB85-8910-4F19-A6F0-2691AF5C76DC}" presName="rootText" presStyleLbl="node3" presStyleIdx="3" presStyleCnt="7" custScaleX="183107" custLinFactX="-100000" custLinFactNeighborX="-155146" custLinFactNeighborY="-8877">
        <dgm:presLayoutVars>
          <dgm:chPref val="3"/>
        </dgm:presLayoutVars>
      </dgm:prSet>
      <dgm:spPr/>
      <dgm:t>
        <a:bodyPr/>
        <a:lstStyle/>
        <a:p>
          <a:endParaRPr lang="en-US"/>
        </a:p>
      </dgm:t>
    </dgm:pt>
    <dgm:pt modelId="{8EEB18C0-F9D8-4224-B126-2C807BDFC3F3}" type="pres">
      <dgm:prSet presAssocID="{B4CEAB85-8910-4F19-A6F0-2691AF5C76DC}" presName="rootConnector" presStyleLbl="node3" presStyleIdx="3" presStyleCnt="7"/>
      <dgm:spPr/>
      <dgm:t>
        <a:bodyPr/>
        <a:lstStyle/>
        <a:p>
          <a:endParaRPr lang="en-US"/>
        </a:p>
      </dgm:t>
    </dgm:pt>
    <dgm:pt modelId="{E28D33AF-66A7-4FD5-9DCE-3DF75B916575}" type="pres">
      <dgm:prSet presAssocID="{B4CEAB85-8910-4F19-A6F0-2691AF5C76DC}" presName="hierChild4" presStyleCnt="0"/>
      <dgm:spPr/>
    </dgm:pt>
    <dgm:pt modelId="{11C9D42B-B5A0-4ECF-8174-1F28B46E032C}" type="pres">
      <dgm:prSet presAssocID="{B4CEAB85-8910-4F19-A6F0-2691AF5C76DC}" presName="hierChild5" presStyleCnt="0"/>
      <dgm:spPr/>
    </dgm:pt>
    <dgm:pt modelId="{497F2D4C-16AB-4EE1-BD98-10A301B12DE8}" type="pres">
      <dgm:prSet presAssocID="{AE60E97D-AF8E-448C-8B3D-E2E5854CC35A}" presName="Name37" presStyleLbl="parChTrans1D3" presStyleIdx="4" presStyleCnt="7"/>
      <dgm:spPr/>
      <dgm:t>
        <a:bodyPr/>
        <a:lstStyle/>
        <a:p>
          <a:endParaRPr lang="en-US"/>
        </a:p>
      </dgm:t>
    </dgm:pt>
    <dgm:pt modelId="{1E9AFF2E-0128-462E-8AB7-D7C647543336}" type="pres">
      <dgm:prSet presAssocID="{D10A89A4-9619-4C55-9E77-5A9244F9CB88}" presName="hierRoot2" presStyleCnt="0">
        <dgm:presLayoutVars>
          <dgm:hierBranch val="init"/>
        </dgm:presLayoutVars>
      </dgm:prSet>
      <dgm:spPr/>
    </dgm:pt>
    <dgm:pt modelId="{E912B7A8-4B83-474F-B07B-7C34754E5DD2}" type="pres">
      <dgm:prSet presAssocID="{D10A89A4-9619-4C55-9E77-5A9244F9CB88}" presName="rootComposite" presStyleCnt="0"/>
      <dgm:spPr/>
    </dgm:pt>
    <dgm:pt modelId="{641E9C42-E56E-4021-BAF7-2383F7148258}" type="pres">
      <dgm:prSet presAssocID="{D10A89A4-9619-4C55-9E77-5A9244F9CB88}" presName="rootText" presStyleLbl="node3" presStyleIdx="4" presStyleCnt="7" custScaleX="178128" custLinFactX="-100000" custLinFactNeighborX="-153399" custLinFactNeighborY="-14856">
        <dgm:presLayoutVars>
          <dgm:chPref val="3"/>
        </dgm:presLayoutVars>
      </dgm:prSet>
      <dgm:spPr/>
      <dgm:t>
        <a:bodyPr/>
        <a:lstStyle/>
        <a:p>
          <a:endParaRPr lang="en-US"/>
        </a:p>
      </dgm:t>
    </dgm:pt>
    <dgm:pt modelId="{13F6F99E-C611-4670-8007-829341FA930A}" type="pres">
      <dgm:prSet presAssocID="{D10A89A4-9619-4C55-9E77-5A9244F9CB88}" presName="rootConnector" presStyleLbl="node3" presStyleIdx="4" presStyleCnt="7"/>
      <dgm:spPr/>
      <dgm:t>
        <a:bodyPr/>
        <a:lstStyle/>
        <a:p>
          <a:endParaRPr lang="en-US"/>
        </a:p>
      </dgm:t>
    </dgm:pt>
    <dgm:pt modelId="{71BF7951-64ED-47C4-B1B5-BE83947180A4}" type="pres">
      <dgm:prSet presAssocID="{D10A89A4-9619-4C55-9E77-5A9244F9CB88}" presName="hierChild4" presStyleCnt="0"/>
      <dgm:spPr/>
    </dgm:pt>
    <dgm:pt modelId="{AE34EEA8-70D3-46B6-9668-9A33F547F620}" type="pres">
      <dgm:prSet presAssocID="{D10A89A4-9619-4C55-9E77-5A9244F9CB88}" presName="hierChild5" presStyleCnt="0"/>
      <dgm:spPr/>
    </dgm:pt>
    <dgm:pt modelId="{78565071-AE22-4ADD-A23C-0E9303F073CF}" type="pres">
      <dgm:prSet presAssocID="{2A70F0C5-56BE-4025-88AB-053F87198A11}" presName="Name37" presStyleLbl="parChTrans1D3" presStyleIdx="5" presStyleCnt="7"/>
      <dgm:spPr/>
      <dgm:t>
        <a:bodyPr/>
        <a:lstStyle/>
        <a:p>
          <a:endParaRPr lang="en-US"/>
        </a:p>
      </dgm:t>
    </dgm:pt>
    <dgm:pt modelId="{661CEB64-8B15-4168-926D-AACC7C114523}" type="pres">
      <dgm:prSet presAssocID="{A2778D67-78B5-458A-BB2D-6438D4E3FB5C}" presName="hierRoot2" presStyleCnt="0">
        <dgm:presLayoutVars>
          <dgm:hierBranch val="init"/>
        </dgm:presLayoutVars>
      </dgm:prSet>
      <dgm:spPr/>
    </dgm:pt>
    <dgm:pt modelId="{6B9F0B04-898A-4284-8A55-6DA9635676D1}" type="pres">
      <dgm:prSet presAssocID="{A2778D67-78B5-458A-BB2D-6438D4E3FB5C}" presName="rootComposite" presStyleCnt="0"/>
      <dgm:spPr/>
    </dgm:pt>
    <dgm:pt modelId="{A961AB6C-D58E-4C1C-B5CC-A31502140D2C}" type="pres">
      <dgm:prSet presAssocID="{A2778D67-78B5-458A-BB2D-6438D4E3FB5C}" presName="rootText" presStyleLbl="node3" presStyleIdx="5" presStyleCnt="7" custScaleX="178128" custLinFactX="-100000" custLinFactNeighborX="-153399" custLinFactNeighborY="-20836">
        <dgm:presLayoutVars>
          <dgm:chPref val="3"/>
        </dgm:presLayoutVars>
      </dgm:prSet>
      <dgm:spPr/>
      <dgm:t>
        <a:bodyPr/>
        <a:lstStyle/>
        <a:p>
          <a:endParaRPr lang="en-US"/>
        </a:p>
      </dgm:t>
    </dgm:pt>
    <dgm:pt modelId="{0EE40A45-3DFB-49E5-8FD1-76FC596B6B08}" type="pres">
      <dgm:prSet presAssocID="{A2778D67-78B5-458A-BB2D-6438D4E3FB5C}" presName="rootConnector" presStyleLbl="node3" presStyleIdx="5" presStyleCnt="7"/>
      <dgm:spPr/>
      <dgm:t>
        <a:bodyPr/>
        <a:lstStyle/>
        <a:p>
          <a:endParaRPr lang="en-US"/>
        </a:p>
      </dgm:t>
    </dgm:pt>
    <dgm:pt modelId="{59A888A0-DF50-4D50-AB32-0DC07BB63543}" type="pres">
      <dgm:prSet presAssocID="{A2778D67-78B5-458A-BB2D-6438D4E3FB5C}" presName="hierChild4" presStyleCnt="0"/>
      <dgm:spPr/>
    </dgm:pt>
    <dgm:pt modelId="{B1BE1824-33B5-4CAC-AE45-4B7F267E1662}" type="pres">
      <dgm:prSet presAssocID="{A2778D67-78B5-458A-BB2D-6438D4E3FB5C}" presName="hierChild5" presStyleCnt="0"/>
      <dgm:spPr/>
    </dgm:pt>
    <dgm:pt modelId="{AC797EDA-EA18-4647-81A0-1D34A3279B8E}" type="pres">
      <dgm:prSet presAssocID="{F821B112-8805-40B3-AC31-B3FE910BC384}" presName="hierChild5" presStyleCnt="0"/>
      <dgm:spPr/>
    </dgm:pt>
    <dgm:pt modelId="{7B889C6D-5B0E-4F62-BDA4-465F5381B488}" type="pres">
      <dgm:prSet presAssocID="{DCA656CD-46EF-4F0D-8AB5-BF5F0D671AE8}" presName="Name37" presStyleLbl="parChTrans1D2" presStyleIdx="2" presStyleCnt="4"/>
      <dgm:spPr/>
      <dgm:t>
        <a:bodyPr/>
        <a:lstStyle/>
        <a:p>
          <a:endParaRPr lang="en-US"/>
        </a:p>
      </dgm:t>
    </dgm:pt>
    <dgm:pt modelId="{054A780A-F153-407B-890D-9020E59676B9}" type="pres">
      <dgm:prSet presAssocID="{F462E479-E4EF-41C3-9F07-2D31913C4CFC}" presName="hierRoot2" presStyleCnt="0">
        <dgm:presLayoutVars>
          <dgm:hierBranch val="init"/>
        </dgm:presLayoutVars>
      </dgm:prSet>
      <dgm:spPr/>
    </dgm:pt>
    <dgm:pt modelId="{3A158130-6740-4F89-A069-54A64BEFB59A}" type="pres">
      <dgm:prSet presAssocID="{F462E479-E4EF-41C3-9F07-2D31913C4CFC}" presName="rootComposite" presStyleCnt="0"/>
      <dgm:spPr/>
    </dgm:pt>
    <dgm:pt modelId="{89D7556A-EABB-4BC8-97B1-C5F09FD4AEEE}" type="pres">
      <dgm:prSet presAssocID="{F462E479-E4EF-41C3-9F07-2D31913C4CFC}" presName="rootText" presStyleLbl="node2" presStyleIdx="2" presStyleCnt="3" custScaleX="249297" custLinFactNeighborX="-11333" custLinFactNeighborY="3083">
        <dgm:presLayoutVars>
          <dgm:chPref val="3"/>
        </dgm:presLayoutVars>
      </dgm:prSet>
      <dgm:spPr/>
      <dgm:t>
        <a:bodyPr/>
        <a:lstStyle/>
        <a:p>
          <a:endParaRPr lang="en-US"/>
        </a:p>
      </dgm:t>
    </dgm:pt>
    <dgm:pt modelId="{14E4AEEE-57CB-407C-9074-F1754AB0444D}" type="pres">
      <dgm:prSet presAssocID="{F462E479-E4EF-41C3-9F07-2D31913C4CFC}" presName="rootConnector" presStyleLbl="node2" presStyleIdx="2" presStyleCnt="3"/>
      <dgm:spPr/>
      <dgm:t>
        <a:bodyPr/>
        <a:lstStyle/>
        <a:p>
          <a:endParaRPr lang="en-US"/>
        </a:p>
      </dgm:t>
    </dgm:pt>
    <dgm:pt modelId="{A18A3880-6B8D-4F58-8915-9B35253A27AE}" type="pres">
      <dgm:prSet presAssocID="{F462E479-E4EF-41C3-9F07-2D31913C4CFC}" presName="hierChild4" presStyleCnt="0"/>
      <dgm:spPr/>
    </dgm:pt>
    <dgm:pt modelId="{A8D3A626-CE9E-404A-96A3-F1454C5EB687}" type="pres">
      <dgm:prSet presAssocID="{B59603E8-9A6C-44EB-B8B0-39BE377B3E56}" presName="Name37" presStyleLbl="parChTrans1D3" presStyleIdx="6" presStyleCnt="7"/>
      <dgm:spPr/>
      <dgm:t>
        <a:bodyPr/>
        <a:lstStyle/>
        <a:p>
          <a:endParaRPr lang="en-US"/>
        </a:p>
      </dgm:t>
    </dgm:pt>
    <dgm:pt modelId="{0D213EBA-B382-47A4-B477-847ACE679E7E}" type="pres">
      <dgm:prSet presAssocID="{B91814F4-1E36-4CFF-91C6-E061C9F7A6BA}" presName="hierRoot2" presStyleCnt="0">
        <dgm:presLayoutVars>
          <dgm:hierBranch val="init"/>
        </dgm:presLayoutVars>
      </dgm:prSet>
      <dgm:spPr/>
    </dgm:pt>
    <dgm:pt modelId="{C3C11FBD-100B-44F5-B664-13B72EC48908}" type="pres">
      <dgm:prSet presAssocID="{B91814F4-1E36-4CFF-91C6-E061C9F7A6BA}" presName="rootComposite" presStyleCnt="0"/>
      <dgm:spPr/>
    </dgm:pt>
    <dgm:pt modelId="{6056EBA8-740A-42D0-A6AB-302343845F80}" type="pres">
      <dgm:prSet presAssocID="{B91814F4-1E36-4CFF-91C6-E061C9F7A6BA}" presName="rootText" presStyleLbl="node3" presStyleIdx="6" presStyleCnt="7" custScaleX="178128" custLinFactNeighborX="-6546">
        <dgm:presLayoutVars>
          <dgm:chPref val="3"/>
        </dgm:presLayoutVars>
      </dgm:prSet>
      <dgm:spPr/>
      <dgm:t>
        <a:bodyPr/>
        <a:lstStyle/>
        <a:p>
          <a:endParaRPr lang="en-US"/>
        </a:p>
      </dgm:t>
    </dgm:pt>
    <dgm:pt modelId="{8B7E3909-F87F-47B0-A86C-D394311F2006}" type="pres">
      <dgm:prSet presAssocID="{B91814F4-1E36-4CFF-91C6-E061C9F7A6BA}" presName="rootConnector" presStyleLbl="node3" presStyleIdx="6" presStyleCnt="7"/>
      <dgm:spPr/>
      <dgm:t>
        <a:bodyPr/>
        <a:lstStyle/>
        <a:p>
          <a:endParaRPr lang="en-US"/>
        </a:p>
      </dgm:t>
    </dgm:pt>
    <dgm:pt modelId="{BE1F37DB-A8FE-4335-B482-0BDCEAFC04C6}" type="pres">
      <dgm:prSet presAssocID="{B91814F4-1E36-4CFF-91C6-E061C9F7A6BA}" presName="hierChild4" presStyleCnt="0"/>
      <dgm:spPr/>
    </dgm:pt>
    <dgm:pt modelId="{963A9B39-E72B-443E-AF23-2452BB1F07C6}" type="pres">
      <dgm:prSet presAssocID="{B91814F4-1E36-4CFF-91C6-E061C9F7A6BA}" presName="hierChild5" presStyleCnt="0"/>
      <dgm:spPr/>
    </dgm:pt>
    <dgm:pt modelId="{1E2E7AFB-5A8E-4FB7-B1BB-DE7E8E14EDE8}" type="pres">
      <dgm:prSet presAssocID="{F462E479-E4EF-41C3-9F07-2D31913C4CFC}" presName="hierChild5" presStyleCnt="0"/>
      <dgm:spPr/>
    </dgm:pt>
    <dgm:pt modelId="{A038B02D-BE31-44A0-A2BB-1DF05CA5A0A5}" type="pres">
      <dgm:prSet presAssocID="{C54C5D8A-C475-4147-A413-00F84D0E2E10}" presName="hierChild3" presStyleCnt="0"/>
      <dgm:spPr/>
    </dgm:pt>
    <dgm:pt modelId="{88391C05-D25B-4491-8DFF-B64E89174848}" type="pres">
      <dgm:prSet presAssocID="{2A2631C2-6211-41DC-BC00-E7BC4FAA8803}" presName="Name111" presStyleLbl="parChTrans1D2" presStyleIdx="3" presStyleCnt="4"/>
      <dgm:spPr/>
      <dgm:t>
        <a:bodyPr/>
        <a:lstStyle/>
        <a:p>
          <a:endParaRPr lang="en-US"/>
        </a:p>
      </dgm:t>
    </dgm:pt>
    <dgm:pt modelId="{FE58ADB3-AD5A-4BF3-92DB-FCB5D20F621C}" type="pres">
      <dgm:prSet presAssocID="{86494D40-F178-4AD9-A9F9-C435B7E2AE28}" presName="hierRoot3" presStyleCnt="0">
        <dgm:presLayoutVars>
          <dgm:hierBranch val="init"/>
        </dgm:presLayoutVars>
      </dgm:prSet>
      <dgm:spPr/>
    </dgm:pt>
    <dgm:pt modelId="{8DF6F429-2733-45B8-BD8B-E06D6D1BC118}" type="pres">
      <dgm:prSet presAssocID="{86494D40-F178-4AD9-A9F9-C435B7E2AE28}" presName="rootComposite3" presStyleCnt="0"/>
      <dgm:spPr/>
    </dgm:pt>
    <dgm:pt modelId="{1FC3E251-4065-4832-B6D0-3698AEAAFD0C}" type="pres">
      <dgm:prSet presAssocID="{86494D40-F178-4AD9-A9F9-C435B7E2AE28}" presName="rootText3" presStyleLbl="asst1" presStyleIdx="0" presStyleCnt="1" custScaleX="195842" custLinFactX="132799" custLinFactNeighborX="200000" custLinFactNeighborY="-6050">
        <dgm:presLayoutVars>
          <dgm:chPref val="3"/>
        </dgm:presLayoutVars>
      </dgm:prSet>
      <dgm:spPr/>
      <dgm:t>
        <a:bodyPr/>
        <a:lstStyle/>
        <a:p>
          <a:endParaRPr lang="en-US"/>
        </a:p>
      </dgm:t>
    </dgm:pt>
    <dgm:pt modelId="{8622A363-DCEF-4793-AD5F-F72A8E8CA474}" type="pres">
      <dgm:prSet presAssocID="{86494D40-F178-4AD9-A9F9-C435B7E2AE28}" presName="rootConnector3" presStyleLbl="asst1" presStyleIdx="0" presStyleCnt="1"/>
      <dgm:spPr/>
      <dgm:t>
        <a:bodyPr/>
        <a:lstStyle/>
        <a:p>
          <a:endParaRPr lang="en-US"/>
        </a:p>
      </dgm:t>
    </dgm:pt>
    <dgm:pt modelId="{AD909DBC-E927-4E7B-913A-B4A763AAB703}" type="pres">
      <dgm:prSet presAssocID="{86494D40-F178-4AD9-A9F9-C435B7E2AE28}" presName="hierChild6" presStyleCnt="0"/>
      <dgm:spPr/>
    </dgm:pt>
    <dgm:pt modelId="{BB1BEBBB-CA69-4A2B-B6DB-E23707466831}" type="pres">
      <dgm:prSet presAssocID="{86494D40-F178-4AD9-A9F9-C435B7E2AE28}" presName="hierChild7" presStyleCnt="0"/>
      <dgm:spPr/>
    </dgm:pt>
  </dgm:ptLst>
  <dgm:cxnLst>
    <dgm:cxn modelId="{D00DACE3-CCCD-4898-AA4B-054AFF04B76F}" srcId="{C910CB99-98C3-463B-9C6F-EA6B4FE64E47}" destId="{82977202-479E-4394-82B5-AACD032F9DF5}" srcOrd="1" destOrd="0" parTransId="{C90B04ED-B4F9-4C02-930C-FEF3CBCB475B}" sibTransId="{5F1AE350-0223-4D04-977E-515301707095}"/>
    <dgm:cxn modelId="{4940C22C-6BBE-42D6-A359-459E690767C7}" srcId="{C910CB99-98C3-463B-9C6F-EA6B4FE64E47}" destId="{2EF9912E-D89F-475F-9A3E-F95682274E37}" srcOrd="0" destOrd="0" parTransId="{9C40966D-9D50-471B-A6A1-6D6E3406F1C4}" sibTransId="{F4C9E8DA-5BFF-44B3-A381-EF1D5CA089DD}"/>
    <dgm:cxn modelId="{F45D09CB-F5C5-4775-BAF0-3FECBFC832C2}" type="presOf" srcId="{82977202-479E-4394-82B5-AACD032F9DF5}" destId="{ACBE4648-B70E-4D30-9A29-C3CB4D97F3BE}" srcOrd="1" destOrd="0" presId="urn:microsoft.com/office/officeart/2005/8/layout/orgChart1"/>
    <dgm:cxn modelId="{377EB85D-0263-4C10-B76C-B7F4FB09FC20}" type="presOf" srcId="{DAC89D56-980F-4B8F-ABEF-34FC84EAE381}" destId="{08078927-F9B2-407B-8CAA-8720BAFC5B42}" srcOrd="1" destOrd="0" presId="urn:microsoft.com/office/officeart/2005/8/layout/orgChart1"/>
    <dgm:cxn modelId="{3F890C4C-5A86-4119-91A4-B016AA16C8FC}" type="presOf" srcId="{86494D40-F178-4AD9-A9F9-C435B7E2AE28}" destId="{1FC3E251-4065-4832-B6D0-3698AEAAFD0C}" srcOrd="0" destOrd="0" presId="urn:microsoft.com/office/officeart/2005/8/layout/orgChart1"/>
    <dgm:cxn modelId="{6ECAB971-6EC8-4495-8228-B634CC06E4E0}" type="presOf" srcId="{F462E479-E4EF-41C3-9F07-2D31913C4CFC}" destId="{89D7556A-EABB-4BC8-97B1-C5F09FD4AEEE}" srcOrd="0" destOrd="0" presId="urn:microsoft.com/office/officeart/2005/8/layout/orgChart1"/>
    <dgm:cxn modelId="{E9BF6FD2-46BC-40E0-B8F1-51F0AF3A7720}" type="presOf" srcId="{2EF9912E-D89F-475F-9A3E-F95682274E37}" destId="{BDC7BB98-EB8C-40C7-B55F-335451E163AF}" srcOrd="1" destOrd="0" presId="urn:microsoft.com/office/officeart/2005/8/layout/orgChart1"/>
    <dgm:cxn modelId="{2B7DBBBF-5DB7-4E64-A9BC-777253886D47}" type="presOf" srcId="{D10A89A4-9619-4C55-9E77-5A9244F9CB88}" destId="{13F6F99E-C611-4670-8007-829341FA930A}" srcOrd="1" destOrd="0" presId="urn:microsoft.com/office/officeart/2005/8/layout/orgChart1"/>
    <dgm:cxn modelId="{3AA764D1-CE72-4956-943B-CA37778C8DA3}" srcId="{C54C5D8A-C475-4147-A413-00F84D0E2E10}" destId="{C910CB99-98C3-463B-9C6F-EA6B4FE64E47}" srcOrd="1" destOrd="0" parTransId="{2AE72677-1638-4B05-906C-8F4E806DE331}" sibTransId="{6880E1EF-6295-4AE1-AA52-992FAA0C1774}"/>
    <dgm:cxn modelId="{D14475FF-945B-442D-9392-4F229F40FA63}" type="presOf" srcId="{C54C5D8A-C475-4147-A413-00F84D0E2E10}" destId="{B5930E38-7681-4210-8D6A-8DD9EC84F14E}" srcOrd="0" destOrd="0" presId="urn:microsoft.com/office/officeart/2005/8/layout/orgChart1"/>
    <dgm:cxn modelId="{6D550DB3-B794-4D71-B7EA-FD03C9200DF2}" srcId="{C54C5D8A-C475-4147-A413-00F84D0E2E10}" destId="{F462E479-E4EF-41C3-9F07-2D31913C4CFC}" srcOrd="3" destOrd="0" parTransId="{DCA656CD-46EF-4F0D-8AB5-BF5F0D671AE8}" sibTransId="{FA107981-AD41-415B-BA49-4795315E7C8A}"/>
    <dgm:cxn modelId="{3B12DBB8-EC3A-4A15-B30D-3E1D61BC4AA2}" type="presOf" srcId="{2AE72677-1638-4B05-906C-8F4E806DE331}" destId="{282C3D18-5D49-49A1-9F50-0C1E6D76194D}" srcOrd="0" destOrd="0" presId="urn:microsoft.com/office/officeart/2005/8/layout/orgChart1"/>
    <dgm:cxn modelId="{C5BE08D6-95C1-41BD-93E0-0F760908D6ED}" type="presOf" srcId="{9C40966D-9D50-471B-A6A1-6D6E3406F1C4}" destId="{7036D55E-8CBA-4A9C-81AF-6797184FE1E9}" srcOrd="0" destOrd="0" presId="urn:microsoft.com/office/officeart/2005/8/layout/orgChart1"/>
    <dgm:cxn modelId="{D2A13CFC-1811-4FDD-ABF1-CC767B1A8998}" srcId="{C54C5D8A-C475-4147-A413-00F84D0E2E10}" destId="{F821B112-8805-40B3-AC31-B3FE910BC384}" srcOrd="2" destOrd="0" parTransId="{800F29AA-05BA-40C9-8EE5-0C0D2CDFE24F}" sibTransId="{C4E160B4-C93D-4DAA-99E9-AFAE487316A4}"/>
    <dgm:cxn modelId="{38F5DCC2-7D89-4045-83C6-96D556A55E80}" type="presOf" srcId="{800F29AA-05BA-40C9-8EE5-0C0D2CDFE24F}" destId="{52D14A66-DD7D-48CA-860E-D65DA807EADB}" srcOrd="0" destOrd="0" presId="urn:microsoft.com/office/officeart/2005/8/layout/orgChart1"/>
    <dgm:cxn modelId="{F70B9877-205D-4386-82C3-DE42CE585CED}" type="presOf" srcId="{B91814F4-1E36-4CFF-91C6-E061C9F7A6BA}" destId="{8B7E3909-F87F-47B0-A86C-D394311F2006}" srcOrd="1" destOrd="0" presId="urn:microsoft.com/office/officeart/2005/8/layout/orgChart1"/>
    <dgm:cxn modelId="{B86EC38E-F418-4CE9-9336-38BE3E1A11B9}" type="presOf" srcId="{86494D40-F178-4AD9-A9F9-C435B7E2AE28}" destId="{8622A363-DCEF-4793-AD5F-F72A8E8CA474}" srcOrd="1" destOrd="0" presId="urn:microsoft.com/office/officeart/2005/8/layout/orgChart1"/>
    <dgm:cxn modelId="{A36C5322-C732-4BC1-9AF0-B0441C156DB7}" type="presOf" srcId="{34F0FD6D-AFED-477C-BE51-4B32C5F302ED}" destId="{04D323DA-D0C6-4F34-B1E1-6848F65F9EFB}" srcOrd="0" destOrd="0" presId="urn:microsoft.com/office/officeart/2005/8/layout/orgChart1"/>
    <dgm:cxn modelId="{9D161F97-745C-41D1-8E70-A96047CBE712}" type="presOf" srcId="{2A2631C2-6211-41DC-BC00-E7BC4FAA8803}" destId="{88391C05-D25B-4491-8DFF-B64E89174848}" srcOrd="0" destOrd="0" presId="urn:microsoft.com/office/officeart/2005/8/layout/orgChart1"/>
    <dgm:cxn modelId="{43B1CD23-EDDB-4B9F-A2CB-3DA34376A2E0}" type="presOf" srcId="{2A70F0C5-56BE-4025-88AB-053F87198A11}" destId="{78565071-AE22-4ADD-A23C-0E9303F073CF}" srcOrd="0" destOrd="0" presId="urn:microsoft.com/office/officeart/2005/8/layout/orgChart1"/>
    <dgm:cxn modelId="{843C4D70-B199-42D1-9876-788D6181DE78}" type="presOf" srcId="{D10A89A4-9619-4C55-9E77-5A9244F9CB88}" destId="{641E9C42-E56E-4021-BAF7-2383F7148258}" srcOrd="0" destOrd="0" presId="urn:microsoft.com/office/officeart/2005/8/layout/orgChart1"/>
    <dgm:cxn modelId="{04F9D6E9-19BC-45FC-AAE7-22B877888689}" type="presOf" srcId="{C54C5D8A-C475-4147-A413-00F84D0E2E10}" destId="{C6BCDE04-E5DE-4702-81E6-75E37E7CEF51}" srcOrd="1" destOrd="0" presId="urn:microsoft.com/office/officeart/2005/8/layout/orgChart1"/>
    <dgm:cxn modelId="{BF44312F-B828-4A6D-BAC0-5AB9971212E7}" type="presOf" srcId="{0EE6FF46-F76D-4EDF-AF25-0A9A4C31C3CF}" destId="{7CBA3947-7022-4520-A438-17C6CBE6CCFF}" srcOrd="0" destOrd="0" presId="urn:microsoft.com/office/officeart/2005/8/layout/orgChart1"/>
    <dgm:cxn modelId="{84F796F2-BDA0-4703-8ABD-2D76D9D05166}" type="presOf" srcId="{F821B112-8805-40B3-AC31-B3FE910BC384}" destId="{1A7B02C2-EDE5-496C-A076-363C9AD7E111}" srcOrd="0" destOrd="0" presId="urn:microsoft.com/office/officeart/2005/8/layout/orgChart1"/>
    <dgm:cxn modelId="{FC8069E5-C2CA-4B4D-93B4-378FC06C97BD}" srcId="{C54C5D8A-C475-4147-A413-00F84D0E2E10}" destId="{86494D40-F178-4AD9-A9F9-C435B7E2AE28}" srcOrd="0" destOrd="0" parTransId="{2A2631C2-6211-41DC-BC00-E7BC4FAA8803}" sibTransId="{8CE82374-18B0-49EE-A0B6-066CE619EFE0}"/>
    <dgm:cxn modelId="{DF961E11-B651-44EE-AE17-ED7B7B611229}" type="presOf" srcId="{F462E479-E4EF-41C3-9F07-2D31913C4CFC}" destId="{14E4AEEE-57CB-407C-9074-F1754AB0444D}" srcOrd="1" destOrd="0" presId="urn:microsoft.com/office/officeart/2005/8/layout/orgChart1"/>
    <dgm:cxn modelId="{792C1B79-F2B7-4466-985B-3E61962BCAB4}" type="presOf" srcId="{C910CB99-98C3-463B-9C6F-EA6B4FE64E47}" destId="{CAD8A849-0786-4048-9B52-4DEC428FD921}" srcOrd="1" destOrd="0" presId="urn:microsoft.com/office/officeart/2005/8/layout/orgChart1"/>
    <dgm:cxn modelId="{5958D3DA-7257-46E0-BFC0-A17C0B60E99B}" type="presOf" srcId="{F821B112-8805-40B3-AC31-B3FE910BC384}" destId="{FC778A28-E9D9-45C9-8FA5-C38A9E345629}" srcOrd="1" destOrd="0" presId="urn:microsoft.com/office/officeart/2005/8/layout/orgChart1"/>
    <dgm:cxn modelId="{89F16550-693C-493B-8BC1-1304953AB640}" type="presOf" srcId="{2EF9912E-D89F-475F-9A3E-F95682274E37}" destId="{3510BC17-A688-4538-877F-BCF56AD4565A}" srcOrd="0" destOrd="0" presId="urn:microsoft.com/office/officeart/2005/8/layout/orgChart1"/>
    <dgm:cxn modelId="{5E387F62-9D92-493E-93D4-DFA4E46E5028}" type="presOf" srcId="{C910CB99-98C3-463B-9C6F-EA6B4FE64E47}" destId="{BB40ADA9-160E-462B-8FCC-AAF3FD29BDAF}" srcOrd="0" destOrd="0" presId="urn:microsoft.com/office/officeart/2005/8/layout/orgChart1"/>
    <dgm:cxn modelId="{368EE77C-3068-429A-A005-78D4D21F8A6C}" type="presOf" srcId="{AE60E97D-AF8E-448C-8B3D-E2E5854CC35A}" destId="{497F2D4C-16AB-4EE1-BD98-10A301B12DE8}" srcOrd="0" destOrd="0" presId="urn:microsoft.com/office/officeart/2005/8/layout/orgChart1"/>
    <dgm:cxn modelId="{7F0A9D60-C632-405E-920A-6573401EE993}" srcId="{F462E479-E4EF-41C3-9F07-2D31913C4CFC}" destId="{B91814F4-1E36-4CFF-91C6-E061C9F7A6BA}" srcOrd="0" destOrd="0" parTransId="{B59603E8-9A6C-44EB-B8B0-39BE377B3E56}" sibTransId="{649F4B83-9101-486A-98EA-705F6977D6B0}"/>
    <dgm:cxn modelId="{F2D4ADF3-F7D5-49A2-AF46-FB622C544DA9}" srcId="{F821B112-8805-40B3-AC31-B3FE910BC384}" destId="{A2778D67-78B5-458A-BB2D-6438D4E3FB5C}" srcOrd="3" destOrd="0" parTransId="{2A70F0C5-56BE-4025-88AB-053F87198A11}" sibTransId="{BDFC0505-7824-42DF-824F-4A6FE3EEEB2E}"/>
    <dgm:cxn modelId="{9430F373-47AA-4F69-84FA-0A870FA4FFC0}" type="presOf" srcId="{DAC89D56-980F-4B8F-ABEF-34FC84EAE381}" destId="{F5155643-DB57-478C-B6A3-9A60942C8A6D}" srcOrd="0" destOrd="0" presId="urn:microsoft.com/office/officeart/2005/8/layout/orgChart1"/>
    <dgm:cxn modelId="{39FBB59C-6B9F-4CDE-800B-F6C3DD4A87E9}" type="presOf" srcId="{B91814F4-1E36-4CFF-91C6-E061C9F7A6BA}" destId="{6056EBA8-740A-42D0-A6AB-302343845F80}" srcOrd="0" destOrd="0" presId="urn:microsoft.com/office/officeart/2005/8/layout/orgChart1"/>
    <dgm:cxn modelId="{DE65FF35-9249-4367-9FD2-C054F5CFA47E}" type="presOf" srcId="{82977202-479E-4394-82B5-AACD032F9DF5}" destId="{10FD1D8B-D27C-4562-8C0E-369062D8BE4A}" srcOrd="0" destOrd="0" presId="urn:microsoft.com/office/officeart/2005/8/layout/orgChart1"/>
    <dgm:cxn modelId="{0878CE0D-F632-4927-A636-029A02B1666F}" srcId="{4C5CBBD9-D20E-4D3D-9BAB-547364ECE36F}" destId="{C54C5D8A-C475-4147-A413-00F84D0E2E10}" srcOrd="0" destOrd="0" parTransId="{4E4104F2-4350-4DEB-A914-845B98F0B564}" sibTransId="{CB370FBB-A42A-467B-9A5C-1AABA957040E}"/>
    <dgm:cxn modelId="{2F8AA9D9-3B04-4980-B25B-0F243BB0F8D4}" srcId="{F821B112-8805-40B3-AC31-B3FE910BC384}" destId="{B4CEAB85-8910-4F19-A6F0-2691AF5C76DC}" srcOrd="1" destOrd="0" parTransId="{0EE6FF46-F76D-4EDF-AF25-0A9A4C31C3CF}" sibTransId="{B87BEDD2-D66F-478F-93F2-0080C1A1D444}"/>
    <dgm:cxn modelId="{28DDDA64-A9AF-4194-A085-3E24BBFE0F74}" type="presOf" srcId="{4C5CBBD9-D20E-4D3D-9BAB-547364ECE36F}" destId="{E0CD453F-4AD2-4B44-80CF-2131A6DFC93C}" srcOrd="0" destOrd="0" presId="urn:microsoft.com/office/officeart/2005/8/layout/orgChart1"/>
    <dgm:cxn modelId="{B6A8184B-6B66-48DB-8FE9-D88DEE0203BE}" type="presOf" srcId="{C90B04ED-B4F9-4C02-930C-FEF3CBCB475B}" destId="{6B3B96C9-6C34-47F2-82AC-933ECC88F372}" srcOrd="0" destOrd="0" presId="urn:microsoft.com/office/officeart/2005/8/layout/orgChart1"/>
    <dgm:cxn modelId="{231ADC1E-5AFC-4509-ABD9-53B138FFF588}" type="presOf" srcId="{B4CEAB85-8910-4F19-A6F0-2691AF5C76DC}" destId="{8EEB18C0-F9D8-4224-B126-2C807BDFC3F3}" srcOrd="1" destOrd="0" presId="urn:microsoft.com/office/officeart/2005/8/layout/orgChart1"/>
    <dgm:cxn modelId="{EF7D35F3-6FFA-4E1E-874E-ABC0EE44573E}" srcId="{F821B112-8805-40B3-AC31-B3FE910BC384}" destId="{D10A89A4-9619-4C55-9E77-5A9244F9CB88}" srcOrd="2" destOrd="0" parTransId="{AE60E97D-AF8E-448C-8B3D-E2E5854CC35A}" sibTransId="{34274130-4B02-415E-99A2-2DC9A49C253B}"/>
    <dgm:cxn modelId="{BD5BC2F6-2092-4433-B49F-A4C6084B8414}" type="presOf" srcId="{DCA656CD-46EF-4F0D-8AB5-BF5F0D671AE8}" destId="{7B889C6D-5B0E-4F62-BDA4-465F5381B488}" srcOrd="0" destOrd="0" presId="urn:microsoft.com/office/officeart/2005/8/layout/orgChart1"/>
    <dgm:cxn modelId="{AEF8DB4A-EBE3-4706-866E-C41369F2FDED}" type="presOf" srcId="{A2778D67-78B5-458A-BB2D-6438D4E3FB5C}" destId="{0EE40A45-3DFB-49E5-8FD1-76FC596B6B08}" srcOrd="1" destOrd="0" presId="urn:microsoft.com/office/officeart/2005/8/layout/orgChart1"/>
    <dgm:cxn modelId="{B407449C-F2D2-490A-8D2C-7E50758839ED}" srcId="{F821B112-8805-40B3-AC31-B3FE910BC384}" destId="{DAC89D56-980F-4B8F-ABEF-34FC84EAE381}" srcOrd="0" destOrd="0" parTransId="{34F0FD6D-AFED-477C-BE51-4B32C5F302ED}" sibTransId="{ECCA1BD2-05B3-4B3E-BC17-59D14243FB23}"/>
    <dgm:cxn modelId="{613D1BB7-8AFF-4898-BC3E-F59B677CBB65}" type="presOf" srcId="{B59603E8-9A6C-44EB-B8B0-39BE377B3E56}" destId="{A8D3A626-CE9E-404A-96A3-F1454C5EB687}" srcOrd="0" destOrd="0" presId="urn:microsoft.com/office/officeart/2005/8/layout/orgChart1"/>
    <dgm:cxn modelId="{318C8C1C-4B4F-4A25-BDC4-160283AB7480}" type="presOf" srcId="{B4CEAB85-8910-4F19-A6F0-2691AF5C76DC}" destId="{33D22FD5-7984-40E7-AEAA-7970E8C56671}" srcOrd="0" destOrd="0" presId="urn:microsoft.com/office/officeart/2005/8/layout/orgChart1"/>
    <dgm:cxn modelId="{7BBE4515-5A79-4507-B1F5-A4BAE99EEDC7}" type="presOf" srcId="{A2778D67-78B5-458A-BB2D-6438D4E3FB5C}" destId="{A961AB6C-D58E-4C1C-B5CC-A31502140D2C}" srcOrd="0" destOrd="0" presId="urn:microsoft.com/office/officeart/2005/8/layout/orgChart1"/>
    <dgm:cxn modelId="{EEF21C1B-EF2C-41CE-875B-C98A63C992EF}" type="presParOf" srcId="{E0CD453F-4AD2-4B44-80CF-2131A6DFC93C}" destId="{755D0A28-0BB7-4D02-BD61-6C62973BA08E}" srcOrd="0" destOrd="0" presId="urn:microsoft.com/office/officeart/2005/8/layout/orgChart1"/>
    <dgm:cxn modelId="{8F903EE7-C9E1-463A-B25C-57BDBFD04EE5}" type="presParOf" srcId="{755D0A28-0BB7-4D02-BD61-6C62973BA08E}" destId="{1536617C-C9D2-4BAE-A139-D2B4326A062E}" srcOrd="0" destOrd="0" presId="urn:microsoft.com/office/officeart/2005/8/layout/orgChart1"/>
    <dgm:cxn modelId="{C8006050-13FC-430B-B565-D9E68E55247F}" type="presParOf" srcId="{1536617C-C9D2-4BAE-A139-D2B4326A062E}" destId="{B5930E38-7681-4210-8D6A-8DD9EC84F14E}" srcOrd="0" destOrd="0" presId="urn:microsoft.com/office/officeart/2005/8/layout/orgChart1"/>
    <dgm:cxn modelId="{4838B0E6-18EC-4568-A8E2-2C7E64E7EF7E}" type="presParOf" srcId="{1536617C-C9D2-4BAE-A139-D2B4326A062E}" destId="{C6BCDE04-E5DE-4702-81E6-75E37E7CEF51}" srcOrd="1" destOrd="0" presId="urn:microsoft.com/office/officeart/2005/8/layout/orgChart1"/>
    <dgm:cxn modelId="{28B24E18-B266-478B-A0B9-A2C43851B8AA}" type="presParOf" srcId="{755D0A28-0BB7-4D02-BD61-6C62973BA08E}" destId="{8BE1DE6E-9309-4020-BE7D-AE3C600A1DBA}" srcOrd="1" destOrd="0" presId="urn:microsoft.com/office/officeart/2005/8/layout/orgChart1"/>
    <dgm:cxn modelId="{5E485FAB-EF15-48F2-B405-78F38337F16C}" type="presParOf" srcId="{8BE1DE6E-9309-4020-BE7D-AE3C600A1DBA}" destId="{282C3D18-5D49-49A1-9F50-0C1E6D76194D}" srcOrd="0" destOrd="0" presId="urn:microsoft.com/office/officeart/2005/8/layout/orgChart1"/>
    <dgm:cxn modelId="{D9E8E7B6-1C4A-42CC-B19B-7C8C9B398DF8}" type="presParOf" srcId="{8BE1DE6E-9309-4020-BE7D-AE3C600A1DBA}" destId="{FC52D025-CAF9-496A-BE43-20C5AF3E8F9C}" srcOrd="1" destOrd="0" presId="urn:microsoft.com/office/officeart/2005/8/layout/orgChart1"/>
    <dgm:cxn modelId="{F6257E93-B8CB-4B00-AD9C-528210C2DF72}" type="presParOf" srcId="{FC52D025-CAF9-496A-BE43-20C5AF3E8F9C}" destId="{3DDF1A37-88AE-4CD2-AEE2-1D03EAF96326}" srcOrd="0" destOrd="0" presId="urn:microsoft.com/office/officeart/2005/8/layout/orgChart1"/>
    <dgm:cxn modelId="{87AA31E7-328E-476A-BAC3-4889F08C925A}" type="presParOf" srcId="{3DDF1A37-88AE-4CD2-AEE2-1D03EAF96326}" destId="{BB40ADA9-160E-462B-8FCC-AAF3FD29BDAF}" srcOrd="0" destOrd="0" presId="urn:microsoft.com/office/officeart/2005/8/layout/orgChart1"/>
    <dgm:cxn modelId="{E93FA62C-E3DA-43D2-B336-3B1EB9D47527}" type="presParOf" srcId="{3DDF1A37-88AE-4CD2-AEE2-1D03EAF96326}" destId="{CAD8A849-0786-4048-9B52-4DEC428FD921}" srcOrd="1" destOrd="0" presId="urn:microsoft.com/office/officeart/2005/8/layout/orgChart1"/>
    <dgm:cxn modelId="{43EDDAB8-F22A-4D91-B907-34A62510ECC5}" type="presParOf" srcId="{FC52D025-CAF9-496A-BE43-20C5AF3E8F9C}" destId="{326B2AAD-3D11-442D-AA20-7CFA70632FF0}" srcOrd="1" destOrd="0" presId="urn:microsoft.com/office/officeart/2005/8/layout/orgChart1"/>
    <dgm:cxn modelId="{D5A058F1-11AE-4AD6-AC14-1F388F80AF1C}" type="presParOf" srcId="{326B2AAD-3D11-442D-AA20-7CFA70632FF0}" destId="{7036D55E-8CBA-4A9C-81AF-6797184FE1E9}" srcOrd="0" destOrd="0" presId="urn:microsoft.com/office/officeart/2005/8/layout/orgChart1"/>
    <dgm:cxn modelId="{20EF4185-8E80-46D0-BA6F-F086563FCD84}" type="presParOf" srcId="{326B2AAD-3D11-442D-AA20-7CFA70632FF0}" destId="{EC70084D-64A7-47AB-A044-8047552189EF}" srcOrd="1" destOrd="0" presId="urn:microsoft.com/office/officeart/2005/8/layout/orgChart1"/>
    <dgm:cxn modelId="{BE5A2983-1329-4E9B-8501-6B127EEB20F9}" type="presParOf" srcId="{EC70084D-64A7-47AB-A044-8047552189EF}" destId="{70E9C098-B13D-4FF4-8D34-AC9B2BCF2CE1}" srcOrd="0" destOrd="0" presId="urn:microsoft.com/office/officeart/2005/8/layout/orgChart1"/>
    <dgm:cxn modelId="{56CD14B6-F5C8-4BFC-A6E1-5693AC457466}" type="presParOf" srcId="{70E9C098-B13D-4FF4-8D34-AC9B2BCF2CE1}" destId="{3510BC17-A688-4538-877F-BCF56AD4565A}" srcOrd="0" destOrd="0" presId="urn:microsoft.com/office/officeart/2005/8/layout/orgChart1"/>
    <dgm:cxn modelId="{6041BA73-56AF-48BD-97BF-711035C6BCD3}" type="presParOf" srcId="{70E9C098-B13D-4FF4-8D34-AC9B2BCF2CE1}" destId="{BDC7BB98-EB8C-40C7-B55F-335451E163AF}" srcOrd="1" destOrd="0" presId="urn:microsoft.com/office/officeart/2005/8/layout/orgChart1"/>
    <dgm:cxn modelId="{8C5CA762-A467-447B-BC7E-F4857009EAB3}" type="presParOf" srcId="{EC70084D-64A7-47AB-A044-8047552189EF}" destId="{1F208F0F-7F57-44DF-AB65-2CC44510345E}" srcOrd="1" destOrd="0" presId="urn:microsoft.com/office/officeart/2005/8/layout/orgChart1"/>
    <dgm:cxn modelId="{B8943F90-CC14-418C-AA70-7F48D9C9B4C3}" type="presParOf" srcId="{EC70084D-64A7-47AB-A044-8047552189EF}" destId="{64196F86-77EF-47D4-8941-2B79ED0EF67B}" srcOrd="2" destOrd="0" presId="urn:microsoft.com/office/officeart/2005/8/layout/orgChart1"/>
    <dgm:cxn modelId="{A6E1A9A1-F928-42F6-B282-FCC35E946792}" type="presParOf" srcId="{326B2AAD-3D11-442D-AA20-7CFA70632FF0}" destId="{6B3B96C9-6C34-47F2-82AC-933ECC88F372}" srcOrd="2" destOrd="0" presId="urn:microsoft.com/office/officeart/2005/8/layout/orgChart1"/>
    <dgm:cxn modelId="{6D9FA540-1C71-4F66-8AF4-296AAD218416}" type="presParOf" srcId="{326B2AAD-3D11-442D-AA20-7CFA70632FF0}" destId="{53689A64-2B74-40B9-8A01-81DB3E6732B1}" srcOrd="3" destOrd="0" presId="urn:microsoft.com/office/officeart/2005/8/layout/orgChart1"/>
    <dgm:cxn modelId="{FFB0A1B2-086A-48FA-A60F-40A6C0A88013}" type="presParOf" srcId="{53689A64-2B74-40B9-8A01-81DB3E6732B1}" destId="{FDCA40E9-AA6F-4889-9732-1161EA3CCED8}" srcOrd="0" destOrd="0" presId="urn:microsoft.com/office/officeart/2005/8/layout/orgChart1"/>
    <dgm:cxn modelId="{74CB082F-E3DA-47E4-8AB4-7CC354A419ED}" type="presParOf" srcId="{FDCA40E9-AA6F-4889-9732-1161EA3CCED8}" destId="{10FD1D8B-D27C-4562-8C0E-369062D8BE4A}" srcOrd="0" destOrd="0" presId="urn:microsoft.com/office/officeart/2005/8/layout/orgChart1"/>
    <dgm:cxn modelId="{B7389060-C510-41BD-9C93-940B59A33C0A}" type="presParOf" srcId="{FDCA40E9-AA6F-4889-9732-1161EA3CCED8}" destId="{ACBE4648-B70E-4D30-9A29-C3CB4D97F3BE}" srcOrd="1" destOrd="0" presId="urn:microsoft.com/office/officeart/2005/8/layout/orgChart1"/>
    <dgm:cxn modelId="{34789A00-F001-4E51-BD62-55B8087A82F4}" type="presParOf" srcId="{53689A64-2B74-40B9-8A01-81DB3E6732B1}" destId="{F2A765A6-74F4-4F2B-8DFC-FF530D96D1B7}" srcOrd="1" destOrd="0" presId="urn:microsoft.com/office/officeart/2005/8/layout/orgChart1"/>
    <dgm:cxn modelId="{5B27E1DB-717F-4576-871B-FBF79D11CEE7}" type="presParOf" srcId="{53689A64-2B74-40B9-8A01-81DB3E6732B1}" destId="{83A8723F-F4F4-450B-B4DC-272ADB889252}" srcOrd="2" destOrd="0" presId="urn:microsoft.com/office/officeart/2005/8/layout/orgChart1"/>
    <dgm:cxn modelId="{5D11BFAF-FADB-469E-A066-633338629A7F}" type="presParOf" srcId="{FC52D025-CAF9-496A-BE43-20C5AF3E8F9C}" destId="{CEBAEF7C-C3B4-42FD-BE30-4F2A76B7E6CB}" srcOrd="2" destOrd="0" presId="urn:microsoft.com/office/officeart/2005/8/layout/orgChart1"/>
    <dgm:cxn modelId="{E94309C3-60C7-4DCA-B19C-D7F4E9AD1FC2}" type="presParOf" srcId="{8BE1DE6E-9309-4020-BE7D-AE3C600A1DBA}" destId="{52D14A66-DD7D-48CA-860E-D65DA807EADB}" srcOrd="2" destOrd="0" presId="urn:microsoft.com/office/officeart/2005/8/layout/orgChart1"/>
    <dgm:cxn modelId="{6C9F2E66-F0DD-4A15-B05C-F71C46662EBA}" type="presParOf" srcId="{8BE1DE6E-9309-4020-BE7D-AE3C600A1DBA}" destId="{EA0824A4-B6B2-4CA7-927F-CEBCDAA71FB8}" srcOrd="3" destOrd="0" presId="urn:microsoft.com/office/officeart/2005/8/layout/orgChart1"/>
    <dgm:cxn modelId="{3D376A25-038B-453A-9BEE-0AF7EF4AB269}" type="presParOf" srcId="{EA0824A4-B6B2-4CA7-927F-CEBCDAA71FB8}" destId="{709BBF90-B2BB-41FC-BEB4-5C571F079F6C}" srcOrd="0" destOrd="0" presId="urn:microsoft.com/office/officeart/2005/8/layout/orgChart1"/>
    <dgm:cxn modelId="{24CE2633-333F-45BE-819E-2239169D4FA2}" type="presParOf" srcId="{709BBF90-B2BB-41FC-BEB4-5C571F079F6C}" destId="{1A7B02C2-EDE5-496C-A076-363C9AD7E111}" srcOrd="0" destOrd="0" presId="urn:microsoft.com/office/officeart/2005/8/layout/orgChart1"/>
    <dgm:cxn modelId="{67B05C18-02D6-4267-91E5-887F92E283CB}" type="presParOf" srcId="{709BBF90-B2BB-41FC-BEB4-5C571F079F6C}" destId="{FC778A28-E9D9-45C9-8FA5-C38A9E345629}" srcOrd="1" destOrd="0" presId="urn:microsoft.com/office/officeart/2005/8/layout/orgChart1"/>
    <dgm:cxn modelId="{96C163B5-70A4-468B-A342-D293BD6A211C}" type="presParOf" srcId="{EA0824A4-B6B2-4CA7-927F-CEBCDAA71FB8}" destId="{F390699C-7C99-4A56-9BB1-CE1A1D23D3CC}" srcOrd="1" destOrd="0" presId="urn:microsoft.com/office/officeart/2005/8/layout/orgChart1"/>
    <dgm:cxn modelId="{E72899BD-7A69-4EFD-A173-521A54996696}" type="presParOf" srcId="{F390699C-7C99-4A56-9BB1-CE1A1D23D3CC}" destId="{04D323DA-D0C6-4F34-B1E1-6848F65F9EFB}" srcOrd="0" destOrd="0" presId="urn:microsoft.com/office/officeart/2005/8/layout/orgChart1"/>
    <dgm:cxn modelId="{9AEC8713-F977-49DE-AC57-A2C6E447C7C0}" type="presParOf" srcId="{F390699C-7C99-4A56-9BB1-CE1A1D23D3CC}" destId="{55915AAA-DB62-4DDB-A79B-339FBB2B0340}" srcOrd="1" destOrd="0" presId="urn:microsoft.com/office/officeart/2005/8/layout/orgChart1"/>
    <dgm:cxn modelId="{29C4F7C6-90D7-433D-9A1A-24380BDABD21}" type="presParOf" srcId="{55915AAA-DB62-4DDB-A79B-339FBB2B0340}" destId="{25E4ABA1-EE26-4A07-AC7F-D5E16BF57A52}" srcOrd="0" destOrd="0" presId="urn:microsoft.com/office/officeart/2005/8/layout/orgChart1"/>
    <dgm:cxn modelId="{87D22F12-AB91-4FE3-8BFE-9867C3094208}" type="presParOf" srcId="{25E4ABA1-EE26-4A07-AC7F-D5E16BF57A52}" destId="{F5155643-DB57-478C-B6A3-9A60942C8A6D}" srcOrd="0" destOrd="0" presId="urn:microsoft.com/office/officeart/2005/8/layout/orgChart1"/>
    <dgm:cxn modelId="{7F7218C2-987A-4F69-BDF9-CDB9D75F154D}" type="presParOf" srcId="{25E4ABA1-EE26-4A07-AC7F-D5E16BF57A52}" destId="{08078927-F9B2-407B-8CAA-8720BAFC5B42}" srcOrd="1" destOrd="0" presId="urn:microsoft.com/office/officeart/2005/8/layout/orgChart1"/>
    <dgm:cxn modelId="{DD5247C4-1279-4718-81F1-1D8A0D8442E5}" type="presParOf" srcId="{55915AAA-DB62-4DDB-A79B-339FBB2B0340}" destId="{30EA1D83-4A5A-44FE-854C-168266AB78E3}" srcOrd="1" destOrd="0" presId="urn:microsoft.com/office/officeart/2005/8/layout/orgChart1"/>
    <dgm:cxn modelId="{97353A7E-ED60-499C-AF9F-88E49409F5B8}" type="presParOf" srcId="{55915AAA-DB62-4DDB-A79B-339FBB2B0340}" destId="{3CCB0F95-139A-4562-B6EB-FDE55A2E99EA}" srcOrd="2" destOrd="0" presId="urn:microsoft.com/office/officeart/2005/8/layout/orgChart1"/>
    <dgm:cxn modelId="{BEADBCBB-D184-4F2B-A061-762E244E6CD9}" type="presParOf" srcId="{F390699C-7C99-4A56-9BB1-CE1A1D23D3CC}" destId="{7CBA3947-7022-4520-A438-17C6CBE6CCFF}" srcOrd="2" destOrd="0" presId="urn:microsoft.com/office/officeart/2005/8/layout/orgChart1"/>
    <dgm:cxn modelId="{F3C1EF86-7829-4A93-BA64-7BE4030530EC}" type="presParOf" srcId="{F390699C-7C99-4A56-9BB1-CE1A1D23D3CC}" destId="{AE075E4D-4964-419F-99E4-6A8BA087C382}" srcOrd="3" destOrd="0" presId="urn:microsoft.com/office/officeart/2005/8/layout/orgChart1"/>
    <dgm:cxn modelId="{FE42E992-47A8-4F97-A241-D8561F4C3EBE}" type="presParOf" srcId="{AE075E4D-4964-419F-99E4-6A8BA087C382}" destId="{C2AB7A99-8F76-42AE-9083-28A34BB518F1}" srcOrd="0" destOrd="0" presId="urn:microsoft.com/office/officeart/2005/8/layout/orgChart1"/>
    <dgm:cxn modelId="{D6A953A1-035E-4945-9AA5-0C5B8D32433C}" type="presParOf" srcId="{C2AB7A99-8F76-42AE-9083-28A34BB518F1}" destId="{33D22FD5-7984-40E7-AEAA-7970E8C56671}" srcOrd="0" destOrd="0" presId="urn:microsoft.com/office/officeart/2005/8/layout/orgChart1"/>
    <dgm:cxn modelId="{E11D7C7D-238F-451C-A2B1-3A3A05A8AF3B}" type="presParOf" srcId="{C2AB7A99-8F76-42AE-9083-28A34BB518F1}" destId="{8EEB18C0-F9D8-4224-B126-2C807BDFC3F3}" srcOrd="1" destOrd="0" presId="urn:microsoft.com/office/officeart/2005/8/layout/orgChart1"/>
    <dgm:cxn modelId="{7A78DFB7-77D4-4F84-AA4F-EBBEF4DE320B}" type="presParOf" srcId="{AE075E4D-4964-419F-99E4-6A8BA087C382}" destId="{E28D33AF-66A7-4FD5-9DCE-3DF75B916575}" srcOrd="1" destOrd="0" presId="urn:microsoft.com/office/officeart/2005/8/layout/orgChart1"/>
    <dgm:cxn modelId="{447F4E14-AC3A-41DC-91BA-1255CAFDF531}" type="presParOf" srcId="{AE075E4D-4964-419F-99E4-6A8BA087C382}" destId="{11C9D42B-B5A0-4ECF-8174-1F28B46E032C}" srcOrd="2" destOrd="0" presId="urn:microsoft.com/office/officeart/2005/8/layout/orgChart1"/>
    <dgm:cxn modelId="{674E2C6F-B496-44B8-BAE3-056B430AD115}" type="presParOf" srcId="{F390699C-7C99-4A56-9BB1-CE1A1D23D3CC}" destId="{497F2D4C-16AB-4EE1-BD98-10A301B12DE8}" srcOrd="4" destOrd="0" presId="urn:microsoft.com/office/officeart/2005/8/layout/orgChart1"/>
    <dgm:cxn modelId="{5C5BBC37-9C14-4432-BC29-A2DE64ADF1EE}" type="presParOf" srcId="{F390699C-7C99-4A56-9BB1-CE1A1D23D3CC}" destId="{1E9AFF2E-0128-462E-8AB7-D7C647543336}" srcOrd="5" destOrd="0" presId="urn:microsoft.com/office/officeart/2005/8/layout/orgChart1"/>
    <dgm:cxn modelId="{8ACE6194-EEA3-43F1-8DA3-FDA4B2814F41}" type="presParOf" srcId="{1E9AFF2E-0128-462E-8AB7-D7C647543336}" destId="{E912B7A8-4B83-474F-B07B-7C34754E5DD2}" srcOrd="0" destOrd="0" presId="urn:microsoft.com/office/officeart/2005/8/layout/orgChart1"/>
    <dgm:cxn modelId="{001F9162-603A-4819-A260-C65FF4E4CCD4}" type="presParOf" srcId="{E912B7A8-4B83-474F-B07B-7C34754E5DD2}" destId="{641E9C42-E56E-4021-BAF7-2383F7148258}" srcOrd="0" destOrd="0" presId="urn:microsoft.com/office/officeart/2005/8/layout/orgChart1"/>
    <dgm:cxn modelId="{DEAE24D6-A02F-430D-B555-F99E39319952}" type="presParOf" srcId="{E912B7A8-4B83-474F-B07B-7C34754E5DD2}" destId="{13F6F99E-C611-4670-8007-829341FA930A}" srcOrd="1" destOrd="0" presId="urn:microsoft.com/office/officeart/2005/8/layout/orgChart1"/>
    <dgm:cxn modelId="{2AF74E94-521C-49D1-AA43-281E29F342FD}" type="presParOf" srcId="{1E9AFF2E-0128-462E-8AB7-D7C647543336}" destId="{71BF7951-64ED-47C4-B1B5-BE83947180A4}" srcOrd="1" destOrd="0" presId="urn:microsoft.com/office/officeart/2005/8/layout/orgChart1"/>
    <dgm:cxn modelId="{1874593D-1F14-4CA4-8703-8EB0FED46DB7}" type="presParOf" srcId="{1E9AFF2E-0128-462E-8AB7-D7C647543336}" destId="{AE34EEA8-70D3-46B6-9668-9A33F547F620}" srcOrd="2" destOrd="0" presId="urn:microsoft.com/office/officeart/2005/8/layout/orgChart1"/>
    <dgm:cxn modelId="{A5B5980D-4A0E-40AA-9B07-B6F7E5A06F4D}" type="presParOf" srcId="{F390699C-7C99-4A56-9BB1-CE1A1D23D3CC}" destId="{78565071-AE22-4ADD-A23C-0E9303F073CF}" srcOrd="6" destOrd="0" presId="urn:microsoft.com/office/officeart/2005/8/layout/orgChart1"/>
    <dgm:cxn modelId="{969C8399-9DDD-4199-86B8-9FF7B4284AF0}" type="presParOf" srcId="{F390699C-7C99-4A56-9BB1-CE1A1D23D3CC}" destId="{661CEB64-8B15-4168-926D-AACC7C114523}" srcOrd="7" destOrd="0" presId="urn:microsoft.com/office/officeart/2005/8/layout/orgChart1"/>
    <dgm:cxn modelId="{D3567F28-FE6F-4123-98E9-23ED7EAADF7B}" type="presParOf" srcId="{661CEB64-8B15-4168-926D-AACC7C114523}" destId="{6B9F0B04-898A-4284-8A55-6DA9635676D1}" srcOrd="0" destOrd="0" presId="urn:microsoft.com/office/officeart/2005/8/layout/orgChart1"/>
    <dgm:cxn modelId="{F0BD8729-5255-4D8F-BE38-022B03F55FC4}" type="presParOf" srcId="{6B9F0B04-898A-4284-8A55-6DA9635676D1}" destId="{A961AB6C-D58E-4C1C-B5CC-A31502140D2C}" srcOrd="0" destOrd="0" presId="urn:microsoft.com/office/officeart/2005/8/layout/orgChart1"/>
    <dgm:cxn modelId="{26AC7D05-765A-4D44-B9EB-59F101AB4FE0}" type="presParOf" srcId="{6B9F0B04-898A-4284-8A55-6DA9635676D1}" destId="{0EE40A45-3DFB-49E5-8FD1-76FC596B6B08}" srcOrd="1" destOrd="0" presId="urn:microsoft.com/office/officeart/2005/8/layout/orgChart1"/>
    <dgm:cxn modelId="{0F0A2F5E-2A51-4CE3-ADEE-E02FB9D88B67}" type="presParOf" srcId="{661CEB64-8B15-4168-926D-AACC7C114523}" destId="{59A888A0-DF50-4D50-AB32-0DC07BB63543}" srcOrd="1" destOrd="0" presId="urn:microsoft.com/office/officeart/2005/8/layout/orgChart1"/>
    <dgm:cxn modelId="{481BAAB5-9FE2-416C-8ECF-BE5E890B1DAF}" type="presParOf" srcId="{661CEB64-8B15-4168-926D-AACC7C114523}" destId="{B1BE1824-33B5-4CAC-AE45-4B7F267E1662}" srcOrd="2" destOrd="0" presId="urn:microsoft.com/office/officeart/2005/8/layout/orgChart1"/>
    <dgm:cxn modelId="{E36F0947-4A5C-489F-9DB6-8B42B9E11507}" type="presParOf" srcId="{EA0824A4-B6B2-4CA7-927F-CEBCDAA71FB8}" destId="{AC797EDA-EA18-4647-81A0-1D34A3279B8E}" srcOrd="2" destOrd="0" presId="urn:microsoft.com/office/officeart/2005/8/layout/orgChart1"/>
    <dgm:cxn modelId="{D453933D-8BAF-489C-A7AC-37894C656999}" type="presParOf" srcId="{8BE1DE6E-9309-4020-BE7D-AE3C600A1DBA}" destId="{7B889C6D-5B0E-4F62-BDA4-465F5381B488}" srcOrd="4" destOrd="0" presId="urn:microsoft.com/office/officeart/2005/8/layout/orgChart1"/>
    <dgm:cxn modelId="{F6C73991-9E70-4643-BC4F-B19A9EECB410}" type="presParOf" srcId="{8BE1DE6E-9309-4020-BE7D-AE3C600A1DBA}" destId="{054A780A-F153-407B-890D-9020E59676B9}" srcOrd="5" destOrd="0" presId="urn:microsoft.com/office/officeart/2005/8/layout/orgChart1"/>
    <dgm:cxn modelId="{45990866-2D0E-4414-A9DB-EABB7F1EC9F3}" type="presParOf" srcId="{054A780A-F153-407B-890D-9020E59676B9}" destId="{3A158130-6740-4F89-A069-54A64BEFB59A}" srcOrd="0" destOrd="0" presId="urn:microsoft.com/office/officeart/2005/8/layout/orgChart1"/>
    <dgm:cxn modelId="{A55A0206-D213-4D3C-A2F5-BC7EF463F314}" type="presParOf" srcId="{3A158130-6740-4F89-A069-54A64BEFB59A}" destId="{89D7556A-EABB-4BC8-97B1-C5F09FD4AEEE}" srcOrd="0" destOrd="0" presId="urn:microsoft.com/office/officeart/2005/8/layout/orgChart1"/>
    <dgm:cxn modelId="{65E01277-263A-4501-92D0-ACD0724859ED}" type="presParOf" srcId="{3A158130-6740-4F89-A069-54A64BEFB59A}" destId="{14E4AEEE-57CB-407C-9074-F1754AB0444D}" srcOrd="1" destOrd="0" presId="urn:microsoft.com/office/officeart/2005/8/layout/orgChart1"/>
    <dgm:cxn modelId="{0919274E-BBD9-44EE-8350-0413E7F8AEA6}" type="presParOf" srcId="{054A780A-F153-407B-890D-9020E59676B9}" destId="{A18A3880-6B8D-4F58-8915-9B35253A27AE}" srcOrd="1" destOrd="0" presId="urn:microsoft.com/office/officeart/2005/8/layout/orgChart1"/>
    <dgm:cxn modelId="{810AA4B0-2C0C-4FE0-94E9-DA097995B867}" type="presParOf" srcId="{A18A3880-6B8D-4F58-8915-9B35253A27AE}" destId="{A8D3A626-CE9E-404A-96A3-F1454C5EB687}" srcOrd="0" destOrd="0" presId="urn:microsoft.com/office/officeart/2005/8/layout/orgChart1"/>
    <dgm:cxn modelId="{6031FF11-CCB4-4786-A96B-038527F4C38D}" type="presParOf" srcId="{A18A3880-6B8D-4F58-8915-9B35253A27AE}" destId="{0D213EBA-B382-47A4-B477-847ACE679E7E}" srcOrd="1" destOrd="0" presId="urn:microsoft.com/office/officeart/2005/8/layout/orgChart1"/>
    <dgm:cxn modelId="{40E06F50-8F30-4478-B9E1-748F67935FFA}" type="presParOf" srcId="{0D213EBA-B382-47A4-B477-847ACE679E7E}" destId="{C3C11FBD-100B-44F5-B664-13B72EC48908}" srcOrd="0" destOrd="0" presId="urn:microsoft.com/office/officeart/2005/8/layout/orgChart1"/>
    <dgm:cxn modelId="{302340DB-3B55-4E32-862B-7E6E654D221A}" type="presParOf" srcId="{C3C11FBD-100B-44F5-B664-13B72EC48908}" destId="{6056EBA8-740A-42D0-A6AB-302343845F80}" srcOrd="0" destOrd="0" presId="urn:microsoft.com/office/officeart/2005/8/layout/orgChart1"/>
    <dgm:cxn modelId="{9A730F29-C199-4146-BEF9-AA30EFD64DD9}" type="presParOf" srcId="{C3C11FBD-100B-44F5-B664-13B72EC48908}" destId="{8B7E3909-F87F-47B0-A86C-D394311F2006}" srcOrd="1" destOrd="0" presId="urn:microsoft.com/office/officeart/2005/8/layout/orgChart1"/>
    <dgm:cxn modelId="{11A7BD62-B759-4BD6-897A-22D496C9B27F}" type="presParOf" srcId="{0D213EBA-B382-47A4-B477-847ACE679E7E}" destId="{BE1F37DB-A8FE-4335-B482-0BDCEAFC04C6}" srcOrd="1" destOrd="0" presId="urn:microsoft.com/office/officeart/2005/8/layout/orgChart1"/>
    <dgm:cxn modelId="{2BDB0F79-6D20-4231-9C55-A7AED3AFB72B}" type="presParOf" srcId="{0D213EBA-B382-47A4-B477-847ACE679E7E}" destId="{963A9B39-E72B-443E-AF23-2452BB1F07C6}" srcOrd="2" destOrd="0" presId="urn:microsoft.com/office/officeart/2005/8/layout/orgChart1"/>
    <dgm:cxn modelId="{9CC093A7-FA20-42FF-B517-EC5E2F55A8C4}" type="presParOf" srcId="{054A780A-F153-407B-890D-9020E59676B9}" destId="{1E2E7AFB-5A8E-4FB7-B1BB-DE7E8E14EDE8}" srcOrd="2" destOrd="0" presId="urn:microsoft.com/office/officeart/2005/8/layout/orgChart1"/>
    <dgm:cxn modelId="{DD5386BC-D2D7-40C4-B020-51FE3EFDC573}" type="presParOf" srcId="{755D0A28-0BB7-4D02-BD61-6C62973BA08E}" destId="{A038B02D-BE31-44A0-A2BB-1DF05CA5A0A5}" srcOrd="2" destOrd="0" presId="urn:microsoft.com/office/officeart/2005/8/layout/orgChart1"/>
    <dgm:cxn modelId="{5356CFE3-1B61-4C98-866F-28FD3430EF05}" type="presParOf" srcId="{A038B02D-BE31-44A0-A2BB-1DF05CA5A0A5}" destId="{88391C05-D25B-4491-8DFF-B64E89174848}" srcOrd="0" destOrd="0" presId="urn:microsoft.com/office/officeart/2005/8/layout/orgChart1"/>
    <dgm:cxn modelId="{338D3074-9E00-43C6-8E4C-D518F9AB810B}" type="presParOf" srcId="{A038B02D-BE31-44A0-A2BB-1DF05CA5A0A5}" destId="{FE58ADB3-AD5A-4BF3-92DB-FCB5D20F621C}" srcOrd="1" destOrd="0" presId="urn:microsoft.com/office/officeart/2005/8/layout/orgChart1"/>
    <dgm:cxn modelId="{F9FC0FD1-E301-4B74-B6C6-332E71212BD4}" type="presParOf" srcId="{FE58ADB3-AD5A-4BF3-92DB-FCB5D20F621C}" destId="{8DF6F429-2733-45B8-BD8B-E06D6D1BC118}" srcOrd="0" destOrd="0" presId="urn:microsoft.com/office/officeart/2005/8/layout/orgChart1"/>
    <dgm:cxn modelId="{EEA9C4D4-AAF7-4159-BAEE-4F8CE6983CF0}" type="presParOf" srcId="{8DF6F429-2733-45B8-BD8B-E06D6D1BC118}" destId="{1FC3E251-4065-4832-B6D0-3698AEAAFD0C}" srcOrd="0" destOrd="0" presId="urn:microsoft.com/office/officeart/2005/8/layout/orgChart1"/>
    <dgm:cxn modelId="{EB9CB15F-B6CC-4253-A2EE-39B808FD54DB}" type="presParOf" srcId="{8DF6F429-2733-45B8-BD8B-E06D6D1BC118}" destId="{8622A363-DCEF-4793-AD5F-F72A8E8CA474}" srcOrd="1" destOrd="0" presId="urn:microsoft.com/office/officeart/2005/8/layout/orgChart1"/>
    <dgm:cxn modelId="{794E1935-9663-46E7-B393-A69F7306852A}" type="presParOf" srcId="{FE58ADB3-AD5A-4BF3-92DB-FCB5D20F621C}" destId="{AD909DBC-E927-4E7B-913A-B4A763AAB703}" srcOrd="1" destOrd="0" presId="urn:microsoft.com/office/officeart/2005/8/layout/orgChart1"/>
    <dgm:cxn modelId="{8D1E53FD-39F6-46BE-81B0-7B66304538BD}" type="presParOf" srcId="{FE58ADB3-AD5A-4BF3-92DB-FCB5D20F621C}" destId="{BB1BEBBB-CA69-4A2B-B6DB-E23707466831}" srcOrd="2" destOrd="0" presId="urn:microsoft.com/office/officeart/2005/8/layout/orgChart1"/>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8391C05-D25B-4491-8DFF-B64E89174848}">
      <dsp:nvSpPr>
        <dsp:cNvPr id="0" name=""/>
        <dsp:cNvSpPr/>
      </dsp:nvSpPr>
      <dsp:spPr>
        <a:xfrm>
          <a:off x="4993677" y="572603"/>
          <a:ext cx="186102" cy="387871"/>
        </a:xfrm>
        <a:custGeom>
          <a:avLst/>
          <a:gdLst/>
          <a:ahLst/>
          <a:cxnLst/>
          <a:rect l="0" t="0" r="0" b="0"/>
          <a:pathLst>
            <a:path>
              <a:moveTo>
                <a:pt x="0" y="0"/>
              </a:moveTo>
              <a:lnTo>
                <a:pt x="0" y="387871"/>
              </a:lnTo>
              <a:lnTo>
                <a:pt x="186102" y="387871"/>
              </a:lnTo>
            </a:path>
          </a:pathLst>
        </a:custGeom>
        <a:noFill/>
        <a:ln w="25400" cap="flat" cmpd="sng" algn="ctr">
          <a:solidFill>
            <a:schemeClr val="accent2">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8D3A626-CE9E-404A-96A3-F1454C5EB687}">
      <dsp:nvSpPr>
        <dsp:cNvPr id="0" name=""/>
        <dsp:cNvSpPr/>
      </dsp:nvSpPr>
      <dsp:spPr>
        <a:xfrm>
          <a:off x="5505304" y="1958910"/>
          <a:ext cx="418783" cy="441389"/>
        </a:xfrm>
        <a:custGeom>
          <a:avLst/>
          <a:gdLst/>
          <a:ahLst/>
          <a:cxnLst/>
          <a:rect l="0" t="0" r="0" b="0"/>
          <a:pathLst>
            <a:path>
              <a:moveTo>
                <a:pt x="0" y="0"/>
              </a:moveTo>
              <a:lnTo>
                <a:pt x="0" y="441389"/>
              </a:lnTo>
              <a:lnTo>
                <a:pt x="418783" y="441389"/>
              </a:lnTo>
            </a:path>
          </a:pathLst>
        </a:custGeom>
        <a:noFill/>
        <a:ln w="25400" cap="flat" cmpd="sng" algn="ctr">
          <a:solidFill>
            <a:schemeClr val="accent2">
              <a:tint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B889C6D-5B0E-4F62-BDA4-465F5381B488}">
      <dsp:nvSpPr>
        <dsp:cNvPr id="0" name=""/>
        <dsp:cNvSpPr/>
      </dsp:nvSpPr>
      <dsp:spPr>
        <a:xfrm>
          <a:off x="4993677" y="572603"/>
          <a:ext cx="1501647" cy="889901"/>
        </a:xfrm>
        <a:custGeom>
          <a:avLst/>
          <a:gdLst/>
          <a:ahLst/>
          <a:cxnLst/>
          <a:rect l="0" t="0" r="0" b="0"/>
          <a:pathLst>
            <a:path>
              <a:moveTo>
                <a:pt x="0" y="0"/>
              </a:moveTo>
              <a:lnTo>
                <a:pt x="0" y="785656"/>
              </a:lnTo>
              <a:lnTo>
                <a:pt x="1501647" y="785656"/>
              </a:lnTo>
              <a:lnTo>
                <a:pt x="1501647" y="889901"/>
              </a:lnTo>
            </a:path>
          </a:pathLst>
        </a:custGeom>
        <a:noFill/>
        <a:ln w="25400" cap="flat" cmpd="sng" algn="ctr">
          <a:solidFill>
            <a:schemeClr val="accent2">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8565071-AE22-4ADD-A23C-0E9303F073CF}">
      <dsp:nvSpPr>
        <dsp:cNvPr id="0" name=""/>
        <dsp:cNvSpPr/>
      </dsp:nvSpPr>
      <dsp:spPr>
        <a:xfrm>
          <a:off x="466409" y="1958910"/>
          <a:ext cx="323354" cy="2452646"/>
        </a:xfrm>
        <a:custGeom>
          <a:avLst/>
          <a:gdLst/>
          <a:ahLst/>
          <a:cxnLst/>
          <a:rect l="0" t="0" r="0" b="0"/>
          <a:pathLst>
            <a:path>
              <a:moveTo>
                <a:pt x="0" y="0"/>
              </a:moveTo>
              <a:lnTo>
                <a:pt x="0" y="2452646"/>
              </a:lnTo>
              <a:lnTo>
                <a:pt x="323354" y="2452646"/>
              </a:lnTo>
            </a:path>
          </a:pathLst>
        </a:custGeom>
        <a:noFill/>
        <a:ln w="25400" cap="flat" cmpd="sng" algn="ctr">
          <a:solidFill>
            <a:schemeClr val="accent2">
              <a:tint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97F2D4C-16AB-4EE1-BD98-10A301B12DE8}">
      <dsp:nvSpPr>
        <dsp:cNvPr id="0" name=""/>
        <dsp:cNvSpPr/>
      </dsp:nvSpPr>
      <dsp:spPr>
        <a:xfrm>
          <a:off x="466409" y="1958910"/>
          <a:ext cx="323354" cy="1777435"/>
        </a:xfrm>
        <a:custGeom>
          <a:avLst/>
          <a:gdLst/>
          <a:ahLst/>
          <a:cxnLst/>
          <a:rect l="0" t="0" r="0" b="0"/>
          <a:pathLst>
            <a:path>
              <a:moveTo>
                <a:pt x="0" y="0"/>
              </a:moveTo>
              <a:lnTo>
                <a:pt x="0" y="1777435"/>
              </a:lnTo>
              <a:lnTo>
                <a:pt x="323354" y="1777435"/>
              </a:lnTo>
            </a:path>
          </a:pathLst>
        </a:custGeom>
        <a:noFill/>
        <a:ln w="25400" cap="flat" cmpd="sng" algn="ctr">
          <a:solidFill>
            <a:schemeClr val="accent2">
              <a:tint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CBA3947-7022-4520-A438-17C6CBE6CCFF}">
      <dsp:nvSpPr>
        <dsp:cNvPr id="0" name=""/>
        <dsp:cNvSpPr/>
      </dsp:nvSpPr>
      <dsp:spPr>
        <a:xfrm>
          <a:off x="466409" y="1958910"/>
          <a:ext cx="306009" cy="1102219"/>
        </a:xfrm>
        <a:custGeom>
          <a:avLst/>
          <a:gdLst/>
          <a:ahLst/>
          <a:cxnLst/>
          <a:rect l="0" t="0" r="0" b="0"/>
          <a:pathLst>
            <a:path>
              <a:moveTo>
                <a:pt x="0" y="0"/>
              </a:moveTo>
              <a:lnTo>
                <a:pt x="0" y="1102219"/>
              </a:lnTo>
              <a:lnTo>
                <a:pt x="306009" y="1102219"/>
              </a:lnTo>
            </a:path>
          </a:pathLst>
        </a:custGeom>
        <a:noFill/>
        <a:ln w="25400" cap="flat" cmpd="sng" algn="ctr">
          <a:solidFill>
            <a:schemeClr val="accent2">
              <a:tint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4D323DA-D0C6-4F34-B1E1-6848F65F9EFB}">
      <dsp:nvSpPr>
        <dsp:cNvPr id="0" name=""/>
        <dsp:cNvSpPr/>
      </dsp:nvSpPr>
      <dsp:spPr>
        <a:xfrm>
          <a:off x="466409" y="1958910"/>
          <a:ext cx="323354" cy="427008"/>
        </a:xfrm>
        <a:custGeom>
          <a:avLst/>
          <a:gdLst/>
          <a:ahLst/>
          <a:cxnLst/>
          <a:rect l="0" t="0" r="0" b="0"/>
          <a:pathLst>
            <a:path>
              <a:moveTo>
                <a:pt x="0" y="0"/>
              </a:moveTo>
              <a:lnTo>
                <a:pt x="0" y="427008"/>
              </a:lnTo>
              <a:lnTo>
                <a:pt x="323354" y="427008"/>
              </a:lnTo>
            </a:path>
          </a:pathLst>
        </a:custGeom>
        <a:noFill/>
        <a:ln w="25400" cap="flat" cmpd="sng" algn="ctr">
          <a:solidFill>
            <a:schemeClr val="accent2">
              <a:tint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2D14A66-DD7D-48CA-860E-D65DA807EADB}">
      <dsp:nvSpPr>
        <dsp:cNvPr id="0" name=""/>
        <dsp:cNvSpPr/>
      </dsp:nvSpPr>
      <dsp:spPr>
        <a:xfrm>
          <a:off x="1456428" y="572603"/>
          <a:ext cx="3537248" cy="889901"/>
        </a:xfrm>
        <a:custGeom>
          <a:avLst/>
          <a:gdLst/>
          <a:ahLst/>
          <a:cxnLst/>
          <a:rect l="0" t="0" r="0" b="0"/>
          <a:pathLst>
            <a:path>
              <a:moveTo>
                <a:pt x="3537248" y="0"/>
              </a:moveTo>
              <a:lnTo>
                <a:pt x="3537248" y="785656"/>
              </a:lnTo>
              <a:lnTo>
                <a:pt x="0" y="785656"/>
              </a:lnTo>
              <a:lnTo>
                <a:pt x="0" y="889901"/>
              </a:lnTo>
            </a:path>
          </a:pathLst>
        </a:custGeom>
        <a:noFill/>
        <a:ln w="25400" cap="flat" cmpd="sng" algn="ctr">
          <a:solidFill>
            <a:schemeClr val="accent2">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B3B96C9-6C34-47F2-82AC-933ECC88F372}">
      <dsp:nvSpPr>
        <dsp:cNvPr id="0" name=""/>
        <dsp:cNvSpPr/>
      </dsp:nvSpPr>
      <dsp:spPr>
        <a:xfrm>
          <a:off x="2954057" y="1958910"/>
          <a:ext cx="128713" cy="1102224"/>
        </a:xfrm>
        <a:custGeom>
          <a:avLst/>
          <a:gdLst/>
          <a:ahLst/>
          <a:cxnLst/>
          <a:rect l="0" t="0" r="0" b="0"/>
          <a:pathLst>
            <a:path>
              <a:moveTo>
                <a:pt x="0" y="0"/>
              </a:moveTo>
              <a:lnTo>
                <a:pt x="0" y="1102224"/>
              </a:lnTo>
              <a:lnTo>
                <a:pt x="128713" y="1102224"/>
              </a:lnTo>
            </a:path>
          </a:pathLst>
        </a:custGeom>
        <a:noFill/>
        <a:ln w="25400" cap="flat" cmpd="sng" algn="ctr">
          <a:solidFill>
            <a:schemeClr val="accent2">
              <a:tint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036D55E-8CBA-4A9C-81AF-6797184FE1E9}">
      <dsp:nvSpPr>
        <dsp:cNvPr id="0" name=""/>
        <dsp:cNvSpPr/>
      </dsp:nvSpPr>
      <dsp:spPr>
        <a:xfrm>
          <a:off x="2954057" y="1958910"/>
          <a:ext cx="128713" cy="427008"/>
        </a:xfrm>
        <a:custGeom>
          <a:avLst/>
          <a:gdLst/>
          <a:ahLst/>
          <a:cxnLst/>
          <a:rect l="0" t="0" r="0" b="0"/>
          <a:pathLst>
            <a:path>
              <a:moveTo>
                <a:pt x="0" y="0"/>
              </a:moveTo>
              <a:lnTo>
                <a:pt x="0" y="427008"/>
              </a:lnTo>
              <a:lnTo>
                <a:pt x="128713" y="427008"/>
              </a:lnTo>
            </a:path>
          </a:pathLst>
        </a:custGeom>
        <a:noFill/>
        <a:ln w="25400" cap="flat" cmpd="sng" algn="ctr">
          <a:solidFill>
            <a:schemeClr val="accent2">
              <a:tint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82C3D18-5D49-49A1-9F50-0C1E6D76194D}">
      <dsp:nvSpPr>
        <dsp:cNvPr id="0" name=""/>
        <dsp:cNvSpPr/>
      </dsp:nvSpPr>
      <dsp:spPr>
        <a:xfrm>
          <a:off x="3944076" y="572603"/>
          <a:ext cx="1049600" cy="889901"/>
        </a:xfrm>
        <a:custGeom>
          <a:avLst/>
          <a:gdLst/>
          <a:ahLst/>
          <a:cxnLst/>
          <a:rect l="0" t="0" r="0" b="0"/>
          <a:pathLst>
            <a:path>
              <a:moveTo>
                <a:pt x="1049600" y="0"/>
              </a:moveTo>
              <a:lnTo>
                <a:pt x="1049600" y="785656"/>
              </a:lnTo>
              <a:lnTo>
                <a:pt x="0" y="785656"/>
              </a:lnTo>
              <a:lnTo>
                <a:pt x="0" y="889901"/>
              </a:lnTo>
            </a:path>
          </a:pathLst>
        </a:custGeom>
        <a:noFill/>
        <a:ln w="25400" cap="flat" cmpd="sng" algn="ctr">
          <a:solidFill>
            <a:schemeClr val="accent2">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5930E38-7681-4210-8D6A-8DD9EC84F14E}">
      <dsp:nvSpPr>
        <dsp:cNvPr id="0" name=""/>
        <dsp:cNvSpPr/>
      </dsp:nvSpPr>
      <dsp:spPr>
        <a:xfrm>
          <a:off x="3352802" y="76197"/>
          <a:ext cx="3281748" cy="496405"/>
        </a:xfrm>
        <a:prstGeom prst="rect">
          <a:avLst/>
        </a:prstGeom>
        <a:solidFill>
          <a:schemeClr val="accent2">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smtClean="0"/>
            <a:t>NRT Members</a:t>
          </a:r>
          <a:endParaRPr lang="en-US" sz="1200" b="1" kern="1200" dirty="0"/>
        </a:p>
      </dsp:txBody>
      <dsp:txXfrm>
        <a:off x="3352802" y="76197"/>
        <a:ext cx="3281748" cy="496405"/>
      </dsp:txXfrm>
    </dsp:sp>
    <dsp:sp modelId="{BB40ADA9-160E-462B-8FCC-AAF3FD29BDAF}">
      <dsp:nvSpPr>
        <dsp:cNvPr id="0" name=""/>
        <dsp:cNvSpPr/>
      </dsp:nvSpPr>
      <dsp:spPr>
        <a:xfrm>
          <a:off x="2706552" y="1462505"/>
          <a:ext cx="2475049" cy="496405"/>
        </a:xfrm>
        <a:prstGeom prst="rect">
          <a:avLst/>
        </a:prstGeom>
        <a:solidFill>
          <a:schemeClr val="accent2">
            <a:tint val="99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smtClean="0"/>
            <a:t>Response Committee</a:t>
          </a:r>
          <a:endParaRPr lang="en-US" sz="1200" b="1" kern="1200" dirty="0"/>
        </a:p>
      </dsp:txBody>
      <dsp:txXfrm>
        <a:off x="2706552" y="1462505"/>
        <a:ext cx="2475049" cy="496405"/>
      </dsp:txXfrm>
    </dsp:sp>
    <dsp:sp modelId="{3510BC17-A688-4538-877F-BCF56AD4565A}">
      <dsp:nvSpPr>
        <dsp:cNvPr id="0" name=""/>
        <dsp:cNvSpPr/>
      </dsp:nvSpPr>
      <dsp:spPr>
        <a:xfrm>
          <a:off x="3082770" y="2137716"/>
          <a:ext cx="1768475" cy="496405"/>
        </a:xfrm>
        <a:prstGeom prst="rect">
          <a:avLst/>
        </a:prstGeom>
        <a:solidFill>
          <a:schemeClr val="accent2">
            <a:tint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Worker Safety &amp; Health Subcommittee</a:t>
          </a:r>
          <a:endParaRPr lang="en-US" sz="1200" kern="1200" dirty="0"/>
        </a:p>
      </dsp:txBody>
      <dsp:txXfrm>
        <a:off x="3082770" y="2137716"/>
        <a:ext cx="1768475" cy="496405"/>
      </dsp:txXfrm>
    </dsp:sp>
    <dsp:sp modelId="{10FD1D8B-D27C-4562-8C0E-369062D8BE4A}">
      <dsp:nvSpPr>
        <dsp:cNvPr id="0" name=""/>
        <dsp:cNvSpPr/>
      </dsp:nvSpPr>
      <dsp:spPr>
        <a:xfrm>
          <a:off x="3082770" y="2812932"/>
          <a:ext cx="1768475" cy="496405"/>
        </a:xfrm>
        <a:prstGeom prst="rect">
          <a:avLst/>
        </a:prstGeom>
        <a:solidFill>
          <a:schemeClr val="accent2">
            <a:tint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NRC Advisory Group</a:t>
          </a:r>
          <a:endParaRPr lang="en-US" sz="1200" kern="1200" dirty="0"/>
        </a:p>
      </dsp:txBody>
      <dsp:txXfrm>
        <a:off x="3082770" y="2812932"/>
        <a:ext cx="1768475" cy="496405"/>
      </dsp:txXfrm>
    </dsp:sp>
    <dsp:sp modelId="{1A7B02C2-EDE5-496C-A076-363C9AD7E111}">
      <dsp:nvSpPr>
        <dsp:cNvPr id="0" name=""/>
        <dsp:cNvSpPr/>
      </dsp:nvSpPr>
      <dsp:spPr>
        <a:xfrm>
          <a:off x="218904" y="1462505"/>
          <a:ext cx="2475049" cy="496405"/>
        </a:xfrm>
        <a:prstGeom prst="rect">
          <a:avLst/>
        </a:prstGeom>
        <a:solidFill>
          <a:schemeClr val="accent2">
            <a:tint val="99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smtClean="0"/>
            <a:t>Preparedness Committee</a:t>
          </a:r>
          <a:endParaRPr lang="en-US" sz="1200" b="1" kern="1200" dirty="0"/>
        </a:p>
      </dsp:txBody>
      <dsp:txXfrm>
        <a:off x="218904" y="1462505"/>
        <a:ext cx="2475049" cy="496405"/>
      </dsp:txXfrm>
    </dsp:sp>
    <dsp:sp modelId="{F5155643-DB57-478C-B6A3-9A60942C8A6D}">
      <dsp:nvSpPr>
        <dsp:cNvPr id="0" name=""/>
        <dsp:cNvSpPr/>
      </dsp:nvSpPr>
      <dsp:spPr>
        <a:xfrm>
          <a:off x="789763" y="2137716"/>
          <a:ext cx="1768475" cy="496405"/>
        </a:xfrm>
        <a:prstGeom prst="rect">
          <a:avLst/>
        </a:prstGeom>
        <a:solidFill>
          <a:schemeClr val="accent2">
            <a:tint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National Environmental Compliance Subcommittee</a:t>
          </a:r>
          <a:endParaRPr lang="en-US" sz="1200" kern="1200" dirty="0"/>
        </a:p>
      </dsp:txBody>
      <dsp:txXfrm>
        <a:off x="789763" y="2137716"/>
        <a:ext cx="1768475" cy="496405"/>
      </dsp:txXfrm>
    </dsp:sp>
    <dsp:sp modelId="{33D22FD5-7984-40E7-AEAA-7970E8C56671}">
      <dsp:nvSpPr>
        <dsp:cNvPr id="0" name=""/>
        <dsp:cNvSpPr/>
      </dsp:nvSpPr>
      <dsp:spPr>
        <a:xfrm>
          <a:off x="772418" y="2812927"/>
          <a:ext cx="1817907" cy="496405"/>
        </a:xfrm>
        <a:prstGeom prst="rect">
          <a:avLst/>
        </a:prstGeom>
        <a:solidFill>
          <a:schemeClr val="accent2">
            <a:tint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Training Subcommittee</a:t>
          </a:r>
          <a:endParaRPr lang="en-US" sz="1200" kern="1200" dirty="0"/>
        </a:p>
      </dsp:txBody>
      <dsp:txXfrm>
        <a:off x="772418" y="2812927"/>
        <a:ext cx="1817907" cy="496405"/>
      </dsp:txXfrm>
    </dsp:sp>
    <dsp:sp modelId="{641E9C42-E56E-4021-BAF7-2383F7148258}">
      <dsp:nvSpPr>
        <dsp:cNvPr id="0" name=""/>
        <dsp:cNvSpPr/>
      </dsp:nvSpPr>
      <dsp:spPr>
        <a:xfrm>
          <a:off x="789763" y="3488143"/>
          <a:ext cx="1768475" cy="496405"/>
        </a:xfrm>
        <a:prstGeom prst="rect">
          <a:avLst/>
        </a:prstGeom>
        <a:solidFill>
          <a:schemeClr val="accent2">
            <a:tint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NRT- ACPanama Subcommittee</a:t>
          </a:r>
          <a:endParaRPr lang="en-US" sz="1200" kern="1200" dirty="0"/>
        </a:p>
      </dsp:txBody>
      <dsp:txXfrm>
        <a:off x="789763" y="3488143"/>
        <a:ext cx="1768475" cy="496405"/>
      </dsp:txXfrm>
    </dsp:sp>
    <dsp:sp modelId="{A961AB6C-D58E-4C1C-B5CC-A31502140D2C}">
      <dsp:nvSpPr>
        <dsp:cNvPr id="0" name=""/>
        <dsp:cNvSpPr/>
      </dsp:nvSpPr>
      <dsp:spPr>
        <a:xfrm>
          <a:off x="789763" y="4163354"/>
          <a:ext cx="1768475" cy="496405"/>
        </a:xfrm>
        <a:prstGeom prst="rect">
          <a:avLst/>
        </a:prstGeom>
        <a:solidFill>
          <a:schemeClr val="accent2">
            <a:tint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NRT- ACPlanning Workgroup</a:t>
          </a:r>
          <a:endParaRPr lang="en-US" sz="1200" kern="1200" dirty="0"/>
        </a:p>
      </dsp:txBody>
      <dsp:txXfrm>
        <a:off x="789763" y="4163354"/>
        <a:ext cx="1768475" cy="496405"/>
      </dsp:txXfrm>
    </dsp:sp>
    <dsp:sp modelId="{89D7556A-EABB-4BC8-97B1-C5F09FD4AEEE}">
      <dsp:nvSpPr>
        <dsp:cNvPr id="0" name=""/>
        <dsp:cNvSpPr/>
      </dsp:nvSpPr>
      <dsp:spPr>
        <a:xfrm>
          <a:off x="5257799" y="1462505"/>
          <a:ext cx="2475049" cy="496405"/>
        </a:xfrm>
        <a:prstGeom prst="rect">
          <a:avLst/>
        </a:prstGeom>
        <a:solidFill>
          <a:schemeClr val="accent2">
            <a:tint val="99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smtClean="0"/>
            <a:t>Science &amp; Technology Committee</a:t>
          </a:r>
          <a:endParaRPr lang="en-US" sz="1200" b="1" kern="1200" dirty="0"/>
        </a:p>
      </dsp:txBody>
      <dsp:txXfrm>
        <a:off x="5257799" y="1462505"/>
        <a:ext cx="2475049" cy="496405"/>
      </dsp:txXfrm>
    </dsp:sp>
    <dsp:sp modelId="{6056EBA8-740A-42D0-A6AB-302343845F80}">
      <dsp:nvSpPr>
        <dsp:cNvPr id="0" name=""/>
        <dsp:cNvSpPr/>
      </dsp:nvSpPr>
      <dsp:spPr>
        <a:xfrm>
          <a:off x="5924087" y="2152097"/>
          <a:ext cx="1768475" cy="496405"/>
        </a:xfrm>
        <a:prstGeom prst="rect">
          <a:avLst/>
        </a:prstGeom>
        <a:solidFill>
          <a:schemeClr val="accent2">
            <a:tint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Weapons of Mass Destruction Subcommittee</a:t>
          </a:r>
          <a:endParaRPr lang="en-US" sz="1200" kern="1200" dirty="0"/>
        </a:p>
      </dsp:txBody>
      <dsp:txXfrm>
        <a:off x="5924087" y="2152097"/>
        <a:ext cx="1768475" cy="496405"/>
      </dsp:txXfrm>
    </dsp:sp>
    <dsp:sp modelId="{1FC3E251-4065-4832-B6D0-3698AEAAFD0C}">
      <dsp:nvSpPr>
        <dsp:cNvPr id="0" name=""/>
        <dsp:cNvSpPr/>
      </dsp:nvSpPr>
      <dsp:spPr>
        <a:xfrm>
          <a:off x="5179779" y="712272"/>
          <a:ext cx="1944341" cy="496405"/>
        </a:xfrm>
        <a:prstGeom prst="rect">
          <a:avLst/>
        </a:prstGeom>
        <a:solidFill>
          <a:schemeClr val="accent2">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smtClean="0"/>
            <a:t>Executive Secretariat</a:t>
          </a:r>
          <a:endParaRPr lang="en-US" sz="1200" b="1" kern="1200" dirty="0"/>
        </a:p>
      </dsp:txBody>
      <dsp:txXfrm>
        <a:off x="5179779" y="712272"/>
        <a:ext cx="1944341" cy="496405"/>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43343" cy="465455"/>
          </a:xfrm>
          <a:prstGeom prst="rect">
            <a:avLst/>
          </a:prstGeom>
        </p:spPr>
        <p:txBody>
          <a:bodyPr vert="horz" lIns="93322" tIns="46661" rIns="93322" bIns="46661" rtlCol="0"/>
          <a:lstStyle>
            <a:lvl1pPr algn="l">
              <a:defRPr sz="1200"/>
            </a:lvl1pPr>
          </a:lstStyle>
          <a:p>
            <a:endParaRPr lang="en-US"/>
          </a:p>
        </p:txBody>
      </p:sp>
      <p:sp>
        <p:nvSpPr>
          <p:cNvPr id="3" name="Date Placeholder 2"/>
          <p:cNvSpPr>
            <a:spLocks noGrp="1"/>
          </p:cNvSpPr>
          <p:nvPr>
            <p:ph type="dt" idx="1"/>
          </p:nvPr>
        </p:nvSpPr>
        <p:spPr>
          <a:xfrm>
            <a:off x="3978134" y="1"/>
            <a:ext cx="3043343" cy="465455"/>
          </a:xfrm>
          <a:prstGeom prst="rect">
            <a:avLst/>
          </a:prstGeom>
        </p:spPr>
        <p:txBody>
          <a:bodyPr vert="horz" lIns="93322" tIns="46661" rIns="93322" bIns="46661" rtlCol="0"/>
          <a:lstStyle>
            <a:lvl1pPr algn="r">
              <a:defRPr sz="1200"/>
            </a:lvl1pPr>
          </a:lstStyle>
          <a:p>
            <a:fld id="{4059A7E0-CA01-4FB5-8C37-9466D8F4DD94}" type="datetimeFigureOut">
              <a:rPr lang="en-US" smtClean="0"/>
              <a:pPr/>
              <a:t>4/3/2017</a:t>
            </a:fld>
            <a:endParaRPr lang="en-US"/>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3322" tIns="46661" rIns="93322" bIns="46661" rtlCol="0" anchor="ctr"/>
          <a:lstStyle/>
          <a:p>
            <a:endParaRPr lang="en-US"/>
          </a:p>
        </p:txBody>
      </p:sp>
      <p:sp>
        <p:nvSpPr>
          <p:cNvPr id="5" name="Notes Placeholder 4"/>
          <p:cNvSpPr>
            <a:spLocks noGrp="1"/>
          </p:cNvSpPr>
          <p:nvPr>
            <p:ph type="body" sz="quarter" idx="3"/>
          </p:nvPr>
        </p:nvSpPr>
        <p:spPr>
          <a:xfrm>
            <a:off x="702310" y="4421825"/>
            <a:ext cx="5618480" cy="4189095"/>
          </a:xfrm>
          <a:prstGeom prst="rect">
            <a:avLst/>
          </a:prstGeom>
        </p:spPr>
        <p:txBody>
          <a:bodyPr vert="horz" lIns="93322" tIns="46661" rIns="93322" bIns="46661"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842031"/>
            <a:ext cx="3043343" cy="465455"/>
          </a:xfrm>
          <a:prstGeom prst="rect">
            <a:avLst/>
          </a:prstGeom>
        </p:spPr>
        <p:txBody>
          <a:bodyPr vert="horz" lIns="93322" tIns="46661" rIns="93322" bIns="46661" rtlCol="0" anchor="b"/>
          <a:lstStyle>
            <a:lvl1pPr algn="l">
              <a:defRPr sz="1200"/>
            </a:lvl1pPr>
          </a:lstStyle>
          <a:p>
            <a:endParaRPr lang="en-US"/>
          </a:p>
        </p:txBody>
      </p:sp>
      <p:sp>
        <p:nvSpPr>
          <p:cNvPr id="7" name="Slide Number Placeholder 6"/>
          <p:cNvSpPr>
            <a:spLocks noGrp="1"/>
          </p:cNvSpPr>
          <p:nvPr>
            <p:ph type="sldNum" sz="quarter" idx="5"/>
          </p:nvPr>
        </p:nvSpPr>
        <p:spPr>
          <a:xfrm>
            <a:off x="3978134" y="8842031"/>
            <a:ext cx="3043343" cy="465455"/>
          </a:xfrm>
          <a:prstGeom prst="rect">
            <a:avLst/>
          </a:prstGeom>
        </p:spPr>
        <p:txBody>
          <a:bodyPr vert="horz" lIns="93322" tIns="46661" rIns="93322" bIns="46661" rtlCol="0" anchor="b"/>
          <a:lstStyle>
            <a:lvl1pPr algn="r">
              <a:defRPr sz="1200"/>
            </a:lvl1pPr>
          </a:lstStyle>
          <a:p>
            <a:fld id="{F565FDAC-0A4B-4766-A5AA-8D0256D26B76}" type="slidenum">
              <a:rPr lang="en-US" smtClean="0"/>
              <a:pPr/>
              <a:t>‹#›</a:t>
            </a:fld>
            <a:endParaRPr lang="en-US"/>
          </a:p>
        </p:txBody>
      </p:sp>
    </p:spTree>
    <p:extLst>
      <p:ext uri="{BB962C8B-B14F-4D97-AF65-F5344CB8AC3E}">
        <p14:creationId xmlns:p14="http://schemas.microsoft.com/office/powerpoint/2010/main" xmlns="" val="732364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lvl1pPr defTabSz="942939">
              <a:defRPr sz="4100">
                <a:solidFill>
                  <a:srgbClr val="F40A04"/>
                </a:solidFill>
                <a:latin typeface="Arial" charset="0"/>
              </a:defRPr>
            </a:lvl1pPr>
            <a:lvl2pPr marL="758240" indent="-291630" defTabSz="942939">
              <a:defRPr sz="4100">
                <a:solidFill>
                  <a:srgbClr val="F40A04"/>
                </a:solidFill>
                <a:latin typeface="Arial" charset="0"/>
              </a:defRPr>
            </a:lvl2pPr>
            <a:lvl3pPr marL="1166523" indent="-233304" defTabSz="942939">
              <a:defRPr sz="4100">
                <a:solidFill>
                  <a:srgbClr val="F40A04"/>
                </a:solidFill>
                <a:latin typeface="Arial" charset="0"/>
              </a:defRPr>
            </a:lvl3pPr>
            <a:lvl4pPr marL="1633132" indent="-233304" defTabSz="942939">
              <a:defRPr sz="4100">
                <a:solidFill>
                  <a:srgbClr val="F40A04"/>
                </a:solidFill>
                <a:latin typeface="Arial" charset="0"/>
              </a:defRPr>
            </a:lvl4pPr>
            <a:lvl5pPr marL="2099740" indent="-233304" defTabSz="942939">
              <a:defRPr sz="4100">
                <a:solidFill>
                  <a:srgbClr val="F40A04"/>
                </a:solidFill>
                <a:latin typeface="Arial" charset="0"/>
              </a:defRPr>
            </a:lvl5pPr>
            <a:lvl6pPr marL="2566350" indent="-233304" algn="ctr" defTabSz="942939" eaLnBrk="0" fontAlgn="base" hangingPunct="0">
              <a:spcBef>
                <a:spcPct val="0"/>
              </a:spcBef>
              <a:spcAft>
                <a:spcPct val="0"/>
              </a:spcAft>
              <a:defRPr sz="4100">
                <a:solidFill>
                  <a:srgbClr val="F40A04"/>
                </a:solidFill>
                <a:latin typeface="Arial" charset="0"/>
              </a:defRPr>
            </a:lvl6pPr>
            <a:lvl7pPr marL="3032959" indent="-233304" algn="ctr" defTabSz="942939" eaLnBrk="0" fontAlgn="base" hangingPunct="0">
              <a:spcBef>
                <a:spcPct val="0"/>
              </a:spcBef>
              <a:spcAft>
                <a:spcPct val="0"/>
              </a:spcAft>
              <a:defRPr sz="4100">
                <a:solidFill>
                  <a:srgbClr val="F40A04"/>
                </a:solidFill>
                <a:latin typeface="Arial" charset="0"/>
              </a:defRPr>
            </a:lvl7pPr>
            <a:lvl8pPr marL="3499567" indent="-233304" algn="ctr" defTabSz="942939" eaLnBrk="0" fontAlgn="base" hangingPunct="0">
              <a:spcBef>
                <a:spcPct val="0"/>
              </a:spcBef>
              <a:spcAft>
                <a:spcPct val="0"/>
              </a:spcAft>
              <a:defRPr sz="4100">
                <a:solidFill>
                  <a:srgbClr val="F40A04"/>
                </a:solidFill>
                <a:latin typeface="Arial" charset="0"/>
              </a:defRPr>
            </a:lvl8pPr>
            <a:lvl9pPr marL="3966177" indent="-233304" algn="ctr" defTabSz="942939" eaLnBrk="0" fontAlgn="base" hangingPunct="0">
              <a:spcBef>
                <a:spcPct val="0"/>
              </a:spcBef>
              <a:spcAft>
                <a:spcPct val="0"/>
              </a:spcAft>
              <a:defRPr sz="4100">
                <a:solidFill>
                  <a:srgbClr val="F40A04"/>
                </a:solidFill>
                <a:latin typeface="Arial" charset="0"/>
              </a:defRPr>
            </a:lvl9pPr>
          </a:lstStyle>
          <a:p>
            <a:fld id="{89342BAE-CB1A-439E-8577-0960D6B140BF}" type="slidenum">
              <a:rPr lang="en-US" altLang="en-US" sz="1100">
                <a:solidFill>
                  <a:prstClr val="black"/>
                </a:solidFill>
              </a:rPr>
              <a:pPr/>
              <a:t>1</a:t>
            </a:fld>
            <a:endParaRPr lang="en-US" altLang="en-US" sz="1100" dirty="0">
              <a:solidFill>
                <a:prstClr val="black"/>
              </a:solidFill>
            </a:endParaRPr>
          </a:p>
        </p:txBody>
      </p:sp>
      <p:sp>
        <p:nvSpPr>
          <p:cNvPr id="45059" name="Rectangle 2"/>
          <p:cNvSpPr>
            <a:spLocks noGrp="1" noRot="1" noChangeAspect="1" noChangeArrowheads="1" noTextEdit="1"/>
          </p:cNvSpPr>
          <p:nvPr>
            <p:ph type="sldImg"/>
          </p:nvPr>
        </p:nvSpPr>
        <p:spPr>
          <a:xfrm>
            <a:off x="1190625" y="700088"/>
            <a:ext cx="4649788" cy="3489325"/>
          </a:xfrm>
          <a:ln/>
        </p:spPr>
      </p:sp>
      <p:sp>
        <p:nvSpPr>
          <p:cNvPr id="45060" name="Rectangle 3"/>
          <p:cNvSpPr>
            <a:spLocks noGrp="1" noChangeArrowheads="1"/>
          </p:cNvSpPr>
          <p:nvPr>
            <p:ph type="body" idx="1"/>
          </p:nvPr>
        </p:nvSpPr>
        <p:spPr>
          <a:xfrm>
            <a:off x="704746" y="4422461"/>
            <a:ext cx="5613619" cy="4379538"/>
          </a:xfrm>
          <a:noFill/>
        </p:spPr>
        <p:txBody>
          <a:bodyPr/>
          <a:lstStyle/>
          <a:p>
            <a:pPr marL="233304" indent="-233304"/>
            <a:r>
              <a:rPr lang="en-US" altLang="en-US" sz="1100" i="1" dirty="0" smtClean="0"/>
              <a:t>Information for Presenter: </a:t>
            </a:r>
          </a:p>
          <a:p>
            <a:pPr marL="233304" indent="-233304">
              <a:buFontTx/>
              <a:buChar char="•"/>
            </a:pPr>
            <a:r>
              <a:rPr lang="en-US" altLang="en-US" sz="1100" dirty="0" smtClean="0"/>
              <a:t>This presentation was developed by the National Response Team (NRT) for use by members in conducting Executive Level briefings. Agency-specific slides are to be generated by the subject agency.</a:t>
            </a:r>
          </a:p>
          <a:p>
            <a:pPr marL="233304" indent="-233304"/>
            <a:endParaRPr lang="en-US" altLang="en-US" sz="1100" dirty="0" smtClean="0"/>
          </a:p>
          <a:p>
            <a:pPr marL="233304" indent="-233304">
              <a:buFontTx/>
              <a:buChar char="•"/>
            </a:pPr>
            <a:r>
              <a:rPr lang="en-US" altLang="en-US" sz="1100" dirty="0" smtClean="0"/>
              <a:t>Members of the NRT are encouraged to use and adapt this presentation to meet their individual needs. - Speakers should evaluate talking</a:t>
            </a:r>
            <a:r>
              <a:rPr lang="en-US" altLang="en-US" sz="1100" baseline="0" dirty="0" smtClean="0"/>
              <a:t> points ahead of presentation and tailor to address level of detail needed and agency specific references. Presentation includes optional information on a number of slides, various levels of detail, and additional optional slides.</a:t>
            </a:r>
          </a:p>
          <a:p>
            <a:pPr marL="233304" indent="-233304">
              <a:buFontTx/>
              <a:buNone/>
            </a:pPr>
            <a:endParaRPr lang="en-US" altLang="en-US" sz="1100" b="1" dirty="0" smtClean="0"/>
          </a:p>
          <a:p>
            <a:pPr marL="233304" indent="-233304">
              <a:buFontTx/>
              <a:buChar char="•"/>
            </a:pPr>
            <a:r>
              <a:rPr lang="en-US" altLang="en-US" sz="1100" b="1" dirty="0" smtClean="0"/>
              <a:t>Target Audience</a:t>
            </a:r>
            <a:r>
              <a:rPr lang="en-US" altLang="en-US" sz="1100" dirty="0" smtClean="0"/>
              <a:t>: Executives of Federal agencies with NRS equities.</a:t>
            </a:r>
          </a:p>
          <a:p>
            <a:pPr marL="233304" indent="-233304">
              <a:buFontTx/>
              <a:buChar char="•"/>
            </a:pPr>
            <a:endParaRPr lang="en-US" altLang="en-US" sz="1100" dirty="0" smtClean="0"/>
          </a:p>
          <a:p>
            <a:pPr marL="233304" indent="-233304"/>
            <a:r>
              <a:rPr lang="en-US" altLang="en-US" sz="1100" b="1" dirty="0" smtClean="0"/>
              <a:t>Talking Points:</a:t>
            </a:r>
          </a:p>
          <a:p>
            <a:pPr marL="233304" indent="-233304">
              <a:buFontTx/>
              <a:buChar char="•"/>
            </a:pPr>
            <a:endParaRPr lang="en-US" altLang="en-US" sz="1100" dirty="0" smtClean="0"/>
          </a:p>
          <a:p>
            <a:pPr marL="233304" indent="-233304"/>
            <a:r>
              <a:rPr lang="en-US" altLang="en-US" sz="1100" dirty="0" smtClean="0"/>
              <a:t>The National Response System is a well established structure and process for responding to spills of oil, hazardous substances, radiological releases, and other pollutants and contaminants. </a:t>
            </a:r>
          </a:p>
          <a:p>
            <a:pPr marL="233304" indent="-233304"/>
            <a:endParaRPr lang="en-US" altLang="en-US" sz="1100" dirty="0" smtClean="0"/>
          </a:p>
          <a:p>
            <a:pPr marL="233304" indent="-233304"/>
            <a:r>
              <a:rPr lang="en-US" altLang="en-US" sz="1100" dirty="0" smtClean="0"/>
              <a:t>The National Response Team is a integral component of the NRS, and I/We are here representing the NRT.</a:t>
            </a:r>
          </a:p>
          <a:p>
            <a:pPr marL="233304" indent="-233304"/>
            <a:endParaRPr lang="en-US" altLang="en-US" sz="1100" dirty="0" smtClean="0"/>
          </a:p>
          <a:p>
            <a:pPr marL="233304" indent="-233304"/>
            <a:r>
              <a:rPr lang="en-US" altLang="en-US" sz="1100" dirty="0" smtClean="0"/>
              <a:t>Today’s presentation will provide an overview of the NRS, the role of the NRT, the specific role of  [XXXX] department in</a:t>
            </a:r>
            <a:r>
              <a:rPr lang="en-US" altLang="en-US" sz="1100" baseline="0" dirty="0" smtClean="0"/>
              <a:t> the NRS. We’ll also be discussing how the department may need to participate in an oil or hazmat incident at the Senior Executive Level.</a:t>
            </a:r>
            <a:endParaRPr lang="en-US" altLang="en-US" sz="1100"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defTabSz="942939">
              <a:defRPr sz="4100">
                <a:solidFill>
                  <a:srgbClr val="F40A04"/>
                </a:solidFill>
                <a:latin typeface="Arial" charset="0"/>
              </a:defRPr>
            </a:lvl1pPr>
            <a:lvl2pPr marL="758240" indent="-291630" defTabSz="942939">
              <a:defRPr sz="4100">
                <a:solidFill>
                  <a:srgbClr val="F40A04"/>
                </a:solidFill>
                <a:latin typeface="Arial" charset="0"/>
              </a:defRPr>
            </a:lvl2pPr>
            <a:lvl3pPr marL="1166523" indent="-233304" defTabSz="942939">
              <a:defRPr sz="4100">
                <a:solidFill>
                  <a:srgbClr val="F40A04"/>
                </a:solidFill>
                <a:latin typeface="Arial" charset="0"/>
              </a:defRPr>
            </a:lvl3pPr>
            <a:lvl4pPr marL="1633132" indent="-233304" defTabSz="942939">
              <a:defRPr sz="4100">
                <a:solidFill>
                  <a:srgbClr val="F40A04"/>
                </a:solidFill>
                <a:latin typeface="Arial" charset="0"/>
              </a:defRPr>
            </a:lvl4pPr>
            <a:lvl5pPr marL="2099740" indent="-233304" defTabSz="942939">
              <a:defRPr sz="4100">
                <a:solidFill>
                  <a:srgbClr val="F40A04"/>
                </a:solidFill>
                <a:latin typeface="Arial" charset="0"/>
              </a:defRPr>
            </a:lvl5pPr>
            <a:lvl6pPr marL="2566350" indent="-233304" algn="ctr" defTabSz="942939" eaLnBrk="0" fontAlgn="base" hangingPunct="0">
              <a:spcBef>
                <a:spcPct val="0"/>
              </a:spcBef>
              <a:spcAft>
                <a:spcPct val="0"/>
              </a:spcAft>
              <a:defRPr sz="4100">
                <a:solidFill>
                  <a:srgbClr val="F40A04"/>
                </a:solidFill>
                <a:latin typeface="Arial" charset="0"/>
              </a:defRPr>
            </a:lvl6pPr>
            <a:lvl7pPr marL="3032959" indent="-233304" algn="ctr" defTabSz="942939" eaLnBrk="0" fontAlgn="base" hangingPunct="0">
              <a:spcBef>
                <a:spcPct val="0"/>
              </a:spcBef>
              <a:spcAft>
                <a:spcPct val="0"/>
              </a:spcAft>
              <a:defRPr sz="4100">
                <a:solidFill>
                  <a:srgbClr val="F40A04"/>
                </a:solidFill>
                <a:latin typeface="Arial" charset="0"/>
              </a:defRPr>
            </a:lvl7pPr>
            <a:lvl8pPr marL="3499567" indent="-233304" algn="ctr" defTabSz="942939" eaLnBrk="0" fontAlgn="base" hangingPunct="0">
              <a:spcBef>
                <a:spcPct val="0"/>
              </a:spcBef>
              <a:spcAft>
                <a:spcPct val="0"/>
              </a:spcAft>
              <a:defRPr sz="4100">
                <a:solidFill>
                  <a:srgbClr val="F40A04"/>
                </a:solidFill>
                <a:latin typeface="Arial" charset="0"/>
              </a:defRPr>
            </a:lvl8pPr>
            <a:lvl9pPr marL="3966177" indent="-233304" algn="ctr" defTabSz="942939" eaLnBrk="0" fontAlgn="base" hangingPunct="0">
              <a:spcBef>
                <a:spcPct val="0"/>
              </a:spcBef>
              <a:spcAft>
                <a:spcPct val="0"/>
              </a:spcAft>
              <a:defRPr sz="4100">
                <a:solidFill>
                  <a:srgbClr val="F40A04"/>
                </a:solidFill>
                <a:latin typeface="Arial" charset="0"/>
              </a:defRPr>
            </a:lvl9pPr>
          </a:lstStyle>
          <a:p>
            <a:fld id="{EDB4F88F-7719-40C7-8296-019727032477}" type="slidenum">
              <a:rPr lang="en-US" altLang="en-US" sz="1100">
                <a:solidFill>
                  <a:prstClr val="black"/>
                </a:solidFill>
              </a:rPr>
              <a:pPr/>
              <a:t>2</a:t>
            </a:fld>
            <a:endParaRPr lang="en-US" altLang="en-US" sz="1100" dirty="0">
              <a:solidFill>
                <a:prstClr val="black"/>
              </a:solidFill>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p:spPr>
        <p:txBody>
          <a:bodyPr/>
          <a:lstStyle/>
          <a:p>
            <a:pPr eaLnBrk="1" hangingPunct="1"/>
            <a:r>
              <a:rPr lang="en-US" altLang="en-US" sz="1100" dirty="0" smtClean="0">
                <a:latin typeface="Calibri" pitchFamily="34" charset="0"/>
              </a:rPr>
              <a:t>Specifically, we will address the following topics.</a:t>
            </a:r>
          </a:p>
          <a:p>
            <a:pPr eaLnBrk="1" hangingPunct="1"/>
            <a:endParaRPr lang="en-US" altLang="en-US" sz="1100" dirty="0" smtClean="0">
              <a:latin typeface="Calibri" pitchFamily="34" charset="0"/>
            </a:endParaRPr>
          </a:p>
          <a:p>
            <a:pPr>
              <a:spcAft>
                <a:spcPts val="607"/>
              </a:spcAft>
              <a:buFont typeface="Arial" pitchFamily="34" charset="0"/>
              <a:buChar char="•"/>
            </a:pPr>
            <a:r>
              <a:rPr lang="en-US" altLang="en-US" sz="1100" dirty="0" smtClean="0">
                <a:latin typeface="Calibri" pitchFamily="34" charset="0"/>
              </a:rPr>
              <a:t> The governing authorities for oil and hazardous substances response</a:t>
            </a:r>
          </a:p>
          <a:p>
            <a:pPr>
              <a:spcAft>
                <a:spcPts val="607"/>
              </a:spcAft>
              <a:buFont typeface="Arial" pitchFamily="34" charset="0"/>
              <a:buChar char="•"/>
            </a:pPr>
            <a:r>
              <a:rPr lang="en-US" altLang="en-US" sz="1100" dirty="0" smtClean="0">
                <a:latin typeface="Calibri" pitchFamily="34" charset="0"/>
              </a:rPr>
              <a:t> The components of National Response System (NRS) – including the National Response Team</a:t>
            </a:r>
          </a:p>
          <a:p>
            <a:pPr>
              <a:spcAft>
                <a:spcPts val="607"/>
              </a:spcAft>
              <a:buFont typeface="Arial" pitchFamily="34" charset="0"/>
              <a:buChar char="•"/>
            </a:pPr>
            <a:r>
              <a:rPr lang="en-US" altLang="en-US" sz="1100" dirty="0" smtClean="0">
                <a:latin typeface="Calibri" pitchFamily="34" charset="0"/>
              </a:rPr>
              <a:t> The response structure in the field</a:t>
            </a:r>
          </a:p>
          <a:p>
            <a:pPr>
              <a:spcAft>
                <a:spcPts val="607"/>
              </a:spcAft>
              <a:buFont typeface="Arial" pitchFamily="34" charset="0"/>
              <a:buChar char="•"/>
            </a:pPr>
            <a:r>
              <a:rPr lang="en-US" altLang="en-US" sz="1100" dirty="0" smtClean="0">
                <a:latin typeface="Calibri" pitchFamily="34" charset="0"/>
              </a:rPr>
              <a:t> The unique and important role of the Responsible Party</a:t>
            </a:r>
          </a:p>
          <a:p>
            <a:pPr>
              <a:spcAft>
                <a:spcPts val="607"/>
              </a:spcAft>
              <a:buFont typeface="Arial" pitchFamily="34" charset="0"/>
              <a:buChar char="•"/>
            </a:pPr>
            <a:r>
              <a:rPr lang="en-US" altLang="en-US" sz="1100" dirty="0" smtClean="0">
                <a:latin typeface="Calibri" pitchFamily="34" charset="0"/>
              </a:rPr>
              <a:t> How responses are funded</a:t>
            </a:r>
          </a:p>
          <a:p>
            <a:pPr marL="0" marR="0" indent="0" algn="l" defTabSz="914400" rtl="0" eaLnBrk="1" fontAlgn="auto" latinLnBrk="0" hangingPunct="1">
              <a:lnSpc>
                <a:spcPct val="100000"/>
              </a:lnSpc>
              <a:spcBef>
                <a:spcPts val="0"/>
              </a:spcBef>
              <a:spcAft>
                <a:spcPts val="607"/>
              </a:spcAft>
              <a:buClrTx/>
              <a:buSzTx/>
              <a:buFont typeface="Arial" pitchFamily="34" charset="0"/>
              <a:buChar char="•"/>
              <a:tabLst/>
              <a:defRPr/>
            </a:pPr>
            <a:r>
              <a:rPr lang="en-US" sz="1100" dirty="0" smtClean="0">
                <a:latin typeface="Calibri" pitchFamily="34" charset="0"/>
              </a:rPr>
              <a:t> What constitutes a Spill of National Significance (SONS) and why it’s important</a:t>
            </a:r>
            <a:endParaRPr lang="en-US" altLang="en-US" sz="1100" dirty="0" smtClean="0">
              <a:latin typeface="Calibri" pitchFamily="34" charset="0"/>
            </a:endParaRPr>
          </a:p>
          <a:p>
            <a:pPr>
              <a:spcAft>
                <a:spcPts val="607"/>
              </a:spcAft>
              <a:buFont typeface="Arial" pitchFamily="34" charset="0"/>
              <a:buChar char="•"/>
            </a:pPr>
            <a:r>
              <a:rPr lang="en-US" sz="1100" dirty="0" smtClean="0">
                <a:latin typeface="Calibri" pitchFamily="34" charset="0"/>
              </a:rPr>
              <a:t> The Relationship of the NRS to Presidential Policy Directive-8 and the National Response</a:t>
            </a:r>
            <a:r>
              <a:rPr lang="en-US" sz="1100" baseline="0" dirty="0" smtClean="0">
                <a:latin typeface="Calibri" pitchFamily="34" charset="0"/>
              </a:rPr>
              <a:t> </a:t>
            </a:r>
            <a:r>
              <a:rPr lang="en-US" sz="1100" dirty="0" smtClean="0">
                <a:latin typeface="Calibri" pitchFamily="34" charset="0"/>
              </a:rPr>
              <a:t>Framework</a:t>
            </a:r>
          </a:p>
          <a:p>
            <a:pPr>
              <a:spcAft>
                <a:spcPts val="607"/>
              </a:spcAft>
              <a:buFont typeface="Arial" pitchFamily="34" charset="0"/>
              <a:buChar char="•"/>
            </a:pPr>
            <a:r>
              <a:rPr lang="en-US" altLang="en-US" sz="1100" dirty="0" smtClean="0">
                <a:latin typeface="Calibri" pitchFamily="34" charset="0"/>
              </a:rPr>
              <a:t> Information sharing and coordination during significant events</a:t>
            </a:r>
            <a:endParaRPr lang="en-US" sz="1100" dirty="0" smtClean="0">
              <a:latin typeface="Calibri" pitchFamily="34" charset="0"/>
            </a:endParaRPr>
          </a:p>
          <a:p>
            <a:pPr>
              <a:spcAft>
                <a:spcPts val="607"/>
              </a:spcAft>
              <a:buFont typeface="Arial" pitchFamily="34" charset="0"/>
              <a:buChar char="•"/>
            </a:pPr>
            <a:r>
              <a:rPr lang="en-US" sz="1100" dirty="0" smtClean="0">
                <a:latin typeface="Calibri" pitchFamily="34" charset="0"/>
              </a:rPr>
              <a:t> The specific roles of [AGENCY/DEPARTMENT]</a:t>
            </a:r>
            <a:r>
              <a:rPr lang="en-US" sz="1100" baseline="0" dirty="0" smtClean="0">
                <a:latin typeface="Calibri" pitchFamily="34" charset="0"/>
              </a:rPr>
              <a:t> </a:t>
            </a:r>
            <a:r>
              <a:rPr lang="en-US" sz="1100" dirty="0" smtClean="0">
                <a:latin typeface="Calibri" pitchFamily="34" charset="0"/>
              </a:rPr>
              <a:t>and how information flows through the agency</a:t>
            </a:r>
            <a:endParaRPr lang="en-US" altLang="en-US" sz="1100" dirty="0" smtClean="0">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2213" y="703263"/>
            <a:ext cx="4648200" cy="3487737"/>
          </a:xfrm>
        </p:spPr>
      </p:sp>
      <p:sp>
        <p:nvSpPr>
          <p:cNvPr id="3" name="Notes Placeholder 2"/>
          <p:cNvSpPr>
            <a:spLocks noGrp="1"/>
          </p:cNvSpPr>
          <p:nvPr>
            <p:ph type="body" idx="1"/>
          </p:nvPr>
        </p:nvSpPr>
        <p:spPr>
          <a:xfrm>
            <a:off x="234950" y="4421825"/>
            <a:ext cx="6553200" cy="4887275"/>
          </a:xfrm>
        </p:spPr>
        <p:txBody>
          <a:bodyPr>
            <a:noAutofit/>
          </a:bodyPr>
          <a:lstStyle/>
          <a:p>
            <a:r>
              <a:rPr lang="en-US" sz="950" b="1" dirty="0" smtClean="0"/>
              <a:t>Key point: </a:t>
            </a:r>
            <a:r>
              <a:rPr lang="en-US" sz="950" dirty="0" smtClean="0"/>
              <a:t>Magnitude of oil products being transported, along with how, and where. Frequency</a:t>
            </a:r>
            <a:r>
              <a:rPr lang="en-US" sz="950" baseline="0" dirty="0" smtClean="0"/>
              <a:t> of reported spills</a:t>
            </a:r>
            <a:endParaRPr lang="en-US" sz="950" dirty="0" smtClean="0"/>
          </a:p>
          <a:p>
            <a:endParaRPr lang="en-US" sz="950" dirty="0" smtClean="0"/>
          </a:p>
          <a:p>
            <a:r>
              <a:rPr lang="en-US" sz="950" b="1" dirty="0" smtClean="0"/>
              <a:t>Talking Points: mention NRC</a:t>
            </a:r>
          </a:p>
          <a:p>
            <a:endParaRPr lang="en-US" sz="800" dirty="0" smtClean="0"/>
          </a:p>
          <a:p>
            <a:r>
              <a:rPr lang="en-US" sz="950" dirty="0" smtClean="0"/>
              <a:t>As I mentioned, the NRS responds to both oil and hazardous substance spills.</a:t>
            </a:r>
          </a:p>
          <a:p>
            <a:endParaRPr lang="en-US" sz="800" dirty="0" smtClean="0"/>
          </a:p>
          <a:p>
            <a:r>
              <a:rPr lang="en-US" sz="950" dirty="0" smtClean="0"/>
              <a:t>With regard to oil, it is largely transportation that poses the greatest risk of accidental spills.  As you can see in the slide, the energy sector transports an enormous quantity of oil as well as other fossil fuels. </a:t>
            </a:r>
          </a:p>
          <a:p>
            <a:endParaRPr lang="en-US" sz="950" dirty="0" smtClean="0"/>
          </a:p>
          <a:p>
            <a:r>
              <a:rPr lang="en-US" sz="950" dirty="0" smtClean="0"/>
              <a:t>With the recent energy renaissance, the risks are changing and the response community is adapting to those changes. For example, transportation by rail and pipeline have increased dramatically.</a:t>
            </a:r>
          </a:p>
          <a:p>
            <a:endParaRPr lang="en-US" sz="950" dirty="0" smtClean="0"/>
          </a:p>
          <a:p>
            <a:r>
              <a:rPr lang="en-US" sz="950" dirty="0" smtClean="0"/>
              <a:t>New products have entered the market, including highly volatile shale oils – that have resulted in numerous explosive accidents – like the devastating train derailment that destroyed downtown Lac </a:t>
            </a:r>
            <a:r>
              <a:rPr lang="en-US" sz="950" dirty="0" err="1" smtClean="0"/>
              <a:t>Megantic</a:t>
            </a:r>
            <a:r>
              <a:rPr lang="en-US" sz="950" dirty="0" smtClean="0"/>
              <a:t>, Quebec in 2013 killing over 40 people and destroying</a:t>
            </a:r>
            <a:r>
              <a:rPr lang="en-US" sz="950" baseline="0" dirty="0" smtClean="0"/>
              <a:t> 30 buildings.</a:t>
            </a:r>
            <a:endParaRPr lang="en-US" sz="950" dirty="0" smtClean="0"/>
          </a:p>
          <a:p>
            <a:endParaRPr lang="en-US" sz="800" dirty="0" smtClean="0"/>
          </a:p>
          <a:p>
            <a:r>
              <a:rPr lang="en-US" sz="950" dirty="0" smtClean="0"/>
              <a:t>And non-floating oils, like the diluted bitumen from the Athabasca Oil Sands, pose new response challenges and can result in environmentally devastating spills. For example, the Enbridge Pipeline rupture in 2010 spilled an estimated</a:t>
            </a:r>
            <a:r>
              <a:rPr lang="en-US" sz="950" baseline="0" dirty="0" smtClean="0"/>
              <a:t> one million gallons of diluted bitumen in a tributary to the Kalamazoo River in Michigan at a clean up cost of over $750 Million and penalties of $177 Million.</a:t>
            </a:r>
            <a:endParaRPr lang="en-US" sz="950" dirty="0" smtClean="0"/>
          </a:p>
          <a:p>
            <a:endParaRPr lang="en-US" sz="800" dirty="0" smtClean="0"/>
          </a:p>
          <a:p>
            <a:r>
              <a:rPr lang="en-US" sz="950" dirty="0" smtClean="0"/>
              <a:t>The National Response Center is the nation’s single point of contact for reporting oil spills</a:t>
            </a:r>
            <a:r>
              <a:rPr lang="en-US" sz="950" baseline="0" dirty="0" smtClean="0"/>
              <a:t> and hazardous substances releases. </a:t>
            </a:r>
            <a:r>
              <a:rPr lang="en-US" sz="950" dirty="0" smtClean="0"/>
              <a:t>In 2016, more than 16,000 oil spills were reported to the NRC.</a:t>
            </a:r>
          </a:p>
          <a:p>
            <a:endParaRPr lang="en-US" sz="950" dirty="0" smtClean="0"/>
          </a:p>
          <a:p>
            <a:r>
              <a:rPr lang="en-US" sz="950" dirty="0" smtClean="0"/>
              <a:t>Note</a:t>
            </a:r>
            <a:r>
              <a:rPr lang="en-US" sz="950" baseline="0" dirty="0" smtClean="0"/>
              <a:t> for speaker:  if asked -  Technically, the NRC should be notified of ‘oil spills causing sheens’ and releases of hazardous substances that are listed and exceeding ‘reportable quantities’</a:t>
            </a:r>
            <a:endParaRPr lang="en-US" sz="950" dirty="0" smtClean="0"/>
          </a:p>
          <a:p>
            <a:r>
              <a:rPr lang="en-US" sz="950" dirty="0" smtClean="0"/>
              <a:t>___________________________</a:t>
            </a:r>
          </a:p>
          <a:p>
            <a:endParaRPr lang="en-US" sz="800" dirty="0" smtClean="0"/>
          </a:p>
          <a:p>
            <a:r>
              <a:rPr lang="en-US" sz="950" b="1" dirty="0" smtClean="0"/>
              <a:t>2016 Stats (for Oil):</a:t>
            </a:r>
          </a:p>
          <a:p>
            <a:endParaRPr lang="en-US" sz="800" dirty="0" smtClean="0"/>
          </a:p>
          <a:p>
            <a:r>
              <a:rPr lang="en-US" sz="950" b="1" dirty="0" smtClean="0"/>
              <a:t>Total Reported Incidents of Oil Spills 16,012</a:t>
            </a:r>
          </a:p>
          <a:p>
            <a:r>
              <a:rPr lang="en-US" sz="950" dirty="0" smtClean="0"/>
              <a:t>Rail: 718 Incidents, Average size 203 gal (5 bbl)</a:t>
            </a:r>
          </a:p>
          <a:p>
            <a:r>
              <a:rPr lang="en-US" sz="950" dirty="0" smtClean="0"/>
              <a:t>Pipelines: 448 Incidents, Average size 10,225 gal (243 bbl)</a:t>
            </a:r>
          </a:p>
          <a:p>
            <a:r>
              <a:rPr lang="en-US" sz="950" dirty="0" smtClean="0"/>
              <a:t>Vessels: 3883 Incidents 2,945 gal (70 bbl)</a:t>
            </a:r>
          </a:p>
          <a:p>
            <a:endParaRPr lang="en-US" sz="800" baseline="0" dirty="0" smtClean="0"/>
          </a:p>
          <a:p>
            <a:r>
              <a:rPr lang="en-US" sz="950" baseline="0" dirty="0" smtClean="0"/>
              <a:t>Note: background graphic depicts pipeline network</a:t>
            </a:r>
          </a:p>
        </p:txBody>
      </p:sp>
      <p:sp>
        <p:nvSpPr>
          <p:cNvPr id="4" name="Slide Number Placeholder 3"/>
          <p:cNvSpPr>
            <a:spLocks noGrp="1"/>
          </p:cNvSpPr>
          <p:nvPr>
            <p:ph type="sldNum" sz="quarter" idx="10"/>
          </p:nvPr>
        </p:nvSpPr>
        <p:spPr/>
        <p:txBody>
          <a:bodyPr/>
          <a:lstStyle/>
          <a:p>
            <a:pPr>
              <a:defRPr/>
            </a:pPr>
            <a:fld id="{0D8AA168-29B4-462D-8490-738A540FAC87}" type="slidenum">
              <a:rPr lang="en-US" altLang="en-US" smtClean="0"/>
              <a:pPr>
                <a:defRPr/>
              </a:pPr>
              <a:t>3</a:t>
            </a:fld>
            <a:endParaRPr lang="en-US" altLang="en-US"/>
          </a:p>
        </p:txBody>
      </p:sp>
    </p:spTree>
    <p:extLst>
      <p:ext uri="{BB962C8B-B14F-4D97-AF65-F5344CB8AC3E}">
        <p14:creationId xmlns:p14="http://schemas.microsoft.com/office/powerpoint/2010/main" xmlns="" val="4111089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11150" y="4421825"/>
            <a:ext cx="6477000" cy="4576125"/>
          </a:xfrm>
        </p:spPr>
        <p:txBody>
          <a:bodyPr>
            <a:noAutofit/>
          </a:bodyPr>
          <a:lstStyle/>
          <a:p>
            <a:pPr defTabSz="926330">
              <a:defRPr/>
            </a:pPr>
            <a:r>
              <a:rPr lang="en-US" sz="900" b="1" dirty="0" smtClean="0"/>
              <a:t>Key Point: </a:t>
            </a:r>
            <a:r>
              <a:rPr lang="en-US" sz="900" dirty="0" smtClean="0"/>
              <a:t>Magnitude and distribution of facilities with hazardous substances; frequency of reported releases</a:t>
            </a:r>
          </a:p>
          <a:p>
            <a:pPr defTabSz="926330">
              <a:defRPr/>
            </a:pPr>
            <a:endParaRPr lang="en-US" sz="900" dirty="0" smtClean="0"/>
          </a:p>
          <a:p>
            <a:pPr defTabSz="926330">
              <a:defRPr/>
            </a:pPr>
            <a:r>
              <a:rPr lang="en-US" sz="900" b="1" dirty="0" smtClean="0"/>
              <a:t>Talking Points:</a:t>
            </a:r>
          </a:p>
          <a:p>
            <a:pPr defTabSz="926330">
              <a:defRPr/>
            </a:pPr>
            <a:endParaRPr lang="en-US" sz="900" dirty="0" smtClean="0"/>
          </a:p>
          <a:p>
            <a:pPr defTabSz="926330">
              <a:buFont typeface="Arial" pitchFamily="34" charset="0"/>
              <a:buChar char="•"/>
              <a:defRPr/>
            </a:pPr>
            <a:r>
              <a:rPr lang="en-US" sz="900" dirty="0" smtClean="0"/>
              <a:t> In contrast to reported oil spills, which are most commonly associated with transportation, hazardous substance releases are most frequently reported from fixed manufacturing or other types of processing facilities. </a:t>
            </a:r>
          </a:p>
          <a:p>
            <a:pPr defTabSz="926330">
              <a:defRPr/>
            </a:pPr>
            <a:endParaRPr lang="en-US" sz="900" dirty="0" smtClean="0"/>
          </a:p>
          <a:p>
            <a:pPr defTabSz="926330">
              <a:buFont typeface="Arial" pitchFamily="34" charset="0"/>
              <a:buChar char="•"/>
              <a:defRPr/>
            </a:pPr>
            <a:r>
              <a:rPr lang="en-US" sz="900" dirty="0" smtClean="0"/>
              <a:t> This slide shows just some of the facilities in the U.S. that manage hazardous substances.  The Clean Air Act requires facilities that manage certain hazardous chemicals, in quantities above a certain amount, to have plans for managing those chemicals safely in order to prevent accidental releases.  The slide shows the types and numbers of facilities that come under this Clean Air Act requirement, and provides an example of the range of facilities that could potentially cause hazardous substance releases.</a:t>
            </a:r>
          </a:p>
          <a:p>
            <a:pPr defTabSz="926330">
              <a:buFont typeface="Arial" pitchFamily="34" charset="0"/>
              <a:buChar char="•"/>
              <a:defRPr/>
            </a:pPr>
            <a:endParaRPr lang="en-US" sz="900" dirty="0" smtClean="0"/>
          </a:p>
          <a:p>
            <a:pPr defTabSz="926330">
              <a:buFont typeface="Arial" pitchFamily="34" charset="0"/>
              <a:buChar char="•"/>
              <a:defRPr/>
            </a:pPr>
            <a:r>
              <a:rPr lang="en-US" sz="900" dirty="0" smtClean="0"/>
              <a:t> A recent example of a significant chemical release was the West Fertilizer Company ammonium nitrate explosion in 2013.  That explosion killed 15 people, injured more than 160 people, and damaged or destroyed more than 150 buildings.</a:t>
            </a:r>
          </a:p>
          <a:p>
            <a:pPr defTabSz="926330">
              <a:defRPr/>
            </a:pPr>
            <a:endParaRPr lang="en-US" sz="900" dirty="0" smtClean="0"/>
          </a:p>
          <a:p>
            <a:pPr defTabSz="926330">
              <a:buFont typeface="Arial" pitchFamily="34" charset="0"/>
              <a:buChar char="•"/>
              <a:defRPr/>
            </a:pPr>
            <a:r>
              <a:rPr lang="en-US" sz="900" dirty="0" smtClean="0"/>
              <a:t> In 2016, over 8,000 releases of hazardous substances and other non-oil pollutants were reported to the National Response Center.</a:t>
            </a:r>
          </a:p>
          <a:p>
            <a:pPr defTabSz="926330">
              <a:buFont typeface="Arial" pitchFamily="34" charset="0"/>
              <a:buChar char="•"/>
              <a:defRPr/>
            </a:pPr>
            <a:endParaRPr lang="en-US" sz="900" dirty="0" smtClean="0"/>
          </a:p>
          <a:p>
            <a:pPr defTabSz="926330">
              <a:buFont typeface="Arial" pitchFamily="34" charset="0"/>
              <a:buChar char="•"/>
              <a:defRPr/>
            </a:pPr>
            <a:r>
              <a:rPr lang="en-US" sz="900" dirty="0" smtClean="0"/>
              <a:t> The National Response System we’ll be talking about today was created to address the unavoidable risk of oil and chemical spills illustrated in these slides.</a:t>
            </a:r>
          </a:p>
          <a:p>
            <a:r>
              <a:rPr lang="en-US" sz="900" dirty="0" smtClean="0"/>
              <a:t>_______________________</a:t>
            </a:r>
          </a:p>
          <a:p>
            <a:endParaRPr lang="en-US" sz="900" dirty="0" smtClean="0"/>
          </a:p>
          <a:p>
            <a:pPr defTabSz="926330">
              <a:defRPr/>
            </a:pPr>
            <a:r>
              <a:rPr lang="en-US" sz="900" b="1" dirty="0" smtClean="0"/>
              <a:t>Top 10 Chemicals at Clean Air Act Risk 	      Most Frequently Reported Releases</a:t>
            </a:r>
            <a:endParaRPr lang="en-US" sz="900" dirty="0" smtClean="0"/>
          </a:p>
          <a:p>
            <a:pPr defTabSz="926330">
              <a:defRPr/>
            </a:pPr>
            <a:r>
              <a:rPr lang="en-US" sz="900" b="1" dirty="0" smtClean="0"/>
              <a:t>Management Plan Facilities by Volume      of Non-Oil Materials</a:t>
            </a:r>
            <a:endParaRPr lang="en-US" sz="900" dirty="0" smtClean="0"/>
          </a:p>
          <a:p>
            <a:pPr defTabSz="926330">
              <a:defRPr/>
            </a:pPr>
            <a:r>
              <a:rPr lang="nn-NO" sz="900" dirty="0" smtClean="0"/>
              <a:t>Flammable Mixture 	      </a:t>
            </a:r>
            <a:r>
              <a:rPr lang="en-US" sz="900" dirty="0" smtClean="0"/>
              <a:t>UNKNOWN MATERIAL                       </a:t>
            </a:r>
            <a:endParaRPr lang="nn-NO" sz="900" dirty="0" smtClean="0"/>
          </a:p>
          <a:p>
            <a:pPr defTabSz="926330">
              <a:defRPr/>
            </a:pPr>
            <a:r>
              <a:rPr lang="nn-NO" sz="900" dirty="0" smtClean="0"/>
              <a:t>Propane Ammonia (anhydrous) 	      </a:t>
            </a:r>
            <a:r>
              <a:rPr lang="en-US" sz="900" dirty="0" smtClean="0"/>
              <a:t>AMMONIA, ANHYDROUS                        </a:t>
            </a:r>
            <a:endParaRPr lang="nn-NO" sz="900" dirty="0" smtClean="0"/>
          </a:p>
          <a:p>
            <a:pPr defTabSz="926330">
              <a:defRPr/>
            </a:pPr>
            <a:r>
              <a:rPr lang="nn-NO" sz="900" dirty="0" smtClean="0"/>
              <a:t>Butane 		      </a:t>
            </a:r>
            <a:r>
              <a:rPr lang="en-US" sz="900" dirty="0" smtClean="0"/>
              <a:t>NATURAL GAS</a:t>
            </a:r>
          </a:p>
          <a:p>
            <a:pPr defTabSz="926330">
              <a:defRPr/>
            </a:pPr>
            <a:r>
              <a:rPr lang="nn-NO" sz="900" dirty="0" smtClean="0"/>
              <a:t>Ethane 		      </a:t>
            </a:r>
            <a:r>
              <a:rPr lang="en-US" sz="900" dirty="0" smtClean="0"/>
              <a:t>ETHYLENE GLYCOL  </a:t>
            </a:r>
            <a:endParaRPr lang="nn-NO" sz="900" dirty="0" smtClean="0"/>
          </a:p>
          <a:p>
            <a:r>
              <a:rPr lang="nn-NO" sz="900" dirty="0" smtClean="0"/>
              <a:t>Isobutane  [Propane, 2-methyl] 	       </a:t>
            </a:r>
            <a:r>
              <a:rPr lang="en-US" sz="900" dirty="0" smtClean="0"/>
              <a:t>BENZENE </a:t>
            </a:r>
            <a:endParaRPr lang="nn-NO" sz="900" dirty="0" smtClean="0"/>
          </a:p>
          <a:p>
            <a:pPr defTabSz="926330">
              <a:defRPr/>
            </a:pPr>
            <a:r>
              <a:rPr lang="nn-NO" sz="900" dirty="0" smtClean="0"/>
              <a:t>Propylene  [1-Propene] 	       </a:t>
            </a:r>
            <a:r>
              <a:rPr lang="en-US" sz="900" dirty="0" smtClean="0"/>
              <a:t>RAW SEWAGE                     </a:t>
            </a:r>
            <a:endParaRPr lang="nn-NO" sz="900" dirty="0" smtClean="0"/>
          </a:p>
          <a:p>
            <a:r>
              <a:rPr lang="nn-NO" sz="900" dirty="0" smtClean="0"/>
              <a:t>Ethylene  [Ethene] 		       </a:t>
            </a:r>
            <a:r>
              <a:rPr lang="en-US" sz="900" dirty="0" smtClean="0"/>
              <a:t>SEWAGE </a:t>
            </a:r>
            <a:endParaRPr lang="nn-NO" sz="900" dirty="0" smtClean="0"/>
          </a:p>
          <a:p>
            <a:pPr defTabSz="926330">
              <a:defRPr/>
            </a:pPr>
            <a:r>
              <a:rPr lang="nn-NO" sz="900" dirty="0" smtClean="0"/>
              <a:t>Chlorine 		      </a:t>
            </a:r>
            <a:r>
              <a:rPr lang="en-US" sz="900" dirty="0" smtClean="0"/>
              <a:t>POLYCHLORINATED BIPHENYLS                    </a:t>
            </a:r>
            <a:endParaRPr lang="nn-NO" sz="900" dirty="0" smtClean="0"/>
          </a:p>
          <a:p>
            <a:pPr defTabSz="926330">
              <a:defRPr/>
            </a:pPr>
            <a:r>
              <a:rPr lang="nn-NO" sz="900" dirty="0" smtClean="0"/>
              <a:t>2-Methylpropene  [1-Propene, 2-methyl-]   </a:t>
            </a:r>
            <a:r>
              <a:rPr lang="en-US" sz="900" dirty="0" smtClean="0"/>
              <a:t>SULFUR DIOXIDE </a:t>
            </a:r>
          </a:p>
        </p:txBody>
      </p:sp>
      <p:sp>
        <p:nvSpPr>
          <p:cNvPr id="4" name="Slide Number Placeholder 3"/>
          <p:cNvSpPr>
            <a:spLocks noGrp="1"/>
          </p:cNvSpPr>
          <p:nvPr>
            <p:ph type="sldNum" sz="quarter" idx="10"/>
          </p:nvPr>
        </p:nvSpPr>
        <p:spPr/>
        <p:txBody>
          <a:bodyPr/>
          <a:lstStyle/>
          <a:p>
            <a:fld id="{F565FDAC-0A4B-4766-A5AA-8D0256D26B76}"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miter lim="800000"/>
            <a:headEnd/>
            <a:tailEnd/>
          </a:ln>
        </p:spPr>
        <p:txBody>
          <a:bodyPr/>
          <a:lstStyle/>
          <a:p>
            <a:fld id="{F87D1A98-5D0C-4A12-9FBF-B903BF7356AC}" type="slidenum">
              <a:rPr lang="en-US" altLang="en-US"/>
              <a:pPr/>
              <a:t>5</a:t>
            </a:fld>
            <a:endParaRPr lang="en-US" altLang="en-US"/>
          </a:p>
        </p:txBody>
      </p:sp>
      <p:sp>
        <p:nvSpPr>
          <p:cNvPr id="75779" name="Rectangle 2"/>
          <p:cNvSpPr>
            <a:spLocks noGrp="1" noRot="1" noChangeAspect="1" noChangeArrowheads="1" noTextEdit="1"/>
          </p:cNvSpPr>
          <p:nvPr>
            <p:ph type="sldImg"/>
          </p:nvPr>
        </p:nvSpPr>
        <p:spPr>
          <a:xfrm>
            <a:off x="1192213" y="703263"/>
            <a:ext cx="4648200" cy="3487737"/>
          </a:xfrm>
          <a:ln/>
        </p:spPr>
      </p:sp>
      <p:sp>
        <p:nvSpPr>
          <p:cNvPr id="75780" name="Rectangle 3"/>
          <p:cNvSpPr>
            <a:spLocks noGrp="1" noChangeArrowheads="1"/>
          </p:cNvSpPr>
          <p:nvPr>
            <p:ph type="body" idx="1"/>
          </p:nvPr>
        </p:nvSpPr>
        <p:spPr>
          <a:xfrm>
            <a:off x="463550" y="4421825"/>
            <a:ext cx="6019800" cy="4189095"/>
          </a:xfrm>
          <a:noFill/>
        </p:spPr>
        <p:txBody>
          <a:bodyPr>
            <a:normAutofit fontScale="92500" lnSpcReduction="20000"/>
          </a:bodyPr>
          <a:lstStyle/>
          <a:p>
            <a:r>
              <a:rPr lang="en-US" altLang="en-US" sz="1100" b="1" dirty="0" smtClean="0"/>
              <a:t>Key point:  </a:t>
            </a:r>
            <a:r>
              <a:rPr lang="en-US" altLang="en-US" sz="1100" dirty="0" smtClean="0"/>
              <a:t>The NRT is a permanent existing interagency body that meets regularly to address response planning and preparedness at the national level. The NRT is ready and available to manage national level issues at the time of a response. HOWEVER, THE NRT IS THE INTERAGENCY COORDINATION POINT AT THE HQ/FEDERAL LEVEL. It</a:t>
            </a:r>
            <a:r>
              <a:rPr lang="en-US" altLang="en-US" sz="1100" baseline="0" dirty="0" smtClean="0"/>
              <a:t> is </a:t>
            </a:r>
            <a:r>
              <a:rPr lang="en-US" altLang="en-US" sz="1100" dirty="0" smtClean="0"/>
              <a:t>NOT a field level</a:t>
            </a:r>
            <a:r>
              <a:rPr lang="en-US" altLang="en-US" sz="1100" baseline="0" dirty="0" smtClean="0"/>
              <a:t> response organization, although it supports those responders</a:t>
            </a:r>
            <a:r>
              <a:rPr lang="en-US" altLang="en-US" sz="1100" dirty="0" smtClean="0"/>
              <a:t>. </a:t>
            </a:r>
          </a:p>
          <a:p>
            <a:endParaRPr lang="en-US" altLang="en-US" sz="1100" dirty="0" smtClean="0"/>
          </a:p>
          <a:p>
            <a:r>
              <a:rPr lang="en-US" altLang="en-US" sz="1100" b="1" dirty="0" smtClean="0"/>
              <a:t>Talking Points:</a:t>
            </a:r>
          </a:p>
          <a:p>
            <a:endParaRPr lang="en-US" altLang="en-US" sz="1100" dirty="0" smtClean="0"/>
          </a:p>
          <a:p>
            <a:pPr>
              <a:buFont typeface="Arial" pitchFamily="34" charset="0"/>
              <a:buNone/>
            </a:pPr>
            <a:r>
              <a:rPr lang="en-US" altLang="en-US" sz="1100" dirty="0" smtClean="0"/>
              <a:t>At the head of the National Response System is the U.S. National Response Team (NRT) - an organization of the 15 Federal departments and agencies that are responsible for coordinating emergency preparedness and response to oil and hazardous substance pollution incidents. </a:t>
            </a:r>
          </a:p>
          <a:p>
            <a:pPr>
              <a:buFont typeface="Arial" pitchFamily="34" charset="0"/>
              <a:buChar char="•"/>
            </a:pPr>
            <a:endParaRPr lang="en-US" altLang="en-US" sz="1100" dirty="0" smtClean="0"/>
          </a:p>
          <a:p>
            <a:pPr>
              <a:buFont typeface="Arial" pitchFamily="34" charset="0"/>
              <a:buNone/>
            </a:pPr>
            <a:r>
              <a:rPr lang="en-US" altLang="en-US" sz="1100" dirty="0" smtClean="0"/>
              <a:t>The Environment Protection Agency (EPA) and the U.S. Coast Guard (USCG) serve as Chair and Vice Chair respectively. </a:t>
            </a:r>
          </a:p>
          <a:p>
            <a:pPr>
              <a:buFont typeface="Arial" pitchFamily="34" charset="0"/>
              <a:buChar char="•"/>
            </a:pPr>
            <a:endParaRPr lang="en-US" altLang="en-US" sz="1100" dirty="0" smtClean="0"/>
          </a:p>
          <a:p>
            <a:pPr>
              <a:buFont typeface="Arial" pitchFamily="34" charset="0"/>
              <a:buNone/>
            </a:pPr>
            <a:r>
              <a:rPr lang="en-US" altLang="en-US" sz="1100" dirty="0" smtClean="0"/>
              <a:t>The NRT meets regularly and has a robust organization of chartered committees and subcommittees preparing response guidance and other resources for the field and reviewing oil and hazmat</a:t>
            </a:r>
            <a:r>
              <a:rPr lang="en-US" altLang="en-US" sz="1100" baseline="0" dirty="0" smtClean="0"/>
              <a:t> </a:t>
            </a:r>
            <a:r>
              <a:rPr lang="en-US" altLang="en-US" sz="1100" dirty="0" smtClean="0"/>
              <a:t>responses</a:t>
            </a:r>
            <a:r>
              <a:rPr lang="en-US" altLang="en-US" sz="1100" baseline="0" dirty="0" smtClean="0"/>
              <a:t> to determine how to improve </a:t>
            </a:r>
            <a:r>
              <a:rPr lang="en-US" altLang="en-US" sz="1100" dirty="0" smtClean="0"/>
              <a:t>future responses.</a:t>
            </a:r>
          </a:p>
          <a:p>
            <a:pPr>
              <a:buFont typeface="Arial" pitchFamily="34" charset="0"/>
              <a:buChar char="•"/>
            </a:pPr>
            <a:endParaRPr lang="en-US" altLang="en-US" sz="1100" b="1" dirty="0" smtClean="0"/>
          </a:p>
          <a:p>
            <a:pPr>
              <a:buFont typeface="Arial" pitchFamily="34" charset="0"/>
              <a:buNone/>
            </a:pPr>
            <a:r>
              <a:rPr lang="en-US" altLang="en-US" sz="1100" b="0" dirty="0" smtClean="0"/>
              <a:t>The NRT provides its assistance to the regional and on-scene components of the NRS -- the On-Scene Coordinator and Regional Response Teams -- which we'll be discussing shortly.</a:t>
            </a:r>
          </a:p>
          <a:p>
            <a:pPr>
              <a:buFont typeface="Arial" pitchFamily="34" charset="0"/>
              <a:buNone/>
            </a:pPr>
            <a:endParaRPr lang="en-US" altLang="en-US" sz="1100" b="0" dirty="0" smtClean="0"/>
          </a:p>
          <a:p>
            <a:pPr>
              <a:buFont typeface="Arial" pitchFamily="34" charset="0"/>
              <a:buNone/>
            </a:pPr>
            <a:r>
              <a:rPr lang="en-US" altLang="en-US" sz="1100" dirty="0" smtClean="0"/>
              <a:t>The NRT and your NRT members are the subject matter experts on national response policy and should be a key resource that Senior Executives in the agency rely on and coordinate with when an oil/hazmat incident is significant enough to warrant participation by your senior leadership.  During significant oil/hazmat incidents, we expect that regional</a:t>
            </a:r>
            <a:r>
              <a:rPr lang="en-US" altLang="en-US" sz="1100" baseline="0" dirty="0" smtClean="0"/>
              <a:t> or on-scene components may request </a:t>
            </a:r>
            <a:r>
              <a:rPr lang="en-US" altLang="en-US" sz="1100" dirty="0" smtClean="0"/>
              <a:t>the NRT convene to coordinate interagency actions at the Washington DC/HQ level, so we want to be sure that NRT members in each NRT agency are linked to their senior leadership</a:t>
            </a:r>
            <a:endParaRPr lang="en-US" altLang="en-US" sz="1100" b="1" dirty="0" smtClean="0"/>
          </a:p>
          <a:p>
            <a:endParaRPr lang="en-US" altLang="en-US" sz="1100" b="1" dirty="0" smtClean="0"/>
          </a:p>
          <a:p>
            <a:pPr>
              <a:buFontTx/>
              <a:buNone/>
            </a:pPr>
            <a:r>
              <a:rPr lang="en-US" altLang="en-US" sz="1100" b="1" i="1" dirty="0" smtClean="0"/>
              <a:t>If possible, be prepared with some examples of past or current NRT</a:t>
            </a:r>
            <a:r>
              <a:rPr lang="en-US" altLang="en-US" b="1" i="1" dirty="0" smtClean="0"/>
              <a:t> activities that are important to the specific agency being briefed.</a:t>
            </a:r>
          </a:p>
          <a:p>
            <a:pPr eaLnBrk="1" hangingPunct="1">
              <a:buFontTx/>
              <a:buNone/>
            </a:pPr>
            <a:endParaRPr lang="en-US" alt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p:nvPr>
        </p:nvSpPr>
        <p:spPr>
          <a:xfrm>
            <a:off x="1192213" y="703263"/>
            <a:ext cx="4648200" cy="3487737"/>
          </a:xfrm>
          <a:ln/>
        </p:spPr>
      </p:sp>
      <p:sp>
        <p:nvSpPr>
          <p:cNvPr id="3" name="Notes Placeholder 2"/>
          <p:cNvSpPr>
            <a:spLocks noGrp="1"/>
          </p:cNvSpPr>
          <p:nvPr>
            <p:ph type="body" idx="1"/>
          </p:nvPr>
        </p:nvSpPr>
        <p:spPr>
          <a:xfrm>
            <a:off x="539750" y="4421825"/>
            <a:ext cx="6096000" cy="4189095"/>
          </a:xfrm>
        </p:spPr>
        <p:txBody>
          <a:bodyPr>
            <a:normAutofit fontScale="92500" lnSpcReduction="10000"/>
          </a:bodyPr>
          <a:lstStyle/>
          <a:p>
            <a:pPr marL="174979" indent="-174979">
              <a:defRPr/>
            </a:pPr>
            <a:r>
              <a:rPr lang="en-US" sz="1100" b="1" dirty="0" smtClean="0"/>
              <a:t>Key Point: </a:t>
            </a:r>
            <a:r>
              <a:rPr lang="en-US" sz="1100" dirty="0" smtClean="0"/>
              <a:t>The NRS is written into law. The authorities with regard to Response, Planning and Preparedness, and Enforcement are well defined.</a:t>
            </a:r>
          </a:p>
          <a:p>
            <a:pPr>
              <a:defRPr/>
            </a:pPr>
            <a:endParaRPr lang="en-US" sz="1100" b="1" dirty="0" smtClean="0"/>
          </a:p>
          <a:p>
            <a:pPr marL="174979" indent="-174979">
              <a:defRPr/>
            </a:pPr>
            <a:r>
              <a:rPr lang="en-US" sz="1100" b="1" dirty="0" smtClean="0"/>
              <a:t>Talking Points:</a:t>
            </a:r>
          </a:p>
          <a:p>
            <a:pPr marL="174979" indent="-174979">
              <a:defRPr/>
            </a:pPr>
            <a:endParaRPr lang="en-US" sz="1100" dirty="0" smtClean="0"/>
          </a:p>
          <a:p>
            <a:pPr marL="174979" indent="-174979">
              <a:defRPr/>
            </a:pPr>
            <a:r>
              <a:rPr lang="en-US" sz="1100" dirty="0" smtClean="0"/>
              <a:t>The National Response System is written in law.</a:t>
            </a:r>
          </a:p>
          <a:p>
            <a:pPr marL="174979" indent="-174979">
              <a:defRPr/>
            </a:pPr>
            <a:endParaRPr lang="en-US" sz="1100" dirty="0" smtClean="0"/>
          </a:p>
          <a:p>
            <a:pPr marL="174979" indent="-174979">
              <a:buFont typeface="Arial" panose="020B0604020202020204" pitchFamily="34" charset="0"/>
              <a:buNone/>
              <a:defRPr/>
            </a:pPr>
            <a:r>
              <a:rPr lang="en-US" sz="1100" dirty="0" smtClean="0"/>
              <a:t>These </a:t>
            </a:r>
            <a:r>
              <a:rPr lang="en-US" sz="1100" dirty="0"/>
              <a:t>laws are: (1) section 311 of the </a:t>
            </a:r>
            <a:r>
              <a:rPr lang="en-US" sz="1100" dirty="0" smtClean="0"/>
              <a:t>Clean Water Act (CWA), </a:t>
            </a:r>
            <a:r>
              <a:rPr lang="en-US" sz="1100" dirty="0"/>
              <a:t>as amended </a:t>
            </a:r>
            <a:r>
              <a:rPr lang="en-US" sz="1100" dirty="0" smtClean="0"/>
              <a:t>by the Oil Pollution Act (OPA) of 1990, </a:t>
            </a:r>
            <a:r>
              <a:rPr lang="en-US" sz="1100" dirty="0"/>
              <a:t>and (2) </a:t>
            </a:r>
            <a:r>
              <a:rPr lang="en-US" sz="1100" dirty="0" smtClean="0"/>
              <a:t>Comprehensive Environmental Response,</a:t>
            </a:r>
            <a:r>
              <a:rPr lang="en-US" sz="1100" baseline="0" dirty="0" smtClean="0"/>
              <a:t> Compensation, and Liability Act (</a:t>
            </a:r>
            <a:r>
              <a:rPr lang="en-US" sz="1100" dirty="0" smtClean="0"/>
              <a:t>CERCLA), </a:t>
            </a:r>
            <a:r>
              <a:rPr lang="en-US" sz="1100" dirty="0"/>
              <a:t>which is better known as the Superfund law.</a:t>
            </a:r>
          </a:p>
          <a:p>
            <a:pPr marL="175051" indent="-175051">
              <a:buFontTx/>
              <a:buChar char="-"/>
              <a:defRPr/>
            </a:pPr>
            <a:endParaRPr lang="en-US" sz="1100" dirty="0"/>
          </a:p>
          <a:p>
            <a:pPr marL="174979" indent="-174979">
              <a:buFont typeface="Arial" panose="020B0604020202020204" pitchFamily="34" charset="0"/>
              <a:buNone/>
              <a:defRPr/>
            </a:pPr>
            <a:r>
              <a:rPr lang="en-US" sz="1100" dirty="0"/>
              <a:t>In general, the </a:t>
            </a:r>
            <a:r>
              <a:rPr lang="en-US" sz="1100" u="sng" dirty="0"/>
              <a:t>purpose</a:t>
            </a:r>
            <a:r>
              <a:rPr lang="en-US" sz="1100" dirty="0"/>
              <a:t> of these laws is to address releases or threatened releases into the environment of oil and other hazardous materials </a:t>
            </a:r>
            <a:r>
              <a:rPr lang="en-US" sz="1100" u="sng" dirty="0"/>
              <a:t>in order to protect public health, welfare, and the environment.</a:t>
            </a:r>
          </a:p>
          <a:p>
            <a:pPr marL="175051" indent="-175051">
              <a:buFontTx/>
              <a:buChar char="-"/>
              <a:defRPr/>
            </a:pPr>
            <a:endParaRPr lang="en-US" sz="1100" dirty="0"/>
          </a:p>
          <a:p>
            <a:pPr marL="174979" indent="-174979">
              <a:buFont typeface="Arial" panose="020B0604020202020204" pitchFamily="34" charset="0"/>
              <a:buNone/>
              <a:defRPr/>
            </a:pPr>
            <a:r>
              <a:rPr lang="en-US" sz="1100" dirty="0"/>
              <a:t>The CWA/OPA addresses </a:t>
            </a:r>
            <a:r>
              <a:rPr lang="en-US" sz="1100" dirty="0" smtClean="0"/>
              <a:t>authorities with regard to oil.</a:t>
            </a:r>
          </a:p>
          <a:p>
            <a:pPr marL="174979" indent="-174979">
              <a:buFont typeface="Arial" panose="020B0604020202020204" pitchFamily="34" charset="0"/>
              <a:buChar char="•"/>
              <a:defRPr/>
            </a:pPr>
            <a:endParaRPr lang="en-US" sz="1100" dirty="0" smtClean="0"/>
          </a:p>
          <a:p>
            <a:pPr marL="174979" indent="-174979">
              <a:buFont typeface="Arial" panose="020B0604020202020204" pitchFamily="34" charset="0"/>
              <a:buNone/>
              <a:defRPr/>
            </a:pPr>
            <a:r>
              <a:rPr lang="en-US" sz="1100" dirty="0" smtClean="0"/>
              <a:t>CERCLA addresses authorities with regard to hazardous substances, excluding oil.</a:t>
            </a:r>
            <a:endParaRPr lang="en-US" sz="1100" dirty="0"/>
          </a:p>
          <a:p>
            <a:pPr marL="175051" indent="-175051">
              <a:buFontTx/>
              <a:buChar char="-"/>
              <a:defRPr/>
            </a:pPr>
            <a:endParaRPr lang="en-US" sz="1100" dirty="0"/>
          </a:p>
          <a:p>
            <a:pPr marL="174979" indent="-174979">
              <a:buFont typeface="Arial" panose="020B0604020202020204" pitchFamily="34" charset="0"/>
              <a:buNone/>
              <a:defRPr/>
            </a:pPr>
            <a:r>
              <a:rPr lang="en-US" sz="1100" dirty="0"/>
              <a:t>Both laws give the federal government enforcement authorities over the parties responsible for spills and require polluters to pay for cleanup.</a:t>
            </a:r>
          </a:p>
          <a:p>
            <a:pPr marL="174979" indent="-174979">
              <a:buFont typeface="Arial" panose="020B0604020202020204" pitchFamily="34" charset="0"/>
              <a:buChar char="•"/>
              <a:defRPr/>
            </a:pPr>
            <a:endParaRPr lang="en-US" sz="1100" dirty="0"/>
          </a:p>
          <a:p>
            <a:pPr marL="174979" indent="-174979">
              <a:buFont typeface="Arial" panose="020B0604020202020204" pitchFamily="34" charset="0"/>
              <a:buNone/>
              <a:defRPr/>
            </a:pPr>
            <a:r>
              <a:rPr lang="en-US" sz="1100" dirty="0"/>
              <a:t>Both laws have planning and preparedness components, and both laws established Trust Funds that can pay for federal responses (and some other costs) when needed.   We’ll talk more about these components later.</a:t>
            </a:r>
          </a:p>
          <a:p>
            <a:pPr>
              <a:defRPr/>
            </a:pPr>
            <a:endParaRPr lang="en-US" sz="1100" dirty="0"/>
          </a:p>
          <a:p>
            <a:pPr marL="174979" indent="-174979">
              <a:buFont typeface="Arial" panose="020B0604020202020204" pitchFamily="34" charset="0"/>
              <a:buNone/>
            </a:pPr>
            <a:r>
              <a:rPr lang="en-US" altLang="en-US" sz="1100" dirty="0" smtClean="0"/>
              <a:t>The implementing regulations for these statutes</a:t>
            </a:r>
            <a:r>
              <a:rPr lang="en-US" altLang="en-US" sz="1100" baseline="0" dirty="0" smtClean="0"/>
              <a:t> are found in the </a:t>
            </a:r>
            <a:r>
              <a:rPr lang="en-US" altLang="en-US" sz="1100" dirty="0" smtClean="0"/>
              <a:t>National Oil and Hazardous Substances Pollution Contingency Plan, or NCP.   The NCP describes the organizational structure and procedures for “preparing for” and “responding to” an oil or hazmat incident – this system is called the National Response System, or NRS.  </a:t>
            </a:r>
          </a:p>
          <a:p>
            <a:pPr marL="174979" indent="-174979">
              <a:buFont typeface="Arial" panose="020B0604020202020204" pitchFamily="34" charset="0"/>
              <a:buChar char="•"/>
            </a:pPr>
            <a:endParaRPr lang="en-US" altLang="en-US" dirty="0" smtClean="0"/>
          </a:p>
        </p:txBody>
      </p:sp>
      <p:sp>
        <p:nvSpPr>
          <p:cNvPr id="6148" name="Slide Number Placeholder 3"/>
          <p:cNvSpPr>
            <a:spLocks noGrp="1"/>
          </p:cNvSpPr>
          <p:nvPr>
            <p:ph type="sldNum" sz="quarter" idx="5"/>
          </p:nvPr>
        </p:nvSpPr>
        <p:spPr>
          <a:noFill/>
          <a:ln>
            <a:miter lim="800000"/>
            <a:headEnd/>
            <a:tailEnd/>
          </a:ln>
        </p:spPr>
        <p:txBody>
          <a:bodyPr/>
          <a:lstStyle/>
          <a:p>
            <a:fld id="{B4555BE4-C2F2-48E6-AA5C-E977698CCC6C}" type="slidenum">
              <a:rPr lang="en-US" altLang="en-US"/>
              <a:pPr/>
              <a:t>6</a:t>
            </a:fld>
            <a:endParaRPr lang="en-US" altLang="en-US"/>
          </a:p>
        </p:txBody>
      </p:sp>
    </p:spTree>
    <p:extLst>
      <p:ext uri="{BB962C8B-B14F-4D97-AF65-F5344CB8AC3E}">
        <p14:creationId xmlns:p14="http://schemas.microsoft.com/office/powerpoint/2010/main" xmlns="" val="42379184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miter lim="800000"/>
            <a:headEnd/>
            <a:tailEnd/>
          </a:ln>
        </p:spPr>
        <p:txBody>
          <a:bodyPr/>
          <a:lstStyle/>
          <a:p>
            <a:fld id="{C4A656B3-F887-43BA-AC6C-D6B7DA6E5E20}" type="slidenum">
              <a:rPr lang="en-US" altLang="en-US"/>
              <a:pPr/>
              <a:t>7</a:t>
            </a:fld>
            <a:endParaRPr lang="en-US" altLang="en-US"/>
          </a:p>
        </p:txBody>
      </p:sp>
      <p:sp>
        <p:nvSpPr>
          <p:cNvPr id="98307" name="Rectangle 2"/>
          <p:cNvSpPr>
            <a:spLocks noGrp="1" noRot="1" noChangeAspect="1" noChangeArrowheads="1" noTextEdit="1"/>
          </p:cNvSpPr>
          <p:nvPr>
            <p:ph type="sldImg"/>
          </p:nvPr>
        </p:nvSpPr>
        <p:spPr>
          <a:xfrm>
            <a:off x="1192213" y="703263"/>
            <a:ext cx="4648200" cy="3487737"/>
          </a:xfrm>
          <a:ln/>
        </p:spPr>
      </p:sp>
      <p:sp>
        <p:nvSpPr>
          <p:cNvPr id="98308" name="Rectangle 3"/>
          <p:cNvSpPr>
            <a:spLocks noGrp="1" noChangeArrowheads="1"/>
          </p:cNvSpPr>
          <p:nvPr>
            <p:ph type="body" idx="1"/>
          </p:nvPr>
        </p:nvSpPr>
        <p:spPr>
          <a:xfrm>
            <a:off x="463550" y="4421825"/>
            <a:ext cx="6172200" cy="4652325"/>
          </a:xfrm>
          <a:noFill/>
        </p:spPr>
        <p:txBody>
          <a:bodyPr>
            <a:normAutofit fontScale="92500" lnSpcReduction="10000"/>
          </a:bodyPr>
          <a:lstStyle/>
          <a:p>
            <a:pPr eaLnBrk="1" hangingPunct="1">
              <a:buFontTx/>
              <a:buNone/>
            </a:pPr>
            <a:r>
              <a:rPr lang="en-US" altLang="en-US" sz="1100" b="1" dirty="0" smtClean="0"/>
              <a:t>Key Point: </a:t>
            </a:r>
            <a:r>
              <a:rPr lang="en-US" altLang="en-US" sz="1100" b="0" dirty="0" smtClean="0"/>
              <a:t>The NRS includes a comprehensive system of response plans that link together -- from the facility level up to the national level -- to provide an integrated approach to responding to oil/hazmat incidents. All </a:t>
            </a:r>
            <a:r>
              <a:rPr lang="en-US" altLang="en-US" sz="1100" dirty="0" smtClean="0"/>
              <a:t>plans must be consistent with each other. The ACP is the center of the planning solar system and where the agency-industry relationship is nurtured.</a:t>
            </a:r>
          </a:p>
          <a:p>
            <a:pPr eaLnBrk="1" hangingPunct="1">
              <a:buFontTx/>
              <a:buNone/>
            </a:pPr>
            <a:endParaRPr lang="en-US" altLang="en-US" sz="1100" dirty="0" smtClean="0"/>
          </a:p>
          <a:p>
            <a:pPr eaLnBrk="1" hangingPunct="1">
              <a:buFontTx/>
              <a:buNone/>
            </a:pPr>
            <a:r>
              <a:rPr lang="en-US" altLang="en-US" sz="1100" b="1" dirty="0" smtClean="0"/>
              <a:t>Talking Points:</a:t>
            </a:r>
          </a:p>
          <a:p>
            <a:pPr eaLnBrk="1" hangingPunct="1">
              <a:buFontTx/>
              <a:buNone/>
            </a:pPr>
            <a:endParaRPr lang="en-US" altLang="en-US" sz="1100" dirty="0" smtClean="0"/>
          </a:p>
          <a:p>
            <a:pPr eaLnBrk="1" hangingPunct="1">
              <a:buFontTx/>
              <a:buNone/>
            </a:pPr>
            <a:r>
              <a:rPr lang="en-US" altLang="en-US" sz="1100" dirty="0" smtClean="0"/>
              <a:t>The NRS provides a framework for coordination among federal, state, and local responders and responsible parties to respond effectively on-scene to oil discharges and releases of hazardous substances, pollutants and contaminants -- whether accidental or deliberate. Coordinating planning requires integrating elements of a host of federal and state statutes and implementing regulations with different purposes. </a:t>
            </a:r>
          </a:p>
          <a:p>
            <a:pPr eaLnBrk="1" hangingPunct="1">
              <a:buFontTx/>
              <a:buNone/>
            </a:pPr>
            <a:endParaRPr lang="en-US" altLang="en-US" sz="1100" dirty="0" smtClean="0"/>
          </a:p>
          <a:p>
            <a:pPr eaLnBrk="1" hangingPunct="1">
              <a:buFontTx/>
              <a:buNone/>
            </a:pPr>
            <a:r>
              <a:rPr lang="en-US" altLang="en-US" sz="1100" dirty="0" smtClean="0"/>
              <a:t>The NRS accomplishes this through the development and maintenance of a family of layered and interlocking contingency plans.  Plans</a:t>
            </a:r>
            <a:r>
              <a:rPr lang="en-US" altLang="en-US" sz="1100" baseline="0" dirty="0" smtClean="0"/>
              <a:t> required under the NRS authorities are shown here with solid lines.</a:t>
            </a:r>
            <a:r>
              <a:rPr lang="en-US" altLang="en-US" sz="1100" dirty="0" smtClean="0"/>
              <a:t> These plans are required under regulation to be consistent.  The family of plans includes multiple levels to provide an integrated approach to responding</a:t>
            </a:r>
            <a:r>
              <a:rPr lang="en-US" altLang="en-US" sz="1100" baseline="0" dirty="0" smtClean="0"/>
              <a:t> to oil/hazmat incidents</a:t>
            </a:r>
            <a:r>
              <a:rPr lang="en-US" altLang="en-US" sz="1100" dirty="0" smtClean="0"/>
              <a:t>. </a:t>
            </a:r>
          </a:p>
          <a:p>
            <a:pPr eaLnBrk="1" hangingPunct="1">
              <a:buFontTx/>
              <a:buChar char="•"/>
            </a:pPr>
            <a:endParaRPr lang="en-US" altLang="en-US" sz="11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100" dirty="0" smtClean="0"/>
              <a:t>The Area Contingency Plan is the center of the solar-system of plans and the ACP and its associated Area Committee is where the agency-industry relationship is nurtured. This is important as industry plans are an integral component of the NRS, and the NCP provides for unique responsibilities of entities responsible for a spill – referred to as the Responsible Party or RP – which I’ll talk more about shortly.</a:t>
            </a:r>
          </a:p>
          <a:p>
            <a:pPr eaLnBrk="1" hangingPunct="1">
              <a:buFontTx/>
              <a:buNone/>
            </a:pPr>
            <a:endParaRPr lang="en-US" altLang="en-US" sz="1100" dirty="0" smtClean="0"/>
          </a:p>
          <a:p>
            <a:pPr eaLnBrk="1" hangingPunct="1">
              <a:buFontTx/>
              <a:buNone/>
            </a:pPr>
            <a:r>
              <a:rPr lang="en-US" altLang="en-US" sz="1100" dirty="0" smtClean="0"/>
              <a:t>This family of oil/hazmat plans integrates with and</a:t>
            </a:r>
            <a:r>
              <a:rPr lang="en-US" altLang="en-US" sz="1100" baseline="0" dirty="0" smtClean="0"/>
              <a:t> supports </a:t>
            </a:r>
            <a:r>
              <a:rPr lang="en-US" altLang="en-US" sz="1100" dirty="0" smtClean="0"/>
              <a:t>the National Response Framework (NRF), which is issued by DHS under presidential directive.  We’ll be discussing the NRF later in this presentation.</a:t>
            </a:r>
          </a:p>
          <a:p>
            <a:pPr eaLnBrk="1" hangingPunct="1"/>
            <a:endParaRPr lang="en-US" altLang="en-US" sz="1100" dirty="0" smtClean="0"/>
          </a:p>
          <a:p>
            <a:pPr eaLnBrk="1" hangingPunct="1"/>
            <a:r>
              <a:rPr lang="en-US" altLang="en-US" sz="1100" dirty="0" smtClean="0"/>
              <a:t>KEY FOR CHART:</a:t>
            </a:r>
          </a:p>
          <a:p>
            <a:pPr eaLnBrk="1" hangingPunct="1">
              <a:buFontTx/>
              <a:buChar char="•"/>
            </a:pPr>
            <a:r>
              <a:rPr lang="en-US" altLang="en-US" sz="1100" dirty="0" smtClean="0"/>
              <a:t>Larger solid lines = Plans of the NRS</a:t>
            </a:r>
          </a:p>
          <a:p>
            <a:pPr eaLnBrk="1" hangingPunct="1">
              <a:buFontTx/>
              <a:buChar char="•"/>
            </a:pPr>
            <a:r>
              <a:rPr lang="en-US" altLang="en-US" sz="1100" dirty="0" smtClean="0"/>
              <a:t>Small solid lines = Plans integrated with the ACP</a:t>
            </a:r>
          </a:p>
          <a:p>
            <a:pPr eaLnBrk="1" hangingPunct="1">
              <a:buFontTx/>
              <a:buChar char="•"/>
            </a:pPr>
            <a:r>
              <a:rPr lang="en-US" altLang="en-US" sz="1100" dirty="0" smtClean="0"/>
              <a:t>Dotted lines = Points of coordination with the NRS</a:t>
            </a:r>
          </a:p>
          <a:p>
            <a:pPr eaLnBrk="1" hangingPunct="1">
              <a:buFontTx/>
              <a:buChar char="•"/>
            </a:pPr>
            <a:endParaRPr lang="en-US" altLang="en-US" sz="1100"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miter lim="800000"/>
            <a:headEnd/>
            <a:tailEnd/>
          </a:ln>
        </p:spPr>
        <p:txBody>
          <a:bodyPr/>
          <a:lstStyle/>
          <a:p>
            <a:fld id="{A0694DFE-4AE9-4A27-9404-0904EC8DC193}" type="slidenum">
              <a:rPr lang="en-US" altLang="en-US"/>
              <a:pPr/>
              <a:t>8</a:t>
            </a:fld>
            <a:endParaRPr lang="en-US" altLang="en-US"/>
          </a:p>
        </p:txBody>
      </p:sp>
      <p:sp>
        <p:nvSpPr>
          <p:cNvPr id="71683" name="Rectangle 2"/>
          <p:cNvSpPr>
            <a:spLocks noGrp="1" noRot="1" noChangeAspect="1" noChangeArrowheads="1" noTextEdit="1"/>
          </p:cNvSpPr>
          <p:nvPr>
            <p:ph type="sldImg"/>
          </p:nvPr>
        </p:nvSpPr>
        <p:spPr>
          <a:xfrm>
            <a:off x="1192213" y="703263"/>
            <a:ext cx="4648200" cy="3487737"/>
          </a:xfrm>
          <a:ln/>
        </p:spPr>
      </p:sp>
      <p:sp>
        <p:nvSpPr>
          <p:cNvPr id="71684" name="Rectangle 3"/>
          <p:cNvSpPr>
            <a:spLocks noGrp="1" noChangeArrowheads="1"/>
          </p:cNvSpPr>
          <p:nvPr>
            <p:ph type="body" idx="1"/>
          </p:nvPr>
        </p:nvSpPr>
        <p:spPr>
          <a:xfrm>
            <a:off x="463550" y="4421825"/>
            <a:ext cx="6172200" cy="4189095"/>
          </a:xfrm>
          <a:noFill/>
        </p:spPr>
        <p:txBody>
          <a:bodyPr/>
          <a:lstStyle/>
          <a:p>
            <a:pPr defTabSz="924458">
              <a:defRPr/>
            </a:pPr>
            <a:r>
              <a:rPr lang="en-US" altLang="en-US" sz="1100" b="1" dirty="0" smtClean="0"/>
              <a:t>Key Point: </a:t>
            </a:r>
            <a:r>
              <a:rPr lang="en-US" altLang="en-US" sz="1100" dirty="0" smtClean="0"/>
              <a:t>OSC is the federal incident commander </a:t>
            </a:r>
          </a:p>
          <a:p>
            <a:pPr eaLnBrk="1" hangingPunct="1">
              <a:buFontTx/>
              <a:buNone/>
            </a:pPr>
            <a:endParaRPr lang="en-US" altLang="en-US" sz="1100" dirty="0" smtClean="0"/>
          </a:p>
          <a:p>
            <a:pPr eaLnBrk="1" hangingPunct="1">
              <a:buFontTx/>
              <a:buNone/>
            </a:pPr>
            <a:r>
              <a:rPr lang="en-US" altLang="en-US" sz="1100" b="1" dirty="0" smtClean="0"/>
              <a:t>Talking Points:</a:t>
            </a:r>
          </a:p>
          <a:p>
            <a:pPr eaLnBrk="1" hangingPunct="1">
              <a:buFontTx/>
              <a:buNone/>
            </a:pPr>
            <a:endParaRPr lang="en-US" altLang="en-US" sz="1100" dirty="0" smtClean="0"/>
          </a:p>
          <a:p>
            <a:pPr eaLnBrk="1" hangingPunct="1">
              <a:buFontTx/>
              <a:buNone/>
            </a:pPr>
            <a:r>
              <a:rPr lang="en-US" altLang="en-US" sz="1100" dirty="0" smtClean="0"/>
              <a:t>EPA </a:t>
            </a:r>
            <a:r>
              <a:rPr lang="en-US" altLang="en-US" sz="1100" dirty="0"/>
              <a:t>and USCG are the primary agencies that coordinate NCP preparedness and response activities and provide Federal On-Scene Coordinators (OSCs).   </a:t>
            </a:r>
            <a:endParaRPr lang="en-US" altLang="en-US" sz="1100" dirty="0" smtClean="0"/>
          </a:p>
          <a:p>
            <a:pPr lvl="1" eaLnBrk="1" hangingPunct="1">
              <a:buFontTx/>
              <a:buChar char="•"/>
            </a:pPr>
            <a:r>
              <a:rPr lang="en-US" altLang="en-US" sz="1100" dirty="0" smtClean="0"/>
              <a:t>EPA </a:t>
            </a:r>
            <a:r>
              <a:rPr lang="en-US" altLang="en-US" sz="1100" dirty="0"/>
              <a:t>is the lead agency and provides OSCs for the inland </a:t>
            </a:r>
            <a:r>
              <a:rPr lang="en-US" altLang="en-US" sz="1100" dirty="0" smtClean="0"/>
              <a:t>area. </a:t>
            </a:r>
          </a:p>
          <a:p>
            <a:pPr lvl="1" eaLnBrk="1" hangingPunct="1">
              <a:buFontTx/>
              <a:buChar char="•"/>
            </a:pPr>
            <a:r>
              <a:rPr lang="en-US" altLang="en-US" sz="1100" dirty="0" smtClean="0"/>
              <a:t>USCG </a:t>
            </a:r>
            <a:r>
              <a:rPr lang="en-US" altLang="en-US" sz="1100" dirty="0"/>
              <a:t>is the lead agency and provides OSCs for the coastal area</a:t>
            </a:r>
            <a:r>
              <a:rPr lang="en-US" altLang="en-US" sz="1100" dirty="0" smtClean="0"/>
              <a:t>. </a:t>
            </a:r>
          </a:p>
          <a:p>
            <a:pPr lvl="1" eaLnBrk="1" hangingPunct="1">
              <a:buFontTx/>
              <a:buChar char="•"/>
            </a:pPr>
            <a:r>
              <a:rPr lang="en-US" altLang="en-US" sz="1100" dirty="0" smtClean="0"/>
              <a:t>Other </a:t>
            </a:r>
            <a:r>
              <a:rPr lang="en-US" altLang="en-US" sz="1100" dirty="0"/>
              <a:t>federal agencies with oil and hazmat jurisdiction and expertise support EPA and USCG</a:t>
            </a:r>
            <a:r>
              <a:rPr lang="en-US" altLang="en-US" sz="1100" dirty="0" smtClean="0"/>
              <a:t>.</a:t>
            </a:r>
          </a:p>
          <a:p>
            <a:pPr lvl="1" eaLnBrk="1" hangingPunct="1">
              <a:buFontTx/>
              <a:buNone/>
            </a:pPr>
            <a:endParaRPr lang="en-US" altLang="en-US" sz="1100" dirty="0"/>
          </a:p>
          <a:p>
            <a:pPr eaLnBrk="1" hangingPunct="1">
              <a:buFontTx/>
              <a:buNone/>
            </a:pPr>
            <a:r>
              <a:rPr lang="en-US" altLang="en-US" sz="1100" dirty="0" smtClean="0"/>
              <a:t>The </a:t>
            </a:r>
            <a:r>
              <a:rPr lang="en-US" altLang="en-US" sz="1100" dirty="0"/>
              <a:t>OSC is </a:t>
            </a:r>
            <a:r>
              <a:rPr lang="en-US" altLang="en-US" sz="1100" dirty="0" smtClean="0"/>
              <a:t>the federal incident commander during an emergency </a:t>
            </a:r>
            <a:r>
              <a:rPr lang="en-US" altLang="en-US" sz="1100" dirty="0"/>
              <a:t>response.  OSCs are highly skilled men and women who conduct, direct, and coordinate emergency response actions as needed - </a:t>
            </a:r>
            <a:r>
              <a:rPr lang="en-US" altLang="en-US" sz="1100" dirty="0" smtClean="0"/>
              <a:t>taking </a:t>
            </a:r>
            <a:r>
              <a:rPr lang="en-US" altLang="en-US" sz="1100" dirty="0"/>
              <a:t>whatever actions are necessary and consistent with </a:t>
            </a:r>
            <a:r>
              <a:rPr lang="en-US" altLang="en-US" sz="1100" dirty="0" smtClean="0"/>
              <a:t>federal </a:t>
            </a:r>
            <a:r>
              <a:rPr lang="en-US" altLang="en-US" sz="1100" dirty="0"/>
              <a:t>law to remove the pollution or contamination threat</a:t>
            </a:r>
            <a:r>
              <a:rPr lang="en-US" altLang="en-US" sz="1100" dirty="0" smtClean="0"/>
              <a:t>.</a:t>
            </a:r>
          </a:p>
          <a:p>
            <a:pPr eaLnBrk="1" hangingPunct="1">
              <a:buFontTx/>
              <a:buNone/>
            </a:pPr>
            <a:endParaRPr lang="en-US" altLang="en-US" sz="1100" dirty="0"/>
          </a:p>
          <a:p>
            <a:pPr eaLnBrk="1" hangingPunct="1">
              <a:buFontTx/>
              <a:buNone/>
            </a:pPr>
            <a:r>
              <a:rPr lang="en-US" altLang="en-US" sz="1100" dirty="0" smtClean="0"/>
              <a:t>There </a:t>
            </a:r>
            <a:r>
              <a:rPr lang="en-US" altLang="en-US" sz="1100" dirty="0"/>
              <a:t>are approximately 230 pre-designated EPA OSCs and </a:t>
            </a:r>
            <a:r>
              <a:rPr lang="en-US" altLang="en-US" sz="1100" dirty="0" smtClean="0"/>
              <a:t>36 </a:t>
            </a:r>
            <a:r>
              <a:rPr lang="en-US" altLang="en-US" sz="1100" dirty="0"/>
              <a:t>pre-designated USCG OSCs.  They are located in and deploy from EPA </a:t>
            </a:r>
            <a:r>
              <a:rPr lang="en-US" altLang="en-US" sz="1100" dirty="0" smtClean="0"/>
              <a:t>regional offices </a:t>
            </a:r>
            <a:r>
              <a:rPr lang="en-US" altLang="en-US" sz="1100" dirty="0"/>
              <a:t>and USCG </a:t>
            </a:r>
            <a:r>
              <a:rPr lang="en-US" altLang="en-US" sz="1100" dirty="0" smtClean="0"/>
              <a:t>Sectors.</a:t>
            </a:r>
          </a:p>
          <a:p>
            <a:pPr eaLnBrk="1" hangingPunct="1">
              <a:buFontTx/>
              <a:buNone/>
            </a:pPr>
            <a:r>
              <a:rPr lang="en-US" altLang="en-US" sz="1100" dirty="0" smtClean="0"/>
              <a:t>________________________________________</a:t>
            </a:r>
          </a:p>
          <a:p>
            <a:pPr eaLnBrk="1" hangingPunct="1">
              <a:buFontTx/>
              <a:buNone/>
            </a:pPr>
            <a:endParaRPr lang="en-US" altLang="en-US" sz="1100" dirty="0"/>
          </a:p>
          <a:p>
            <a:pPr eaLnBrk="1" hangingPunct="1">
              <a:buFontTx/>
              <a:buNone/>
            </a:pPr>
            <a:r>
              <a:rPr lang="en-US" altLang="en-US" sz="1100" dirty="0" smtClean="0"/>
              <a:t>[</a:t>
            </a:r>
            <a:r>
              <a:rPr lang="en-US" altLang="en-US" sz="1100" b="1" dirty="0" smtClean="0"/>
              <a:t>OPTIONAL</a:t>
            </a:r>
            <a:r>
              <a:rPr lang="en-US" altLang="en-US" sz="1100" dirty="0" smtClean="0"/>
              <a:t>]</a:t>
            </a:r>
            <a:r>
              <a:rPr lang="en-US" altLang="en-US" sz="1100" baseline="0" dirty="0" smtClean="0"/>
              <a:t> </a:t>
            </a:r>
            <a:r>
              <a:rPr lang="en-US" altLang="en-US" sz="1100" dirty="0" smtClean="0"/>
              <a:t>DOE </a:t>
            </a:r>
            <a:r>
              <a:rPr lang="en-US" altLang="en-US" sz="1100" dirty="0"/>
              <a:t>and DOD are the other two agencies that have the authority and responsibility to provide the federal OSC for emergency hazardous substance releases specifically from DOE and DOD facilities and materials.  (They do not have OSC authority for their oil releases – EPA or USCG would be the federal OSC for oil spills from DOE and DOD facilities/materials.)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miter lim="800000"/>
            <a:headEnd/>
            <a:tailEnd/>
          </a:ln>
        </p:spPr>
        <p:txBody>
          <a:bodyPr/>
          <a:lstStyle/>
          <a:p>
            <a:fld id="{C5E9AECE-4DA6-44CC-A1D7-4441025E4C47}" type="slidenum">
              <a:rPr lang="en-US" altLang="en-US"/>
              <a:pPr/>
              <a:t>9</a:t>
            </a:fld>
            <a:endParaRPr lang="en-US" altLang="en-US"/>
          </a:p>
        </p:txBody>
      </p:sp>
      <p:sp>
        <p:nvSpPr>
          <p:cNvPr id="77827" name="Rectangle 2"/>
          <p:cNvSpPr>
            <a:spLocks noGrp="1" noRot="1" noChangeAspect="1" noChangeArrowheads="1" noTextEdit="1"/>
          </p:cNvSpPr>
          <p:nvPr>
            <p:ph type="sldImg"/>
          </p:nvPr>
        </p:nvSpPr>
        <p:spPr>
          <a:xfrm>
            <a:off x="1192213" y="703263"/>
            <a:ext cx="4648200" cy="3487737"/>
          </a:xfrm>
          <a:ln/>
        </p:spPr>
      </p:sp>
      <p:sp>
        <p:nvSpPr>
          <p:cNvPr id="77828" name="Rectangle 3"/>
          <p:cNvSpPr>
            <a:spLocks noGrp="1" noChangeArrowheads="1"/>
          </p:cNvSpPr>
          <p:nvPr>
            <p:ph type="body" idx="1"/>
          </p:nvPr>
        </p:nvSpPr>
        <p:spPr>
          <a:xfrm>
            <a:off x="463550" y="4421825"/>
            <a:ext cx="6248400" cy="4189095"/>
          </a:xfrm>
          <a:noFill/>
        </p:spPr>
        <p:txBody>
          <a:bodyPr>
            <a:normAutofit lnSpcReduction="10000"/>
          </a:bodyPr>
          <a:lstStyle/>
          <a:p>
            <a:pPr marL="174979" indent="-174979"/>
            <a:r>
              <a:rPr lang="en-US" altLang="en-US" sz="1100" b="1" dirty="0" smtClean="0">
                <a:latin typeface="Calibri" pitchFamily="34" charset="0"/>
              </a:rPr>
              <a:t>Key Point: </a:t>
            </a:r>
            <a:r>
              <a:rPr lang="en-US" altLang="en-US" sz="1100" dirty="0" smtClean="0">
                <a:latin typeface="Calibri" pitchFamily="34" charset="0"/>
              </a:rPr>
              <a:t>Special Teams are standing preparedness and response bodies of highly skilled responders from various NRT federal</a:t>
            </a:r>
            <a:r>
              <a:rPr lang="en-US" altLang="en-US" sz="1100" baseline="0" dirty="0" smtClean="0">
                <a:latin typeface="Calibri" pitchFamily="34" charset="0"/>
              </a:rPr>
              <a:t> agencies, </a:t>
            </a:r>
            <a:r>
              <a:rPr lang="en-US" altLang="en-US" sz="1100" dirty="0" smtClean="0">
                <a:latin typeface="Calibri" pitchFamily="34" charset="0"/>
              </a:rPr>
              <a:t>available by direct request by the OSC.</a:t>
            </a:r>
          </a:p>
          <a:p>
            <a:pPr marL="174979" indent="-174979"/>
            <a:endParaRPr lang="en-US" altLang="en-US" sz="1100" dirty="0" smtClean="0">
              <a:latin typeface="Calibri" pitchFamily="34" charset="0"/>
            </a:endParaRPr>
          </a:p>
          <a:p>
            <a:pPr marL="174979" indent="-174979"/>
            <a:r>
              <a:rPr lang="en-US" altLang="en-US" sz="1100" b="1" dirty="0" smtClean="0">
                <a:latin typeface="Calibri" pitchFamily="34" charset="0"/>
              </a:rPr>
              <a:t>Talking Points:</a:t>
            </a:r>
          </a:p>
          <a:p>
            <a:pPr marL="174979" indent="-174979"/>
            <a:endParaRPr lang="en-US" altLang="en-US" sz="1100" dirty="0" smtClean="0">
              <a:latin typeface="Calibri" pitchFamily="34" charset="0"/>
            </a:endParaRPr>
          </a:p>
          <a:p>
            <a:pPr marL="174979" indent="-174979">
              <a:buFont typeface="Arial" panose="020B0604020202020204" pitchFamily="34" charset="0"/>
              <a:buNone/>
            </a:pPr>
            <a:r>
              <a:rPr lang="en-US" altLang="en-US" sz="1100" dirty="0" smtClean="0">
                <a:latin typeface="Calibri" pitchFamily="34" charset="0"/>
              </a:rPr>
              <a:t>To help the OSCs, the NRS includes a variety of federal “Special Teams” that can provide OSCs with more in-depth expertise in certain technical and response capabilities. As you can see, these teams come from several of the federal agencies on the NRT.</a:t>
            </a:r>
          </a:p>
          <a:p>
            <a:pPr marL="174979" indent="-174979">
              <a:buFont typeface="Arial" panose="020B0604020202020204" pitchFamily="34" charset="0"/>
              <a:buChar char="•"/>
            </a:pPr>
            <a:endParaRPr lang="en-US" altLang="en-US" sz="1100" dirty="0" smtClean="0">
              <a:latin typeface="Calibri" pitchFamily="34" charset="0"/>
            </a:endParaRPr>
          </a:p>
          <a:p>
            <a:pPr marL="174979" indent="-174979">
              <a:buFont typeface="Arial" panose="020B0604020202020204" pitchFamily="34" charset="0"/>
              <a:buNone/>
            </a:pPr>
            <a:r>
              <a:rPr lang="en-US" altLang="en-US" sz="1100" dirty="0" smtClean="0">
                <a:latin typeface="Calibri" pitchFamily="34" charset="0"/>
              </a:rPr>
              <a:t>It’s important to understand that during an NCP response, the Special Teams respond to support the OSCs; they do not lead NCP responses. Additionally, these are “national” resources under the NRS  and identified in the NCP.</a:t>
            </a:r>
          </a:p>
          <a:p>
            <a:pPr marL="174979" indent="-174979">
              <a:buFont typeface="Arial" panose="020B0604020202020204" pitchFamily="34" charset="0"/>
              <a:buNone/>
            </a:pPr>
            <a:endParaRPr lang="en-US" altLang="en-US" sz="1100" dirty="0" smtClean="0">
              <a:latin typeface="Calibri" pitchFamily="34" charset="0"/>
            </a:endParaRPr>
          </a:p>
          <a:p>
            <a:r>
              <a:rPr lang="en-US" altLang="en-US" sz="1100" b="1" i="1" dirty="0" smtClean="0">
                <a:latin typeface="Calibri" pitchFamily="34" charset="0"/>
              </a:rPr>
              <a:t>[For briefings in agencies that provide Special Teams that will be described further in Agency-specific section, mention here that the Agency rep will be talking about the Agency's team in more detail later.]</a:t>
            </a:r>
          </a:p>
          <a:p>
            <a:r>
              <a:rPr lang="en-US" altLang="en-US" sz="1100" dirty="0" smtClean="0">
                <a:latin typeface="Calibri" pitchFamily="34" charset="0"/>
              </a:rPr>
              <a:t>_______________________________________________________________</a:t>
            </a:r>
          </a:p>
          <a:p>
            <a:pPr algn="l"/>
            <a:r>
              <a:rPr lang="en-US" altLang="en-US" sz="1100" b="1" dirty="0" smtClean="0">
                <a:latin typeface="Calibri" pitchFamily="34" charset="0"/>
              </a:rPr>
              <a:t>USCG</a:t>
            </a:r>
            <a:r>
              <a:rPr lang="en-US" altLang="en-US" sz="1100" dirty="0" smtClean="0">
                <a:latin typeface="Calibri" pitchFamily="34" charset="0"/>
              </a:rPr>
              <a:t> - National Strike Force (NSF) – includes the NSFCC and three Strike Teams (Pacific, Atlantic, and Gulf); Incident Management Assist Team (IMAT); Public Information Assist Team (PIAT); District Response Groups (DRGs);</a:t>
            </a:r>
            <a:r>
              <a:rPr lang="en-US" altLang="en-US" sz="1100" baseline="0" dirty="0" smtClean="0">
                <a:latin typeface="Calibri" pitchFamily="34" charset="0"/>
              </a:rPr>
              <a:t> National Pollution Fund Center (NPFC)</a:t>
            </a:r>
            <a:endParaRPr lang="en-US" altLang="en-US" sz="1100" dirty="0" smtClean="0">
              <a:latin typeface="Calibri" pitchFamily="34" charset="0"/>
            </a:endParaRPr>
          </a:p>
          <a:p>
            <a:pPr algn="l"/>
            <a:r>
              <a:rPr lang="en-US" altLang="en-US" sz="1100" b="1" dirty="0" smtClean="0">
                <a:latin typeface="Calibri" pitchFamily="34" charset="0"/>
              </a:rPr>
              <a:t>EPA</a:t>
            </a:r>
            <a:r>
              <a:rPr lang="en-US" altLang="en-US" sz="1100" dirty="0" smtClean="0">
                <a:latin typeface="Calibri" pitchFamily="34" charset="0"/>
              </a:rPr>
              <a:t> - Environmental Response Team (ERT); Radiological Emergency Response Team (RERT); National Criminal Enforcement Response Team (NCERT); CBRN Consequence Management Advisory Team (CMAT);</a:t>
            </a:r>
            <a:r>
              <a:rPr lang="en-US" altLang="en-US" sz="1100" baseline="0" dirty="0" smtClean="0">
                <a:latin typeface="Calibri" pitchFamily="34" charset="0"/>
              </a:rPr>
              <a:t> and</a:t>
            </a:r>
            <a:r>
              <a:rPr lang="en-US" altLang="en-US" sz="1100" dirty="0" smtClean="0">
                <a:latin typeface="Calibri" pitchFamily="34" charset="0"/>
              </a:rPr>
              <a:t> Scientific</a:t>
            </a:r>
            <a:r>
              <a:rPr lang="en-US" altLang="en-US" sz="1100" baseline="0" dirty="0" smtClean="0">
                <a:latin typeface="Calibri" pitchFamily="34" charset="0"/>
              </a:rPr>
              <a:t> Support Coordinators (SSCs)</a:t>
            </a:r>
            <a:endParaRPr lang="en-US" altLang="en-US" sz="1100" dirty="0" smtClean="0">
              <a:latin typeface="Calibri" pitchFamily="34" charset="0"/>
            </a:endParaRPr>
          </a:p>
          <a:p>
            <a:pPr algn="l"/>
            <a:r>
              <a:rPr lang="en-US" altLang="en-US" sz="1100" b="1" dirty="0" smtClean="0">
                <a:latin typeface="Calibri" pitchFamily="34" charset="0"/>
              </a:rPr>
              <a:t>DOL OSHA </a:t>
            </a:r>
            <a:r>
              <a:rPr lang="en-US" altLang="en-US" sz="1100" b="0" dirty="0" smtClean="0">
                <a:latin typeface="Calibri" pitchFamily="34" charset="0"/>
              </a:rPr>
              <a:t>-</a:t>
            </a:r>
            <a:r>
              <a:rPr lang="en-US" altLang="en-US" sz="1100" dirty="0" smtClean="0">
                <a:latin typeface="Calibri" pitchFamily="34" charset="0"/>
              </a:rPr>
              <a:t> Specialized Response Team – chemical, biological, radiological,</a:t>
            </a:r>
            <a:r>
              <a:rPr lang="en-US" altLang="en-US" sz="1100" baseline="0" dirty="0" smtClean="0">
                <a:latin typeface="Calibri" pitchFamily="34" charset="0"/>
              </a:rPr>
              <a:t> </a:t>
            </a:r>
            <a:r>
              <a:rPr lang="en-US" altLang="en-US" sz="1100" dirty="0" smtClean="0">
                <a:latin typeface="Calibri" pitchFamily="34" charset="0"/>
              </a:rPr>
              <a:t>and structural</a:t>
            </a:r>
            <a:r>
              <a:rPr lang="en-US" altLang="en-US" sz="1100" baseline="0" dirty="0" smtClean="0">
                <a:latin typeface="Calibri" pitchFamily="34" charset="0"/>
              </a:rPr>
              <a:t> collapse</a:t>
            </a:r>
            <a:endParaRPr lang="en-US" altLang="en-US" sz="1100" dirty="0" smtClean="0">
              <a:latin typeface="Calibri" pitchFamily="34" charset="0"/>
            </a:endParaRPr>
          </a:p>
          <a:p>
            <a:pPr marL="1614592" indent="-1614592"/>
            <a:r>
              <a:rPr lang="en-US" altLang="en-US" sz="1100" b="1" dirty="0" smtClean="0">
                <a:latin typeface="Calibri" pitchFamily="34" charset="0"/>
              </a:rPr>
              <a:t>DOC NOAA  </a:t>
            </a:r>
            <a:r>
              <a:rPr lang="en-US" altLang="en-US" sz="1100" b="0" dirty="0" smtClean="0">
                <a:latin typeface="Calibri" pitchFamily="34" charset="0"/>
              </a:rPr>
              <a:t>-</a:t>
            </a:r>
            <a:r>
              <a:rPr lang="en-US" altLang="en-US" sz="1100" dirty="0" smtClean="0">
                <a:latin typeface="Calibri" pitchFamily="34" charset="0"/>
              </a:rPr>
              <a:t> Scientific Support Coordinators (SSCs)</a:t>
            </a:r>
          </a:p>
          <a:p>
            <a:pPr algn="l"/>
            <a:r>
              <a:rPr lang="en-US" altLang="en-US" sz="1100" b="1" dirty="0" smtClean="0">
                <a:latin typeface="Calibri" pitchFamily="34" charset="0"/>
              </a:rPr>
              <a:t>DOD Navy Supervisor of Salvage (SUPSALV) – </a:t>
            </a:r>
            <a:r>
              <a:rPr lang="en-US" altLang="en-US" sz="1100" b="0" dirty="0" smtClean="0">
                <a:latin typeface="Calibri" pitchFamily="34" charset="0"/>
              </a:rPr>
              <a:t>underwater</a:t>
            </a:r>
            <a:r>
              <a:rPr lang="en-US" altLang="en-US" sz="1100" b="0" baseline="0" dirty="0" smtClean="0">
                <a:latin typeface="Calibri" pitchFamily="34" charset="0"/>
              </a:rPr>
              <a:t> salvage technical support</a:t>
            </a:r>
            <a:endParaRPr lang="en-US" altLang="en-US" sz="1100" b="1" dirty="0" smtClean="0">
              <a:latin typeface="Calibri" pitchFamily="34" charset="0"/>
            </a:endParaRPr>
          </a:p>
          <a:p>
            <a:pPr algn="l"/>
            <a:r>
              <a:rPr lang="en-US" altLang="en-US" sz="1100" b="1" dirty="0" smtClean="0">
                <a:latin typeface="Calibri" pitchFamily="34" charset="0"/>
              </a:rPr>
              <a:t>DOI Bureau</a:t>
            </a:r>
            <a:r>
              <a:rPr lang="en-US" altLang="en-US" sz="1100" b="1" baseline="0" dirty="0" smtClean="0">
                <a:latin typeface="Calibri" pitchFamily="34" charset="0"/>
              </a:rPr>
              <a:t> of Safety &amp; Environmental Enforcement (B</a:t>
            </a:r>
            <a:r>
              <a:rPr lang="en-US" altLang="en-US" sz="1100" b="1" dirty="0" smtClean="0">
                <a:latin typeface="Calibri" pitchFamily="34" charset="0"/>
              </a:rPr>
              <a:t>SEE) – </a:t>
            </a:r>
            <a:r>
              <a:rPr lang="en-US" altLang="en-US" sz="1100" dirty="0" smtClean="0">
                <a:latin typeface="Calibri" pitchFamily="34" charset="0"/>
              </a:rPr>
              <a:t>Source Control Support Coordinator (SCSC)</a:t>
            </a:r>
          </a:p>
          <a:p>
            <a:r>
              <a:rPr lang="en-US" altLang="en-US" sz="1100" b="1" dirty="0" smtClean="0">
                <a:latin typeface="Calibri" pitchFamily="34" charset="0"/>
              </a:rPr>
              <a:t>DOE </a:t>
            </a:r>
            <a:r>
              <a:rPr lang="en-US" altLang="en-US" sz="1100" dirty="0" smtClean="0">
                <a:latin typeface="Calibri" pitchFamily="34" charset="0"/>
              </a:rPr>
              <a:t>– Assorted Radiological Response Teams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miter lim="800000"/>
            <a:headEnd/>
            <a:tailEnd/>
          </a:ln>
        </p:spPr>
        <p:txBody>
          <a:bodyPr/>
          <a:lstStyle/>
          <a:p>
            <a:fld id="{F87D1A98-5D0C-4A12-9FBF-B903BF7356AC}" type="slidenum">
              <a:rPr lang="en-US" altLang="en-US"/>
              <a:pPr/>
              <a:t>10</a:t>
            </a:fld>
            <a:endParaRPr lang="en-US" altLang="en-US"/>
          </a:p>
        </p:txBody>
      </p:sp>
      <p:sp>
        <p:nvSpPr>
          <p:cNvPr id="75779" name="Rectangle 2"/>
          <p:cNvSpPr>
            <a:spLocks noGrp="1" noRot="1" noChangeAspect="1" noChangeArrowheads="1" noTextEdit="1"/>
          </p:cNvSpPr>
          <p:nvPr>
            <p:ph type="sldImg"/>
          </p:nvPr>
        </p:nvSpPr>
        <p:spPr>
          <a:xfrm>
            <a:off x="1192213" y="703263"/>
            <a:ext cx="4648200" cy="3487737"/>
          </a:xfrm>
          <a:ln/>
        </p:spPr>
      </p:sp>
      <p:sp>
        <p:nvSpPr>
          <p:cNvPr id="75780" name="Rectangle 3"/>
          <p:cNvSpPr>
            <a:spLocks noGrp="1" noChangeArrowheads="1"/>
          </p:cNvSpPr>
          <p:nvPr>
            <p:ph type="body" idx="1"/>
          </p:nvPr>
        </p:nvSpPr>
        <p:spPr>
          <a:xfrm>
            <a:off x="387350" y="4421825"/>
            <a:ext cx="6248400" cy="4189095"/>
          </a:xfrm>
          <a:noFill/>
        </p:spPr>
        <p:txBody>
          <a:bodyPr>
            <a:normAutofit/>
          </a:bodyPr>
          <a:lstStyle/>
          <a:p>
            <a:pPr eaLnBrk="1" hangingPunct="1">
              <a:buFontTx/>
              <a:buNone/>
            </a:pPr>
            <a:r>
              <a:rPr lang="en-US" altLang="en-US" sz="1100" b="1" dirty="0" smtClean="0"/>
              <a:t>Key Point: </a:t>
            </a:r>
            <a:r>
              <a:rPr lang="en-US" altLang="en-US" sz="1100" dirty="0" smtClean="0"/>
              <a:t>The NRT and RRTs provide support to the OSC as needed. They do not “give direction” to the OSC.</a:t>
            </a:r>
          </a:p>
          <a:p>
            <a:pPr eaLnBrk="1" hangingPunct="1">
              <a:buFontTx/>
              <a:buNone/>
            </a:pPr>
            <a:endParaRPr lang="en-US" altLang="en-US" sz="1100" dirty="0" smtClean="0"/>
          </a:p>
          <a:p>
            <a:pPr eaLnBrk="1" hangingPunct="1">
              <a:buFontTx/>
              <a:buNone/>
            </a:pPr>
            <a:r>
              <a:rPr lang="en-US" altLang="en-US" sz="1100" b="1" dirty="0" smtClean="0"/>
              <a:t>Talking Points:</a:t>
            </a:r>
          </a:p>
          <a:p>
            <a:pPr eaLnBrk="1" hangingPunct="1">
              <a:buFontTx/>
              <a:buNone/>
            </a:pPr>
            <a:endParaRPr lang="en-US" altLang="en-US" sz="1100" b="1" dirty="0" smtClean="0"/>
          </a:p>
          <a:p>
            <a:pPr eaLnBrk="1" hangingPunct="1">
              <a:buFont typeface="Arial" pitchFamily="34" charset="0"/>
              <a:buNone/>
            </a:pPr>
            <a:r>
              <a:rPr lang="en-US" altLang="en-US" sz="1100" dirty="0" smtClean="0"/>
              <a:t>As a reminder: Although called a “response team,” the NRT does not deploy as a team to an incident site, but provides national-level interagency coordination and policy support, and reach-back support from the member agencies to assist the OSC and Regional Response Teams.</a:t>
            </a:r>
          </a:p>
          <a:p>
            <a:pPr eaLnBrk="1" hangingPunct="1">
              <a:buFontTx/>
              <a:buChar char="•"/>
            </a:pPr>
            <a:endParaRPr lang="en-US" altLang="en-US" sz="1100" dirty="0" smtClean="0"/>
          </a:p>
          <a:p>
            <a:pPr eaLnBrk="1" hangingPunct="1">
              <a:buFont typeface="Arial" pitchFamily="34" charset="0"/>
              <a:buNone/>
            </a:pPr>
            <a:r>
              <a:rPr lang="en-US" altLang="en-US" sz="1100" dirty="0" smtClean="0"/>
              <a:t>There are 13 Regional Response Teams, one for each EPA region plus teams for the Caribbean, Oceania (Pacific Islands), and Alaska.</a:t>
            </a:r>
          </a:p>
          <a:p>
            <a:pPr lvl="1" eaLnBrk="1" hangingPunct="1">
              <a:buFontTx/>
              <a:buChar char="•"/>
            </a:pPr>
            <a:r>
              <a:rPr lang="en-US" altLang="en-US" sz="1100" dirty="0" smtClean="0"/>
              <a:t> The RRTs are made up of the same Federal agencies of the NRT, along with the States and territories within the region, and may also</a:t>
            </a:r>
            <a:r>
              <a:rPr lang="en-US" altLang="en-US" sz="1100" baseline="0" dirty="0" smtClean="0"/>
              <a:t> include</a:t>
            </a:r>
            <a:r>
              <a:rPr lang="en-US" altLang="en-US" sz="1100" dirty="0" smtClean="0"/>
              <a:t> federally recognized tribes and local governments.</a:t>
            </a:r>
          </a:p>
          <a:p>
            <a:pPr lvl="1" eaLnBrk="1" hangingPunct="1">
              <a:buFontTx/>
              <a:buChar char="•"/>
            </a:pPr>
            <a:r>
              <a:rPr lang="en-US" altLang="en-US" sz="1100" dirty="0" smtClean="0"/>
              <a:t> The role of the standing RRT includes communications systems and procedures, planning, coordination, training, evaluation, preparedness and related matters at the regional level.</a:t>
            </a:r>
          </a:p>
          <a:p>
            <a:pPr lvl="1" eaLnBrk="1" hangingPunct="1">
              <a:buFontTx/>
              <a:buChar char="•"/>
            </a:pPr>
            <a:r>
              <a:rPr lang="en-US" altLang="en-US" sz="1100" dirty="0" smtClean="0"/>
              <a:t> The RRTs develop the Regional Contingency Plans you saw on the slide with the family of plans, and coordinate across Area Committees in their respective regions.</a:t>
            </a:r>
          </a:p>
          <a:p>
            <a:pPr eaLnBrk="1" hangingPunct="1">
              <a:buFontTx/>
              <a:buNone/>
            </a:pPr>
            <a:endParaRPr lang="en-US" altLang="en-US" sz="1100" b="1" i="1" dirty="0" smtClean="0"/>
          </a:p>
          <a:p>
            <a:pPr eaLnBrk="1" hangingPunct="1">
              <a:buFont typeface="Arial" pitchFamily="34" charset="0"/>
              <a:buNone/>
            </a:pPr>
            <a:r>
              <a:rPr lang="en-US" altLang="en-US" sz="1100" b="0" i="0" dirty="0" smtClean="0"/>
              <a:t>During a response, RRTs may activate to provide resource and technical support to the OSC.  For the federal agencies represented on the NRT, the RRT is typically the first level of engagement with the OSC and the response.  If additional guidance or resources are needed, the NRT may be activated.</a:t>
            </a:r>
          </a:p>
          <a:p>
            <a:pPr eaLnBrk="1" hangingPunct="1">
              <a:buFontTx/>
              <a:buNone/>
            </a:pPr>
            <a:endParaRPr lang="en-US" altLang="en-US" sz="1100" b="1" i="1" dirty="0" smtClean="0"/>
          </a:p>
          <a:p>
            <a:pPr eaLnBrk="1" hangingPunct="1">
              <a:buFontTx/>
              <a:buChar char="•"/>
            </a:pPr>
            <a:endParaRPr lang="en-US" altLang="en-US" sz="1100"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63550" y="4421825"/>
            <a:ext cx="6248400" cy="4189095"/>
          </a:xfrm>
        </p:spPr>
        <p:txBody>
          <a:bodyPr/>
          <a:lstStyle/>
          <a:p>
            <a:r>
              <a:rPr lang="en-US" sz="1100" b="1" dirty="0" smtClean="0"/>
              <a:t>Key Point: </a:t>
            </a:r>
            <a:r>
              <a:rPr lang="en-US" sz="1100" dirty="0" smtClean="0"/>
              <a:t>RP is responsible for response </a:t>
            </a:r>
            <a:r>
              <a:rPr lang="en-US" sz="1100" b="1" dirty="0" smtClean="0"/>
              <a:t>under the direction and oversight of OSC</a:t>
            </a:r>
          </a:p>
          <a:p>
            <a:endParaRPr lang="en-US" sz="1100" dirty="0" smtClean="0"/>
          </a:p>
          <a:p>
            <a:r>
              <a:rPr lang="en-US" sz="1100" b="1" dirty="0" smtClean="0"/>
              <a:t>Talking Points:</a:t>
            </a:r>
          </a:p>
          <a:p>
            <a:endParaRPr lang="en-US" sz="1100" dirty="0" smtClean="0"/>
          </a:p>
          <a:p>
            <a:pPr>
              <a:buFont typeface="Arial" pitchFamily="34" charset="0"/>
              <a:buNone/>
            </a:pPr>
            <a:r>
              <a:rPr lang="en-US" sz="1100" dirty="0" smtClean="0"/>
              <a:t>One of the unique characteristics of the National Contingency Plan is the role of the Responsible Party.</a:t>
            </a:r>
          </a:p>
          <a:p>
            <a:pPr>
              <a:buFont typeface="Arial" pitchFamily="34" charset="0"/>
              <a:buChar char="•"/>
            </a:pPr>
            <a:endParaRPr lang="en-US" sz="1100" dirty="0" smtClean="0"/>
          </a:p>
          <a:p>
            <a:pPr>
              <a:buFont typeface="Arial" pitchFamily="34" charset="0"/>
              <a:buNone/>
            </a:pPr>
            <a:r>
              <a:rPr lang="en-US" sz="1100" dirty="0" smtClean="0"/>
              <a:t>The RP is responsible for cleaning up the spill, paying for the response, paying for certain damages as a result of the spill, and environmental restoration following the response. If the RP cannot be identified or is not capable of conducting an adequate response, a federal response may be needed.</a:t>
            </a:r>
          </a:p>
          <a:p>
            <a:pPr>
              <a:buFont typeface="Arial" pitchFamily="34" charset="0"/>
              <a:buNone/>
            </a:pPr>
            <a:endParaRPr lang="en-US" sz="1100" dirty="0" smtClean="0"/>
          </a:p>
          <a:p>
            <a:pPr>
              <a:buFont typeface="Arial" pitchFamily="34" charset="0"/>
              <a:buNone/>
            </a:pPr>
            <a:r>
              <a:rPr lang="en-US" sz="1100" dirty="0" smtClean="0"/>
              <a:t>Commonly,</a:t>
            </a:r>
            <a:r>
              <a:rPr lang="en-US" sz="1100" baseline="0" dirty="0" smtClean="0"/>
              <a:t> the RP works cooperatively with the On-Scene Coordinator as a response partner – providing an integrated joint response effort.</a:t>
            </a:r>
            <a:endParaRPr lang="en-US" sz="1100" dirty="0" smtClean="0"/>
          </a:p>
          <a:p>
            <a:pPr>
              <a:buFont typeface="Arial" pitchFamily="34" charset="0"/>
              <a:buChar char="•"/>
            </a:pPr>
            <a:endParaRPr lang="en-US" sz="1100" dirty="0" smtClean="0"/>
          </a:p>
          <a:p>
            <a:pPr>
              <a:buFont typeface="Arial" pitchFamily="34" charset="0"/>
              <a:buNone/>
            </a:pPr>
            <a:r>
              <a:rPr lang="en-US" sz="1100" dirty="0" smtClean="0"/>
              <a:t>You can probably remember the Deepwater Horizon Spill in 2010 and the prominent role BP played in the response effort and claims payment. </a:t>
            </a:r>
          </a:p>
          <a:p>
            <a:pPr>
              <a:buFont typeface="Arial" pitchFamily="34" charset="0"/>
              <a:buChar char="•"/>
            </a:pPr>
            <a:endParaRPr lang="en-US" sz="1100" dirty="0" smtClean="0"/>
          </a:p>
          <a:p>
            <a:pPr>
              <a:buFont typeface="Arial" pitchFamily="34" charset="0"/>
              <a:buNone/>
            </a:pPr>
            <a:r>
              <a:rPr lang="en-US" sz="1100" dirty="0" smtClean="0"/>
              <a:t>However, it is important to note that although the RP is responsible for the clean up, it is still the federal OSC that directs and oversees the response.</a:t>
            </a:r>
          </a:p>
          <a:p>
            <a:endParaRPr lang="en-US" baseline="0" dirty="0" smtClean="0"/>
          </a:p>
        </p:txBody>
      </p:sp>
      <p:sp>
        <p:nvSpPr>
          <p:cNvPr id="4" name="Slide Number Placeholder 3"/>
          <p:cNvSpPr>
            <a:spLocks noGrp="1"/>
          </p:cNvSpPr>
          <p:nvPr>
            <p:ph type="sldNum" sz="quarter" idx="10"/>
          </p:nvPr>
        </p:nvSpPr>
        <p:spPr/>
        <p:txBody>
          <a:bodyPr/>
          <a:lstStyle/>
          <a:p>
            <a:fld id="{F565FDAC-0A4B-4766-A5AA-8D0256D26B76}" type="slidenum">
              <a:rPr lang="en-US" smtClean="0"/>
              <a:pPr/>
              <a:t>11</a:t>
            </a:fld>
            <a:endParaRPr lang="en-US"/>
          </a:p>
        </p:txBody>
      </p:sp>
    </p:spTree>
    <p:extLst>
      <p:ext uri="{BB962C8B-B14F-4D97-AF65-F5344CB8AC3E}">
        <p14:creationId xmlns:p14="http://schemas.microsoft.com/office/powerpoint/2010/main" xmlns="" val="15458427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2150" y="4421825"/>
            <a:ext cx="5791200" cy="4652325"/>
          </a:xfrm>
        </p:spPr>
        <p:txBody>
          <a:bodyPr>
            <a:normAutofit/>
          </a:bodyPr>
          <a:lstStyle/>
          <a:p>
            <a:pPr defTabSz="924458">
              <a:defRPr/>
            </a:pPr>
            <a:r>
              <a:rPr lang="en-US" sz="1100" b="1" dirty="0" smtClean="0"/>
              <a:t>Key Point: </a:t>
            </a:r>
            <a:r>
              <a:rPr lang="en-US" sz="1100" dirty="0" smtClean="0"/>
              <a:t>Defined structure</a:t>
            </a:r>
            <a:r>
              <a:rPr lang="en-US" sz="1100" baseline="0" dirty="0" smtClean="0"/>
              <a:t> for field response </a:t>
            </a:r>
            <a:endParaRPr lang="en-US" sz="1100" dirty="0" smtClean="0"/>
          </a:p>
          <a:p>
            <a:pPr defTabSz="924458">
              <a:defRPr/>
            </a:pPr>
            <a:endParaRPr lang="en-US" sz="1100" dirty="0" smtClean="0"/>
          </a:p>
          <a:p>
            <a:pPr defTabSz="924458">
              <a:defRPr/>
            </a:pPr>
            <a:r>
              <a:rPr lang="en-US" sz="1100" b="1" dirty="0" smtClean="0"/>
              <a:t>Talking Points:</a:t>
            </a:r>
          </a:p>
          <a:p>
            <a:pPr defTabSz="924458">
              <a:defRPr/>
            </a:pPr>
            <a:endParaRPr lang="en-US" sz="1100" dirty="0" smtClean="0"/>
          </a:p>
          <a:p>
            <a:pPr defTabSz="924458">
              <a:defRPr/>
            </a:pPr>
            <a:r>
              <a:rPr lang="en-US" sz="1100" dirty="0" smtClean="0"/>
              <a:t>Presidential directive requires federal agencies to follow NIMS for planning for and managing emergencies -- so the NRS adopted NIMS, which includes an "Incident Command System" for organizing a response. </a:t>
            </a:r>
          </a:p>
          <a:p>
            <a:pPr defTabSz="924458">
              <a:defRPr/>
            </a:pPr>
            <a:endParaRPr lang="en-US" sz="1100" dirty="0" smtClean="0"/>
          </a:p>
          <a:p>
            <a:pPr defTabSz="924458">
              <a:defRPr/>
            </a:pPr>
            <a:r>
              <a:rPr lang="en-US" sz="1100" dirty="0" smtClean="0"/>
              <a:t>The Incident Command System is a scalable, flexible construct not unique to pollution response. ICS is a standardized approach to the command, control, and coordination of emergency response providing a common hierarchy within which responders from multiple agencies can be effective.</a:t>
            </a:r>
          </a:p>
          <a:p>
            <a:pPr defTabSz="924458">
              <a:defRPr/>
            </a:pPr>
            <a:endParaRPr lang="en-US" sz="1100" dirty="0" smtClean="0"/>
          </a:p>
          <a:p>
            <a:pPr defTabSz="924458">
              <a:defRPr/>
            </a:pPr>
            <a:r>
              <a:rPr lang="en-US" sz="1100" dirty="0" smtClean="0"/>
              <a:t>All NRT agencies have personnel trained and certified to plug into the ICS structure as needed during a response.</a:t>
            </a:r>
            <a:r>
              <a:rPr lang="en-US" sz="1100" baseline="0" dirty="0" smtClean="0"/>
              <a:t> </a:t>
            </a:r>
          </a:p>
          <a:p>
            <a:pPr defTabSz="924458">
              <a:defRPr/>
            </a:pPr>
            <a:endParaRPr lang="en-US" sz="1100" dirty="0" smtClean="0"/>
          </a:p>
          <a:p>
            <a:pPr defTabSz="924458">
              <a:defRPr/>
            </a:pPr>
            <a:r>
              <a:rPr lang="en-US" sz="1100" dirty="0" smtClean="0"/>
              <a:t>Please note that this is a simplified graphic -  Under each of the sections there can be and generally are many cascading components.</a:t>
            </a:r>
          </a:p>
          <a:p>
            <a:endParaRPr lang="en-US" sz="1100" strike="sngStrike" baseline="0" dirty="0" smtClean="0"/>
          </a:p>
          <a:p>
            <a:r>
              <a:rPr lang="en-US" sz="1100" dirty="0" smtClean="0"/>
              <a:t>Also important is the concept of a Unified Command. We talked about the federal OSC d</a:t>
            </a:r>
            <a:r>
              <a:rPr lang="en-US" baseline="0" dirty="0" smtClean="0"/>
              <a:t>irecting and overseeing a response. In a unified command, those with response authorities collectively manage the overall response. </a:t>
            </a:r>
            <a:r>
              <a:rPr lang="en-US" sz="1100" dirty="0" smtClean="0"/>
              <a:t>For NCP responses this typically includes the federal OSC, the state OSC, and the RP. However the federal OSC always maintains 51% of the vote.</a:t>
            </a:r>
          </a:p>
        </p:txBody>
      </p:sp>
      <p:sp>
        <p:nvSpPr>
          <p:cNvPr id="4" name="Slide Number Placeholder 3"/>
          <p:cNvSpPr>
            <a:spLocks noGrp="1"/>
          </p:cNvSpPr>
          <p:nvPr>
            <p:ph type="sldNum" sz="quarter" idx="10"/>
          </p:nvPr>
        </p:nvSpPr>
        <p:spPr/>
        <p:txBody>
          <a:bodyPr/>
          <a:lstStyle/>
          <a:p>
            <a:fld id="{F565FDAC-0A4B-4766-A5AA-8D0256D26B76}" type="slidenum">
              <a:rPr lang="en-US" smtClean="0"/>
              <a:pPr/>
              <a:t>12</a:t>
            </a:fld>
            <a:endParaRPr lang="en-US"/>
          </a:p>
        </p:txBody>
      </p:sp>
    </p:spTree>
    <p:extLst>
      <p:ext uri="{BB962C8B-B14F-4D97-AF65-F5344CB8AC3E}">
        <p14:creationId xmlns:p14="http://schemas.microsoft.com/office/powerpoint/2010/main" xmlns="" val="9243841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miter lim="800000"/>
            <a:headEnd/>
            <a:tailEnd/>
          </a:ln>
        </p:spPr>
        <p:txBody>
          <a:bodyPr/>
          <a:lstStyle/>
          <a:p>
            <a:fld id="{46A6FC4F-B441-4C01-96BE-6E4C68D16BF9}" type="slidenum">
              <a:rPr lang="en-US" altLang="en-US"/>
              <a:pPr/>
              <a:t>13</a:t>
            </a:fld>
            <a:endParaRPr lang="en-US" altLang="en-US"/>
          </a:p>
        </p:txBody>
      </p:sp>
      <p:sp>
        <p:nvSpPr>
          <p:cNvPr id="95235" name="Rectangle 2"/>
          <p:cNvSpPr>
            <a:spLocks noGrp="1" noRot="1" noChangeAspect="1" noChangeArrowheads="1" noTextEdit="1"/>
          </p:cNvSpPr>
          <p:nvPr>
            <p:ph type="sldImg"/>
          </p:nvPr>
        </p:nvSpPr>
        <p:spPr>
          <a:xfrm>
            <a:off x="1192213" y="387350"/>
            <a:ext cx="4648200" cy="3487737"/>
          </a:xfrm>
          <a:ln/>
        </p:spPr>
      </p:sp>
      <p:sp>
        <p:nvSpPr>
          <p:cNvPr id="95236" name="Rectangle 3"/>
          <p:cNvSpPr>
            <a:spLocks noGrp="1" noChangeArrowheads="1"/>
          </p:cNvSpPr>
          <p:nvPr>
            <p:ph type="body" idx="1"/>
          </p:nvPr>
        </p:nvSpPr>
        <p:spPr>
          <a:xfrm>
            <a:off x="387350" y="4121150"/>
            <a:ext cx="6400800" cy="5187949"/>
          </a:xfrm>
          <a:noFill/>
        </p:spPr>
        <p:txBody>
          <a:bodyPr>
            <a:normAutofit lnSpcReduction="10000"/>
          </a:bodyPr>
          <a:lstStyle/>
          <a:p>
            <a:pPr eaLnBrk="1" hangingPunct="1">
              <a:lnSpc>
                <a:spcPct val="100000"/>
              </a:lnSpc>
              <a:buFontTx/>
              <a:buNone/>
            </a:pPr>
            <a:r>
              <a:rPr lang="en-US" altLang="en-US" sz="900" b="1" dirty="0" smtClean="0"/>
              <a:t>Key Point: </a:t>
            </a:r>
            <a:r>
              <a:rPr lang="en-US" altLang="en-US" sz="900" dirty="0" smtClean="0"/>
              <a:t>Although the Responsible Party is responsible for paying for response costs – when the RP can be identified and is financially viable - there are also funds available to facilitate the federal/state response and efficient claims payment.</a:t>
            </a:r>
          </a:p>
          <a:p>
            <a:pPr eaLnBrk="1" hangingPunct="1">
              <a:lnSpc>
                <a:spcPct val="100000"/>
              </a:lnSpc>
              <a:buFontTx/>
              <a:buNone/>
            </a:pPr>
            <a:endParaRPr lang="en-US" altLang="en-US" sz="900" dirty="0" smtClean="0"/>
          </a:p>
          <a:p>
            <a:pPr eaLnBrk="1" hangingPunct="1">
              <a:lnSpc>
                <a:spcPct val="100000"/>
              </a:lnSpc>
              <a:buFontTx/>
              <a:buNone/>
            </a:pPr>
            <a:r>
              <a:rPr lang="en-US" altLang="en-US" sz="900" b="1" dirty="0" smtClean="0"/>
              <a:t>Talking Points:</a:t>
            </a:r>
          </a:p>
          <a:p>
            <a:pPr eaLnBrk="1" hangingPunct="1">
              <a:lnSpc>
                <a:spcPct val="100000"/>
              </a:lnSpc>
              <a:buFontTx/>
              <a:buNone/>
            </a:pPr>
            <a:endParaRPr lang="en-US" altLang="en-US" sz="900" dirty="0" smtClean="0"/>
          </a:p>
          <a:p>
            <a:pPr eaLnBrk="1" hangingPunct="1">
              <a:lnSpc>
                <a:spcPct val="100000"/>
              </a:lnSpc>
              <a:buFontTx/>
              <a:buNone/>
            </a:pPr>
            <a:r>
              <a:rPr lang="en-US" altLang="en-US" sz="900" dirty="0" smtClean="0"/>
              <a:t>In addition to providing the federal government with authorities and responsibilities for responding to oil spills or hazardous substance releases, both OPA90 and Superfund provide a number of mechanisms and funding options to pay for emergency response activities.</a:t>
            </a:r>
          </a:p>
          <a:p>
            <a:pPr eaLnBrk="1" hangingPunct="1">
              <a:lnSpc>
                <a:spcPct val="100000"/>
              </a:lnSpc>
              <a:buFontTx/>
              <a:buNone/>
            </a:pPr>
            <a:endParaRPr lang="en-US" altLang="en-US" sz="900" dirty="0" smtClean="0"/>
          </a:p>
          <a:p>
            <a:pPr eaLnBrk="1" hangingPunct="1">
              <a:lnSpc>
                <a:spcPct val="100000"/>
              </a:lnSpc>
              <a:buFontTx/>
              <a:buNone/>
            </a:pPr>
            <a:r>
              <a:rPr lang="en-US" altLang="en-US" sz="900" dirty="0" smtClean="0"/>
              <a:t>Most importantly,</a:t>
            </a:r>
            <a:r>
              <a:rPr lang="en-US" altLang="en-US" sz="900" baseline="0" dirty="0" smtClean="0"/>
              <a:t> both laws hold the Responsible Party liable for paying for response costs – when the RP can be identified and is financially viable. However, both laws establish funds to ensure a rapid, effective response.</a:t>
            </a:r>
            <a:endParaRPr lang="en-US" altLang="en-US" sz="900" dirty="0" smtClean="0"/>
          </a:p>
          <a:p>
            <a:pPr eaLnBrk="1" hangingPunct="1">
              <a:lnSpc>
                <a:spcPct val="100000"/>
              </a:lnSpc>
            </a:pPr>
            <a:endParaRPr lang="en-US" altLang="en-US" sz="900" dirty="0" smtClean="0"/>
          </a:p>
          <a:p>
            <a:pPr>
              <a:lnSpc>
                <a:spcPct val="100000"/>
              </a:lnSpc>
              <a:spcBef>
                <a:spcPct val="20000"/>
              </a:spcBef>
              <a:spcAft>
                <a:spcPct val="20000"/>
              </a:spcAft>
            </a:pPr>
            <a:r>
              <a:rPr lang="en-US" sz="900" b="1" dirty="0" smtClean="0"/>
              <a:t>The Oil Spill Liability</a:t>
            </a:r>
            <a:r>
              <a:rPr lang="en-US" sz="900" b="1" baseline="0" dirty="0" smtClean="0"/>
              <a:t> Trust Fund, administered by the National Pollution Funds Center, is used for response to spills of oil and oil products.</a:t>
            </a:r>
            <a:endParaRPr lang="en-US" sz="900" b="1" dirty="0" smtClean="0"/>
          </a:p>
          <a:p>
            <a:pPr>
              <a:lnSpc>
                <a:spcPct val="100000"/>
              </a:lnSpc>
              <a:spcBef>
                <a:spcPct val="20000"/>
              </a:spcBef>
              <a:spcAft>
                <a:spcPct val="20000"/>
              </a:spcAft>
            </a:pPr>
            <a:endParaRPr lang="en-US" sz="900" b="1" dirty="0" smtClean="0"/>
          </a:p>
          <a:p>
            <a:pPr eaLnBrk="1" hangingPunct="1">
              <a:lnSpc>
                <a:spcPct val="100000"/>
              </a:lnSpc>
            </a:pPr>
            <a:r>
              <a:rPr lang="en-US" altLang="en-US" sz="900" b="1" i="0" dirty="0" smtClean="0"/>
              <a:t>The Superfund Trust Fund is used for releases of hazardous substances -- not oil. </a:t>
            </a:r>
          </a:p>
          <a:p>
            <a:pPr eaLnBrk="1" hangingPunct="1">
              <a:lnSpc>
                <a:spcPct val="100000"/>
              </a:lnSpc>
              <a:buFont typeface="Arial" pitchFamily="34" charset="0"/>
              <a:buChar char="•"/>
            </a:pPr>
            <a:r>
              <a:rPr lang="en-US" altLang="en-US" sz="900" dirty="0" smtClean="0"/>
              <a:t>  EPA administers the Superfund Trust Fund, in cooperation with individual states and tribal governments.</a:t>
            </a:r>
          </a:p>
          <a:p>
            <a:pPr eaLnBrk="1" hangingPunct="1">
              <a:lnSpc>
                <a:spcPct val="100000"/>
              </a:lnSpc>
              <a:buFont typeface="Arial" pitchFamily="34" charset="0"/>
              <a:buChar char="•"/>
            </a:pPr>
            <a:r>
              <a:rPr lang="en-US" altLang="en-US" sz="900" dirty="0" smtClean="0"/>
              <a:t>  Additionally, the</a:t>
            </a:r>
            <a:r>
              <a:rPr lang="en-US" altLang="en-US" sz="900" baseline="0" dirty="0" smtClean="0"/>
              <a:t> NPFC administers Superfund cases in the coastal zone through Regional IAGs (Interagency Agreements)</a:t>
            </a:r>
            <a:endParaRPr lang="en-US" altLang="en-US" sz="900" dirty="0" smtClean="0"/>
          </a:p>
          <a:p>
            <a:pPr eaLnBrk="1" hangingPunct="1">
              <a:lnSpc>
                <a:spcPct val="100000"/>
              </a:lnSpc>
            </a:pPr>
            <a:endParaRPr lang="en-US" altLang="en-US" sz="900" dirty="0" smtClean="0"/>
          </a:p>
          <a:p>
            <a:pPr marL="175243" indent="-175243">
              <a:lnSpc>
                <a:spcPct val="100000"/>
              </a:lnSpc>
            </a:pPr>
            <a:r>
              <a:rPr lang="en-US" altLang="en-US" sz="900" b="1" i="0" dirty="0" smtClean="0"/>
              <a:t>It is important to remember that responsibility for payment lies with the Responsible Party -- when the RP can be identified and is financially viable. Even when response expenses, claims, and damage assessment initiation are paid from funds, the NPFC or EPA will seek reimbursement from the RP.</a:t>
            </a:r>
          </a:p>
          <a:p>
            <a:pPr>
              <a:lnSpc>
                <a:spcPct val="100000"/>
              </a:lnSpc>
              <a:spcBef>
                <a:spcPct val="20000"/>
              </a:spcBef>
              <a:spcAft>
                <a:spcPct val="20000"/>
              </a:spcAft>
              <a:buFontTx/>
              <a:buNone/>
            </a:pPr>
            <a:r>
              <a:rPr lang="en-US" sz="900" u="sng" dirty="0" smtClean="0"/>
              <a:t>____________________________</a:t>
            </a:r>
          </a:p>
          <a:p>
            <a:pPr>
              <a:lnSpc>
                <a:spcPct val="100000"/>
              </a:lnSpc>
              <a:spcBef>
                <a:spcPct val="20000"/>
              </a:spcBef>
              <a:spcAft>
                <a:spcPct val="20000"/>
              </a:spcAft>
              <a:buFontTx/>
              <a:buNone/>
            </a:pPr>
            <a:r>
              <a:rPr lang="en-US" sz="900" b="1" u="sng" dirty="0" smtClean="0"/>
              <a:t>[Optional]</a:t>
            </a:r>
          </a:p>
          <a:p>
            <a:pPr>
              <a:lnSpc>
                <a:spcPct val="100000"/>
              </a:lnSpc>
              <a:spcBef>
                <a:spcPct val="20000"/>
              </a:spcBef>
              <a:spcAft>
                <a:spcPct val="20000"/>
              </a:spcAft>
            </a:pPr>
            <a:r>
              <a:rPr lang="en-US" sz="900" b="0" dirty="0" smtClean="0"/>
              <a:t>There are two primary components to the OSLTF, the </a:t>
            </a:r>
            <a:r>
              <a:rPr lang="en-US" sz="900" b="0" i="1" dirty="0" smtClean="0"/>
              <a:t>Emergency Fund</a:t>
            </a:r>
            <a:r>
              <a:rPr lang="en-US" sz="900" b="0" dirty="0" smtClean="0"/>
              <a:t>  and the </a:t>
            </a:r>
            <a:r>
              <a:rPr lang="en-US" sz="900" b="0" i="1" dirty="0" smtClean="0"/>
              <a:t>Principal Fund</a:t>
            </a:r>
            <a:r>
              <a:rPr lang="en-US" sz="900" b="0" dirty="0" smtClean="0"/>
              <a:t>. </a:t>
            </a:r>
            <a:endParaRPr lang="en-US" sz="900" dirty="0" smtClean="0"/>
          </a:p>
          <a:p>
            <a:pPr>
              <a:lnSpc>
                <a:spcPct val="100000"/>
              </a:lnSpc>
              <a:spcBef>
                <a:spcPct val="20000"/>
              </a:spcBef>
              <a:spcAft>
                <a:spcPct val="20000"/>
              </a:spcAft>
              <a:buFont typeface="Arial" pitchFamily="34" charset="0"/>
              <a:buChar char="•"/>
            </a:pPr>
            <a:r>
              <a:rPr lang="en-US" sz="900" kern="1200" dirty="0" smtClean="0">
                <a:solidFill>
                  <a:schemeClr val="tx1"/>
                </a:solidFill>
                <a:latin typeface="+mn-lt"/>
                <a:ea typeface="+mn-ea"/>
                <a:cs typeface="+mn-cs"/>
              </a:rPr>
              <a:t> The Emergency Fund receives a </a:t>
            </a:r>
            <a:r>
              <a:rPr lang="en-US" sz="900" kern="1200" baseline="0" dirty="0" smtClean="0">
                <a:solidFill>
                  <a:schemeClr val="tx1"/>
                </a:solidFill>
                <a:latin typeface="+mn-lt"/>
                <a:ea typeface="+mn-ea"/>
                <a:cs typeface="+mn-cs"/>
              </a:rPr>
              <a:t>transfer of </a:t>
            </a:r>
            <a:r>
              <a:rPr lang="en-US" sz="900" kern="1200" dirty="0" smtClean="0">
                <a:solidFill>
                  <a:schemeClr val="tx1"/>
                </a:solidFill>
                <a:latin typeface="+mn-lt"/>
                <a:ea typeface="+mn-ea"/>
                <a:cs typeface="+mn-cs"/>
              </a:rPr>
              <a:t>up to $50 million each year from the principal fund</a:t>
            </a:r>
            <a:r>
              <a:rPr lang="en-US" sz="900" kern="1200" baseline="0" dirty="0" smtClean="0">
                <a:solidFill>
                  <a:schemeClr val="tx1"/>
                </a:solidFill>
                <a:latin typeface="+mn-lt"/>
                <a:ea typeface="+mn-ea"/>
                <a:cs typeface="+mn-cs"/>
              </a:rPr>
              <a:t> for</a:t>
            </a:r>
            <a:r>
              <a:rPr lang="en-US" sz="900" kern="1200" dirty="0" smtClean="0">
                <a:solidFill>
                  <a:schemeClr val="tx1"/>
                </a:solidFill>
                <a:latin typeface="+mn-lt"/>
                <a:ea typeface="+mn-ea"/>
                <a:cs typeface="+mn-cs"/>
              </a:rPr>
              <a:t> removal activities and initiation</a:t>
            </a:r>
            <a:r>
              <a:rPr lang="en-US" sz="900" kern="1200" baseline="0" dirty="0" smtClean="0">
                <a:solidFill>
                  <a:schemeClr val="tx1"/>
                </a:solidFill>
                <a:latin typeface="+mn-lt"/>
                <a:ea typeface="+mn-ea"/>
                <a:cs typeface="+mn-cs"/>
              </a:rPr>
              <a:t> of</a:t>
            </a:r>
            <a:r>
              <a:rPr lang="en-US" sz="900" kern="1200" dirty="0" smtClean="0">
                <a:solidFill>
                  <a:schemeClr val="tx1"/>
                </a:solidFill>
                <a:latin typeface="+mn-lt"/>
                <a:ea typeface="+mn-ea"/>
                <a:cs typeface="+mn-cs"/>
              </a:rPr>
              <a:t> Natural Resource</a:t>
            </a:r>
            <a:r>
              <a:rPr lang="en-US" sz="900" kern="1200" baseline="0" dirty="0" smtClean="0">
                <a:solidFill>
                  <a:schemeClr val="tx1"/>
                </a:solidFill>
                <a:latin typeface="+mn-lt"/>
                <a:ea typeface="+mn-ea"/>
                <a:cs typeface="+mn-cs"/>
              </a:rPr>
              <a:t> Damage Assessments.</a:t>
            </a:r>
            <a:r>
              <a:rPr lang="en-US" sz="900" kern="1200" dirty="0" smtClean="0">
                <a:solidFill>
                  <a:schemeClr val="tx1"/>
                </a:solidFill>
                <a:latin typeface="+mn-lt"/>
                <a:ea typeface="+mn-ea"/>
                <a:cs typeface="+mn-cs"/>
              </a:rPr>
              <a:t> </a:t>
            </a:r>
            <a:endParaRPr lang="en-US" sz="900" dirty="0" smtClean="0"/>
          </a:p>
          <a:p>
            <a:pPr>
              <a:lnSpc>
                <a:spcPct val="100000"/>
              </a:lnSpc>
              <a:spcBef>
                <a:spcPct val="20000"/>
              </a:spcBef>
              <a:spcAft>
                <a:spcPct val="20000"/>
              </a:spcAft>
              <a:buFont typeface="Arial" pitchFamily="34" charset="0"/>
              <a:buChar char="•"/>
            </a:pPr>
            <a:r>
              <a:rPr lang="en-US" sz="900" dirty="0" smtClean="0"/>
              <a:t> The Principal Fund contains the balance of the Fund, and is used to fund: third party claims, Research and Development,</a:t>
            </a:r>
            <a:r>
              <a:rPr lang="en-US" sz="900" baseline="0" dirty="0" smtClean="0"/>
              <a:t> and a</a:t>
            </a:r>
            <a:r>
              <a:rPr lang="en-US" sz="900" dirty="0" smtClean="0"/>
              <a:t>nnual appropriations to federal agencies (e.g. USCG, EPA, DOI, DOT) to administer and enforce OPA and Federal response authority.  </a:t>
            </a:r>
          </a:p>
          <a:p>
            <a:pPr>
              <a:lnSpc>
                <a:spcPct val="100000"/>
              </a:lnSpc>
              <a:spcBef>
                <a:spcPct val="20000"/>
              </a:spcBef>
              <a:spcAft>
                <a:spcPct val="20000"/>
              </a:spcAft>
              <a:buFontTx/>
              <a:buNone/>
            </a:pPr>
            <a:endParaRPr lang="en-US" sz="900" u="sng" dirty="0" smtClean="0"/>
          </a:p>
          <a:p>
            <a:pPr>
              <a:lnSpc>
                <a:spcPct val="100000"/>
              </a:lnSpc>
              <a:spcBef>
                <a:spcPct val="20000"/>
              </a:spcBef>
              <a:spcAft>
                <a:spcPct val="20000"/>
              </a:spcAft>
              <a:buFontTx/>
              <a:buNone/>
            </a:pPr>
            <a:r>
              <a:rPr lang="en-US" sz="900" u="sng" dirty="0" smtClean="0"/>
              <a:t>Per incident </a:t>
            </a:r>
            <a:r>
              <a:rPr lang="en-US" sz="900" dirty="0" smtClean="0"/>
              <a:t>expenditures from the OSLTF are limited to $1 billion, of which available</a:t>
            </a:r>
            <a:r>
              <a:rPr lang="en-US" sz="900" baseline="0" dirty="0" smtClean="0"/>
              <a:t> funds for </a:t>
            </a:r>
            <a:r>
              <a:rPr lang="en-US" sz="900" dirty="0" smtClean="0"/>
              <a:t>Natural Resources Damage Assessments and Natural Resource Damage claims are limited to $500M.</a:t>
            </a:r>
          </a:p>
          <a:p>
            <a:pPr>
              <a:lnSpc>
                <a:spcPct val="100000"/>
              </a:lnSpc>
              <a:spcBef>
                <a:spcPct val="20000"/>
              </a:spcBef>
              <a:spcAft>
                <a:spcPct val="20000"/>
              </a:spcAft>
              <a:buFontTx/>
              <a:buNone/>
            </a:pPr>
            <a:r>
              <a:rPr lang="en-US" sz="900" dirty="0" smtClean="0"/>
              <a:t>The total OSLTF Fund balance is $5.1 billion  as of 31 Dec 2016 </a:t>
            </a:r>
          </a:p>
          <a:p>
            <a:pPr>
              <a:lnSpc>
                <a:spcPct val="100000"/>
              </a:lnSpc>
              <a:spcBef>
                <a:spcPct val="20000"/>
              </a:spcBef>
              <a:spcAft>
                <a:spcPct val="20000"/>
              </a:spcAft>
              <a:buFontTx/>
              <a:buNone/>
            </a:pPr>
            <a:endParaRPr lang="en-US" altLang="en-US" sz="900" baseline="0" dirty="0" smtClean="0"/>
          </a:p>
          <a:p>
            <a:pPr>
              <a:lnSpc>
                <a:spcPct val="100000"/>
              </a:lnSpc>
              <a:spcBef>
                <a:spcPct val="20000"/>
              </a:spcBef>
              <a:spcAft>
                <a:spcPct val="20000"/>
              </a:spcAft>
              <a:buFontTx/>
              <a:buNone/>
            </a:pPr>
            <a:r>
              <a:rPr lang="en-US" altLang="en-US" sz="900" u="sng" baseline="0" dirty="0" smtClean="0"/>
              <a:t>Superfund removal responses </a:t>
            </a:r>
            <a:r>
              <a:rPr lang="en-US" altLang="en-US" sz="900" baseline="0" dirty="0" smtClean="0"/>
              <a:t>are limited to $2 Million/12 months unless certain findings described in the law can be made</a:t>
            </a:r>
            <a:endParaRPr lang="en-US" sz="900"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7950" y="387350"/>
            <a:ext cx="4156075" cy="3117057"/>
          </a:xfrm>
        </p:spPr>
      </p:sp>
      <p:sp>
        <p:nvSpPr>
          <p:cNvPr id="3" name="Notes Placeholder 2"/>
          <p:cNvSpPr>
            <a:spLocks noGrp="1"/>
          </p:cNvSpPr>
          <p:nvPr>
            <p:ph type="body" idx="1"/>
          </p:nvPr>
        </p:nvSpPr>
        <p:spPr>
          <a:xfrm>
            <a:off x="234950" y="3740150"/>
            <a:ext cx="6477000" cy="5568949"/>
          </a:xfrm>
        </p:spPr>
        <p:txBody>
          <a:bodyPr>
            <a:normAutofit fontScale="85000" lnSpcReduction="10000"/>
          </a:bodyPr>
          <a:lstStyle/>
          <a:p>
            <a:r>
              <a:rPr lang="en-US" sz="1100" b="1" dirty="0" smtClean="0">
                <a:latin typeface="Calibri" pitchFamily="34" charset="0"/>
              </a:rPr>
              <a:t>Key Point:  </a:t>
            </a:r>
            <a:r>
              <a:rPr lang="en-US" sz="1100" dirty="0" smtClean="0">
                <a:latin typeface="Calibri" pitchFamily="34" charset="0"/>
              </a:rPr>
              <a:t>A SONS is a situation where the NRT and Senior Executives are expected to be heavily engaged. It is important for the senior agency executives to coordinate with their NRT Member for information and input, as NRT members are key subject matter experts in how the NRS works and their agency’s role in an oil/hazmat response.</a:t>
            </a:r>
          </a:p>
          <a:p>
            <a:endParaRPr lang="en-US" sz="1100" dirty="0" smtClean="0">
              <a:latin typeface="Calibri" pitchFamily="34" charset="0"/>
            </a:endParaRPr>
          </a:p>
          <a:p>
            <a:r>
              <a:rPr lang="en-US" sz="1100" b="1" dirty="0" smtClean="0">
                <a:latin typeface="Calibri" pitchFamily="34" charset="0"/>
              </a:rPr>
              <a:t>Talking Points:</a:t>
            </a:r>
          </a:p>
          <a:p>
            <a:endParaRPr lang="en-US" sz="1100" b="1" dirty="0" smtClean="0">
              <a:latin typeface="Calibri" pitchFamily="34" charset="0"/>
            </a:endParaRPr>
          </a:p>
          <a:p>
            <a:pPr>
              <a:buFont typeface="Arial" pitchFamily="34" charset="0"/>
              <a:buNone/>
            </a:pPr>
            <a:r>
              <a:rPr lang="en-US" sz="1100" dirty="0" smtClean="0">
                <a:latin typeface="Calibri" pitchFamily="34" charset="0"/>
              </a:rPr>
              <a:t>An oil spill of great</a:t>
            </a:r>
            <a:r>
              <a:rPr lang="en-US" sz="1100" baseline="0" dirty="0" smtClean="0">
                <a:latin typeface="Calibri" pitchFamily="34" charset="0"/>
              </a:rPr>
              <a:t> </a:t>
            </a:r>
            <a:r>
              <a:rPr lang="en-US" sz="1100" dirty="0" smtClean="0">
                <a:latin typeface="Calibri" pitchFamily="34" charset="0"/>
              </a:rPr>
              <a:t>complexity or scope may be declared a “Spill of National Significance” or SONS by</a:t>
            </a:r>
            <a:r>
              <a:rPr lang="en-US" sz="1100" baseline="0" dirty="0" smtClean="0">
                <a:latin typeface="Calibri" pitchFamily="34" charset="0"/>
              </a:rPr>
              <a:t> EPA or USCG</a:t>
            </a:r>
            <a:r>
              <a:rPr lang="en-US" sz="1100" dirty="0" smtClean="0">
                <a:latin typeface="Calibri" pitchFamily="34" charset="0"/>
              </a:rPr>
              <a:t>.</a:t>
            </a:r>
          </a:p>
          <a:p>
            <a:pPr>
              <a:buFont typeface="Arial" pitchFamily="34" charset="0"/>
              <a:buChar char="•"/>
            </a:pPr>
            <a:endParaRPr lang="en-US" sz="1100" dirty="0" smtClean="0">
              <a:latin typeface="Calibri" pitchFamily="34" charset="0"/>
            </a:endParaRPr>
          </a:p>
          <a:p>
            <a:pPr>
              <a:buFont typeface="Arial" pitchFamily="34" charset="0"/>
              <a:buNone/>
            </a:pPr>
            <a:r>
              <a:rPr lang="en-US" sz="1100" dirty="0" smtClean="0">
                <a:latin typeface="Calibri" pitchFamily="34" charset="0"/>
              </a:rPr>
              <a:t>The Deepwater Horizon spill in 2010 was the first and only declared SONS (though the Exxon Valdez spill of 1998 was the impetus for writing SONS regulations into the NCP). In the DWH case, the uncontained</a:t>
            </a:r>
            <a:r>
              <a:rPr lang="en-US" sz="1100" baseline="0" dirty="0" smtClean="0">
                <a:latin typeface="Calibri" pitchFamily="34" charset="0"/>
              </a:rPr>
              <a:t> release from the well-head lasted 87 days, releasing over 200 Million gallons (4.9 million barrels) of oil; oiling 1,300 miles of shoreline, and employing over 47,000 responders.</a:t>
            </a:r>
            <a:endParaRPr lang="en-US" sz="1100" dirty="0" smtClean="0">
              <a:latin typeface="Calibri" pitchFamily="34" charset="0"/>
            </a:endParaRPr>
          </a:p>
          <a:p>
            <a:pPr>
              <a:buFont typeface="Arial" pitchFamily="34" charset="0"/>
              <a:buChar char="•"/>
            </a:pPr>
            <a:endParaRPr lang="en-US" sz="1100" dirty="0" smtClean="0">
              <a:latin typeface="Calibri" pitchFamily="34" charset="0"/>
            </a:endParaRPr>
          </a:p>
          <a:p>
            <a:pPr>
              <a:buFont typeface="Arial" pitchFamily="34" charset="0"/>
              <a:buNone/>
            </a:pPr>
            <a:r>
              <a:rPr lang="en-US" sz="1100" dirty="0" smtClean="0">
                <a:latin typeface="Calibri" pitchFamily="34" charset="0"/>
              </a:rPr>
              <a:t>During a SONS, the USCG may appoint an National Incident Commander or EPA a Senior Agency Official</a:t>
            </a:r>
            <a:r>
              <a:rPr lang="en-US" sz="1100" baseline="0" dirty="0" smtClean="0">
                <a:latin typeface="Calibri" pitchFamily="34" charset="0"/>
              </a:rPr>
              <a:t> </a:t>
            </a:r>
            <a:r>
              <a:rPr lang="en-US" sz="1100" dirty="0" smtClean="0">
                <a:latin typeface="Calibri" pitchFamily="34" charset="0"/>
              </a:rPr>
              <a:t>to assume the role of or assist the OSC with regard</a:t>
            </a:r>
            <a:r>
              <a:rPr lang="en-US" sz="1100" baseline="0" dirty="0" smtClean="0">
                <a:latin typeface="Calibri" pitchFamily="34" charset="0"/>
              </a:rPr>
              <a:t> to </a:t>
            </a:r>
            <a:r>
              <a:rPr lang="en-US" sz="1100" dirty="0" smtClean="0">
                <a:latin typeface="Calibri" pitchFamily="34" charset="0"/>
              </a:rPr>
              <a:t>communications and resource coordination.</a:t>
            </a:r>
          </a:p>
          <a:p>
            <a:pPr>
              <a:buFont typeface="Arial" pitchFamily="34" charset="0"/>
              <a:buChar char="•"/>
            </a:pPr>
            <a:endParaRPr lang="en-US" sz="1100" dirty="0" smtClean="0">
              <a:latin typeface="Calibri" pitchFamily="34" charset="0"/>
            </a:endParaRPr>
          </a:p>
          <a:p>
            <a:pPr>
              <a:buFont typeface="Arial" pitchFamily="34" charset="0"/>
              <a:buNone/>
            </a:pPr>
            <a:r>
              <a:rPr lang="en-US" sz="1100" dirty="0" smtClean="0">
                <a:latin typeface="Calibri" pitchFamily="34" charset="0"/>
              </a:rPr>
              <a:t>It is during a SONS, or similar hazardous substances release of national significance, that Senior</a:t>
            </a:r>
            <a:r>
              <a:rPr lang="en-US" sz="1100" baseline="0" dirty="0" smtClean="0">
                <a:latin typeface="Calibri" pitchFamily="34" charset="0"/>
              </a:rPr>
              <a:t> Executives </a:t>
            </a:r>
            <a:r>
              <a:rPr lang="en-US" sz="1100" dirty="0" smtClean="0">
                <a:latin typeface="Calibri" pitchFamily="34" charset="0"/>
              </a:rPr>
              <a:t>are most likely to engage in a response - with regard to communications, interagency coordination, and identifying available department/agency resources.</a:t>
            </a:r>
          </a:p>
          <a:p>
            <a:pPr>
              <a:buFont typeface="Arial" pitchFamily="34" charset="0"/>
              <a:buChar char="•"/>
            </a:pPr>
            <a:endParaRPr lang="en-US" sz="1100" dirty="0" smtClean="0">
              <a:latin typeface="Calibri" pitchFamily="34" charset="0"/>
            </a:endParaRPr>
          </a:p>
          <a:p>
            <a:pPr>
              <a:buFont typeface="Arial" pitchFamily="34" charset="0"/>
              <a:buNone/>
            </a:pPr>
            <a:r>
              <a:rPr lang="en-US" sz="1100" dirty="0" smtClean="0">
                <a:latin typeface="Calibri" pitchFamily="34" charset="0"/>
              </a:rPr>
              <a:t>It such cases, it is critical that Senior Executives be in direct contact with their NRT Member and help ensure</a:t>
            </a:r>
            <a:r>
              <a:rPr lang="en-US" sz="1100" baseline="0" dirty="0" smtClean="0">
                <a:latin typeface="Calibri" pitchFamily="34" charset="0"/>
              </a:rPr>
              <a:t> that their department/agency is providing appropriate resource support</a:t>
            </a:r>
            <a:r>
              <a:rPr lang="en-US" sz="1100" dirty="0" smtClean="0">
                <a:latin typeface="Calibri" pitchFamily="34" charset="0"/>
              </a:rPr>
              <a:t> to assist the OSC and NIC/SAO as requested.</a:t>
            </a:r>
          </a:p>
          <a:p>
            <a:pPr>
              <a:buFont typeface="Arial" pitchFamily="34" charset="0"/>
              <a:buNone/>
            </a:pPr>
            <a:endParaRPr lang="en-US" sz="1100" dirty="0" smtClean="0">
              <a:latin typeface="Calibri" pitchFamily="34"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100" dirty="0" smtClean="0">
                <a:latin typeface="Calibri" pitchFamily="34" charset="0"/>
              </a:rPr>
              <a:t>For a SONS or significant hazmat response, Senior Executives may also be asked to participate through meetings of the Domestic Resilience Group (interagency policy group under National Security Council); the Deputies; or the Principals -- if such meetings are called for the response.</a:t>
            </a:r>
          </a:p>
          <a:p>
            <a:pPr>
              <a:buFont typeface="Arial" pitchFamily="34" charset="0"/>
              <a:buNone/>
            </a:pPr>
            <a:endParaRPr lang="en-US" sz="1100" dirty="0" smtClean="0">
              <a:latin typeface="Calibri" pitchFamily="34" charset="0"/>
            </a:endParaRPr>
          </a:p>
          <a:p>
            <a:pPr>
              <a:buFont typeface="Arial" pitchFamily="34" charset="0"/>
              <a:buNone/>
            </a:pPr>
            <a:r>
              <a:rPr lang="en-US" sz="1100" dirty="0" smtClean="0">
                <a:latin typeface="Calibri" pitchFamily="34" charset="0"/>
              </a:rPr>
              <a:t>A SONS Exercise series has been developed to educate Senior Executives on the complexities of a SONS and the types of policy and strategic considerations likely to be encountered.</a:t>
            </a:r>
          </a:p>
          <a:p>
            <a:pPr>
              <a:buFont typeface="Arial" pitchFamily="34" charset="0"/>
              <a:buNone/>
            </a:pPr>
            <a:endParaRPr lang="en-US" sz="1100" dirty="0" smtClean="0">
              <a:latin typeface="Calibri" pitchFamily="34" charset="0"/>
            </a:endParaRPr>
          </a:p>
          <a:p>
            <a:pPr>
              <a:buFont typeface="Arial" pitchFamily="34" charset="0"/>
              <a:buNone/>
            </a:pPr>
            <a:r>
              <a:rPr lang="en-US" sz="1100" dirty="0" smtClean="0">
                <a:latin typeface="Calibri" pitchFamily="34" charset="0"/>
              </a:rPr>
              <a:t>The next SONS Executive Seminar is scheduled for [March 2018]</a:t>
            </a:r>
          </a:p>
          <a:p>
            <a:pPr>
              <a:buFont typeface="Arial" pitchFamily="34" charset="0"/>
              <a:buNone/>
            </a:pPr>
            <a:r>
              <a:rPr lang="en-US" sz="1100" dirty="0" smtClean="0">
                <a:latin typeface="Calibri" pitchFamily="34" charset="0"/>
              </a:rPr>
              <a:t>_______________________________________________</a:t>
            </a:r>
          </a:p>
          <a:p>
            <a:endParaRPr lang="en-US" sz="1100" dirty="0" smtClean="0">
              <a:latin typeface="Calibri" pitchFamily="34" charset="0"/>
            </a:endParaRPr>
          </a:p>
          <a:p>
            <a:r>
              <a:rPr lang="en-US" sz="1100" b="1" dirty="0" smtClean="0">
                <a:latin typeface="Calibri" pitchFamily="34" charset="0"/>
              </a:rPr>
              <a:t>Additional Stats from DWH:</a:t>
            </a:r>
          </a:p>
          <a:p>
            <a:pPr marL="0" marR="0" lvl="2" indent="0" algn="l" defTabSz="914400" rtl="0" eaLnBrk="1" fontAlgn="auto" latinLnBrk="0" hangingPunct="1">
              <a:lnSpc>
                <a:spcPct val="100000"/>
              </a:lnSpc>
              <a:spcBef>
                <a:spcPts val="0"/>
              </a:spcBef>
              <a:spcAft>
                <a:spcPts val="0"/>
              </a:spcAft>
              <a:buClrTx/>
              <a:buSzTx/>
              <a:buFont typeface="Arial" charset="0"/>
              <a:buChar char="•"/>
              <a:tabLst/>
              <a:defRPr/>
            </a:pPr>
            <a:r>
              <a:rPr lang="en-US" sz="1100" dirty="0" smtClean="0">
                <a:solidFill>
                  <a:srgbClr val="000000"/>
                </a:solidFill>
                <a:latin typeface="Calibri" pitchFamily="34" charset="0"/>
                <a:cs typeface="Times New Roman" pitchFamily="18" charset="0"/>
              </a:rPr>
              <a:t> Almost all NRT agencies were involved to some extent in the response</a:t>
            </a:r>
          </a:p>
          <a:p>
            <a:pPr>
              <a:buFont typeface="Arial" charset="0"/>
              <a:buChar char="•"/>
            </a:pPr>
            <a:r>
              <a:rPr lang="en-US" sz="1100" dirty="0" smtClean="0">
                <a:solidFill>
                  <a:srgbClr val="000000"/>
                </a:solidFill>
                <a:latin typeface="Calibri" pitchFamily="34" charset="0"/>
                <a:cs typeface="Times New Roman" pitchFamily="18" charset="0"/>
              </a:rPr>
              <a:t> Estimated released of 4.9 M barrels (206 M gallons) of oil; Oily water mixture recovered 826,988</a:t>
            </a:r>
            <a:r>
              <a:rPr lang="en-US" sz="1100" baseline="0" dirty="0" smtClean="0">
                <a:solidFill>
                  <a:srgbClr val="000000"/>
                </a:solidFill>
                <a:latin typeface="Calibri" pitchFamily="34" charset="0"/>
                <a:cs typeface="Times New Roman" pitchFamily="18" charset="0"/>
              </a:rPr>
              <a:t> </a:t>
            </a:r>
            <a:r>
              <a:rPr lang="en-US" sz="1100" dirty="0" smtClean="0">
                <a:solidFill>
                  <a:srgbClr val="000000"/>
                </a:solidFill>
                <a:latin typeface="Calibri" pitchFamily="34" charset="0"/>
                <a:cs typeface="Times New Roman" pitchFamily="18" charset="0"/>
              </a:rPr>
              <a:t>barrels (35 M gallons)</a:t>
            </a:r>
          </a:p>
          <a:p>
            <a:pPr>
              <a:buFont typeface="Arial" charset="0"/>
              <a:buChar char="•"/>
            </a:pPr>
            <a:r>
              <a:rPr lang="en-US" sz="1100" dirty="0" smtClean="0">
                <a:solidFill>
                  <a:srgbClr val="000000"/>
                </a:solidFill>
                <a:latin typeface="Calibri" pitchFamily="34" charset="0"/>
                <a:cs typeface="Times New Roman" pitchFamily="18" charset="0"/>
              </a:rPr>
              <a:t> More than 47,000 responders</a:t>
            </a:r>
          </a:p>
          <a:p>
            <a:pPr>
              <a:buFont typeface="Arial" charset="0"/>
              <a:buChar char="•"/>
            </a:pPr>
            <a:r>
              <a:rPr lang="en-US" sz="1100" dirty="0" smtClean="0">
                <a:solidFill>
                  <a:srgbClr val="000000"/>
                </a:solidFill>
                <a:latin typeface="Calibri" pitchFamily="34" charset="0"/>
                <a:cs typeface="Times New Roman" pitchFamily="18" charset="0"/>
              </a:rPr>
              <a:t> 12.6 Million feet of boom (2,382 miles); 835 Skimmers; 6,131 Vessels (3,190 Vessels of Opportunity; 2,475 other vessels)</a:t>
            </a:r>
          </a:p>
          <a:p>
            <a:pPr>
              <a:buFont typeface="Arial" charset="0"/>
              <a:buChar char="•"/>
            </a:pPr>
            <a:r>
              <a:rPr lang="en-US" sz="1100" dirty="0" smtClean="0">
                <a:solidFill>
                  <a:srgbClr val="000000"/>
                </a:solidFill>
                <a:latin typeface="Calibri" pitchFamily="34" charset="0"/>
                <a:cs typeface="Times New Roman" pitchFamily="18" charset="0"/>
              </a:rPr>
              <a:t> 123 aircraft --78 rotary wing  and 45 fixed wing</a:t>
            </a:r>
          </a:p>
          <a:p>
            <a:pPr>
              <a:buFont typeface="Arial" charset="0"/>
              <a:buChar char="•"/>
            </a:pPr>
            <a:r>
              <a:rPr lang="en-US" sz="1100" dirty="0" smtClean="0">
                <a:latin typeface="Calibri" pitchFamily="34" charset="0"/>
                <a:cs typeface="Times New Roman" pitchFamily="18" charset="0"/>
              </a:rPr>
              <a:t> Subsea dispersants applied: 771,272  gallons; Aerial &amp; Vessel Surface dispersants applied :1,072,514 gallons</a:t>
            </a:r>
          </a:p>
          <a:p>
            <a:pPr>
              <a:buFont typeface="Arial" charset="0"/>
              <a:buChar char="•"/>
              <a:defRPr/>
            </a:pPr>
            <a:r>
              <a:rPr lang="en-US" sz="1100" dirty="0" smtClean="0">
                <a:solidFill>
                  <a:srgbClr val="000000"/>
                </a:solidFill>
                <a:latin typeface="Calibri" pitchFamily="34" charset="0"/>
                <a:cs typeface="Times New Roman" pitchFamily="18" charset="0"/>
              </a:rPr>
              <a:t> Received 68 offers of assistance from foreign governments; Accepted 47 offers for critical resources </a:t>
            </a:r>
          </a:p>
          <a:p>
            <a:pPr>
              <a:buFont typeface="Arial" charset="0"/>
              <a:buChar char="•"/>
              <a:defRPr/>
            </a:pPr>
            <a:r>
              <a:rPr lang="en-US" sz="1100" dirty="0" smtClean="0">
                <a:solidFill>
                  <a:srgbClr val="000000"/>
                </a:solidFill>
                <a:latin typeface="Calibri" pitchFamily="34" charset="0"/>
                <a:cs typeface="Times New Roman" pitchFamily="18" charset="0"/>
              </a:rPr>
              <a:t> Incident Command Posts in 4 states with 17 subordinate branches; 18 Staging Areas for equipment</a:t>
            </a:r>
          </a:p>
          <a:p>
            <a:pPr marL="0" lvl="1">
              <a:buFont typeface="Arial" charset="0"/>
              <a:buChar char="•"/>
              <a:defRPr/>
            </a:pPr>
            <a:r>
              <a:rPr lang="en-US" sz="1100" dirty="0" smtClean="0">
                <a:solidFill>
                  <a:srgbClr val="000000"/>
                </a:solidFill>
                <a:latin typeface="Calibri" pitchFamily="34" charset="0"/>
                <a:cs typeface="Times New Roman" pitchFamily="18" charset="0"/>
              </a:rPr>
              <a:t> At its maximum extent, oil covered 15,300 square miles, an area about 10 times larger than Rhode Island</a:t>
            </a:r>
            <a:endParaRPr lang="en-US" sz="1100" dirty="0" smtClean="0">
              <a:latin typeface="Calibri" pitchFamily="34" charset="0"/>
            </a:endParaRPr>
          </a:p>
          <a:p>
            <a:pPr marL="462229" lvl="2">
              <a:buFont typeface="Arial" charset="0"/>
              <a:buChar char="•"/>
              <a:defRPr/>
            </a:pPr>
            <a:r>
              <a:rPr lang="en-US" sz="1100" dirty="0" smtClean="0">
                <a:solidFill>
                  <a:srgbClr val="000000"/>
                </a:solidFill>
                <a:latin typeface="Calibri" pitchFamily="34" charset="0"/>
                <a:cs typeface="Times New Roman" pitchFamily="18" charset="0"/>
              </a:rPr>
              <a:t> Contaminated over 1,300 miles of shorelines from Texas to the Florida Panhandle.</a:t>
            </a:r>
          </a:p>
          <a:p>
            <a:pPr marL="462229" lvl="2">
              <a:buFont typeface="Arial" charset="0"/>
              <a:buChar char="•"/>
              <a:defRPr/>
            </a:pPr>
            <a:r>
              <a:rPr lang="en-US" sz="1100" dirty="0" smtClean="0">
                <a:solidFill>
                  <a:srgbClr val="000000"/>
                </a:solidFill>
                <a:latin typeface="Calibri" pitchFamily="34" charset="0"/>
                <a:cs typeface="Times New Roman" pitchFamily="18" charset="0"/>
              </a:rPr>
              <a:t> State Coordination: TX, LA, MS, AL, FL </a:t>
            </a:r>
          </a:p>
          <a:p>
            <a:pPr marL="462229" lvl="2">
              <a:buFont typeface="Arial" charset="0"/>
              <a:buNone/>
              <a:defRPr/>
            </a:pPr>
            <a:endParaRPr lang="en-US" sz="1100" dirty="0" smtClean="0">
              <a:solidFill>
                <a:srgbClr val="000000"/>
              </a:solidFill>
              <a:latin typeface="Calibri" pitchFamily="34" charset="0"/>
              <a:cs typeface="Times New Roman" pitchFamily="18" charset="0"/>
            </a:endParaRPr>
          </a:p>
          <a:p>
            <a:pPr algn="ctr">
              <a:defRPr/>
            </a:pPr>
            <a:endParaRPr lang="en-US" sz="1100" u="sng" dirty="0" smtClean="0">
              <a:solidFill>
                <a:srgbClr val="000000"/>
              </a:solidFill>
              <a:latin typeface="Calibri" pitchFamily="34" charset="0"/>
            </a:endParaRPr>
          </a:p>
          <a:p>
            <a:endParaRPr lang="en-US" sz="1100" dirty="0">
              <a:latin typeface="Calibri" pitchFamily="34" charset="0"/>
            </a:endParaRPr>
          </a:p>
        </p:txBody>
      </p:sp>
      <p:sp>
        <p:nvSpPr>
          <p:cNvPr id="4" name="Slide Number Placeholder 3"/>
          <p:cNvSpPr>
            <a:spLocks noGrp="1"/>
          </p:cNvSpPr>
          <p:nvPr>
            <p:ph type="sldNum" sz="quarter" idx="10"/>
          </p:nvPr>
        </p:nvSpPr>
        <p:spPr/>
        <p:txBody>
          <a:bodyPr/>
          <a:lstStyle/>
          <a:p>
            <a:fld id="{F565FDAC-0A4B-4766-A5AA-8D0256D26B76}"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xfrm>
            <a:off x="1184275" y="698500"/>
            <a:ext cx="4654550" cy="3490913"/>
          </a:xfrm>
          <a:ln/>
        </p:spPr>
      </p:sp>
      <p:sp>
        <p:nvSpPr>
          <p:cNvPr id="3686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b="1" dirty="0"/>
              <a:t>Key points:  PPD-8 established a comprehensive national planning system for managing emergency</a:t>
            </a:r>
            <a:r>
              <a:rPr lang="en-US" altLang="en-US" b="1" baseline="0" dirty="0"/>
              <a:t> incidents.  Your agency may have various roles and responsibilities under PPD-8.  Today we’re going to show you how the NCP and National Response System fit into PPD-8.</a:t>
            </a:r>
            <a:endParaRPr lang="en-US" altLang="en-US" b="1" dirty="0"/>
          </a:p>
          <a:p>
            <a:pPr marL="174982" indent="-174982">
              <a:buFont typeface="Arial" panose="020B0604020202020204" pitchFamily="34" charset="0"/>
              <a:buChar char="•"/>
            </a:pPr>
            <a:endParaRPr lang="en-US" altLang="en-US" dirty="0"/>
          </a:p>
          <a:p>
            <a:pPr marL="174982" indent="-174982">
              <a:buFont typeface="Arial" panose="020B0604020202020204" pitchFamily="34" charset="0"/>
              <a:buChar char="•"/>
            </a:pPr>
            <a:r>
              <a:rPr lang="en-US" altLang="en-US" dirty="0"/>
              <a:t>PPD-8 is a presidential policy directive signed by the President in 2011.  It created</a:t>
            </a:r>
            <a:r>
              <a:rPr lang="en-US" altLang="en-US" baseline="0" dirty="0"/>
              <a:t> a comprehensive system of planning documents to describe and guide how the Nation manages emergency </a:t>
            </a:r>
            <a:r>
              <a:rPr lang="en-US" altLang="en-US" baseline="0" dirty="0" smtClean="0"/>
              <a:t>incidents.</a:t>
            </a:r>
            <a:endParaRPr lang="en-US" altLang="en-US" baseline="0" dirty="0"/>
          </a:p>
          <a:p>
            <a:endParaRPr lang="en-US" altLang="en-US" baseline="0" dirty="0"/>
          </a:p>
          <a:p>
            <a:pPr marL="174982" indent="-174982">
              <a:buFont typeface="Arial" panose="020B0604020202020204" pitchFamily="34" charset="0"/>
              <a:buChar char="•"/>
            </a:pPr>
            <a:r>
              <a:rPr lang="en-US" altLang="en-US" baseline="0" dirty="0"/>
              <a:t>As you can see, it covers 5 mission areas – from prevention of terrorist attacks, to protection of the Nation’s critical infrastructure, to responding and recovering from incidents, to taking actions to mitigate the impacts of </a:t>
            </a:r>
            <a:r>
              <a:rPr lang="en-US" altLang="en-US" baseline="0" dirty="0" smtClean="0"/>
              <a:t>incidents.</a:t>
            </a:r>
            <a:endParaRPr lang="en-US" altLang="en-US" baseline="0" dirty="0"/>
          </a:p>
          <a:p>
            <a:endParaRPr lang="en-US" altLang="en-US" baseline="0" dirty="0"/>
          </a:p>
          <a:p>
            <a:pPr marL="174982" indent="-174982">
              <a:buFont typeface="Arial" panose="020B0604020202020204" pitchFamily="34" charset="0"/>
              <a:buChar char="•"/>
            </a:pPr>
            <a:r>
              <a:rPr lang="en-US" altLang="en-US" baseline="0" dirty="0"/>
              <a:t>Your agency may have various roles and responsibilities under this PPD-8 framework.  Today we’re going to just talk about how the NCP and National Response System fits into PPD-8.   </a:t>
            </a:r>
          </a:p>
          <a:p>
            <a:pPr marL="174982" indent="-174982">
              <a:buFont typeface="Arial" panose="020B0604020202020204" pitchFamily="34" charset="0"/>
              <a:buChar char="•"/>
            </a:pPr>
            <a:endParaRPr lang="en-US" altLang="en-US" baseline="0" dirty="0"/>
          </a:p>
          <a:p>
            <a:pPr marL="174982" indent="-174982">
              <a:buFont typeface="Arial" panose="020B0604020202020204" pitchFamily="34" charset="0"/>
              <a:buChar char="•"/>
            </a:pPr>
            <a:r>
              <a:rPr lang="en-US" altLang="en-US" baseline="0" dirty="0"/>
              <a:t>We’re going to explain how the NCP fits into the Response mission area of PPD-8 that is outlined in red.</a:t>
            </a:r>
          </a:p>
          <a:p>
            <a:pPr marL="174982" indent="-174982">
              <a:buFont typeface="Arial" panose="020B0604020202020204" pitchFamily="34" charset="0"/>
              <a:buChar char="•"/>
            </a:pPr>
            <a:endParaRPr lang="en-US" altLang="en-US" b="1" baseline="0" dirty="0"/>
          </a:p>
          <a:p>
            <a:endParaRPr lang="en-US" altLang="en-US" b="1" baseline="0" dirty="0"/>
          </a:p>
          <a:p>
            <a:pPr marL="174982" indent="-174982">
              <a:buFont typeface="Arial" panose="020B0604020202020204" pitchFamily="34" charset="0"/>
              <a:buChar char="•"/>
            </a:pPr>
            <a:endParaRPr lang="en-US" altLang="en-US" baseline="0" dirty="0"/>
          </a:p>
          <a:p>
            <a:pPr marL="174982" indent="-174982">
              <a:buFont typeface="Arial" panose="020B0604020202020204" pitchFamily="34" charset="0"/>
              <a:buChar char="•"/>
            </a:pPr>
            <a:endParaRPr lang="en-US" altLang="en-US" baseline="0" dirty="0"/>
          </a:p>
          <a:p>
            <a:endParaRPr lang="en-US" altLang="en-US" dirty="0"/>
          </a:p>
        </p:txBody>
      </p:sp>
      <p:sp>
        <p:nvSpPr>
          <p:cNvPr id="3686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8098">
              <a:defRPr>
                <a:solidFill>
                  <a:schemeClr val="tx1"/>
                </a:solidFill>
                <a:latin typeface="Trebuchet MS" panose="020B0603020202020204" pitchFamily="34" charset="0"/>
              </a:defRPr>
            </a:lvl1pPr>
            <a:lvl2pPr marL="746914" indent="-286776" defTabSz="938098">
              <a:defRPr>
                <a:solidFill>
                  <a:schemeClr val="tx1"/>
                </a:solidFill>
                <a:latin typeface="Trebuchet MS" panose="020B0603020202020204" pitchFamily="34" charset="0"/>
              </a:defRPr>
            </a:lvl2pPr>
            <a:lvl3pPr marL="1150344" indent="-230069" defTabSz="938098">
              <a:defRPr>
                <a:solidFill>
                  <a:schemeClr val="tx1"/>
                </a:solidFill>
                <a:latin typeface="Trebuchet MS" panose="020B0603020202020204" pitchFamily="34" charset="0"/>
              </a:defRPr>
            </a:lvl3pPr>
            <a:lvl4pPr marL="1610481" indent="-230069" defTabSz="938098">
              <a:defRPr>
                <a:solidFill>
                  <a:schemeClr val="tx1"/>
                </a:solidFill>
                <a:latin typeface="Trebuchet MS" panose="020B0603020202020204" pitchFamily="34" charset="0"/>
              </a:defRPr>
            </a:lvl4pPr>
            <a:lvl5pPr marL="2072240" indent="-230069" defTabSz="938098">
              <a:defRPr>
                <a:solidFill>
                  <a:schemeClr val="tx1"/>
                </a:solidFill>
                <a:latin typeface="Trebuchet MS" panose="020B0603020202020204" pitchFamily="34" charset="0"/>
              </a:defRPr>
            </a:lvl5pPr>
            <a:lvl6pPr marL="2538858" indent="-230069" defTabSz="938098" eaLnBrk="0" fontAlgn="base" hangingPunct="0">
              <a:spcBef>
                <a:spcPct val="0"/>
              </a:spcBef>
              <a:spcAft>
                <a:spcPct val="0"/>
              </a:spcAft>
              <a:defRPr>
                <a:solidFill>
                  <a:schemeClr val="tx1"/>
                </a:solidFill>
                <a:latin typeface="Trebuchet MS" panose="020B0603020202020204" pitchFamily="34" charset="0"/>
              </a:defRPr>
            </a:lvl6pPr>
            <a:lvl7pPr marL="3005476" indent="-230069" defTabSz="938098" eaLnBrk="0" fontAlgn="base" hangingPunct="0">
              <a:spcBef>
                <a:spcPct val="0"/>
              </a:spcBef>
              <a:spcAft>
                <a:spcPct val="0"/>
              </a:spcAft>
              <a:defRPr>
                <a:solidFill>
                  <a:schemeClr val="tx1"/>
                </a:solidFill>
                <a:latin typeface="Trebuchet MS" panose="020B0603020202020204" pitchFamily="34" charset="0"/>
              </a:defRPr>
            </a:lvl7pPr>
            <a:lvl8pPr marL="3472094" indent="-230069" defTabSz="938098" eaLnBrk="0" fontAlgn="base" hangingPunct="0">
              <a:spcBef>
                <a:spcPct val="0"/>
              </a:spcBef>
              <a:spcAft>
                <a:spcPct val="0"/>
              </a:spcAft>
              <a:defRPr>
                <a:solidFill>
                  <a:schemeClr val="tx1"/>
                </a:solidFill>
                <a:latin typeface="Trebuchet MS" panose="020B0603020202020204" pitchFamily="34" charset="0"/>
              </a:defRPr>
            </a:lvl8pPr>
            <a:lvl9pPr marL="3938713" indent="-230069" defTabSz="938098" eaLnBrk="0" fontAlgn="base" hangingPunct="0">
              <a:spcBef>
                <a:spcPct val="0"/>
              </a:spcBef>
              <a:spcAft>
                <a:spcPct val="0"/>
              </a:spcAft>
              <a:defRPr>
                <a:solidFill>
                  <a:schemeClr val="tx1"/>
                </a:solidFill>
                <a:latin typeface="Trebuchet MS" panose="020B0603020202020204" pitchFamily="34" charset="0"/>
              </a:defRPr>
            </a:lvl9pPr>
          </a:lstStyle>
          <a:p>
            <a:pPr>
              <a:defRPr/>
            </a:pPr>
            <a:fld id="{32F18028-596F-4100-821E-B4CB3E33230B}" type="slidenum">
              <a:rPr lang="en-US" altLang="en-US" sz="1800" kern="0" smtClean="0">
                <a:solidFill>
                  <a:srgbClr val="000000"/>
                </a:solidFill>
              </a:rPr>
              <a:pPr>
                <a:defRPr/>
              </a:pPr>
              <a:t>15</a:t>
            </a:fld>
            <a:endParaRPr lang="en-US" altLang="en-US" sz="1800" kern="0" dirty="0">
              <a:solidFill>
                <a:srgbClr val="000000"/>
              </a:solidFill>
            </a:endParaRPr>
          </a:p>
        </p:txBody>
      </p:sp>
    </p:spTree>
    <p:extLst>
      <p:ext uri="{BB962C8B-B14F-4D97-AF65-F5344CB8AC3E}">
        <p14:creationId xmlns:p14="http://schemas.microsoft.com/office/powerpoint/2010/main" xmlns="" val="21982353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35101" y="387351"/>
            <a:ext cx="4267198" cy="3200399"/>
          </a:xfrm>
        </p:spPr>
      </p:sp>
      <p:sp>
        <p:nvSpPr>
          <p:cNvPr id="3" name="Notes Placeholder 2"/>
          <p:cNvSpPr>
            <a:spLocks noGrp="1"/>
          </p:cNvSpPr>
          <p:nvPr>
            <p:ph type="body" idx="1"/>
          </p:nvPr>
        </p:nvSpPr>
        <p:spPr>
          <a:xfrm>
            <a:off x="311150" y="3816350"/>
            <a:ext cx="6400800" cy="5492750"/>
          </a:xfrm>
        </p:spPr>
        <p:txBody>
          <a:bodyPr>
            <a:normAutofit fontScale="85000" lnSpcReduction="20000"/>
          </a:bodyPr>
          <a:lstStyle/>
          <a:p>
            <a:r>
              <a:rPr lang="en-US" b="1" dirty="0" smtClean="0"/>
              <a:t>Key points:  The National Response Framework recognizes that federal responses to emergencies may be led by various agencies, under</a:t>
            </a:r>
            <a:r>
              <a:rPr lang="en-US" b="1" baseline="0" dirty="0" smtClean="0"/>
              <a:t> various federal authorities.  Your agency may be asked to provide support to a National Response System response under several authorities.  The 2 key authorities are the NCP, as we’ve been discussing, and the Stafford Act. </a:t>
            </a:r>
            <a:endParaRPr lang="en-US" b="1" dirty="0" smtClean="0"/>
          </a:p>
          <a:p>
            <a:endParaRPr lang="en-US" dirty="0" smtClean="0"/>
          </a:p>
          <a:p>
            <a:r>
              <a:rPr lang="en-US" i="1" dirty="0" smtClean="0"/>
              <a:t>[Speaker note:  Tailor the amount of explanation</a:t>
            </a:r>
            <a:r>
              <a:rPr lang="en-US" i="1" baseline="0" dirty="0" smtClean="0"/>
              <a:t> provided to the knowledge level of the specific audience.  Talking points assume audience is not familiar with NRF, Stafford Act, and ESFs.]</a:t>
            </a:r>
            <a:endParaRPr lang="en-US" i="1" dirty="0" smtClean="0"/>
          </a:p>
          <a:p>
            <a:pPr marL="177265" indent="-177265">
              <a:buFont typeface="Arial" panose="020B0604020202020204" pitchFamily="34" charset="0"/>
              <a:buChar char="•"/>
            </a:pPr>
            <a:r>
              <a:rPr lang="en-US" dirty="0" smtClean="0"/>
              <a:t>The </a:t>
            </a:r>
            <a:r>
              <a:rPr lang="en-US" b="1" dirty="0" smtClean="0"/>
              <a:t>National Response Framework </a:t>
            </a:r>
            <a:r>
              <a:rPr lang="en-US" b="0" dirty="0" smtClean="0"/>
              <a:t>is</a:t>
            </a:r>
            <a:r>
              <a:rPr lang="en-US" b="1" dirty="0" smtClean="0"/>
              <a:t> issued by the Department of Homeland Security</a:t>
            </a:r>
            <a:r>
              <a:rPr lang="en-US" dirty="0" smtClean="0"/>
              <a:t>.</a:t>
            </a:r>
          </a:p>
          <a:p>
            <a:pPr marL="177265" indent="-177265">
              <a:buFont typeface="Arial" panose="020B0604020202020204" pitchFamily="34" charset="0"/>
              <a:buChar char="•"/>
            </a:pPr>
            <a:r>
              <a:rPr lang="en-US" dirty="0" smtClean="0"/>
              <a:t>The </a:t>
            </a:r>
            <a:r>
              <a:rPr lang="en-US" b="1" dirty="0" smtClean="0"/>
              <a:t>National Response Framework describes</a:t>
            </a:r>
            <a:r>
              <a:rPr lang="en-US" b="1" baseline="0" dirty="0" smtClean="0"/>
              <a:t> how the Nation responds to “all-hazard” incidents</a:t>
            </a:r>
            <a:r>
              <a:rPr lang="en-US" baseline="0" dirty="0" smtClean="0"/>
              <a:t>.</a:t>
            </a:r>
          </a:p>
          <a:p>
            <a:pPr marL="177265" indent="-177265">
              <a:buFont typeface="Arial" panose="020B0604020202020204" pitchFamily="34" charset="0"/>
              <a:buChar char="•"/>
            </a:pPr>
            <a:r>
              <a:rPr lang="en-US" b="1" baseline="0" dirty="0" smtClean="0"/>
              <a:t>All-hazard</a:t>
            </a:r>
            <a:r>
              <a:rPr lang="en-US" baseline="0" dirty="0" smtClean="0"/>
              <a:t> incidents include </a:t>
            </a:r>
            <a:r>
              <a:rPr lang="en-US" b="1" baseline="0" dirty="0" smtClean="0"/>
              <a:t>natural disasters </a:t>
            </a:r>
            <a:r>
              <a:rPr lang="en-US" baseline="0" dirty="0" smtClean="0"/>
              <a:t>– like hurricanes and tornadoes; </a:t>
            </a:r>
            <a:r>
              <a:rPr lang="en-US" b="1" baseline="0" dirty="0" smtClean="0"/>
              <a:t>terrorist and other intentional acts;</a:t>
            </a:r>
            <a:r>
              <a:rPr lang="en-US" baseline="0" dirty="0" smtClean="0"/>
              <a:t> </a:t>
            </a:r>
            <a:r>
              <a:rPr lang="en-US" b="1" baseline="0" dirty="0" smtClean="0"/>
              <a:t>oil/chemical incidents</a:t>
            </a:r>
            <a:r>
              <a:rPr lang="en-US" baseline="0" dirty="0" smtClean="0"/>
              <a:t>; </a:t>
            </a:r>
            <a:r>
              <a:rPr lang="en-US" b="1" baseline="0" dirty="0" smtClean="0"/>
              <a:t>public health emergencies </a:t>
            </a:r>
            <a:r>
              <a:rPr lang="en-US" baseline="0" dirty="0" smtClean="0"/>
              <a:t>-- like the Ebola and </a:t>
            </a:r>
            <a:r>
              <a:rPr lang="en-US" baseline="0" dirty="0" err="1" smtClean="0"/>
              <a:t>Zika</a:t>
            </a:r>
            <a:r>
              <a:rPr lang="en-US" baseline="0" dirty="0" smtClean="0"/>
              <a:t> viruses; and </a:t>
            </a:r>
            <a:r>
              <a:rPr lang="en-US" b="1" baseline="0" dirty="0" smtClean="0"/>
              <a:t>other emergencies.</a:t>
            </a:r>
          </a:p>
          <a:p>
            <a:pPr marL="177265" indent="-177265">
              <a:buFont typeface="Arial" panose="020B0604020202020204" pitchFamily="34" charset="0"/>
              <a:buChar char="•"/>
            </a:pPr>
            <a:r>
              <a:rPr lang="en-US" b="0" baseline="0" dirty="0" smtClean="0"/>
              <a:t>“Nation” includes federal, state, and local governments and the private sector</a:t>
            </a:r>
          </a:p>
          <a:p>
            <a:pPr marL="177265" indent="-177265">
              <a:buFont typeface="Arial" panose="020B0604020202020204" pitchFamily="34" charset="0"/>
              <a:buChar char="•"/>
            </a:pPr>
            <a:r>
              <a:rPr lang="en-US" baseline="0" dirty="0" smtClean="0"/>
              <a:t>For the </a:t>
            </a:r>
            <a:r>
              <a:rPr lang="en-US" b="1" baseline="0" dirty="0" smtClean="0"/>
              <a:t>Federal Government</a:t>
            </a:r>
            <a:r>
              <a:rPr lang="en-US" baseline="0" dirty="0" smtClean="0"/>
              <a:t>, the Framework recognizes that </a:t>
            </a:r>
            <a:r>
              <a:rPr lang="en-US" b="1" baseline="0" dirty="0" smtClean="0"/>
              <a:t>federal responses may be led by various federal agencies, under various federal authorities</a:t>
            </a:r>
          </a:p>
          <a:p>
            <a:pPr marL="177265" indent="-177265">
              <a:buFont typeface="Arial" panose="020B0604020202020204" pitchFamily="34" charset="0"/>
              <a:buChar char="•"/>
            </a:pPr>
            <a:r>
              <a:rPr lang="en-US" baseline="0" dirty="0" smtClean="0"/>
              <a:t>These include responses </a:t>
            </a:r>
            <a:r>
              <a:rPr lang="en-US" b="0" baseline="0" dirty="0" smtClean="0"/>
              <a:t>to oil/hazmat incidents led by EPA/USCG under the NCP, which we’ve been discussing</a:t>
            </a:r>
            <a:r>
              <a:rPr lang="en-US" b="1" baseline="0" dirty="0" smtClean="0"/>
              <a:t>.</a:t>
            </a:r>
            <a:r>
              <a:rPr lang="en-US" baseline="0" dirty="0" smtClean="0"/>
              <a:t>   The </a:t>
            </a:r>
            <a:r>
              <a:rPr lang="en-US" b="1" baseline="0" dirty="0" smtClean="0"/>
              <a:t>NCP serves as the federal interagency ops plan under the Framework, for responses carried out under the NCP</a:t>
            </a:r>
            <a:r>
              <a:rPr lang="en-US" baseline="0" dirty="0" smtClean="0"/>
              <a:t>. </a:t>
            </a:r>
          </a:p>
          <a:p>
            <a:pPr marL="177265" indent="-177265">
              <a:buFont typeface="Arial" panose="020B0604020202020204" pitchFamily="34" charset="0"/>
              <a:buChar char="•"/>
            </a:pPr>
            <a:r>
              <a:rPr lang="en-US" baseline="0" dirty="0" smtClean="0"/>
              <a:t>The Framework also recognizes that </a:t>
            </a:r>
            <a:r>
              <a:rPr lang="en-US" b="1" baseline="0" dirty="0" smtClean="0"/>
              <a:t>FEMA may coordinate federal responses under the Stafford Act</a:t>
            </a:r>
            <a:r>
              <a:rPr lang="en-US" baseline="0" dirty="0" smtClean="0"/>
              <a:t>.   In this case, </a:t>
            </a:r>
            <a:r>
              <a:rPr lang="en-US" b="1" baseline="0" dirty="0" smtClean="0"/>
              <a:t>the National Response System may also have a role to play in providing support to FEMA through activation of ESF #10</a:t>
            </a:r>
            <a:r>
              <a:rPr lang="en-US" baseline="0" dirty="0" smtClean="0"/>
              <a:t>.   </a:t>
            </a:r>
          </a:p>
          <a:p>
            <a:pPr marL="177265" indent="-177265">
              <a:buFont typeface="Arial" panose="020B0604020202020204" pitchFamily="34" charset="0"/>
              <a:buChar char="•"/>
            </a:pPr>
            <a:r>
              <a:rPr lang="en-US" baseline="0" dirty="0" smtClean="0"/>
              <a:t>When FEMA coordinates a federal response under the Stafford Act, FEMA is supported by a broad spectrum of federal agencies, whose support is organized into “</a:t>
            </a:r>
            <a:r>
              <a:rPr lang="en-US" b="1" baseline="0" dirty="0" smtClean="0"/>
              <a:t>Emergency Support Functions” or ESFs</a:t>
            </a:r>
            <a:r>
              <a:rPr lang="en-US" baseline="0" dirty="0" smtClean="0"/>
              <a:t>.  There are </a:t>
            </a:r>
            <a:r>
              <a:rPr lang="en-US" b="1" baseline="0" dirty="0" smtClean="0"/>
              <a:t>14 ESFs – and each ESF can provide a different type of federal support during an incident.  </a:t>
            </a:r>
            <a:r>
              <a:rPr lang="en-US" b="0" baseline="0" dirty="0" smtClean="0"/>
              <a:t>ESFs are led by the federal agency with the most expertise or authority in providing that type of support, but the lead agency is supported by other federal agencies that also have authorities and expertise in that area.</a:t>
            </a:r>
          </a:p>
          <a:p>
            <a:pPr marL="177265" indent="-177265">
              <a:buFont typeface="Arial" panose="020B0604020202020204" pitchFamily="34" charset="0"/>
              <a:buChar char="•"/>
            </a:pPr>
            <a:r>
              <a:rPr lang="en-US" b="1" baseline="0" dirty="0" smtClean="0"/>
              <a:t>EPA is the lead agency for “ESF #10 – Oil &amp; Hazmat Response</a:t>
            </a:r>
            <a:r>
              <a:rPr lang="en-US" baseline="0" dirty="0" smtClean="0"/>
              <a:t>.”  </a:t>
            </a:r>
            <a:r>
              <a:rPr lang="en-US" b="1" baseline="0" dirty="0" smtClean="0"/>
              <a:t>EPA uses the resources and structures of National Response System to provide the ESF #10 response.  So NRT agencies may be asked to provide support to EPA during ESF #10 responses, and the NRT may be activated as a national level interagency coordination mechanism for ESF #10 responses if necessary.  </a:t>
            </a:r>
            <a:r>
              <a:rPr lang="en-US" baseline="0" dirty="0" smtClean="0"/>
              <a:t>ESF #10 is usually activated multiple times each year for natural disasters that result in oil/hazmat releases, like Hurricanes Sandy and Katrina.</a:t>
            </a:r>
            <a:endParaRPr lang="en-US" b="1" baseline="0" dirty="0" smtClean="0"/>
          </a:p>
          <a:p>
            <a:pPr marL="177265" indent="-177265">
              <a:buFont typeface="Arial" panose="020B0604020202020204" pitchFamily="34" charset="0"/>
              <a:buChar char="•"/>
            </a:pPr>
            <a:r>
              <a:rPr lang="en-US" baseline="0" dirty="0" smtClean="0"/>
              <a:t>One </a:t>
            </a:r>
            <a:r>
              <a:rPr lang="en-US" b="1" baseline="0" dirty="0" smtClean="0"/>
              <a:t>difference to note between an NCP response and an ESF #10 Stafford Act response</a:t>
            </a:r>
            <a:r>
              <a:rPr lang="en-US" baseline="0" dirty="0" smtClean="0"/>
              <a:t>:  Under the Stafford Act, states or tribes ask FEMA for the specific types of federal help they need, and FEMA then activates the ESFs that can provide that support and issues them “</a:t>
            </a:r>
            <a:r>
              <a:rPr lang="en-US" b="1" baseline="0" dirty="0" smtClean="0"/>
              <a:t>Mission Assignments</a:t>
            </a:r>
            <a:r>
              <a:rPr lang="en-US" baseline="0" dirty="0" smtClean="0"/>
              <a:t>” that task the ESFs to do the specific work requested.   FEMA then reimburses the ESF agencies from the Stafford disaster fund.   So </a:t>
            </a:r>
            <a:r>
              <a:rPr lang="en-US" b="1" baseline="0" dirty="0" smtClean="0"/>
              <a:t>when ESF #10 is activated, we are responding to the specific tasks we’ve been assigned in the FEMA Mission Assignment.</a:t>
            </a:r>
          </a:p>
          <a:p>
            <a:pPr marL="177265" indent="-177265">
              <a:buFont typeface="Arial" panose="020B0604020202020204" pitchFamily="34" charset="0"/>
              <a:buChar char="•"/>
            </a:pPr>
            <a:r>
              <a:rPr lang="en-US" baseline="0" dirty="0" smtClean="0"/>
              <a:t>However, EPA and USCG still maintain their ability to exercise their independent NCP authorities if needed during a Stafford Act response.   So it is </a:t>
            </a:r>
            <a:r>
              <a:rPr lang="en-US" b="1" baseline="0" dirty="0" smtClean="0"/>
              <a:t>possible to have both an ESF #10 and NCP response to a Stafford Act incident.</a:t>
            </a:r>
          </a:p>
          <a:p>
            <a:pPr marL="177265" indent="-177265">
              <a:buFont typeface="Arial" panose="020B0604020202020204" pitchFamily="34" charset="0"/>
              <a:buChar char="•"/>
            </a:pPr>
            <a:endParaRPr lang="en-US" baseline="0" dirty="0" smtClean="0"/>
          </a:p>
          <a:p>
            <a:r>
              <a:rPr lang="en-US" baseline="0" dirty="0" smtClean="0"/>
              <a:t>___________________________________________________</a:t>
            </a:r>
          </a:p>
          <a:p>
            <a:r>
              <a:rPr lang="en-US" i="1" baseline="0" dirty="0" smtClean="0"/>
              <a:t>Notes for speaker:</a:t>
            </a:r>
          </a:p>
          <a:p>
            <a:pPr marL="177265" indent="-177265" defTabSz="933237">
              <a:buFont typeface="Arial" panose="020B0604020202020204" pitchFamily="34" charset="0"/>
              <a:buChar char="•"/>
              <a:defRPr/>
            </a:pPr>
            <a:r>
              <a:rPr lang="en-US" i="1" u="sng" dirty="0" smtClean="0">
                <a:solidFill>
                  <a:prstClr val="black"/>
                </a:solidFill>
              </a:rPr>
              <a:t>If asked</a:t>
            </a:r>
            <a:r>
              <a:rPr lang="en-US" i="1" dirty="0" smtClean="0">
                <a:solidFill>
                  <a:prstClr val="black"/>
                </a:solidFill>
              </a:rPr>
              <a:t> how the NCP relates to Response FIOP on previous slide:  The Response FIOP focuses on federal response to catastrophic Stafford Act disasters, not NCP incidents.</a:t>
            </a:r>
            <a:endParaRPr lang="en-US" dirty="0" smtClean="0">
              <a:solidFill>
                <a:prstClr val="black"/>
              </a:solidFill>
            </a:endParaRPr>
          </a:p>
          <a:p>
            <a:pPr marL="177265" indent="-177265" defTabSz="933237">
              <a:buFont typeface="Arial" panose="020B0604020202020204" pitchFamily="34" charset="0"/>
              <a:buChar char="•"/>
              <a:defRPr/>
            </a:pPr>
            <a:r>
              <a:rPr lang="en-US" i="1" baseline="0" dirty="0" smtClean="0"/>
              <a:t>If your specific briefing will include a discussion of ESF #15 – External Affairs, and you are asked why it is ESF #15 if there are only 14 total ESFs, the answer is:  The ESFs are numbered #1-#13, and #15. There is no ESF #14 – was superseded by National Disaster Recovery Framework.</a:t>
            </a:r>
            <a:endParaRPr lang="en-US" dirty="0"/>
          </a:p>
        </p:txBody>
      </p:sp>
      <p:sp>
        <p:nvSpPr>
          <p:cNvPr id="4" name="Slide Number Placeholder 3"/>
          <p:cNvSpPr>
            <a:spLocks noGrp="1"/>
          </p:cNvSpPr>
          <p:nvPr>
            <p:ph type="sldNum" sz="quarter" idx="10"/>
          </p:nvPr>
        </p:nvSpPr>
        <p:spPr/>
        <p:txBody>
          <a:bodyPr/>
          <a:lstStyle/>
          <a:p>
            <a:fld id="{7D7BE69A-79DD-49CD-BA52-748FC8223CD7}"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xmlns="" val="9969952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01750" y="387350"/>
            <a:ext cx="4654550" cy="3490913"/>
          </a:xfrm>
        </p:spPr>
      </p:sp>
      <p:sp>
        <p:nvSpPr>
          <p:cNvPr id="3" name="Notes Placeholder 2"/>
          <p:cNvSpPr>
            <a:spLocks noGrp="1"/>
          </p:cNvSpPr>
          <p:nvPr>
            <p:ph type="body" idx="1"/>
          </p:nvPr>
        </p:nvSpPr>
        <p:spPr>
          <a:xfrm>
            <a:off x="387350" y="4121151"/>
            <a:ext cx="6172200" cy="4800600"/>
          </a:xfrm>
        </p:spPr>
        <p:txBody>
          <a:bodyPr>
            <a:normAutofit fontScale="70000" lnSpcReduction="20000"/>
          </a:bodyPr>
          <a:lstStyle/>
          <a:p>
            <a:r>
              <a:rPr lang="en-US" sz="1100" b="1" dirty="0"/>
              <a:t>Key Point: </a:t>
            </a:r>
            <a:r>
              <a:rPr lang="en-US" sz="1100" dirty="0"/>
              <a:t>Under both the NCP and NRF, there are well defined processes for information coordination, which are tailored to the specific incident and are defined by the lead agency for the response.  It is important for participating agencies to follow the established processes for response information management to ensure the best quality information is being used by the agencies, and to avoid outdated or misinformation being briefed up the management chain.</a:t>
            </a:r>
          </a:p>
          <a:p>
            <a:endParaRPr lang="en-US" sz="1100" dirty="0"/>
          </a:p>
          <a:p>
            <a:r>
              <a:rPr lang="en-US" sz="1100" b="1" dirty="0"/>
              <a:t>Talking Points:</a:t>
            </a:r>
          </a:p>
          <a:p>
            <a:endParaRPr lang="en-US" sz="1100" dirty="0"/>
          </a:p>
          <a:p>
            <a:r>
              <a:rPr lang="en-US" sz="1100" dirty="0"/>
              <a:t>During a major spill event, managing the integrity and timeliness of response information are critical parts of a successful response.</a:t>
            </a:r>
          </a:p>
          <a:p>
            <a:endParaRPr lang="en-US" sz="1100" dirty="0"/>
          </a:p>
          <a:p>
            <a:pPr defTabSz="914292"/>
            <a:r>
              <a:rPr lang="en-US" sz="1100" dirty="0"/>
              <a:t>The lead agency will establish the process for information sharing and management.</a:t>
            </a:r>
          </a:p>
          <a:p>
            <a:pPr defTabSz="914292"/>
            <a:endParaRPr lang="en-US" sz="1100" dirty="0"/>
          </a:p>
          <a:p>
            <a:pPr defTabSz="943502">
              <a:defRPr/>
            </a:pPr>
            <a:r>
              <a:rPr lang="en-US" sz="1100" dirty="0"/>
              <a:t>This process will include defining an Operational Planning Cycle -- which might be, for example, every 12 hours or every 24 hours.   For each cycle, the Unified Command will develop a new “Incident Action Plan” that:</a:t>
            </a:r>
          </a:p>
          <a:p>
            <a:pPr marL="174982" indent="-174982" defTabSz="943502">
              <a:buFont typeface="Arial" panose="020B0604020202020204" pitchFamily="34" charset="0"/>
              <a:buChar char="•"/>
              <a:defRPr/>
            </a:pPr>
            <a:r>
              <a:rPr lang="en-US" sz="1100" dirty="0"/>
              <a:t>Analyzes the data and information collected so far in the response, and</a:t>
            </a:r>
          </a:p>
          <a:p>
            <a:pPr marL="174982" indent="-174982" defTabSz="943502">
              <a:buFont typeface="Arial" panose="020B0604020202020204" pitchFamily="34" charset="0"/>
              <a:buChar char="•"/>
              <a:defRPr/>
            </a:pPr>
            <a:r>
              <a:rPr lang="en-US" sz="1100" dirty="0"/>
              <a:t>Uses that up-to-date information to determine and define the specific response activities to be taken during that planning cycle.</a:t>
            </a:r>
          </a:p>
          <a:p>
            <a:pPr defTabSz="943502">
              <a:defRPr/>
            </a:pPr>
            <a:endParaRPr lang="en-US" sz="1100" dirty="0"/>
          </a:p>
          <a:p>
            <a:r>
              <a:rPr lang="en-US" sz="1100" dirty="0"/>
              <a:t>A new “Incident Action Plan” is created for each Operational Planning Cycle – in this way, the latest response information is always used to determine the appropriate next steps in the response.  The Operational Planning Cycle is an important concept because it sets the battle rhythm for a response – it determines when information will be collected from the field; when response decisions will be made; and when public information will be disseminated.  </a:t>
            </a:r>
          </a:p>
          <a:p>
            <a:endParaRPr lang="en-US" sz="1100" dirty="0"/>
          </a:p>
          <a:p>
            <a:r>
              <a:rPr lang="en-US" sz="1100" dirty="0"/>
              <a:t>When an emergency response has high visibility, it can be challenging when senior agency leadership, the White House, or the press want requested information upon demand.  If the response to these information requests isn’t allowed to be synced up with the operational planning periods, then:</a:t>
            </a:r>
          </a:p>
          <a:p>
            <a:pPr marL="174982" indent="-174982">
              <a:buFont typeface="Arial" panose="020B0604020202020204" pitchFamily="34" charset="0"/>
              <a:buChar char="•"/>
            </a:pPr>
            <a:r>
              <a:rPr lang="en-US" sz="1100" dirty="0"/>
              <a:t>The RFIs can disrupt the response operations, and</a:t>
            </a:r>
          </a:p>
          <a:p>
            <a:pPr marL="174982" indent="-174982">
              <a:buFont typeface="Arial" panose="020B0604020202020204" pitchFamily="34" charset="0"/>
              <a:buChar char="•"/>
            </a:pPr>
            <a:r>
              <a:rPr lang="en-US" sz="1100" dirty="0"/>
              <a:t>The information provided may be of lesser quality -- e.g., information may be released without adequate QA/QC; decisions may be made without adequate information.  </a:t>
            </a:r>
          </a:p>
          <a:p>
            <a:pPr marL="174982" indent="-174982">
              <a:buFont typeface="Arial" panose="020B0604020202020204" pitchFamily="34" charset="0"/>
              <a:buChar char="•"/>
            </a:pPr>
            <a:endParaRPr lang="en-US" sz="1100" dirty="0"/>
          </a:p>
          <a:p>
            <a:r>
              <a:rPr lang="en-US" sz="1100" dirty="0"/>
              <a:t>So whenever possible, it is best when the response to RFIs regarding on-site response operations is allowed to be synced up with the operational planning process.   And information provided during planned briefings will be more reliable and complete than response information released off-cycle.</a:t>
            </a:r>
          </a:p>
          <a:p>
            <a:endParaRPr lang="en-US" sz="1100" dirty="0"/>
          </a:p>
          <a:p>
            <a:r>
              <a:rPr lang="en-US" sz="1100" dirty="0"/>
              <a:t>Another aspect of managing response information involves information-sharing.  For large responses, the lead agency will establish a Common Operating Picture, or COP -- a web-based platform where response information is posted and updated to provide participating responders and agencies with the same information on the same schedule.</a:t>
            </a:r>
          </a:p>
          <a:p>
            <a:endParaRPr lang="en-US" sz="1100" dirty="0"/>
          </a:p>
          <a:p>
            <a:r>
              <a:rPr lang="en-US" sz="1100" dirty="0"/>
              <a:t>Regularly scheduled briefings and COP access can provide leadership with reliable response specific information to answer the bulk of RFIs.</a:t>
            </a:r>
          </a:p>
          <a:p>
            <a:endParaRPr lang="en-US" sz="1100" dirty="0"/>
          </a:p>
          <a:p>
            <a:r>
              <a:rPr lang="en-US" sz="1100" dirty="0"/>
              <a:t>During an incident, NRT Members can advise their senior leaders on the information management protocols for that specific incident, and can identify what platforms are available for accessing real-time response information.</a:t>
            </a:r>
          </a:p>
          <a:p>
            <a:r>
              <a:rPr lang="en-US" sz="1100" dirty="0"/>
              <a:t>_________________________________________</a:t>
            </a:r>
          </a:p>
          <a:p>
            <a:r>
              <a:rPr lang="en-US" sz="1100" dirty="0"/>
              <a:t>References available for NRT Members to provide additional information to their senior leaders on response information/coordination processes include:</a:t>
            </a:r>
          </a:p>
          <a:p>
            <a:endParaRPr lang="en-US" sz="1100" dirty="0"/>
          </a:p>
          <a:p>
            <a:r>
              <a:rPr lang="en-US" sz="1100" dirty="0"/>
              <a:t>NRT-RRT SONS Coordination Guidance</a:t>
            </a:r>
          </a:p>
          <a:p>
            <a:pPr defTabSz="924349"/>
            <a:r>
              <a:rPr lang="en-US" sz="1100" dirty="0"/>
              <a:t>USCG COMMANDANT INSTRUCTION 3100.8B Critical Incident Communication (CIC)</a:t>
            </a:r>
          </a:p>
          <a:p>
            <a:pPr defTabSz="924349"/>
            <a:r>
              <a:rPr lang="en-US" sz="1100" dirty="0"/>
              <a:t>SONS Senior Reference Guide</a:t>
            </a:r>
          </a:p>
          <a:p>
            <a:endParaRPr lang="en-US" baseline="0" dirty="0"/>
          </a:p>
        </p:txBody>
      </p:sp>
      <p:sp>
        <p:nvSpPr>
          <p:cNvPr id="4" name="Slide Number Placeholder 3"/>
          <p:cNvSpPr>
            <a:spLocks noGrp="1"/>
          </p:cNvSpPr>
          <p:nvPr>
            <p:ph type="sldNum" sz="quarter" idx="10"/>
          </p:nvPr>
        </p:nvSpPr>
        <p:spPr/>
        <p:txBody>
          <a:bodyPr/>
          <a:lstStyle/>
          <a:p>
            <a:fld id="{F565FDAC-0A4B-4766-A5AA-8D0256D26B76}" type="slidenum">
              <a:rPr lang="en-US" smtClean="0"/>
              <a:pPr/>
              <a:t>17</a:t>
            </a:fld>
            <a:endParaRPr lang="en-US"/>
          </a:p>
        </p:txBody>
      </p:sp>
    </p:spTree>
    <p:extLst>
      <p:ext uri="{BB962C8B-B14F-4D97-AF65-F5344CB8AC3E}">
        <p14:creationId xmlns="" xmlns:p14="http://schemas.microsoft.com/office/powerpoint/2010/main" val="42732396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63550" y="4421825"/>
            <a:ext cx="6096000" cy="4576125"/>
          </a:xfrm>
        </p:spPr>
        <p:txBody>
          <a:bodyPr>
            <a:normAutofit fontScale="85000" lnSpcReduction="20000"/>
          </a:bodyPr>
          <a:lstStyle/>
          <a:p>
            <a:r>
              <a:rPr lang="en-US" b="1" dirty="0"/>
              <a:t>Key Point: </a:t>
            </a:r>
            <a:r>
              <a:rPr lang="en-US" dirty="0"/>
              <a:t>Under both the NCP and NRF, there are well defined processes for the coordination and approval of external communications, which are tailored to the specific incident.  It is important for participating agencies to follow the established processes for external communications in order to avoid outdated or misinformation -- which may lead to an erosion of public confidence in the response and disruptions to response operations.</a:t>
            </a:r>
          </a:p>
          <a:p>
            <a:endParaRPr lang="en-US" dirty="0"/>
          </a:p>
          <a:p>
            <a:r>
              <a:rPr lang="en-US" b="1" dirty="0"/>
              <a:t>Talking Points:</a:t>
            </a:r>
          </a:p>
          <a:p>
            <a:endParaRPr lang="en-US" dirty="0"/>
          </a:p>
          <a:p>
            <a:r>
              <a:rPr lang="en-US" dirty="0"/>
              <a:t>During a major spill event, integrity and timeliness of external communications is paramount.</a:t>
            </a:r>
          </a:p>
          <a:p>
            <a:endParaRPr lang="en-US" dirty="0"/>
          </a:p>
          <a:p>
            <a:r>
              <a:rPr lang="en-US" dirty="0"/>
              <a:t>A response is only as successful as the public perceives it to be.</a:t>
            </a:r>
          </a:p>
          <a:p>
            <a:endParaRPr lang="en-US" dirty="0"/>
          </a:p>
          <a:p>
            <a:r>
              <a:rPr lang="en-US" dirty="0"/>
              <a:t>There are well established mechanisms for external communications under both the NCP and NRF.  For smaller incidents, a Public Affairs Officer in the Command Staff may be assigned to help coordinate external communications.  For larger incidents, a Joint Information Center may be established to coordinate external communications across all participating agencies.   </a:t>
            </a:r>
          </a:p>
          <a:p>
            <a:endParaRPr lang="en-US" dirty="0"/>
          </a:p>
          <a:p>
            <a:r>
              <a:rPr lang="en-US" dirty="0"/>
              <a:t>Under the NRF, there is also an ESF focused on coordination of external affairs, led by either the DHS or FEMA public affairs office.  This ESF may be activated for a SONS or significant hazmat response under the NCP or for a federal response under the Stafford Act, in support of the lead agency for the response.   DHS external communications tools that may be used include coordinated telephone conferencing capabilities at the national, state, and private sector levels during an emergency (NICCL/SICCL/PICCL).  </a:t>
            </a:r>
          </a:p>
          <a:p>
            <a:endParaRPr lang="en-US" dirty="0"/>
          </a:p>
          <a:p>
            <a:r>
              <a:rPr lang="en-US" dirty="0"/>
              <a:t>All public information should be released in accordance with the processes established for the particular incident.  Agencies should not be releasing information outside of the defined process.</a:t>
            </a:r>
          </a:p>
          <a:p>
            <a:endParaRPr lang="en-US" dirty="0"/>
          </a:p>
          <a:p>
            <a:r>
              <a:rPr lang="en-US" dirty="0"/>
              <a:t>Again,</a:t>
            </a:r>
            <a:r>
              <a:rPr lang="en-US" baseline="0" dirty="0"/>
              <a:t> during an incident, NRT Members can advise their senior leaders on the public information procedures for the specific incident.</a:t>
            </a:r>
            <a:endParaRPr lang="en-US" dirty="0"/>
          </a:p>
          <a:p>
            <a:r>
              <a:rPr lang="en-US" dirty="0"/>
              <a:t>__________________________________________</a:t>
            </a:r>
          </a:p>
          <a:p>
            <a:pPr defTabSz="933237">
              <a:defRPr/>
            </a:pPr>
            <a:r>
              <a:rPr lang="en-US" dirty="0"/>
              <a:t>References available for NRT Members to provide additional information to their senior leaders on public communications include:</a:t>
            </a:r>
          </a:p>
          <a:p>
            <a:endParaRPr lang="en-US" dirty="0"/>
          </a:p>
          <a:p>
            <a:r>
              <a:rPr lang="en-US" dirty="0"/>
              <a:t>NRT’s JIC Model</a:t>
            </a:r>
          </a:p>
          <a:p>
            <a:r>
              <a:rPr lang="en-US" dirty="0"/>
              <a:t>SONS Public Affairs Reference (SPAR)</a:t>
            </a:r>
          </a:p>
          <a:p>
            <a:r>
              <a:rPr lang="en-US" dirty="0"/>
              <a:t>ESF 15 – External Affairs (including information on NICCL/SICCL/PICCL calls)</a:t>
            </a:r>
          </a:p>
        </p:txBody>
      </p:sp>
      <p:sp>
        <p:nvSpPr>
          <p:cNvPr id="4" name="Slide Number Placeholder 3"/>
          <p:cNvSpPr>
            <a:spLocks noGrp="1"/>
          </p:cNvSpPr>
          <p:nvPr>
            <p:ph type="sldNum" sz="quarter" idx="10"/>
          </p:nvPr>
        </p:nvSpPr>
        <p:spPr/>
        <p:txBody>
          <a:bodyPr/>
          <a:lstStyle/>
          <a:p>
            <a:fld id="{F565FDAC-0A4B-4766-A5AA-8D0256D26B76}"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Talking Points:</a:t>
            </a:r>
          </a:p>
          <a:p>
            <a:endParaRPr lang="en-US"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Each member agency on the</a:t>
            </a:r>
            <a:r>
              <a:rPr lang="en-US" baseline="0" dirty="0" smtClean="0"/>
              <a:t> NRT plays a significant role in response and preparedness.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Now  [I or name of agency rep if not the speaker to this point] is going to discuss the:</a:t>
            </a:r>
            <a:endParaRPr lang="en-US" dirty="0" smtClean="0"/>
          </a:p>
          <a:p>
            <a:pPr lvl="1"/>
            <a:r>
              <a:rPr lang="en-US" dirty="0" smtClean="0"/>
              <a:t>Agency/Department’s primary concerns during a response</a:t>
            </a:r>
          </a:p>
          <a:p>
            <a:pPr lvl="1"/>
            <a:r>
              <a:rPr lang="en-US" dirty="0" smtClean="0"/>
              <a:t>Agency/Department’s role in a response</a:t>
            </a:r>
          </a:p>
          <a:p>
            <a:pPr lvl="1"/>
            <a:r>
              <a:rPr lang="en-US" dirty="0" smtClean="0"/>
              <a:t>Agency/Department’s assets and how they are accessed</a:t>
            </a:r>
          </a:p>
          <a:p>
            <a:pPr lvl="1"/>
            <a:r>
              <a:rPr lang="en-US" dirty="0" smtClean="0"/>
              <a:t>Concerns/Issues most likely to be raised or addressed at the Executive level</a:t>
            </a:r>
          </a:p>
          <a:p>
            <a:pPr lvl="1"/>
            <a:r>
              <a:rPr lang="en-US" dirty="0" smtClean="0"/>
              <a:t>And how information flows within the agency</a:t>
            </a:r>
          </a:p>
          <a:p>
            <a:endParaRPr lang="en-US" b="0" dirty="0"/>
          </a:p>
        </p:txBody>
      </p:sp>
      <p:sp>
        <p:nvSpPr>
          <p:cNvPr id="4" name="Slide Number Placeholder 3"/>
          <p:cNvSpPr>
            <a:spLocks noGrp="1"/>
          </p:cNvSpPr>
          <p:nvPr>
            <p:ph type="sldNum" sz="quarter" idx="10"/>
          </p:nvPr>
        </p:nvSpPr>
        <p:spPr/>
        <p:txBody>
          <a:bodyPr/>
          <a:lstStyle/>
          <a:p>
            <a:fld id="{F565FDAC-0A4B-4766-A5AA-8D0256D26B76}"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565FDAC-0A4B-4766-A5AA-8D0256D26B76}"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565FDAC-0A4B-4766-A5AA-8D0256D26B76}"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565FDAC-0A4B-4766-A5AA-8D0256D26B76}"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9750" y="4421825"/>
            <a:ext cx="6096000" cy="4347525"/>
          </a:xfrm>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Key Point: </a:t>
            </a:r>
            <a:r>
              <a:rPr lang="en-US" b="0" dirty="0" smtClean="0"/>
              <a:t>Th</a:t>
            </a:r>
            <a:r>
              <a:rPr lang="en-US" b="0" baseline="0" dirty="0" smtClean="0"/>
              <a:t>e NRT is made up of a robust structure of committees which develop national guidance, training products, and response tools for use throughout the National Response System</a:t>
            </a:r>
            <a:endParaRPr lang="en-US" b="1"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Talking Points: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As remarked earlier, the National</a:t>
            </a:r>
            <a:r>
              <a:rPr lang="en-US" baseline="0" dirty="0" smtClean="0"/>
              <a:t> Response Team</a:t>
            </a:r>
            <a:r>
              <a:rPr lang="en-US" altLang="en-US" sz="1200" dirty="0" smtClean="0"/>
              <a:t> meets regularly and has a robust organization of chartered committees and subcommittees, preparing</a:t>
            </a:r>
            <a:r>
              <a:rPr lang="en-US" altLang="en-US" sz="1200" baseline="0" dirty="0" smtClean="0"/>
              <a:t> </a:t>
            </a:r>
            <a:r>
              <a:rPr lang="en-US" altLang="en-US" sz="1200" dirty="0" smtClean="0"/>
              <a:t>response guidance and other resources for the field and reviewing oil and hazmat</a:t>
            </a:r>
            <a:r>
              <a:rPr lang="en-US" altLang="en-US" sz="1200" baseline="0" dirty="0" smtClean="0"/>
              <a:t> </a:t>
            </a:r>
            <a:r>
              <a:rPr lang="en-US" altLang="en-US" sz="1200" dirty="0" smtClean="0"/>
              <a:t>responses</a:t>
            </a:r>
            <a:r>
              <a:rPr lang="en-US" altLang="en-US" sz="1200" baseline="0" dirty="0" smtClean="0"/>
              <a:t> to determine how to improve </a:t>
            </a:r>
            <a:r>
              <a:rPr lang="en-US" altLang="en-US" sz="1200" dirty="0" smtClean="0"/>
              <a:t>future responses.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en-US"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200" dirty="0" smtClean="0"/>
              <a:t>The NRT consists of three primary</a:t>
            </a:r>
            <a:r>
              <a:rPr lang="en-US" altLang="en-US" sz="1200" baseline="0" dirty="0" smtClean="0"/>
              <a:t> Committees – Preparedness, Response, and Science &amp; Technology. Each committee has one or more chartered subcommittees and/or workgroups. All committees, subcommittees, and workgroups are inherently interagency in nature and all of the developed products are created collaboratively with an end goal of consensus approval by the NRT Membership before publication.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en-US" sz="12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200" baseline="0" dirty="0" smtClean="0"/>
              <a:t>Agency participation for all committees is coordinated by the NRT Member.  Agency representatives from all levels of the organization (Headquarters to Field Office) are welcome to participate as subject matter experts, though all requests for participation should be directed through the NRT Member.</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en-US" sz="12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en-US" sz="1200" dirty="0" smtClean="0"/>
          </a:p>
          <a:p>
            <a:endParaRPr lang="en-US" dirty="0"/>
          </a:p>
        </p:txBody>
      </p:sp>
      <p:sp>
        <p:nvSpPr>
          <p:cNvPr id="4" name="Slide Number Placeholder 3"/>
          <p:cNvSpPr>
            <a:spLocks noGrp="1"/>
          </p:cNvSpPr>
          <p:nvPr>
            <p:ph type="sldNum" sz="quarter" idx="10"/>
          </p:nvPr>
        </p:nvSpPr>
        <p:spPr/>
        <p:txBody>
          <a:bodyPr/>
          <a:lstStyle/>
          <a:p>
            <a:fld id="{F565FDAC-0A4B-4766-A5AA-8D0256D26B76}"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54150" y="463550"/>
            <a:ext cx="4267200" cy="2864205"/>
          </a:xfrm>
        </p:spPr>
      </p:sp>
      <p:sp>
        <p:nvSpPr>
          <p:cNvPr id="3" name="Notes Placeholder 2"/>
          <p:cNvSpPr>
            <a:spLocks noGrp="1"/>
          </p:cNvSpPr>
          <p:nvPr>
            <p:ph type="body" idx="1"/>
          </p:nvPr>
        </p:nvSpPr>
        <p:spPr>
          <a:xfrm>
            <a:off x="311150" y="3435350"/>
            <a:ext cx="6400800" cy="5715001"/>
          </a:xfrm>
        </p:spPr>
        <p:txBody>
          <a:bodyPr>
            <a:normAutofit fontScale="85000" lnSpcReduction="10000"/>
          </a:bodyPr>
          <a:lstStyle/>
          <a:p>
            <a:r>
              <a:rPr lang="en-US" sz="1100" b="1" i="1" dirty="0" smtClean="0">
                <a:latin typeface="+mn-lt"/>
              </a:rPr>
              <a:t>Note to Presenter:</a:t>
            </a:r>
            <a:r>
              <a:rPr lang="en-US" sz="1100" b="1" i="1" baseline="0" dirty="0" smtClean="0">
                <a:latin typeface="+mn-lt"/>
              </a:rPr>
              <a:t> Mention of some or all of the above may be advisable if your agency participates as a committee member or is a regular participant and awareness is important at the Senior Executive level to garner support</a:t>
            </a:r>
          </a:p>
          <a:p>
            <a:endParaRPr lang="en-US" sz="1100" baseline="0" dirty="0" smtClean="0">
              <a:latin typeface="+mn-lt"/>
            </a:endParaRPr>
          </a:p>
          <a:p>
            <a:r>
              <a:rPr lang="en-US" sz="1100" b="1" baseline="0" dirty="0" smtClean="0">
                <a:latin typeface="+mn-lt"/>
              </a:rPr>
              <a:t>Talking Points:</a:t>
            </a:r>
          </a:p>
          <a:p>
            <a:endParaRPr lang="en-US" sz="1100" baseline="0" dirty="0" smtClean="0">
              <a:latin typeface="+mn-lt"/>
            </a:endParaRPr>
          </a:p>
          <a:p>
            <a:r>
              <a:rPr lang="en-US" sz="1100" dirty="0" smtClean="0">
                <a:latin typeface="+mn-lt"/>
              </a:rPr>
              <a:t>There</a:t>
            </a:r>
            <a:r>
              <a:rPr lang="en-US" sz="1100" baseline="0" dirty="0" smtClean="0">
                <a:latin typeface="+mn-lt"/>
              </a:rPr>
              <a:t> are several related interagency organizations and regularly scheduled conferences for which our agency plays a vital role or finds vital for our professional development</a:t>
            </a:r>
          </a:p>
          <a:p>
            <a:endParaRPr lang="en-US" sz="1100" baseline="0" dirty="0" smtClean="0">
              <a:latin typeface="+mn-lt"/>
            </a:endParaRPr>
          </a:p>
          <a:p>
            <a:r>
              <a:rPr lang="en-US" sz="1100" b="1" baseline="0" dirty="0" smtClean="0">
                <a:latin typeface="+mn-lt"/>
              </a:rPr>
              <a:t>ICCOPR – Interagency Coordinating Committee on Oil Pollution Research</a:t>
            </a:r>
          </a:p>
          <a:p>
            <a:pPr>
              <a:buFont typeface="Arial" pitchFamily="34" charset="0"/>
              <a:buChar char="•"/>
            </a:pPr>
            <a:r>
              <a:rPr lang="en-US" sz="1100" baseline="0" dirty="0" smtClean="0">
                <a:latin typeface="+mn-lt"/>
              </a:rPr>
              <a:t> 15-member interagency committee established by OPA90 to “coordinate a comprehensive program of oil pollution research, technology development, and demonstration among the federal agencies, in cooperation and coordination with industry, universities, research institutions, state governments, and other nations, as appropriate, and shall foster cost-effective research mechanisms, including the joint funding of the research.”</a:t>
            </a:r>
          </a:p>
          <a:p>
            <a:pPr>
              <a:buFont typeface="Arial" pitchFamily="34" charset="0"/>
              <a:buChar char="•"/>
            </a:pPr>
            <a:r>
              <a:rPr lang="en-US" sz="1100" baseline="0" dirty="0" smtClean="0">
                <a:latin typeface="+mn-lt"/>
              </a:rPr>
              <a:t> Chaired by USCG, rotating vice among EPA, NOAA, BSEE</a:t>
            </a:r>
          </a:p>
          <a:p>
            <a:pPr>
              <a:buFont typeface="Arial" pitchFamily="34" charset="0"/>
              <a:buChar char="•"/>
            </a:pPr>
            <a:r>
              <a:rPr lang="en-US" sz="1100" baseline="0" dirty="0" smtClean="0">
                <a:latin typeface="+mn-lt"/>
              </a:rPr>
              <a:t> Members: USCG, EPA, NOAA, BSEE, USACE, PHMSA, USFWS, NAVY-SUPSALV, NASA, DOE, USFA, MARAD, NIST, BOEM, USARC</a:t>
            </a:r>
          </a:p>
          <a:p>
            <a:pPr>
              <a:buFont typeface="Arial" pitchFamily="34" charset="0"/>
              <a:buChar char="•"/>
            </a:pPr>
            <a:endParaRPr lang="en-US" sz="1100" baseline="0" dirty="0" smtClean="0">
              <a:latin typeface="+mn-lt"/>
            </a:endParaRPr>
          </a:p>
          <a:p>
            <a:endParaRPr lang="en-US" sz="1100" baseline="0" dirty="0" smtClean="0">
              <a:latin typeface="+mn-lt"/>
            </a:endParaRPr>
          </a:p>
          <a:p>
            <a:r>
              <a:rPr lang="en-US" sz="1100" b="1" baseline="0" dirty="0" smtClean="0">
                <a:latin typeface="+mn-lt"/>
              </a:rPr>
              <a:t>PREP4C –  National Preparedness for Response Exercise Program: Compliance, Coordination, and Consistency Committee</a:t>
            </a:r>
          </a:p>
          <a:p>
            <a:pPr>
              <a:buFont typeface="Arial" pitchFamily="34" charset="0"/>
              <a:buChar char="•"/>
            </a:pPr>
            <a:r>
              <a:rPr lang="en-US" sz="1100" baseline="0" dirty="0" smtClean="0">
                <a:latin typeface="+mn-lt"/>
              </a:rPr>
              <a:t> Co-own and Co-author the PREP Guidelines – a conglomeration of OPA90 exercise requirements and associated policies consolidated into one guidebook.</a:t>
            </a:r>
          </a:p>
          <a:p>
            <a:pPr>
              <a:buFont typeface="Arial" pitchFamily="34" charset="0"/>
              <a:buChar char="•"/>
            </a:pPr>
            <a:r>
              <a:rPr lang="en-US" sz="1100" baseline="0" dirty="0" smtClean="0">
                <a:latin typeface="+mn-lt"/>
              </a:rPr>
              <a:t> Chaired by USCG</a:t>
            </a:r>
          </a:p>
          <a:p>
            <a:pPr>
              <a:buFont typeface="Arial" pitchFamily="34" charset="0"/>
              <a:buChar char="•"/>
            </a:pPr>
            <a:r>
              <a:rPr lang="en-US" sz="1100" baseline="0" dirty="0" smtClean="0">
                <a:latin typeface="+mn-lt"/>
              </a:rPr>
              <a:t> Members: USCG, EPA, PHMSA, BSEE</a:t>
            </a:r>
          </a:p>
          <a:p>
            <a:endParaRPr lang="en-US" sz="1100" baseline="0" dirty="0" smtClean="0">
              <a:latin typeface="+mn-lt"/>
            </a:endParaRPr>
          </a:p>
          <a:p>
            <a:endParaRPr lang="en-US" sz="1100" baseline="0" dirty="0" smtClean="0">
              <a:latin typeface="+mn-lt"/>
            </a:endParaRPr>
          </a:p>
          <a:p>
            <a:r>
              <a:rPr lang="en-US" sz="1100" b="1" baseline="0" dirty="0" smtClean="0">
                <a:latin typeface="+mn-lt"/>
              </a:rPr>
              <a:t>RESTORE – Gulf Coast Ecosystem Restoration Council</a:t>
            </a:r>
          </a:p>
          <a:p>
            <a:pPr>
              <a:buFont typeface="Arial" pitchFamily="34" charset="0"/>
              <a:buChar char="•"/>
            </a:pPr>
            <a:r>
              <a:rPr lang="en-US" sz="1100" baseline="0" dirty="0" smtClean="0">
                <a:latin typeface="+mn-lt"/>
              </a:rPr>
              <a:t> Administers 60% of the funds made available from the Gulf Restoration Trust Fund established by the RESTORE Act [from Civil Penalties associated with the 2010 Deepwater Horizon spill] for coastal restoration to improve the ecologic and economic health and resiliency of the Gulf ecosystem and Gulf dependent communities</a:t>
            </a:r>
          </a:p>
          <a:p>
            <a:pPr>
              <a:buFont typeface="Arial" pitchFamily="34" charset="0"/>
              <a:buChar char="•"/>
            </a:pPr>
            <a:r>
              <a:rPr lang="en-US" sz="1100" baseline="0" dirty="0" smtClean="0">
                <a:latin typeface="+mn-lt"/>
              </a:rPr>
              <a:t> Chaired by USDA</a:t>
            </a:r>
          </a:p>
          <a:p>
            <a:pPr>
              <a:buFont typeface="Arial" pitchFamily="34" charset="0"/>
              <a:buChar char="•"/>
            </a:pPr>
            <a:r>
              <a:rPr lang="en-US" sz="1100" baseline="0" dirty="0" smtClean="0">
                <a:latin typeface="+mn-lt"/>
              </a:rPr>
              <a:t> Members: USDA, DOI, USACE, DOC, EPA, DHS, LA, MS, AL, FL, TX</a:t>
            </a:r>
          </a:p>
          <a:p>
            <a:endParaRPr lang="en-US" sz="1100" baseline="0" dirty="0" smtClean="0">
              <a:latin typeface="+mn-lt"/>
            </a:endParaRPr>
          </a:p>
          <a:p>
            <a:r>
              <a:rPr lang="en-US" sz="1100" i="1" baseline="0" dirty="0" smtClean="0">
                <a:latin typeface="+mn-lt"/>
              </a:rPr>
              <a:t>Conferences:</a:t>
            </a:r>
          </a:p>
          <a:p>
            <a:endParaRPr lang="en-US" sz="1100" b="1" baseline="0" dirty="0" smtClean="0">
              <a:latin typeface="+mn-lt"/>
            </a:endParaRPr>
          </a:p>
          <a:p>
            <a:r>
              <a:rPr lang="en-US" sz="1100" b="1" baseline="0" dirty="0" smtClean="0">
                <a:latin typeface="+mn-lt"/>
              </a:rPr>
              <a:t>IOSC – International Oil Spill Conference – </a:t>
            </a:r>
            <a:r>
              <a:rPr lang="en-US" sz="1100" b="0" baseline="0" dirty="0" smtClean="0">
                <a:latin typeface="+mn-lt"/>
              </a:rPr>
              <a:t>triennial event in U.S </a:t>
            </a:r>
          </a:p>
          <a:p>
            <a:pPr>
              <a:buFont typeface="Arial" pitchFamily="34" charset="0"/>
              <a:buChar char="•"/>
            </a:pPr>
            <a:r>
              <a:rPr lang="en-US" sz="1100" baseline="0" dirty="0" smtClean="0">
                <a:latin typeface="+mn-lt"/>
              </a:rPr>
              <a:t> </a:t>
            </a:r>
            <a:r>
              <a:rPr lang="en-US" sz="1100" kern="1200" dirty="0" smtClean="0">
                <a:solidFill>
                  <a:schemeClr val="tx1"/>
                </a:solidFill>
                <a:latin typeface="+mn-lt"/>
                <a:ea typeface="+mn-ea"/>
                <a:cs typeface="+mn-cs"/>
              </a:rPr>
              <a:t>The world's largest oil spill conference bringing together experts from academia, government, and industry to discuss oil spills, address emerging issues and present the latest technologies for mitigating oil pollution</a:t>
            </a:r>
          </a:p>
          <a:p>
            <a:pPr>
              <a:buFont typeface="Arial" pitchFamily="34" charset="0"/>
              <a:buChar char="•"/>
            </a:pPr>
            <a:r>
              <a:rPr lang="en-US" sz="1100" kern="1200" baseline="0" dirty="0" smtClean="0">
                <a:solidFill>
                  <a:schemeClr val="tx1"/>
                </a:solidFill>
                <a:latin typeface="+mn-lt"/>
                <a:ea typeface="+mn-ea"/>
                <a:cs typeface="+mn-cs"/>
              </a:rPr>
              <a:t>  Permanent Conference Committee: IMP, NOAA, EPA, API, USCG, BSEE, IPIECA, PHMSA</a:t>
            </a:r>
          </a:p>
          <a:p>
            <a:pPr>
              <a:buFont typeface="Arial" pitchFamily="34" charset="0"/>
              <a:buChar char="•"/>
            </a:pPr>
            <a:r>
              <a:rPr lang="en-US" sz="1100" kern="1200" baseline="0" dirty="0" smtClean="0">
                <a:solidFill>
                  <a:schemeClr val="tx1"/>
                </a:solidFill>
                <a:latin typeface="+mn-lt"/>
                <a:ea typeface="+mn-ea"/>
                <a:cs typeface="+mn-cs"/>
              </a:rPr>
              <a:t> Includes platform presentation consisting of ~300 papers, a poster session, technical demonstration, photo and film festival, and exhibitions</a:t>
            </a:r>
          </a:p>
          <a:p>
            <a:pPr>
              <a:buFont typeface="Arial" pitchFamily="34" charset="0"/>
              <a:buChar char="•"/>
            </a:pPr>
            <a:r>
              <a:rPr lang="en-US" sz="1100" kern="1200" baseline="0" dirty="0" smtClean="0">
                <a:solidFill>
                  <a:schemeClr val="tx1"/>
                </a:solidFill>
                <a:latin typeface="+mn-lt"/>
                <a:ea typeface="+mn-ea"/>
                <a:cs typeface="+mn-cs"/>
              </a:rPr>
              <a:t> Sister conferences in interval years: </a:t>
            </a:r>
            <a:r>
              <a:rPr lang="en-US" sz="1100" kern="1200" baseline="0" dirty="0" err="1" smtClean="0">
                <a:solidFill>
                  <a:schemeClr val="tx1"/>
                </a:solidFill>
                <a:latin typeface="+mn-lt"/>
                <a:ea typeface="+mn-ea"/>
                <a:cs typeface="+mn-cs"/>
              </a:rPr>
              <a:t>Interspill</a:t>
            </a:r>
            <a:r>
              <a:rPr lang="en-US" sz="1100" kern="1200" baseline="0" dirty="0" smtClean="0">
                <a:solidFill>
                  <a:schemeClr val="tx1"/>
                </a:solidFill>
                <a:latin typeface="+mn-lt"/>
                <a:ea typeface="+mn-ea"/>
                <a:cs typeface="+mn-cs"/>
              </a:rPr>
              <a:t> (Europe), </a:t>
            </a:r>
            <a:r>
              <a:rPr lang="en-US" sz="1100" kern="1200" baseline="0" dirty="0" err="1" smtClean="0">
                <a:solidFill>
                  <a:schemeClr val="tx1"/>
                </a:solidFill>
                <a:latin typeface="+mn-lt"/>
                <a:ea typeface="+mn-ea"/>
                <a:cs typeface="+mn-cs"/>
              </a:rPr>
              <a:t>SpillCon</a:t>
            </a:r>
            <a:r>
              <a:rPr lang="en-US" sz="1100" kern="1200" baseline="0" dirty="0" smtClean="0">
                <a:solidFill>
                  <a:schemeClr val="tx1"/>
                </a:solidFill>
                <a:latin typeface="+mn-lt"/>
                <a:ea typeface="+mn-ea"/>
                <a:cs typeface="+mn-cs"/>
              </a:rPr>
              <a:t> (Asia)</a:t>
            </a:r>
            <a:endParaRPr lang="en-US" sz="1100" baseline="0" dirty="0" smtClean="0">
              <a:latin typeface="+mn-lt"/>
            </a:endParaRPr>
          </a:p>
          <a:p>
            <a:endParaRPr lang="en-US" sz="1100" baseline="0" dirty="0" smtClean="0">
              <a:latin typeface="+mn-lt"/>
            </a:endParaRPr>
          </a:p>
          <a:p>
            <a:r>
              <a:rPr lang="en-US" sz="1100" b="1" baseline="0" dirty="0" smtClean="0">
                <a:latin typeface="+mn-lt"/>
              </a:rPr>
              <a:t>Clean Gulf/Clean Pacific/ Clean Waterways</a:t>
            </a:r>
            <a:r>
              <a:rPr lang="en-US" sz="1100" baseline="0" dirty="0" smtClean="0">
                <a:latin typeface="+mn-lt"/>
              </a:rPr>
              <a:t> – annual or biennial regional spill response conferences</a:t>
            </a:r>
          </a:p>
          <a:p>
            <a:pPr>
              <a:buFont typeface="Arial" pitchFamily="34" charset="0"/>
              <a:buChar char="•"/>
            </a:pPr>
            <a:r>
              <a:rPr lang="en-US" sz="1100" dirty="0" smtClean="0">
                <a:latin typeface="+mn-lt"/>
              </a:rPr>
              <a:t> Annual events that brings together the spill prevention, preparedness and response community, including State and Federal regulators, to establish and build successful interagency relationships crucial to a successful response on land or water</a:t>
            </a:r>
            <a:endParaRPr lang="en-US" sz="1100" dirty="0">
              <a:latin typeface="+mn-lt"/>
            </a:endParaRPr>
          </a:p>
        </p:txBody>
      </p:sp>
      <p:sp>
        <p:nvSpPr>
          <p:cNvPr id="4" name="Slide Number Placeholder 3"/>
          <p:cNvSpPr>
            <a:spLocks noGrp="1"/>
          </p:cNvSpPr>
          <p:nvPr>
            <p:ph type="sldNum" sz="quarter" idx="10"/>
          </p:nvPr>
        </p:nvSpPr>
        <p:spPr/>
        <p:txBody>
          <a:bodyPr/>
          <a:lstStyle/>
          <a:p>
            <a:fld id="{F565FDAC-0A4B-4766-A5AA-8D0256D26B76}"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9750" y="4421825"/>
            <a:ext cx="5943600" cy="4189095"/>
          </a:xfrm>
        </p:spPr>
        <p:txBody>
          <a:bodyPr/>
          <a:lstStyle/>
          <a:p>
            <a:pPr marL="174982" indent="-174982">
              <a:buFont typeface="Arial" panose="020B0604020202020204" pitchFamily="34" charset="0"/>
              <a:buChar char="•"/>
            </a:pPr>
            <a:r>
              <a:rPr lang="en-US" dirty="0"/>
              <a:t>This table provides a summary of responsibilities under the NCP for CERCLA releases and oil discharges involving federal</a:t>
            </a:r>
            <a:r>
              <a:rPr lang="en-US" baseline="0" dirty="0"/>
              <a:t> facilities (NCP §300.120)</a:t>
            </a:r>
          </a:p>
          <a:p>
            <a:pPr marL="174982" indent="-174982">
              <a:buFont typeface="Arial" panose="020B0604020202020204" pitchFamily="34" charset="0"/>
              <a:buChar char="•"/>
            </a:pPr>
            <a:r>
              <a:rPr lang="en-US" baseline="0" dirty="0"/>
              <a:t>DOE and DOD are responsible for all removal actions for CERCLA releases that are on, or when the sole source of the release is from, their facilities or vessels.  “Facility” includes pipelines, motor vehicles, rolling stock, and aircraft.</a:t>
            </a:r>
          </a:p>
          <a:p>
            <a:pPr marL="174982" indent="-174982">
              <a:buFont typeface="Arial" panose="020B0604020202020204" pitchFamily="34" charset="0"/>
              <a:buChar char="•"/>
            </a:pPr>
            <a:r>
              <a:rPr lang="en-US" baseline="0" dirty="0"/>
              <a:t>DOD is also responsible for all CERCLA removal actions for incidents involving DOD weapons and munitions, and for weapons and munitions under the jurisdiction, custody, or control of DOD.</a:t>
            </a:r>
          </a:p>
          <a:p>
            <a:pPr marL="174982" indent="-174982">
              <a:buFont typeface="Arial" panose="020B0604020202020204" pitchFamily="34" charset="0"/>
              <a:buChar char="•"/>
            </a:pPr>
            <a:r>
              <a:rPr lang="en-US" baseline="0" dirty="0"/>
              <a:t>For CERCLA releases that are on, or the sole source is from, a facility or vessel of another federal agency, the responsibility for taking CERCLA removal actions is split.   EPA or USCG are responsible for taking “emergency” removal actions, and the federal agency with jurisdiction, custody, or control is responsible for taking any removals that are not “emergencies.”</a:t>
            </a:r>
          </a:p>
          <a:p>
            <a:pPr marL="174982" indent="-174982">
              <a:buFont typeface="Arial" panose="020B0604020202020204" pitchFamily="34" charset="0"/>
              <a:buChar char="•"/>
            </a:pPr>
            <a:r>
              <a:rPr lang="en-US" baseline="0" dirty="0"/>
              <a:t>For oil discharges from any federal facility or vessel, only EPA and USCG have NCP removal response authority.</a:t>
            </a:r>
          </a:p>
          <a:p>
            <a:pPr marL="174982" indent="-174982">
              <a:buFont typeface="Arial" panose="020B0604020202020204" pitchFamily="34" charset="0"/>
              <a:buChar char="•"/>
            </a:pPr>
            <a:r>
              <a:rPr lang="en-US" baseline="0" dirty="0"/>
              <a:t>Note that in all cases, whenever an agency is responsible under the NCP, they are responsible for taking both on-site and off-site actions.</a:t>
            </a:r>
          </a:p>
          <a:p>
            <a:pPr marL="174982" indent="-174982">
              <a:buFont typeface="Arial" panose="020B0604020202020204" pitchFamily="34" charset="0"/>
              <a:buChar char="•"/>
            </a:pPr>
            <a:endParaRPr lang="en-US" baseline="0" dirty="0"/>
          </a:p>
          <a:p>
            <a:pPr marL="174982" indent="-174982">
              <a:buFont typeface="Arial" panose="020B0604020202020204" pitchFamily="34" charset="0"/>
              <a:buChar char="•"/>
            </a:pPr>
            <a:endParaRPr lang="en-US" baseline="0" dirty="0"/>
          </a:p>
          <a:p>
            <a:pPr marL="174982" indent="-174982">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defTabSz="933237">
              <a:defRPr/>
            </a:pPr>
            <a:fld id="{4BBD340A-0855-46CD-8F1D-ABA12C0238CE}" type="slidenum">
              <a:rPr lang="en-US" altLang="en-US" sz="1800" kern="0" smtClean="0">
                <a:solidFill>
                  <a:sysClr val="windowText" lastClr="000000"/>
                </a:solidFill>
              </a:rPr>
              <a:pPr defTabSz="933237">
                <a:defRPr/>
              </a:pPr>
              <a:t>25</a:t>
            </a:fld>
            <a:endParaRPr lang="en-US" altLang="en-US" sz="1800" kern="0" dirty="0">
              <a:solidFill>
                <a:sysClr val="windowText" lastClr="000000"/>
              </a:solidFill>
            </a:endParaRPr>
          </a:p>
        </p:txBody>
      </p:sp>
    </p:spTree>
    <p:extLst>
      <p:ext uri="{BB962C8B-B14F-4D97-AF65-F5344CB8AC3E}">
        <p14:creationId xmlns="" xmlns:p14="http://schemas.microsoft.com/office/powerpoint/2010/main" val="26276840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244975"/>
            <a:ext cx="7772400" cy="1470025"/>
          </a:xfrm>
          <a:prstGeom prst="rect">
            <a:avLst/>
          </a:prstGeom>
        </p:spPr>
        <p:txBody>
          <a:bodyPr/>
          <a:lstStyle>
            <a:lvl1pPr>
              <a:defRPr>
                <a:solidFill>
                  <a:srgbClr val="170678"/>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5715000"/>
            <a:ext cx="6400800" cy="609600"/>
          </a:xfrm>
          <a:prstGeom prst="rect">
            <a:avLst/>
          </a:prstGeom>
        </p:spPr>
        <p:txBody>
          <a:bodyPr/>
          <a:lstStyle>
            <a:lvl1pPr marL="0" indent="0" algn="ctr">
              <a:buNone/>
              <a:defRPr>
                <a:solidFill>
                  <a:srgbClr val="698A88"/>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xmlns="" val="1400794530"/>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38808844"/>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581231962"/>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421911939"/>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401193640"/>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xmlns="" val="1816800280"/>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923610165"/>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3534200722"/>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3612137471"/>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717151240"/>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847039518"/>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37922" name="Rectangle 2"/>
          <p:cNvSpPr>
            <a:spLocks noGrp="1" noChangeArrowheads="1"/>
          </p:cNvSpPr>
          <p:nvPr>
            <p:ph type="ctrTitle"/>
          </p:nvPr>
        </p:nvSpPr>
        <p:spPr>
          <a:xfrm>
            <a:off x="685800" y="2130425"/>
            <a:ext cx="7772400" cy="1470025"/>
          </a:xfrm>
        </p:spPr>
        <p:txBody>
          <a:bodyPr/>
          <a:lstStyle>
            <a:lvl1pPr>
              <a:defRPr/>
            </a:lvl1pPr>
          </a:lstStyle>
          <a:p>
            <a:pPr lvl="0"/>
            <a:r>
              <a:rPr lang="en-US" altLang="en-US" noProof="0" smtClean="0"/>
              <a:t>Click to edit Master title style</a:t>
            </a:r>
          </a:p>
        </p:txBody>
      </p:sp>
      <p:sp>
        <p:nvSpPr>
          <p:cNvPr id="337923"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pPr lvl="0"/>
            <a:r>
              <a:rPr lang="en-US" altLang="en-US" noProof="0" smtClean="0"/>
              <a:t>Click to edit Master subtitle style</a:t>
            </a:r>
          </a:p>
        </p:txBody>
      </p:sp>
      <p:sp>
        <p:nvSpPr>
          <p:cNvPr id="6" name="Rectangle 6"/>
          <p:cNvSpPr>
            <a:spLocks noGrp="1" noChangeArrowheads="1"/>
          </p:cNvSpPr>
          <p:nvPr>
            <p:ph type="sldNum" sz="quarter" idx="12"/>
          </p:nvPr>
        </p:nvSpPr>
        <p:spPr/>
        <p:txBody>
          <a:bodyPr/>
          <a:lstStyle>
            <a:lvl1pPr>
              <a:defRPr/>
            </a:lvl1pPr>
          </a:lstStyle>
          <a:p>
            <a:pPr>
              <a:defRPr/>
            </a:pPr>
            <a:fld id="{FD6DD945-C0C6-4D85-86A8-D31A1B1D2207}" type="slidenum">
              <a:rPr lang="en-US" altLang="en-US"/>
              <a:pPr>
                <a:defRPr/>
              </a:pPr>
              <a:t>‹#›</a:t>
            </a:fld>
            <a:endParaRPr lang="en-US" altLang="en-US"/>
          </a:p>
        </p:txBody>
      </p:sp>
    </p:spTree>
    <p:extLst>
      <p:ext uri="{BB962C8B-B14F-4D97-AF65-F5344CB8AC3E}">
        <p14:creationId xmlns:p14="http://schemas.microsoft.com/office/powerpoint/2010/main" xmlns="" val="2054600079"/>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8173E21-A645-43F7-A80B-D97209F92684}" type="slidenum">
              <a:rPr lang="en-US" altLang="en-US"/>
              <a:pPr>
                <a:defRPr/>
              </a:pPr>
              <a:t>‹#›</a:t>
            </a:fld>
            <a:endParaRPr lang="en-US" altLang="en-US"/>
          </a:p>
        </p:txBody>
      </p:sp>
    </p:spTree>
    <p:extLst>
      <p:ext uri="{BB962C8B-B14F-4D97-AF65-F5344CB8AC3E}">
        <p14:creationId xmlns:p14="http://schemas.microsoft.com/office/powerpoint/2010/main" xmlns="" val="2670055297"/>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ctr">
            <a:noAutofit/>
          </a:bodyPr>
          <a:lstStyle>
            <a:lvl1pPr marL="0" indent="0">
              <a:buNone/>
              <a:defRPr sz="4800" b="1" cap="all" baseline="0">
                <a:solidFill>
                  <a:srgbClr val="698A88"/>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Click to edit Master text styles</a:t>
            </a:r>
          </a:p>
        </p:txBody>
      </p:sp>
      <p:sp>
        <p:nvSpPr>
          <p:cNvPr id="6" name="Rectangle 6"/>
          <p:cNvSpPr>
            <a:spLocks noGrp="1" noChangeArrowheads="1"/>
          </p:cNvSpPr>
          <p:nvPr>
            <p:ph type="sldNum" sz="quarter" idx="12"/>
          </p:nvPr>
        </p:nvSpPr>
        <p:spPr>
          <a:ln/>
        </p:spPr>
        <p:txBody>
          <a:bodyPr/>
          <a:lstStyle>
            <a:lvl1pPr>
              <a:defRPr/>
            </a:lvl1pPr>
          </a:lstStyle>
          <a:p>
            <a:pPr>
              <a:defRPr/>
            </a:pPr>
            <a:fld id="{EF968FC8-63FF-4840-942C-AD177EB18A3D}" type="slidenum">
              <a:rPr lang="en-US" altLang="en-US"/>
              <a:pPr>
                <a:defRPr/>
              </a:pPr>
              <a:t>‹#›</a:t>
            </a:fld>
            <a:endParaRPr lang="en-US" altLang="en-US"/>
          </a:p>
        </p:txBody>
      </p:sp>
    </p:spTree>
    <p:extLst>
      <p:ext uri="{BB962C8B-B14F-4D97-AF65-F5344CB8AC3E}">
        <p14:creationId xmlns:p14="http://schemas.microsoft.com/office/powerpoint/2010/main" xmlns="" val="51343214"/>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DBD7060-DD84-422A-9EF1-1DD276DCD96D}" type="slidenum">
              <a:rPr lang="en-US" altLang="en-US"/>
              <a:pPr>
                <a:defRPr/>
              </a:pPr>
              <a:t>‹#›</a:t>
            </a:fld>
            <a:endParaRPr lang="en-US" altLang="en-US"/>
          </a:p>
        </p:txBody>
      </p:sp>
    </p:spTree>
    <p:extLst>
      <p:ext uri="{BB962C8B-B14F-4D97-AF65-F5344CB8AC3E}">
        <p14:creationId xmlns:p14="http://schemas.microsoft.com/office/powerpoint/2010/main" xmlns="" val="392023502"/>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082A49EE-906D-4FA3-8693-99341BB61602}" type="slidenum">
              <a:rPr lang="en-US" altLang="en-US"/>
              <a:pPr>
                <a:defRPr/>
              </a:pPr>
              <a:t>‹#›</a:t>
            </a:fld>
            <a:endParaRPr lang="en-US" altLang="en-US"/>
          </a:p>
        </p:txBody>
      </p:sp>
    </p:spTree>
    <p:extLst>
      <p:ext uri="{BB962C8B-B14F-4D97-AF65-F5344CB8AC3E}">
        <p14:creationId xmlns:p14="http://schemas.microsoft.com/office/powerpoint/2010/main" xmlns="" val="977989331"/>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AC50A3B8-630D-400A-8B3E-928B8CE5A586}" type="slidenum">
              <a:rPr lang="en-US" altLang="en-US"/>
              <a:pPr>
                <a:defRPr/>
              </a:pPr>
              <a:t>‹#›</a:t>
            </a:fld>
            <a:endParaRPr lang="en-US" altLang="en-US"/>
          </a:p>
        </p:txBody>
      </p:sp>
    </p:spTree>
    <p:extLst>
      <p:ext uri="{BB962C8B-B14F-4D97-AF65-F5344CB8AC3E}">
        <p14:creationId xmlns:p14="http://schemas.microsoft.com/office/powerpoint/2010/main" xmlns="" val="1577675156"/>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Rectangle 6"/>
          <p:cNvSpPr>
            <a:spLocks noGrp="1" noChangeArrowheads="1"/>
          </p:cNvSpPr>
          <p:nvPr>
            <p:ph type="sldNum" sz="quarter" idx="12"/>
          </p:nvPr>
        </p:nvSpPr>
        <p:spPr>
          <a:ln/>
        </p:spPr>
        <p:txBody>
          <a:bodyPr/>
          <a:lstStyle>
            <a:lvl1pPr>
              <a:defRPr/>
            </a:lvl1pPr>
          </a:lstStyle>
          <a:p>
            <a:pPr>
              <a:defRPr/>
            </a:pPr>
            <a:fld id="{5A372D37-206D-4F04-A0F5-39E4F316C224}" type="slidenum">
              <a:rPr lang="en-US" altLang="en-US"/>
              <a:pPr>
                <a:defRPr/>
              </a:pPr>
              <a:t>‹#›</a:t>
            </a:fld>
            <a:endParaRPr lang="en-US" altLang="en-US"/>
          </a:p>
        </p:txBody>
      </p:sp>
    </p:spTree>
    <p:extLst>
      <p:ext uri="{BB962C8B-B14F-4D97-AF65-F5344CB8AC3E}">
        <p14:creationId xmlns:p14="http://schemas.microsoft.com/office/powerpoint/2010/main" xmlns="" val="3749528870"/>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Rectangle 6"/>
          <p:cNvSpPr>
            <a:spLocks noGrp="1" noChangeArrowheads="1"/>
          </p:cNvSpPr>
          <p:nvPr>
            <p:ph type="sldNum" sz="quarter" idx="12"/>
          </p:nvPr>
        </p:nvSpPr>
        <p:spPr>
          <a:ln/>
        </p:spPr>
        <p:txBody>
          <a:bodyPr/>
          <a:lstStyle>
            <a:lvl1pPr>
              <a:defRPr/>
            </a:lvl1pPr>
          </a:lstStyle>
          <a:p>
            <a:pPr>
              <a:defRPr/>
            </a:pPr>
            <a:fld id="{1A3732EF-677A-4B2F-AADF-A7085F2B8511}" type="slidenum">
              <a:rPr lang="en-US" altLang="en-US"/>
              <a:pPr>
                <a:defRPr/>
              </a:pPr>
              <a:t>‹#›</a:t>
            </a:fld>
            <a:endParaRPr lang="en-US" altLang="en-US"/>
          </a:p>
        </p:txBody>
      </p:sp>
    </p:spTree>
    <p:extLst>
      <p:ext uri="{BB962C8B-B14F-4D97-AF65-F5344CB8AC3E}">
        <p14:creationId xmlns:p14="http://schemas.microsoft.com/office/powerpoint/2010/main" xmlns="" val="1082724586"/>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Rectangle 6"/>
          <p:cNvSpPr>
            <a:spLocks noGrp="1" noChangeArrowheads="1"/>
          </p:cNvSpPr>
          <p:nvPr>
            <p:ph type="sldNum" sz="quarter" idx="12"/>
          </p:nvPr>
        </p:nvSpPr>
        <p:spPr>
          <a:ln/>
        </p:spPr>
        <p:txBody>
          <a:bodyPr/>
          <a:lstStyle>
            <a:lvl1pPr>
              <a:defRPr/>
            </a:lvl1pPr>
          </a:lstStyle>
          <a:p>
            <a:pPr>
              <a:defRPr/>
            </a:pPr>
            <a:fld id="{60ECC390-411A-4B93-B38C-6477BD3F5CD7}" type="slidenum">
              <a:rPr lang="en-US" altLang="en-US"/>
              <a:pPr>
                <a:defRPr/>
              </a:pPr>
              <a:t>‹#›</a:t>
            </a:fld>
            <a:endParaRPr lang="en-US" altLang="en-US"/>
          </a:p>
        </p:txBody>
      </p:sp>
    </p:spTree>
    <p:extLst>
      <p:ext uri="{BB962C8B-B14F-4D97-AF65-F5344CB8AC3E}">
        <p14:creationId xmlns:p14="http://schemas.microsoft.com/office/powerpoint/2010/main" xmlns="" val="1340903828"/>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F4F99B0-F919-4503-9DBA-D9507E3505A9}" type="slidenum">
              <a:rPr lang="en-US" altLang="en-US"/>
              <a:pPr>
                <a:defRPr/>
              </a:pPr>
              <a:t>‹#›</a:t>
            </a:fld>
            <a:endParaRPr lang="en-US" altLang="en-US"/>
          </a:p>
        </p:txBody>
      </p:sp>
    </p:spTree>
    <p:extLst>
      <p:ext uri="{BB962C8B-B14F-4D97-AF65-F5344CB8AC3E}">
        <p14:creationId xmlns:p14="http://schemas.microsoft.com/office/powerpoint/2010/main" xmlns="" val="1866655982"/>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F41F4E8-2D45-4B0D-B5F6-90AF5D25CF98}" type="slidenum">
              <a:rPr lang="en-US" altLang="en-US"/>
              <a:pPr>
                <a:defRPr/>
              </a:pPr>
              <a:t>‹#›</a:t>
            </a:fld>
            <a:endParaRPr lang="en-US" altLang="en-US"/>
          </a:p>
        </p:txBody>
      </p:sp>
    </p:spTree>
    <p:extLst>
      <p:ext uri="{BB962C8B-B14F-4D97-AF65-F5344CB8AC3E}">
        <p14:creationId xmlns:p14="http://schemas.microsoft.com/office/powerpoint/2010/main" xmlns="" val="55167182"/>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46304"/>
            <a:ext cx="8229600" cy="1143000"/>
          </a:xfrm>
        </p:spPr>
        <p:txBody>
          <a:bodyPr/>
          <a:lstStyle/>
          <a:p>
            <a:r>
              <a:rPr lang="en-US" dirty="0" smtClean="0"/>
              <a:t>Click to edit Master title style</a:t>
            </a:r>
            <a:endParaRPr lang="en-US" dirty="0"/>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B5E49AC-A954-4BB3-BE58-CEF7D04ABDDC}" type="slidenum">
              <a:rPr lang="en-US" altLang="en-US"/>
              <a:pPr>
                <a:defRPr/>
              </a:pPr>
              <a:t>‹#›</a:t>
            </a:fld>
            <a:endParaRPr lang="en-US" altLang="en-US"/>
          </a:p>
        </p:txBody>
      </p:sp>
    </p:spTree>
    <p:extLst>
      <p:ext uri="{BB962C8B-B14F-4D97-AF65-F5344CB8AC3E}">
        <p14:creationId xmlns:p14="http://schemas.microsoft.com/office/powerpoint/2010/main" xmlns="" val="3911426669"/>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146304"/>
            <a:ext cx="8229600" cy="1143000"/>
          </a:xfrm>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2AB5E6B-2E06-4AE3-BCFF-701D388D9FD5}" type="slidenum">
              <a:rPr lang="en-US" altLang="en-US"/>
              <a:pPr>
                <a:defRPr/>
              </a:pPr>
              <a:t>‹#›</a:t>
            </a:fld>
            <a:endParaRPr lang="en-US" altLang="en-US"/>
          </a:p>
        </p:txBody>
      </p:sp>
    </p:spTree>
    <p:extLst>
      <p:ext uri="{BB962C8B-B14F-4D97-AF65-F5344CB8AC3E}">
        <p14:creationId xmlns:p14="http://schemas.microsoft.com/office/powerpoint/2010/main" xmlns="" val="2671371427"/>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46304"/>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8229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3938588"/>
            <a:ext cx="8229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C4E894A-930C-47AB-AF92-8D985323B8B8}" type="slidenum">
              <a:rPr lang="en-US" altLang="en-US"/>
              <a:pPr>
                <a:defRPr/>
              </a:pPr>
              <a:t>‹#›</a:t>
            </a:fld>
            <a:endParaRPr lang="en-US" altLang="en-US"/>
          </a:p>
        </p:txBody>
      </p:sp>
    </p:spTree>
    <p:extLst>
      <p:ext uri="{BB962C8B-B14F-4D97-AF65-F5344CB8AC3E}">
        <p14:creationId xmlns:p14="http://schemas.microsoft.com/office/powerpoint/2010/main" xmlns="" val="2136730392"/>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46304"/>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65969CC9-DEF6-4C59-8E9C-16B1FE513F25}" type="slidenum">
              <a:rPr lang="en-US" altLang="en-US"/>
              <a:pPr>
                <a:defRPr/>
              </a:pPr>
              <a:t>‹#›</a:t>
            </a:fld>
            <a:endParaRPr lang="en-US" altLang="en-US"/>
          </a:p>
        </p:txBody>
      </p:sp>
    </p:spTree>
    <p:extLst>
      <p:ext uri="{BB962C8B-B14F-4D97-AF65-F5344CB8AC3E}">
        <p14:creationId xmlns:p14="http://schemas.microsoft.com/office/powerpoint/2010/main" xmlns="" val="948235437"/>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OverTx" preserve="1">
  <p:cSld name="Title and 2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146304"/>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457200" y="3938588"/>
            <a:ext cx="8229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850BF750-9C17-4310-B687-5DB8BD7F3255}" type="slidenum">
              <a:rPr lang="en-US" altLang="en-US"/>
              <a:pPr>
                <a:defRPr/>
              </a:pPr>
              <a:t>‹#›</a:t>
            </a:fld>
            <a:endParaRPr lang="en-US" altLang="en-US"/>
          </a:p>
        </p:txBody>
      </p:sp>
    </p:spTree>
    <p:extLst>
      <p:ext uri="{BB962C8B-B14F-4D97-AF65-F5344CB8AC3E}">
        <p14:creationId xmlns:p14="http://schemas.microsoft.com/office/powerpoint/2010/main" xmlns="" val="1193278920"/>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146304"/>
            <a:ext cx="8229600" cy="1143000"/>
          </a:xfrm>
        </p:spPr>
        <p:txBody>
          <a:bodyPr/>
          <a:lstStyle/>
          <a:p>
            <a:r>
              <a:rPr lang="en-US" dirty="0" smtClean="0"/>
              <a:t>Click to edit Master title style</a:t>
            </a:r>
            <a:endParaRPr lang="en-US" dirty="0"/>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600200"/>
            <a:ext cx="4038600" cy="4525963"/>
          </a:xfrm>
        </p:spPr>
        <p:txBody>
          <a:bodyPr/>
          <a:lstStyle/>
          <a:p>
            <a:pPr lvl="0"/>
            <a:endParaRPr lang="en-US" noProof="0" smtClean="0"/>
          </a:p>
        </p:txBody>
      </p:sp>
      <p:sp>
        <p:nvSpPr>
          <p:cNvPr id="7" name="Rectangle 6"/>
          <p:cNvSpPr>
            <a:spLocks noGrp="1" noChangeArrowheads="1"/>
          </p:cNvSpPr>
          <p:nvPr>
            <p:ph type="sldNum" sz="quarter" idx="12"/>
          </p:nvPr>
        </p:nvSpPr>
        <p:spPr>
          <a:ln/>
        </p:spPr>
        <p:txBody>
          <a:bodyPr/>
          <a:lstStyle>
            <a:lvl1pPr>
              <a:defRPr/>
            </a:lvl1pPr>
          </a:lstStyle>
          <a:p>
            <a:pPr>
              <a:defRPr/>
            </a:pPr>
            <a:fld id="{D36D58A5-1C09-41A7-952B-59369067ED30}" type="slidenum">
              <a:rPr lang="en-US" altLang="en-US"/>
              <a:pPr>
                <a:defRPr/>
              </a:pPr>
              <a:t>‹#›</a:t>
            </a:fld>
            <a:endParaRPr lang="en-US" altLang="en-US"/>
          </a:p>
        </p:txBody>
      </p:sp>
    </p:spTree>
    <p:extLst>
      <p:ext uri="{BB962C8B-B14F-4D97-AF65-F5344CB8AC3E}">
        <p14:creationId xmlns:p14="http://schemas.microsoft.com/office/powerpoint/2010/main" xmlns="" val="3909895223"/>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146304"/>
            <a:ext cx="8229600" cy="1143000"/>
          </a:xfrm>
        </p:spPr>
        <p:txBody>
          <a:bodyPr>
            <a:normAutofit/>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525963"/>
          </a:xfrm>
        </p:spPr>
        <p:txBody>
          <a:bodyPr/>
          <a:lstStyle/>
          <a:p>
            <a:pPr lvl="0"/>
            <a:endParaRPr lang="en-US" noProof="0" smtClean="0"/>
          </a:p>
        </p:txBody>
      </p:sp>
      <p:sp>
        <p:nvSpPr>
          <p:cNvPr id="4" name="Text Placeholder 3"/>
          <p:cNvSpPr>
            <a:spLocks noGrp="1"/>
          </p:cNvSpPr>
          <p:nvPr>
            <p:ph type="body"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DB2D2CC-995C-45DD-B1FA-511197221C93}" type="slidenum">
              <a:rPr lang="en-US" altLang="en-US"/>
              <a:pPr>
                <a:defRPr/>
              </a:pPr>
              <a:t>‹#›</a:t>
            </a:fld>
            <a:endParaRPr lang="en-US" altLang="en-US"/>
          </a:p>
        </p:txBody>
      </p:sp>
    </p:spTree>
    <p:extLst>
      <p:ext uri="{BB962C8B-B14F-4D97-AF65-F5344CB8AC3E}">
        <p14:creationId xmlns:p14="http://schemas.microsoft.com/office/powerpoint/2010/main" xmlns="" val="516171380"/>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37922" name="Rectangle 2"/>
          <p:cNvSpPr>
            <a:spLocks noGrp="1" noChangeArrowheads="1"/>
          </p:cNvSpPr>
          <p:nvPr>
            <p:ph type="ctrTitle"/>
          </p:nvPr>
        </p:nvSpPr>
        <p:spPr>
          <a:xfrm>
            <a:off x="685800" y="2130427"/>
            <a:ext cx="7772400" cy="1470025"/>
          </a:xfrm>
        </p:spPr>
        <p:txBody>
          <a:bodyPr/>
          <a:lstStyle>
            <a:lvl1pPr>
              <a:defRPr/>
            </a:lvl1pPr>
          </a:lstStyle>
          <a:p>
            <a:pPr lvl="0"/>
            <a:r>
              <a:rPr lang="en-US" altLang="en-US" noProof="0"/>
              <a:t>Click to edit Master title style</a:t>
            </a:r>
          </a:p>
        </p:txBody>
      </p:sp>
      <p:sp>
        <p:nvSpPr>
          <p:cNvPr id="337923"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pPr lvl="0"/>
            <a:r>
              <a:rPr lang="en-US" altLang="en-US" noProof="0"/>
              <a:t>Click to edit Master subtitle style</a:t>
            </a:r>
          </a:p>
        </p:txBody>
      </p:sp>
      <p:sp>
        <p:nvSpPr>
          <p:cNvPr id="6" name="Rectangle 6"/>
          <p:cNvSpPr>
            <a:spLocks noGrp="1" noChangeArrowheads="1"/>
          </p:cNvSpPr>
          <p:nvPr>
            <p:ph type="sldNum" sz="quarter" idx="12"/>
          </p:nvPr>
        </p:nvSpPr>
        <p:spPr/>
        <p:txBody>
          <a:bodyPr/>
          <a:lstStyle>
            <a:lvl1pPr>
              <a:defRPr/>
            </a:lvl1pPr>
          </a:lstStyle>
          <a:p>
            <a:pPr>
              <a:defRPr/>
            </a:pPr>
            <a:fld id="{FD6DD945-C0C6-4D85-86A8-D31A1B1D2207}" type="slidenum">
              <a:rPr lang="en-US" altLang="en-US"/>
              <a:pPr>
                <a:defRPr/>
              </a:pPr>
              <a:t>‹#›</a:t>
            </a:fld>
            <a:endParaRPr lang="en-US" altLang="en-US"/>
          </a:p>
        </p:txBody>
      </p:sp>
    </p:spTree>
    <p:extLst>
      <p:ext uri="{BB962C8B-B14F-4D97-AF65-F5344CB8AC3E}">
        <p14:creationId xmlns:p14="http://schemas.microsoft.com/office/powerpoint/2010/main" xmlns="" val="945592101"/>
      </p:ext>
    </p:extLst>
  </p:cSld>
  <p:clrMapOvr>
    <a:masterClrMapping/>
  </p:clrMapOvr>
  <p:transition spd="med">
    <p:cover dir="rd"/>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6"/>
          <p:cNvSpPr>
            <a:spLocks noGrp="1" noChangeArrowheads="1"/>
          </p:cNvSpPr>
          <p:nvPr>
            <p:ph type="sldNum" sz="quarter" idx="12"/>
          </p:nvPr>
        </p:nvSpPr>
        <p:spPr>
          <a:ln/>
        </p:spPr>
        <p:txBody>
          <a:bodyPr/>
          <a:lstStyle>
            <a:lvl1pPr>
              <a:defRPr/>
            </a:lvl1pPr>
          </a:lstStyle>
          <a:p>
            <a:pPr>
              <a:defRPr/>
            </a:pPr>
            <a:fld id="{E8173E21-A645-43F7-A80B-D97209F92684}" type="slidenum">
              <a:rPr lang="en-US" altLang="en-US"/>
              <a:pPr>
                <a:defRPr/>
              </a:pPr>
              <a:t>‹#›</a:t>
            </a:fld>
            <a:endParaRPr lang="en-US" altLang="en-US"/>
          </a:p>
        </p:txBody>
      </p:sp>
    </p:spTree>
    <p:extLst>
      <p:ext uri="{BB962C8B-B14F-4D97-AF65-F5344CB8AC3E}">
        <p14:creationId xmlns:p14="http://schemas.microsoft.com/office/powerpoint/2010/main" xmlns="" val="3010941477"/>
      </p:ext>
    </p:extLst>
  </p:cSld>
  <p:clrMapOvr>
    <a:masterClrMapping/>
  </p:clrMapOvr>
  <p:transition spd="med">
    <p:cover dir="rd"/>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ctr">
            <a:noAutofit/>
          </a:bodyPr>
          <a:lstStyle>
            <a:lvl1pPr marL="0" indent="0">
              <a:buNone/>
              <a:defRPr sz="4800" b="1" cap="all" baseline="0">
                <a:solidFill>
                  <a:srgbClr val="698A88"/>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
        <p:nvSpPr>
          <p:cNvPr id="6" name="Rectangle 6"/>
          <p:cNvSpPr>
            <a:spLocks noGrp="1" noChangeArrowheads="1"/>
          </p:cNvSpPr>
          <p:nvPr>
            <p:ph type="sldNum" sz="quarter" idx="12"/>
          </p:nvPr>
        </p:nvSpPr>
        <p:spPr>
          <a:ln/>
        </p:spPr>
        <p:txBody>
          <a:bodyPr/>
          <a:lstStyle>
            <a:lvl1pPr>
              <a:defRPr/>
            </a:lvl1pPr>
          </a:lstStyle>
          <a:p>
            <a:pPr>
              <a:defRPr/>
            </a:pPr>
            <a:fld id="{EF968FC8-63FF-4840-942C-AD177EB18A3D}" type="slidenum">
              <a:rPr lang="en-US" altLang="en-US"/>
              <a:pPr>
                <a:defRPr/>
              </a:pPr>
              <a:t>‹#›</a:t>
            </a:fld>
            <a:endParaRPr lang="en-US" altLang="en-US"/>
          </a:p>
        </p:txBody>
      </p:sp>
    </p:spTree>
    <p:extLst>
      <p:ext uri="{BB962C8B-B14F-4D97-AF65-F5344CB8AC3E}">
        <p14:creationId xmlns:p14="http://schemas.microsoft.com/office/powerpoint/2010/main" xmlns="" val="3585221249"/>
      </p:ext>
    </p:extLst>
  </p:cSld>
  <p:clrMapOvr>
    <a:masterClrMapping/>
  </p:clrMapOvr>
  <p:transition spd="med">
    <p:cover dir="rd"/>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2"/>
          </p:nvPr>
        </p:nvSpPr>
        <p:spPr>
          <a:ln/>
        </p:spPr>
        <p:txBody>
          <a:bodyPr/>
          <a:lstStyle>
            <a:lvl1pPr>
              <a:defRPr/>
            </a:lvl1pPr>
          </a:lstStyle>
          <a:p>
            <a:pPr>
              <a:defRPr/>
            </a:pPr>
            <a:fld id="{DDBD7060-DD84-422A-9EF1-1DD276DCD96D}" type="slidenum">
              <a:rPr lang="en-US" altLang="en-US"/>
              <a:pPr>
                <a:defRPr/>
              </a:pPr>
              <a:t>‹#›</a:t>
            </a:fld>
            <a:endParaRPr lang="en-US" altLang="en-US"/>
          </a:p>
        </p:txBody>
      </p:sp>
    </p:spTree>
    <p:extLst>
      <p:ext uri="{BB962C8B-B14F-4D97-AF65-F5344CB8AC3E}">
        <p14:creationId xmlns:p14="http://schemas.microsoft.com/office/powerpoint/2010/main" xmlns="" val="393890627"/>
      </p:ext>
    </p:extLst>
  </p:cSld>
  <p:clrMapOvr>
    <a:masterClrMapping/>
  </p:clrMapOvr>
  <p:transition spd="med">
    <p:cover dir="rd"/>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6"/>
          <p:cNvSpPr>
            <a:spLocks noGrp="1" noChangeArrowheads="1"/>
          </p:cNvSpPr>
          <p:nvPr>
            <p:ph type="sldNum" sz="quarter" idx="12"/>
          </p:nvPr>
        </p:nvSpPr>
        <p:spPr>
          <a:ln/>
        </p:spPr>
        <p:txBody>
          <a:bodyPr/>
          <a:lstStyle>
            <a:lvl1pPr>
              <a:defRPr/>
            </a:lvl1pPr>
          </a:lstStyle>
          <a:p>
            <a:pPr>
              <a:defRPr/>
            </a:pPr>
            <a:fld id="{082A49EE-906D-4FA3-8693-99341BB61602}" type="slidenum">
              <a:rPr lang="en-US" altLang="en-US"/>
              <a:pPr>
                <a:defRPr/>
              </a:pPr>
              <a:t>‹#›</a:t>
            </a:fld>
            <a:endParaRPr lang="en-US" altLang="en-US"/>
          </a:p>
        </p:txBody>
      </p:sp>
    </p:spTree>
    <p:extLst>
      <p:ext uri="{BB962C8B-B14F-4D97-AF65-F5344CB8AC3E}">
        <p14:creationId xmlns:p14="http://schemas.microsoft.com/office/powerpoint/2010/main" xmlns="" val="3305904843"/>
      </p:ext>
    </p:extLst>
  </p:cSld>
  <p:clrMapOvr>
    <a:masterClrMapping/>
  </p:clrMapOvr>
  <p:transition spd="med">
    <p:cover dir="rd"/>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Rectangle 6"/>
          <p:cNvSpPr>
            <a:spLocks noGrp="1" noChangeArrowheads="1"/>
          </p:cNvSpPr>
          <p:nvPr>
            <p:ph type="sldNum" sz="quarter" idx="12"/>
          </p:nvPr>
        </p:nvSpPr>
        <p:spPr>
          <a:ln/>
        </p:spPr>
        <p:txBody>
          <a:bodyPr/>
          <a:lstStyle>
            <a:lvl1pPr>
              <a:defRPr/>
            </a:lvl1pPr>
          </a:lstStyle>
          <a:p>
            <a:pPr>
              <a:defRPr/>
            </a:pPr>
            <a:fld id="{AC50A3B8-630D-400A-8B3E-928B8CE5A586}" type="slidenum">
              <a:rPr lang="en-US" altLang="en-US"/>
              <a:pPr>
                <a:defRPr/>
              </a:pPr>
              <a:t>‹#›</a:t>
            </a:fld>
            <a:endParaRPr lang="en-US" altLang="en-US"/>
          </a:p>
        </p:txBody>
      </p:sp>
    </p:spTree>
    <p:extLst>
      <p:ext uri="{BB962C8B-B14F-4D97-AF65-F5344CB8AC3E}">
        <p14:creationId xmlns:p14="http://schemas.microsoft.com/office/powerpoint/2010/main" xmlns="" val="2087560421"/>
      </p:ext>
    </p:extLst>
  </p:cSld>
  <p:clrMapOvr>
    <a:masterClrMapping/>
  </p:clrMapOvr>
  <p:transition spd="med">
    <p:cover dir="rd"/>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Rectangle 6"/>
          <p:cNvSpPr>
            <a:spLocks noGrp="1" noChangeArrowheads="1"/>
          </p:cNvSpPr>
          <p:nvPr>
            <p:ph type="sldNum" sz="quarter" idx="12"/>
          </p:nvPr>
        </p:nvSpPr>
        <p:spPr>
          <a:ln/>
        </p:spPr>
        <p:txBody>
          <a:bodyPr/>
          <a:lstStyle>
            <a:lvl1pPr>
              <a:defRPr/>
            </a:lvl1pPr>
          </a:lstStyle>
          <a:p>
            <a:pPr>
              <a:defRPr/>
            </a:pPr>
            <a:fld id="{5A372D37-206D-4F04-A0F5-39E4F316C224}" type="slidenum">
              <a:rPr lang="en-US" altLang="en-US"/>
              <a:pPr>
                <a:defRPr/>
              </a:pPr>
              <a:t>‹#›</a:t>
            </a:fld>
            <a:endParaRPr lang="en-US" altLang="en-US"/>
          </a:p>
        </p:txBody>
      </p:sp>
      <p:sp>
        <p:nvSpPr>
          <p:cNvPr id="3" name="Rectangle 2"/>
          <p:cNvSpPr/>
          <p:nvPr userDrawn="1"/>
        </p:nvSpPr>
        <p:spPr bwMode="auto">
          <a:xfrm>
            <a:off x="0" y="914400"/>
            <a:ext cx="9144000" cy="914400"/>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endParaRPr lang="en-US" sz="4000">
              <a:solidFill>
                <a:srgbClr val="F40A04"/>
              </a:solidFill>
            </a:endParaRPr>
          </a:p>
        </p:txBody>
      </p:sp>
    </p:spTree>
    <p:extLst>
      <p:ext uri="{BB962C8B-B14F-4D97-AF65-F5344CB8AC3E}">
        <p14:creationId xmlns:p14="http://schemas.microsoft.com/office/powerpoint/2010/main" xmlns="" val="3048368439"/>
      </p:ext>
    </p:extLst>
  </p:cSld>
  <p:clrMapOvr>
    <a:masterClrMapping/>
  </p:clrMapOvr>
  <p:transition spd="med">
    <p:cover dir="rd"/>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4" name="Rectangle 6"/>
          <p:cNvSpPr>
            <a:spLocks noGrp="1" noChangeArrowheads="1"/>
          </p:cNvSpPr>
          <p:nvPr>
            <p:ph type="sldNum" sz="quarter" idx="12"/>
          </p:nvPr>
        </p:nvSpPr>
        <p:spPr>
          <a:ln/>
        </p:spPr>
        <p:txBody>
          <a:bodyPr/>
          <a:lstStyle>
            <a:lvl1pPr>
              <a:defRPr/>
            </a:lvl1pPr>
          </a:lstStyle>
          <a:p>
            <a:pPr>
              <a:defRPr/>
            </a:pPr>
            <a:fld id="{5A372D37-206D-4F04-A0F5-39E4F316C224}" type="slidenum">
              <a:rPr lang="en-US" altLang="en-US"/>
              <a:pPr>
                <a:defRPr/>
              </a:pPr>
              <a:t>‹#›</a:t>
            </a:fld>
            <a:endParaRPr lang="en-US" altLang="en-US"/>
          </a:p>
        </p:txBody>
      </p:sp>
    </p:spTree>
    <p:extLst>
      <p:ext uri="{BB962C8B-B14F-4D97-AF65-F5344CB8AC3E}">
        <p14:creationId xmlns:p14="http://schemas.microsoft.com/office/powerpoint/2010/main" xmlns="" val="2979046957"/>
      </p:ext>
    </p:extLst>
  </p:cSld>
  <p:clrMapOvr>
    <a:masterClrMapping/>
  </p:clrMapOvr>
  <p:transition spd="med">
    <p:cover dir="rd"/>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Rectangle 6"/>
          <p:cNvSpPr>
            <a:spLocks noGrp="1" noChangeArrowheads="1"/>
          </p:cNvSpPr>
          <p:nvPr>
            <p:ph type="sldNum" sz="quarter" idx="12"/>
          </p:nvPr>
        </p:nvSpPr>
        <p:spPr>
          <a:ln/>
        </p:spPr>
        <p:txBody>
          <a:bodyPr/>
          <a:lstStyle>
            <a:lvl1pPr>
              <a:defRPr/>
            </a:lvl1pPr>
          </a:lstStyle>
          <a:p>
            <a:pPr>
              <a:defRPr/>
            </a:pPr>
            <a:fld id="{1A3732EF-677A-4B2F-AADF-A7085F2B8511}" type="slidenum">
              <a:rPr lang="en-US" altLang="en-US"/>
              <a:pPr>
                <a:defRPr/>
              </a:pPr>
              <a:t>‹#›</a:t>
            </a:fld>
            <a:endParaRPr lang="en-US" altLang="en-US"/>
          </a:p>
        </p:txBody>
      </p:sp>
    </p:spTree>
    <p:extLst>
      <p:ext uri="{BB962C8B-B14F-4D97-AF65-F5344CB8AC3E}">
        <p14:creationId xmlns:p14="http://schemas.microsoft.com/office/powerpoint/2010/main" xmlns="" val="932264621"/>
      </p:ext>
    </p:extLst>
  </p:cSld>
  <p:clrMapOvr>
    <a:masterClrMapping/>
  </p:clrMapOvr>
  <p:transition spd="med">
    <p:cover dir="rd"/>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Rectangle 6"/>
          <p:cNvSpPr>
            <a:spLocks noGrp="1" noChangeArrowheads="1"/>
          </p:cNvSpPr>
          <p:nvPr>
            <p:ph type="sldNum" sz="quarter" idx="12"/>
          </p:nvPr>
        </p:nvSpPr>
        <p:spPr>
          <a:ln/>
        </p:spPr>
        <p:txBody>
          <a:bodyPr/>
          <a:lstStyle>
            <a:lvl1pPr>
              <a:defRPr/>
            </a:lvl1pPr>
          </a:lstStyle>
          <a:p>
            <a:pPr>
              <a:defRPr/>
            </a:pPr>
            <a:fld id="{60ECC390-411A-4B93-B38C-6477BD3F5CD7}" type="slidenum">
              <a:rPr lang="en-US" altLang="en-US"/>
              <a:pPr>
                <a:defRPr/>
              </a:pPr>
              <a:t>‹#›</a:t>
            </a:fld>
            <a:endParaRPr lang="en-US" altLang="en-US"/>
          </a:p>
        </p:txBody>
      </p:sp>
    </p:spTree>
    <p:extLst>
      <p:ext uri="{BB962C8B-B14F-4D97-AF65-F5344CB8AC3E}">
        <p14:creationId xmlns:p14="http://schemas.microsoft.com/office/powerpoint/2010/main" xmlns="" val="4023334002"/>
      </p:ext>
    </p:extLst>
  </p:cSld>
  <p:clrMapOvr>
    <a:masterClrMapping/>
  </p:clrMapOvr>
  <p:transition spd="med">
    <p:cover dir="rd"/>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6"/>
          <p:cNvSpPr>
            <a:spLocks noGrp="1" noChangeArrowheads="1"/>
          </p:cNvSpPr>
          <p:nvPr>
            <p:ph type="sldNum" sz="quarter" idx="12"/>
          </p:nvPr>
        </p:nvSpPr>
        <p:spPr>
          <a:ln/>
        </p:spPr>
        <p:txBody>
          <a:bodyPr/>
          <a:lstStyle>
            <a:lvl1pPr>
              <a:defRPr/>
            </a:lvl1pPr>
          </a:lstStyle>
          <a:p>
            <a:pPr>
              <a:defRPr/>
            </a:pPr>
            <a:fld id="{9F4F99B0-F919-4503-9DBA-D9507E3505A9}" type="slidenum">
              <a:rPr lang="en-US" altLang="en-US"/>
              <a:pPr>
                <a:defRPr/>
              </a:pPr>
              <a:t>‹#›</a:t>
            </a:fld>
            <a:endParaRPr lang="en-US" altLang="en-US"/>
          </a:p>
        </p:txBody>
      </p:sp>
    </p:spTree>
    <p:extLst>
      <p:ext uri="{BB962C8B-B14F-4D97-AF65-F5344CB8AC3E}">
        <p14:creationId xmlns:p14="http://schemas.microsoft.com/office/powerpoint/2010/main" xmlns="" val="1660132553"/>
      </p:ext>
    </p:extLst>
  </p:cSld>
  <p:clrMapOvr>
    <a:masterClrMapping/>
  </p:clrMapOvr>
  <p:transition spd="med">
    <p:cover dir="rd"/>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6"/>
          <p:cNvSpPr>
            <a:spLocks noGrp="1" noChangeArrowheads="1"/>
          </p:cNvSpPr>
          <p:nvPr>
            <p:ph type="sldNum" sz="quarter" idx="12"/>
          </p:nvPr>
        </p:nvSpPr>
        <p:spPr>
          <a:ln/>
        </p:spPr>
        <p:txBody>
          <a:bodyPr/>
          <a:lstStyle>
            <a:lvl1pPr>
              <a:defRPr/>
            </a:lvl1pPr>
          </a:lstStyle>
          <a:p>
            <a:pPr>
              <a:defRPr/>
            </a:pPr>
            <a:fld id="{9F41F4E8-2D45-4B0D-B5F6-90AF5D25CF98}" type="slidenum">
              <a:rPr lang="en-US" altLang="en-US"/>
              <a:pPr>
                <a:defRPr/>
              </a:pPr>
              <a:t>‹#›</a:t>
            </a:fld>
            <a:endParaRPr lang="en-US" altLang="en-US"/>
          </a:p>
        </p:txBody>
      </p:sp>
    </p:spTree>
    <p:extLst>
      <p:ext uri="{BB962C8B-B14F-4D97-AF65-F5344CB8AC3E}">
        <p14:creationId xmlns:p14="http://schemas.microsoft.com/office/powerpoint/2010/main" xmlns="" val="2132226143"/>
      </p:ext>
    </p:extLst>
  </p:cSld>
  <p:clrMapOvr>
    <a:masterClrMapping/>
  </p:clrMapOvr>
  <p:transition spd="med">
    <p:cover dir="rd"/>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46304"/>
            <a:ext cx="8229600" cy="1143000"/>
          </a:xfrm>
        </p:spPr>
        <p:txBody>
          <a:bodyPr/>
          <a:lstStyle/>
          <a:p>
            <a:r>
              <a:rPr lang="en-US" dirty="0"/>
              <a:t>Click to edit Master title style</a:t>
            </a:r>
          </a:p>
        </p:txBody>
      </p:sp>
      <p:sp>
        <p:nvSpPr>
          <p:cNvPr id="3" name="Text Placeholder 2"/>
          <p:cNvSpPr>
            <a:spLocks noGrp="1"/>
          </p:cNvSpPr>
          <p:nvPr>
            <p:ph type="body" sz="half" idx="1"/>
          </p:nvPr>
        </p:nvSpPr>
        <p:spPr>
          <a:xfrm>
            <a:off x="457200" y="1600202"/>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2"/>
          </p:nvPr>
        </p:nvSpPr>
        <p:spPr>
          <a:ln/>
        </p:spPr>
        <p:txBody>
          <a:bodyPr/>
          <a:lstStyle>
            <a:lvl1pPr>
              <a:defRPr/>
            </a:lvl1pPr>
          </a:lstStyle>
          <a:p>
            <a:pPr>
              <a:defRPr/>
            </a:pPr>
            <a:fld id="{FB5E49AC-A954-4BB3-BE58-CEF7D04ABDDC}" type="slidenum">
              <a:rPr lang="en-US" altLang="en-US"/>
              <a:pPr>
                <a:defRPr/>
              </a:pPr>
              <a:t>‹#›</a:t>
            </a:fld>
            <a:endParaRPr lang="en-US" altLang="en-US"/>
          </a:p>
        </p:txBody>
      </p:sp>
    </p:spTree>
    <p:extLst>
      <p:ext uri="{BB962C8B-B14F-4D97-AF65-F5344CB8AC3E}">
        <p14:creationId xmlns:p14="http://schemas.microsoft.com/office/powerpoint/2010/main" xmlns="" val="2375884988"/>
      </p:ext>
    </p:extLst>
  </p:cSld>
  <p:clrMapOvr>
    <a:masterClrMapping/>
  </p:clrMapOvr>
  <p:transition spd="med">
    <p:cover dir="rd"/>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146304"/>
            <a:ext cx="8229600" cy="1143000"/>
          </a:xfrm>
        </p:spPr>
        <p:txBody>
          <a:bodyPr/>
          <a:lstStyle/>
          <a:p>
            <a:r>
              <a:rPr lang="en-US" dirty="0"/>
              <a:t>Click to edit Master title style</a:t>
            </a:r>
          </a:p>
        </p:txBody>
      </p:sp>
      <p:sp>
        <p:nvSpPr>
          <p:cNvPr id="3" name="Content Placeholder 2"/>
          <p:cNvSpPr>
            <a:spLocks noGrp="1"/>
          </p:cNvSpPr>
          <p:nvPr>
            <p:ph sz="half" idx="1"/>
          </p:nvPr>
        </p:nvSpPr>
        <p:spPr>
          <a:xfrm>
            <a:off x="457200" y="1600202"/>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600202"/>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2"/>
          </p:nvPr>
        </p:nvSpPr>
        <p:spPr>
          <a:ln/>
        </p:spPr>
        <p:txBody>
          <a:bodyPr/>
          <a:lstStyle>
            <a:lvl1pPr>
              <a:defRPr/>
            </a:lvl1pPr>
          </a:lstStyle>
          <a:p>
            <a:pPr>
              <a:defRPr/>
            </a:pPr>
            <a:fld id="{C2AB5E6B-2E06-4AE3-BCFF-701D388D9FD5}" type="slidenum">
              <a:rPr lang="en-US" altLang="en-US"/>
              <a:pPr>
                <a:defRPr/>
              </a:pPr>
              <a:t>‹#›</a:t>
            </a:fld>
            <a:endParaRPr lang="en-US" altLang="en-US"/>
          </a:p>
        </p:txBody>
      </p:sp>
    </p:spTree>
    <p:extLst>
      <p:ext uri="{BB962C8B-B14F-4D97-AF65-F5344CB8AC3E}">
        <p14:creationId xmlns:p14="http://schemas.microsoft.com/office/powerpoint/2010/main" xmlns="" val="1451699972"/>
      </p:ext>
    </p:extLst>
  </p:cSld>
  <p:clrMapOvr>
    <a:masterClrMapping/>
  </p:clrMapOvr>
  <p:transition spd="med">
    <p:cover dir="rd"/>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46304"/>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8229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7200" y="3938589"/>
            <a:ext cx="8229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2"/>
          </p:nvPr>
        </p:nvSpPr>
        <p:spPr>
          <a:ln/>
        </p:spPr>
        <p:txBody>
          <a:bodyPr/>
          <a:lstStyle>
            <a:lvl1pPr>
              <a:defRPr/>
            </a:lvl1pPr>
          </a:lstStyle>
          <a:p>
            <a:pPr>
              <a:defRPr/>
            </a:pPr>
            <a:fld id="{BC4E894A-930C-47AB-AF92-8D985323B8B8}" type="slidenum">
              <a:rPr lang="en-US" altLang="en-US"/>
              <a:pPr>
                <a:defRPr/>
              </a:pPr>
              <a:t>‹#›</a:t>
            </a:fld>
            <a:endParaRPr lang="en-US" altLang="en-US"/>
          </a:p>
        </p:txBody>
      </p:sp>
    </p:spTree>
    <p:extLst>
      <p:ext uri="{BB962C8B-B14F-4D97-AF65-F5344CB8AC3E}">
        <p14:creationId xmlns:p14="http://schemas.microsoft.com/office/powerpoint/2010/main" xmlns="" val="186756393"/>
      </p:ext>
    </p:extLst>
  </p:cSld>
  <p:clrMapOvr>
    <a:masterClrMapping/>
  </p:clrMapOvr>
  <p:transition spd="med">
    <p:cover dir="rd"/>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46304"/>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2"/>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9"/>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6"/>
          <p:cNvSpPr>
            <a:spLocks noGrp="1" noChangeArrowheads="1"/>
          </p:cNvSpPr>
          <p:nvPr>
            <p:ph type="sldNum" sz="quarter" idx="12"/>
          </p:nvPr>
        </p:nvSpPr>
        <p:spPr>
          <a:ln/>
        </p:spPr>
        <p:txBody>
          <a:bodyPr/>
          <a:lstStyle>
            <a:lvl1pPr>
              <a:defRPr/>
            </a:lvl1pPr>
          </a:lstStyle>
          <a:p>
            <a:pPr>
              <a:defRPr/>
            </a:pPr>
            <a:fld id="{65969CC9-DEF6-4C59-8E9C-16B1FE513F25}" type="slidenum">
              <a:rPr lang="en-US" altLang="en-US"/>
              <a:pPr>
                <a:defRPr/>
              </a:pPr>
              <a:t>‹#›</a:t>
            </a:fld>
            <a:endParaRPr lang="en-US" altLang="en-US"/>
          </a:p>
        </p:txBody>
      </p:sp>
    </p:spTree>
    <p:extLst>
      <p:ext uri="{BB962C8B-B14F-4D97-AF65-F5344CB8AC3E}">
        <p14:creationId xmlns:p14="http://schemas.microsoft.com/office/powerpoint/2010/main" xmlns="" val="2113536385"/>
      </p:ext>
    </p:extLst>
  </p:cSld>
  <p:clrMapOvr>
    <a:masterClrMapping/>
  </p:clrMapOvr>
  <p:transition spd="med">
    <p:cover dir="rd"/>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OverTx" preserve="1">
  <p:cSld name="Title and 2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146304"/>
            <a:ext cx="8229600" cy="1143000"/>
          </a:xfrm>
        </p:spPr>
        <p:txBody>
          <a:bodyPr/>
          <a:lstStyle/>
          <a:p>
            <a:r>
              <a:rPr lang="en-US"/>
              <a:t>Click to edit Master title style</a:t>
            </a:r>
          </a:p>
        </p:txBody>
      </p:sp>
      <p:sp>
        <p:nvSpPr>
          <p:cNvPr id="3" name="Content Placeholder 2"/>
          <p:cNvSpPr>
            <a:spLocks noGrp="1"/>
          </p:cNvSpPr>
          <p:nvPr>
            <p:ph sz="quarter" idx="1"/>
          </p:nvPr>
        </p:nvSpPr>
        <p:spPr>
          <a:xfrm>
            <a:off x="457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half" idx="3"/>
          </p:nvPr>
        </p:nvSpPr>
        <p:spPr>
          <a:xfrm>
            <a:off x="457200" y="3938589"/>
            <a:ext cx="8229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6"/>
          <p:cNvSpPr>
            <a:spLocks noGrp="1" noChangeArrowheads="1"/>
          </p:cNvSpPr>
          <p:nvPr>
            <p:ph type="sldNum" sz="quarter" idx="12"/>
          </p:nvPr>
        </p:nvSpPr>
        <p:spPr>
          <a:ln/>
        </p:spPr>
        <p:txBody>
          <a:bodyPr/>
          <a:lstStyle>
            <a:lvl1pPr>
              <a:defRPr/>
            </a:lvl1pPr>
          </a:lstStyle>
          <a:p>
            <a:pPr>
              <a:defRPr/>
            </a:pPr>
            <a:fld id="{850BF750-9C17-4310-B687-5DB8BD7F3255}" type="slidenum">
              <a:rPr lang="en-US" altLang="en-US"/>
              <a:pPr>
                <a:defRPr/>
              </a:pPr>
              <a:t>‹#›</a:t>
            </a:fld>
            <a:endParaRPr lang="en-US" altLang="en-US"/>
          </a:p>
        </p:txBody>
      </p:sp>
    </p:spTree>
    <p:extLst>
      <p:ext uri="{BB962C8B-B14F-4D97-AF65-F5344CB8AC3E}">
        <p14:creationId xmlns:p14="http://schemas.microsoft.com/office/powerpoint/2010/main" xmlns="" val="914016415"/>
      </p:ext>
    </p:extLst>
  </p:cSld>
  <p:clrMapOvr>
    <a:masterClrMapping/>
  </p:clrMapOvr>
  <p:transition spd="med">
    <p:cover dir="rd"/>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146304"/>
            <a:ext cx="8229600" cy="1143000"/>
          </a:xfrm>
        </p:spPr>
        <p:txBody>
          <a:bodyPr/>
          <a:lstStyle/>
          <a:p>
            <a:r>
              <a:rPr lang="en-US" dirty="0"/>
              <a:t>Click to edit Master title style</a:t>
            </a:r>
          </a:p>
        </p:txBody>
      </p:sp>
      <p:sp>
        <p:nvSpPr>
          <p:cNvPr id="3" name="Text Placeholder 2"/>
          <p:cNvSpPr>
            <a:spLocks noGrp="1"/>
          </p:cNvSpPr>
          <p:nvPr>
            <p:ph type="body" sz="half" idx="1"/>
          </p:nvPr>
        </p:nvSpPr>
        <p:spPr>
          <a:xfrm>
            <a:off x="457200" y="1600202"/>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600202"/>
            <a:ext cx="4038600" cy="4525963"/>
          </a:xfrm>
        </p:spPr>
        <p:txBody>
          <a:bodyPr/>
          <a:lstStyle/>
          <a:p>
            <a:pPr lvl="0"/>
            <a:endParaRPr lang="en-US" noProof="0"/>
          </a:p>
        </p:txBody>
      </p:sp>
      <p:sp>
        <p:nvSpPr>
          <p:cNvPr id="7" name="Rectangle 6"/>
          <p:cNvSpPr>
            <a:spLocks noGrp="1" noChangeArrowheads="1"/>
          </p:cNvSpPr>
          <p:nvPr>
            <p:ph type="sldNum" sz="quarter" idx="12"/>
          </p:nvPr>
        </p:nvSpPr>
        <p:spPr>
          <a:ln/>
        </p:spPr>
        <p:txBody>
          <a:bodyPr/>
          <a:lstStyle>
            <a:lvl1pPr>
              <a:defRPr/>
            </a:lvl1pPr>
          </a:lstStyle>
          <a:p>
            <a:pPr>
              <a:defRPr/>
            </a:pPr>
            <a:fld id="{D36D58A5-1C09-41A7-952B-59369067ED30}" type="slidenum">
              <a:rPr lang="en-US" altLang="en-US"/>
              <a:pPr>
                <a:defRPr/>
              </a:pPr>
              <a:t>‹#›</a:t>
            </a:fld>
            <a:endParaRPr lang="en-US" altLang="en-US"/>
          </a:p>
        </p:txBody>
      </p:sp>
    </p:spTree>
    <p:extLst>
      <p:ext uri="{BB962C8B-B14F-4D97-AF65-F5344CB8AC3E}">
        <p14:creationId xmlns:p14="http://schemas.microsoft.com/office/powerpoint/2010/main" xmlns="" val="1651603886"/>
      </p:ext>
    </p:extLst>
  </p:cSld>
  <p:clrMapOvr>
    <a:masterClrMapping/>
  </p:clrMapOvr>
  <p:transition spd="med">
    <p:cover dir="rd"/>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146304"/>
            <a:ext cx="8229600" cy="1143000"/>
          </a:xfrm>
        </p:spPr>
        <p:txBody>
          <a:bodyPr>
            <a:normAutofit/>
          </a:bodyPr>
          <a:lstStyle/>
          <a:p>
            <a:r>
              <a:rPr lang="en-US"/>
              <a:t>Click to edit Master title style</a:t>
            </a:r>
          </a:p>
        </p:txBody>
      </p:sp>
      <p:sp>
        <p:nvSpPr>
          <p:cNvPr id="3" name="ClipArt Placeholder 2"/>
          <p:cNvSpPr>
            <a:spLocks noGrp="1"/>
          </p:cNvSpPr>
          <p:nvPr>
            <p:ph type="clipArt" sz="half" idx="1"/>
          </p:nvPr>
        </p:nvSpPr>
        <p:spPr>
          <a:xfrm>
            <a:off x="457200" y="1600202"/>
            <a:ext cx="4038600" cy="4525963"/>
          </a:xfrm>
        </p:spPr>
        <p:txBody>
          <a:bodyPr/>
          <a:lstStyle/>
          <a:p>
            <a:pPr lvl="0"/>
            <a:endParaRPr lang="en-US" noProof="0"/>
          </a:p>
        </p:txBody>
      </p:sp>
      <p:sp>
        <p:nvSpPr>
          <p:cNvPr id="4" name="Text Placeholder 3"/>
          <p:cNvSpPr>
            <a:spLocks noGrp="1"/>
          </p:cNvSpPr>
          <p:nvPr>
            <p:ph type="body" sz="half" idx="2"/>
          </p:nvPr>
        </p:nvSpPr>
        <p:spPr>
          <a:xfrm>
            <a:off x="4648200" y="1600202"/>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2"/>
          </p:nvPr>
        </p:nvSpPr>
        <p:spPr>
          <a:ln/>
        </p:spPr>
        <p:txBody>
          <a:bodyPr/>
          <a:lstStyle>
            <a:lvl1pPr>
              <a:defRPr/>
            </a:lvl1pPr>
          </a:lstStyle>
          <a:p>
            <a:pPr>
              <a:defRPr/>
            </a:pPr>
            <a:fld id="{2DB2D2CC-995C-45DD-B1FA-511197221C93}" type="slidenum">
              <a:rPr lang="en-US" altLang="en-US"/>
              <a:pPr>
                <a:defRPr/>
              </a:pPr>
              <a:t>‹#›</a:t>
            </a:fld>
            <a:endParaRPr lang="en-US" altLang="en-US"/>
          </a:p>
        </p:txBody>
      </p:sp>
    </p:spTree>
    <p:extLst>
      <p:ext uri="{BB962C8B-B14F-4D97-AF65-F5344CB8AC3E}">
        <p14:creationId xmlns:p14="http://schemas.microsoft.com/office/powerpoint/2010/main" xmlns="" val="1430238169"/>
      </p:ext>
    </p:extLst>
  </p:cSld>
  <p:clrMapOvr>
    <a:masterClrMapping/>
  </p:clrMapOvr>
  <p:transition spd="med">
    <p:cover dir="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image" Target="../media/image2.jpe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18" Type="http://schemas.openxmlformats.org/officeDocument/2006/relationships/slideLayout" Target="../slideLayouts/slideLayout47.xml"/><Relationship Id="rId3" Type="http://schemas.openxmlformats.org/officeDocument/2006/relationships/slideLayout" Target="../slideLayouts/slideLayout32.xml"/><Relationship Id="rId21" Type="http://schemas.openxmlformats.org/officeDocument/2006/relationships/image" Target="../media/image2.jpeg"/><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20" Type="http://schemas.openxmlformats.org/officeDocument/2006/relationships/theme" Target="../theme/theme3.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10" Type="http://schemas.openxmlformats.org/officeDocument/2006/relationships/slideLayout" Target="../slideLayouts/slideLayout39.xml"/><Relationship Id="rId19" Type="http://schemas.openxmlformats.org/officeDocument/2006/relationships/slideLayout" Target="../slideLayouts/slideLayout48.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13"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325634" name="Rectangle 2"/>
          <p:cNvSpPr>
            <a:spLocks noChangeArrowheads="1"/>
          </p:cNvSpPr>
          <p:nvPr/>
        </p:nvSpPr>
        <p:spPr bwMode="auto">
          <a:xfrm>
            <a:off x="1371600" y="1752600"/>
            <a:ext cx="6477000" cy="1470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lstStyle>
            <a:lvl1pPr>
              <a:defRPr sz="4400">
                <a:solidFill>
                  <a:schemeClr val="tx2"/>
                </a:solidFill>
                <a:latin typeface="Arial" charset="0"/>
              </a:defRPr>
            </a:lvl1pPr>
            <a:lvl2pPr>
              <a:defRPr sz="4400">
                <a:solidFill>
                  <a:schemeClr val="tx2"/>
                </a:solidFill>
                <a:latin typeface="Arial" charset="0"/>
              </a:defRPr>
            </a:lvl2pPr>
            <a:lvl3pPr>
              <a:defRPr sz="4400">
                <a:solidFill>
                  <a:schemeClr val="tx2"/>
                </a:solidFill>
                <a:latin typeface="Arial" charset="0"/>
              </a:defRPr>
            </a:lvl3pPr>
            <a:lvl4pPr>
              <a:defRPr sz="4400">
                <a:solidFill>
                  <a:schemeClr val="tx2"/>
                </a:solidFill>
                <a:latin typeface="Arial" charset="0"/>
              </a:defRPr>
            </a:lvl4pPr>
            <a:lvl5pPr>
              <a:defRPr sz="4400">
                <a:solidFill>
                  <a:schemeClr val="tx2"/>
                </a:solidFill>
                <a:latin typeface="Arial" charset="0"/>
              </a:defRPr>
            </a:lvl5pPr>
            <a:lvl6pPr marL="457200" algn="ctr" fontAlgn="base">
              <a:spcBef>
                <a:spcPct val="0"/>
              </a:spcBef>
              <a:spcAft>
                <a:spcPct val="0"/>
              </a:spcAft>
              <a:defRPr sz="4400">
                <a:solidFill>
                  <a:schemeClr val="tx2"/>
                </a:solidFill>
                <a:latin typeface="Arial" charset="0"/>
              </a:defRPr>
            </a:lvl6pPr>
            <a:lvl7pPr marL="914400" algn="ctr" fontAlgn="base">
              <a:spcBef>
                <a:spcPct val="0"/>
              </a:spcBef>
              <a:spcAft>
                <a:spcPct val="0"/>
              </a:spcAft>
              <a:defRPr sz="4400">
                <a:solidFill>
                  <a:schemeClr val="tx2"/>
                </a:solidFill>
                <a:latin typeface="Arial" charset="0"/>
              </a:defRPr>
            </a:lvl7pPr>
            <a:lvl8pPr marL="1371600" algn="ctr" fontAlgn="base">
              <a:spcBef>
                <a:spcPct val="0"/>
              </a:spcBef>
              <a:spcAft>
                <a:spcPct val="0"/>
              </a:spcAft>
              <a:defRPr sz="4400">
                <a:solidFill>
                  <a:schemeClr val="tx2"/>
                </a:solidFill>
                <a:latin typeface="Arial" charset="0"/>
              </a:defRPr>
            </a:lvl8pPr>
            <a:lvl9pPr marL="1828800" algn="ctr" fontAlgn="base">
              <a:spcBef>
                <a:spcPct val="0"/>
              </a:spcBef>
              <a:spcAft>
                <a:spcPct val="0"/>
              </a:spcAft>
              <a:defRPr sz="4400">
                <a:solidFill>
                  <a:schemeClr val="tx2"/>
                </a:solidFill>
                <a:latin typeface="Arial" charset="0"/>
              </a:defRPr>
            </a:lvl9pPr>
          </a:lstStyle>
          <a:p>
            <a:pPr algn="ctr" fontAlgn="base">
              <a:spcBef>
                <a:spcPct val="0"/>
              </a:spcBef>
              <a:spcAft>
                <a:spcPct val="0"/>
              </a:spcAft>
              <a:defRPr/>
            </a:pPr>
            <a:endParaRPr lang="en-US" altLang="en-US" smtClean="0">
              <a:solidFill>
                <a:srgbClr val="000000"/>
              </a:solidFill>
            </a:endParaRPr>
          </a:p>
        </p:txBody>
      </p:sp>
      <p:sp>
        <p:nvSpPr>
          <p:cNvPr id="325635" name="Rectangle 3"/>
          <p:cNvSpPr>
            <a:spLocks noChangeArrowheads="1"/>
          </p:cNvSpPr>
          <p:nvPr/>
        </p:nvSpPr>
        <p:spPr bwMode="auto">
          <a:xfrm>
            <a:off x="1371600" y="3508375"/>
            <a:ext cx="6400800" cy="1752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spcBef>
                <a:spcPct val="20000"/>
              </a:spcBef>
              <a:defRPr sz="3200">
                <a:solidFill>
                  <a:schemeClr val="tx1"/>
                </a:solidFill>
                <a:latin typeface="Arial" charset="0"/>
              </a:defRPr>
            </a:lvl1pPr>
            <a:lvl2pPr>
              <a:spcBef>
                <a:spcPct val="20000"/>
              </a:spcBef>
              <a:defRPr sz="2800">
                <a:solidFill>
                  <a:schemeClr val="tx1"/>
                </a:solidFill>
                <a:latin typeface="Arial" charset="0"/>
              </a:defRPr>
            </a:lvl2pPr>
            <a:lvl3pPr>
              <a:spcBef>
                <a:spcPct val="20000"/>
              </a:spcBef>
              <a:defRPr sz="2400">
                <a:solidFill>
                  <a:schemeClr val="tx1"/>
                </a:solidFill>
                <a:latin typeface="Arial" charset="0"/>
              </a:defRPr>
            </a:lvl3pPr>
            <a:lvl4pPr>
              <a:spcBef>
                <a:spcPct val="20000"/>
              </a:spcBef>
              <a:defRPr sz="2000">
                <a:solidFill>
                  <a:schemeClr val="tx1"/>
                </a:solidFill>
                <a:latin typeface="Arial" charset="0"/>
              </a:defRPr>
            </a:lvl4pPr>
            <a:lvl5pPr>
              <a:spcBef>
                <a:spcPct val="20000"/>
              </a:spcBef>
              <a:defRPr sz="2000">
                <a:solidFill>
                  <a:schemeClr val="tx1"/>
                </a:solidFill>
                <a:latin typeface="Arial" charset="0"/>
              </a:defRPr>
            </a:lvl5pPr>
            <a:lvl6pPr algn="ctr" fontAlgn="base">
              <a:spcBef>
                <a:spcPct val="20000"/>
              </a:spcBef>
              <a:spcAft>
                <a:spcPct val="0"/>
              </a:spcAft>
              <a:defRPr sz="2000">
                <a:solidFill>
                  <a:schemeClr val="tx1"/>
                </a:solidFill>
                <a:latin typeface="Arial" charset="0"/>
              </a:defRPr>
            </a:lvl6pPr>
            <a:lvl7pPr algn="ctr" fontAlgn="base">
              <a:spcBef>
                <a:spcPct val="20000"/>
              </a:spcBef>
              <a:spcAft>
                <a:spcPct val="0"/>
              </a:spcAft>
              <a:defRPr sz="2000">
                <a:solidFill>
                  <a:schemeClr val="tx1"/>
                </a:solidFill>
                <a:latin typeface="Arial" charset="0"/>
              </a:defRPr>
            </a:lvl7pPr>
            <a:lvl8pPr algn="ctr" fontAlgn="base">
              <a:spcBef>
                <a:spcPct val="20000"/>
              </a:spcBef>
              <a:spcAft>
                <a:spcPct val="0"/>
              </a:spcAft>
              <a:defRPr sz="2000">
                <a:solidFill>
                  <a:schemeClr val="tx1"/>
                </a:solidFill>
                <a:latin typeface="Arial" charset="0"/>
              </a:defRPr>
            </a:lvl8pPr>
            <a:lvl9pPr algn="ctr" fontAlgn="base">
              <a:spcBef>
                <a:spcPct val="20000"/>
              </a:spcBef>
              <a:spcAft>
                <a:spcPct val="0"/>
              </a:spcAft>
              <a:defRPr sz="2000">
                <a:solidFill>
                  <a:schemeClr val="tx1"/>
                </a:solidFill>
                <a:latin typeface="Arial" charset="0"/>
              </a:defRPr>
            </a:lvl9pPr>
          </a:lstStyle>
          <a:p>
            <a:pPr algn="ctr" fontAlgn="base">
              <a:spcAft>
                <a:spcPct val="0"/>
              </a:spcAft>
              <a:defRPr/>
            </a:pPr>
            <a:endParaRPr lang="en-US" altLang="en-US" smtClean="0">
              <a:solidFill>
                <a:srgbClr val="000000"/>
              </a:solidFill>
            </a:endParaRPr>
          </a:p>
        </p:txBody>
      </p:sp>
      <p:sp>
        <p:nvSpPr>
          <p:cNvPr id="2" name="TextBox 1"/>
          <p:cNvSpPr txBox="1"/>
          <p:nvPr userDrawn="1"/>
        </p:nvSpPr>
        <p:spPr>
          <a:xfrm>
            <a:off x="4648200" y="523875"/>
            <a:ext cx="4229100" cy="584775"/>
          </a:xfrm>
          <a:prstGeom prst="rect">
            <a:avLst/>
          </a:prstGeom>
          <a:noFill/>
        </p:spPr>
        <p:txBody>
          <a:bodyPr wrap="square" rtlCol="0">
            <a:spAutoFit/>
          </a:bodyPr>
          <a:lstStyle/>
          <a:p>
            <a:pPr algn="r" eaLnBrk="0" fontAlgn="base" hangingPunct="0">
              <a:spcBef>
                <a:spcPct val="0"/>
              </a:spcBef>
              <a:spcAft>
                <a:spcPct val="0"/>
              </a:spcAft>
            </a:pPr>
            <a:r>
              <a:rPr lang="en-US" sz="1600" dirty="0">
                <a:solidFill>
                  <a:srgbClr val="170678"/>
                </a:solidFill>
              </a:rPr>
              <a:t>Working Together to Protect Against </a:t>
            </a:r>
            <a:br>
              <a:rPr lang="en-US" sz="1600" dirty="0">
                <a:solidFill>
                  <a:srgbClr val="170678"/>
                </a:solidFill>
              </a:rPr>
            </a:br>
            <a:r>
              <a:rPr lang="en-US" sz="1600" dirty="0">
                <a:solidFill>
                  <a:srgbClr val="170678"/>
                </a:solidFill>
              </a:rPr>
              <a:t>Threats to our Land, Air and Water</a:t>
            </a:r>
          </a:p>
        </p:txBody>
      </p:sp>
    </p:spTree>
    <p:extLst>
      <p:ext uri="{BB962C8B-B14F-4D97-AF65-F5344CB8AC3E}">
        <p14:creationId xmlns:p14="http://schemas.microsoft.com/office/powerpoint/2010/main" xmlns="" val="7022246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0"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2051" name="Rectangle 2"/>
          <p:cNvSpPr>
            <a:spLocks noGrp="1" noChangeArrowheads="1"/>
          </p:cNvSpPr>
          <p:nvPr>
            <p:ph type="title"/>
          </p:nvPr>
        </p:nvSpPr>
        <p:spPr bwMode="auto">
          <a:xfrm>
            <a:off x="457200" y="142875"/>
            <a:ext cx="8229600" cy="1076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rmAutofit/>
          </a:bodyPr>
          <a:lstStyle/>
          <a:p>
            <a:pPr lvl="0"/>
            <a:r>
              <a:rPr lang="en-US" altLang="en-US" dirty="0" smtClean="0"/>
              <a:t>Click to edit Master title style</a:t>
            </a:r>
          </a:p>
        </p:txBody>
      </p:sp>
      <p:sp>
        <p:nvSpPr>
          <p:cNvPr id="2052" name="Rectangle 3"/>
          <p:cNvSpPr>
            <a:spLocks noGrp="1" noChangeArrowheads="1"/>
          </p:cNvSpPr>
          <p:nvPr>
            <p:ph type="body" idx="1"/>
          </p:nvPr>
        </p:nvSpPr>
        <p:spPr bwMode="auto">
          <a:xfrm>
            <a:off x="457200" y="1524000"/>
            <a:ext cx="8229600" cy="4876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336902" name="Rectangle 6"/>
          <p:cNvSpPr>
            <a:spLocks noGrp="1" noChangeArrowheads="1"/>
          </p:cNvSpPr>
          <p:nvPr>
            <p:ph type="sldNum" sz="quarter" idx="4"/>
          </p:nvPr>
        </p:nvSpPr>
        <p:spPr bwMode="auto">
          <a:xfrm>
            <a:off x="6781800" y="6534150"/>
            <a:ext cx="2133600" cy="2476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000">
                <a:solidFill>
                  <a:srgbClr val="170678"/>
                </a:solidFill>
              </a:defRPr>
            </a:lvl1pPr>
          </a:lstStyle>
          <a:p>
            <a:pPr fontAlgn="base">
              <a:spcBef>
                <a:spcPct val="0"/>
              </a:spcBef>
              <a:spcAft>
                <a:spcPct val="0"/>
              </a:spcAft>
              <a:defRPr/>
            </a:pPr>
            <a:fld id="{8E49922A-6C1A-417A-BA41-519C612F22E7}"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xmlns="" val="166994825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Lst>
  <p:transition spd="med"/>
  <p:timing>
    <p:tnLst>
      <p:par>
        <p:cTn id="1" dur="indefinite" restart="never" nodeType="tmRoot"/>
      </p:par>
    </p:tnLst>
  </p:timing>
  <p:hf hdr="0" ftr="0" dt="0"/>
  <p:txStyles>
    <p:titleStyle>
      <a:lvl1pPr algn="l" rtl="0" eaLnBrk="0" fontAlgn="base" hangingPunct="0">
        <a:spcBef>
          <a:spcPct val="0"/>
        </a:spcBef>
        <a:spcAft>
          <a:spcPct val="0"/>
        </a:spcAft>
        <a:defRPr sz="4000" cap="all" baseline="0">
          <a:solidFill>
            <a:srgbClr val="170678"/>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lnSpc>
          <a:spcPct val="125000"/>
        </a:lnSpc>
        <a:spcBef>
          <a:spcPts val="600"/>
        </a:spcBef>
        <a:spcAft>
          <a:spcPct val="0"/>
        </a:spcAft>
        <a:buChar char="•"/>
        <a:defRPr sz="3200">
          <a:solidFill>
            <a:schemeClr val="tx1"/>
          </a:solidFill>
          <a:latin typeface="+mn-lt"/>
          <a:ea typeface="+mn-ea"/>
          <a:cs typeface="+mn-cs"/>
        </a:defRPr>
      </a:lvl1pPr>
      <a:lvl2pPr marL="742950" indent="-285750" algn="l" rtl="0" eaLnBrk="0" fontAlgn="base" hangingPunct="0">
        <a:lnSpc>
          <a:spcPct val="125000"/>
        </a:lnSpc>
        <a:spcBef>
          <a:spcPts val="600"/>
        </a:spcBef>
        <a:spcAft>
          <a:spcPct val="0"/>
        </a:spcAft>
        <a:buChar char="–"/>
        <a:defRPr sz="2800">
          <a:solidFill>
            <a:schemeClr val="tx1"/>
          </a:solidFill>
          <a:latin typeface="+mn-lt"/>
        </a:defRPr>
      </a:lvl2pPr>
      <a:lvl3pPr marL="1143000" indent="-228600" algn="l" rtl="0" eaLnBrk="0" fontAlgn="base" hangingPunct="0">
        <a:lnSpc>
          <a:spcPct val="125000"/>
        </a:lnSpc>
        <a:spcBef>
          <a:spcPts val="600"/>
        </a:spcBef>
        <a:spcAft>
          <a:spcPct val="0"/>
        </a:spcAft>
        <a:buChar char="•"/>
        <a:defRPr sz="2400">
          <a:solidFill>
            <a:schemeClr val="tx1"/>
          </a:solidFill>
          <a:latin typeface="+mn-lt"/>
        </a:defRPr>
      </a:lvl3pPr>
      <a:lvl4pPr marL="1600200" indent="-228600" algn="l" rtl="0" eaLnBrk="0" fontAlgn="base" hangingPunct="0">
        <a:lnSpc>
          <a:spcPct val="125000"/>
        </a:lnSpc>
        <a:spcBef>
          <a:spcPts val="600"/>
        </a:spcBef>
        <a:spcAft>
          <a:spcPct val="0"/>
        </a:spcAft>
        <a:buChar char="–"/>
        <a:defRPr sz="2000">
          <a:solidFill>
            <a:schemeClr val="tx1"/>
          </a:solidFill>
          <a:latin typeface="+mn-lt"/>
        </a:defRPr>
      </a:lvl4pPr>
      <a:lvl5pPr marL="2057400" indent="-228600" algn="l" rtl="0" eaLnBrk="0" fontAlgn="base" hangingPunct="0">
        <a:lnSpc>
          <a:spcPct val="125000"/>
        </a:lnSpc>
        <a:spcBef>
          <a:spcPts val="6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1"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2051" name="Rectangle 2"/>
          <p:cNvSpPr>
            <a:spLocks noGrp="1" noChangeArrowheads="1"/>
          </p:cNvSpPr>
          <p:nvPr>
            <p:ph type="title"/>
          </p:nvPr>
        </p:nvSpPr>
        <p:spPr bwMode="auto">
          <a:xfrm>
            <a:off x="457200" y="142877"/>
            <a:ext cx="8229600" cy="1076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rmAutofit/>
          </a:bodyPr>
          <a:lstStyle/>
          <a:p>
            <a:pPr lvl="0"/>
            <a:r>
              <a:rPr lang="en-US" altLang="en-US" dirty="0"/>
              <a:t>Click to edit Master title style</a:t>
            </a:r>
          </a:p>
        </p:txBody>
      </p:sp>
      <p:sp>
        <p:nvSpPr>
          <p:cNvPr id="2052" name="Rectangle 3"/>
          <p:cNvSpPr>
            <a:spLocks noGrp="1" noChangeArrowheads="1"/>
          </p:cNvSpPr>
          <p:nvPr>
            <p:ph type="body" idx="1"/>
          </p:nvPr>
        </p:nvSpPr>
        <p:spPr bwMode="auto">
          <a:xfrm>
            <a:off x="457200" y="1524000"/>
            <a:ext cx="8229600" cy="4876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336902" name="Rectangle 6"/>
          <p:cNvSpPr>
            <a:spLocks noGrp="1" noChangeArrowheads="1"/>
          </p:cNvSpPr>
          <p:nvPr>
            <p:ph type="sldNum" sz="quarter" idx="4"/>
          </p:nvPr>
        </p:nvSpPr>
        <p:spPr bwMode="auto">
          <a:xfrm>
            <a:off x="6781800" y="6534150"/>
            <a:ext cx="2133600" cy="2476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000">
                <a:solidFill>
                  <a:srgbClr val="170678"/>
                </a:solidFill>
              </a:defRPr>
            </a:lvl1pPr>
          </a:lstStyle>
          <a:p>
            <a:pPr fontAlgn="base">
              <a:spcBef>
                <a:spcPct val="0"/>
              </a:spcBef>
              <a:spcAft>
                <a:spcPct val="0"/>
              </a:spcAft>
              <a:defRPr/>
            </a:pPr>
            <a:fld id="{8E49922A-6C1A-417A-BA41-519C612F22E7}"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xmlns="" val="4060145223"/>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 id="2147483706" r:id="rId15"/>
    <p:sldLayoutId id="2147483707" r:id="rId16"/>
    <p:sldLayoutId id="2147483708" r:id="rId17"/>
    <p:sldLayoutId id="2147483709" r:id="rId18"/>
    <p:sldLayoutId id="2147483710" r:id="rId19"/>
  </p:sldLayoutIdLst>
  <p:transition spd="med">
    <p:cover dir="rd"/>
  </p:transition>
  <p:hf hdr="0" ftr="0" dt="0"/>
  <p:txStyles>
    <p:titleStyle>
      <a:lvl1pPr algn="l" rtl="0" eaLnBrk="0" fontAlgn="base" hangingPunct="0">
        <a:spcBef>
          <a:spcPct val="0"/>
        </a:spcBef>
        <a:spcAft>
          <a:spcPct val="0"/>
        </a:spcAft>
        <a:defRPr sz="4000" cap="all" baseline="0">
          <a:solidFill>
            <a:srgbClr val="170678"/>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lnSpc>
          <a:spcPct val="125000"/>
        </a:lnSpc>
        <a:spcBef>
          <a:spcPts val="600"/>
        </a:spcBef>
        <a:spcAft>
          <a:spcPct val="0"/>
        </a:spcAft>
        <a:buChar char="•"/>
        <a:defRPr sz="3200">
          <a:solidFill>
            <a:schemeClr val="tx1"/>
          </a:solidFill>
          <a:latin typeface="+mn-lt"/>
          <a:ea typeface="+mn-ea"/>
          <a:cs typeface="+mn-cs"/>
        </a:defRPr>
      </a:lvl1pPr>
      <a:lvl2pPr marL="742950" indent="-285750" algn="l" rtl="0" eaLnBrk="0" fontAlgn="base" hangingPunct="0">
        <a:lnSpc>
          <a:spcPct val="125000"/>
        </a:lnSpc>
        <a:spcBef>
          <a:spcPts val="600"/>
        </a:spcBef>
        <a:spcAft>
          <a:spcPct val="0"/>
        </a:spcAft>
        <a:buChar char="–"/>
        <a:defRPr sz="2800">
          <a:solidFill>
            <a:schemeClr val="tx1"/>
          </a:solidFill>
          <a:latin typeface="+mn-lt"/>
        </a:defRPr>
      </a:lvl2pPr>
      <a:lvl3pPr marL="1143000" indent="-228600" algn="l" rtl="0" eaLnBrk="0" fontAlgn="base" hangingPunct="0">
        <a:lnSpc>
          <a:spcPct val="125000"/>
        </a:lnSpc>
        <a:spcBef>
          <a:spcPts val="600"/>
        </a:spcBef>
        <a:spcAft>
          <a:spcPct val="0"/>
        </a:spcAft>
        <a:buChar char="•"/>
        <a:defRPr sz="2400">
          <a:solidFill>
            <a:schemeClr val="tx1"/>
          </a:solidFill>
          <a:latin typeface="+mn-lt"/>
        </a:defRPr>
      </a:lvl3pPr>
      <a:lvl4pPr marL="1600200" indent="-228600" algn="l" rtl="0" eaLnBrk="0" fontAlgn="base" hangingPunct="0">
        <a:lnSpc>
          <a:spcPct val="125000"/>
        </a:lnSpc>
        <a:spcBef>
          <a:spcPts val="600"/>
        </a:spcBef>
        <a:spcAft>
          <a:spcPct val="0"/>
        </a:spcAft>
        <a:buChar char="–"/>
        <a:defRPr sz="2000">
          <a:solidFill>
            <a:schemeClr val="tx1"/>
          </a:solidFill>
          <a:latin typeface="+mn-lt"/>
        </a:defRPr>
      </a:lvl4pPr>
      <a:lvl5pPr marL="2057400" indent="-228600" algn="l" rtl="0" eaLnBrk="0" fontAlgn="base" hangingPunct="0">
        <a:lnSpc>
          <a:spcPct val="125000"/>
        </a:lnSpc>
        <a:spcBef>
          <a:spcPts val="6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gif"/><Relationship Id="rId7"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png"/><Relationship Id="rId7"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8" Type="http://schemas.openxmlformats.org/officeDocument/2006/relationships/image" Target="../media/image21.jpeg"/><Relationship Id="rId13" Type="http://schemas.openxmlformats.org/officeDocument/2006/relationships/image" Target="../media/image26.jpeg"/><Relationship Id="rId3" Type="http://schemas.openxmlformats.org/officeDocument/2006/relationships/image" Target="../media/image16.jpeg"/><Relationship Id="rId7" Type="http://schemas.openxmlformats.org/officeDocument/2006/relationships/image" Target="../media/image20.jpeg"/><Relationship Id="rId12" Type="http://schemas.openxmlformats.org/officeDocument/2006/relationships/image" Target="../media/image25.jpeg"/><Relationship Id="rId17" Type="http://schemas.openxmlformats.org/officeDocument/2006/relationships/image" Target="../media/image30.jpeg"/><Relationship Id="rId2" Type="http://schemas.openxmlformats.org/officeDocument/2006/relationships/notesSlide" Target="../notesSlides/notesSlide5.xml"/><Relationship Id="rId16" Type="http://schemas.openxmlformats.org/officeDocument/2006/relationships/image" Target="../media/image29.jpeg"/><Relationship Id="rId1" Type="http://schemas.openxmlformats.org/officeDocument/2006/relationships/slideLayout" Target="../slideLayouts/slideLayout15.xml"/><Relationship Id="rId6" Type="http://schemas.openxmlformats.org/officeDocument/2006/relationships/image" Target="../media/image19.jpeg"/><Relationship Id="rId11" Type="http://schemas.openxmlformats.org/officeDocument/2006/relationships/image" Target="../media/image24.jpeg"/><Relationship Id="rId5" Type="http://schemas.openxmlformats.org/officeDocument/2006/relationships/image" Target="../media/image18.jpeg"/><Relationship Id="rId15" Type="http://schemas.openxmlformats.org/officeDocument/2006/relationships/image" Target="../media/image28.jpeg"/><Relationship Id="rId10" Type="http://schemas.openxmlformats.org/officeDocument/2006/relationships/image" Target="../media/image23.jpeg"/><Relationship Id="rId4" Type="http://schemas.openxmlformats.org/officeDocument/2006/relationships/image" Target="../media/image17.jpeg"/><Relationship Id="rId9" Type="http://schemas.openxmlformats.org/officeDocument/2006/relationships/image" Target="../media/image22.jpeg"/><Relationship Id="rId14" Type="http://schemas.openxmlformats.org/officeDocument/2006/relationships/image" Target="../media/image27.jpeg"/></Relationships>
</file>

<file path=ppt/slides/_rels/slide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xml"/><Relationship Id="rId1" Type="http://schemas.openxmlformats.org/officeDocument/2006/relationships/slideLayout" Target="../slideLayouts/slideLayout18.xml"/><Relationship Id="rId4" Type="http://schemas.openxmlformats.org/officeDocument/2006/relationships/image" Target="../media/image32.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34.jpeg"/><Relationship Id="rId7" Type="http://schemas.openxmlformats.org/officeDocument/2006/relationships/image" Target="../media/image38.jpeg"/><Relationship Id="rId2" Type="http://schemas.openxmlformats.org/officeDocument/2006/relationships/notesSlide" Target="../notesSlides/notesSlide9.xml"/><Relationship Id="rId1" Type="http://schemas.openxmlformats.org/officeDocument/2006/relationships/slideLayout" Target="../slideLayouts/slideLayout23.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 Id="rId9" Type="http://schemas.openxmlformats.org/officeDocument/2006/relationships/image" Target="../media/image40.jpeg"/></Relationships>
</file>

<file path=ppt/slides/_rels/slide10.xml.rels><?xml version="1.0" encoding="UTF-8" standalone="yes"?>
<Relationships xmlns="http://schemas.openxmlformats.org/package/2006/relationships"><Relationship Id="rId8" Type="http://schemas.openxmlformats.org/officeDocument/2006/relationships/image" Target="../media/image20.jpeg"/><Relationship Id="rId13" Type="http://schemas.openxmlformats.org/officeDocument/2006/relationships/image" Target="../media/image49.jpeg"/><Relationship Id="rId18" Type="http://schemas.openxmlformats.org/officeDocument/2006/relationships/image" Target="../media/image29.jpeg"/><Relationship Id="rId3" Type="http://schemas.openxmlformats.org/officeDocument/2006/relationships/image" Target="../media/image41.png"/><Relationship Id="rId7" Type="http://schemas.openxmlformats.org/officeDocument/2006/relationships/image" Target="../media/image44.jpeg"/><Relationship Id="rId12" Type="http://schemas.openxmlformats.org/officeDocument/2006/relationships/image" Target="../media/image48.jpeg"/><Relationship Id="rId17" Type="http://schemas.openxmlformats.org/officeDocument/2006/relationships/image" Target="../media/image52.jpeg"/><Relationship Id="rId2" Type="http://schemas.openxmlformats.org/officeDocument/2006/relationships/notesSlide" Target="../notesSlides/notesSlide10.xml"/><Relationship Id="rId16" Type="http://schemas.openxmlformats.org/officeDocument/2006/relationships/image" Target="../media/image51.jpeg"/><Relationship Id="rId1" Type="http://schemas.openxmlformats.org/officeDocument/2006/relationships/slideLayout" Target="../slideLayouts/slideLayout15.xml"/><Relationship Id="rId6" Type="http://schemas.openxmlformats.org/officeDocument/2006/relationships/image" Target="../media/image18.jpeg"/><Relationship Id="rId11" Type="http://schemas.openxmlformats.org/officeDocument/2006/relationships/image" Target="../media/image47.jpeg"/><Relationship Id="rId5" Type="http://schemas.openxmlformats.org/officeDocument/2006/relationships/image" Target="../media/image43.jpeg"/><Relationship Id="rId15" Type="http://schemas.openxmlformats.org/officeDocument/2006/relationships/image" Target="../media/image27.jpeg"/><Relationship Id="rId10" Type="http://schemas.openxmlformats.org/officeDocument/2006/relationships/image" Target="../media/image46.jpeg"/><Relationship Id="rId4" Type="http://schemas.openxmlformats.org/officeDocument/2006/relationships/image" Target="../media/image42.jpeg"/><Relationship Id="rId9" Type="http://schemas.openxmlformats.org/officeDocument/2006/relationships/image" Target="../media/image45.jpeg"/><Relationship Id="rId14" Type="http://schemas.openxmlformats.org/officeDocument/2006/relationships/image" Target="../media/image50.jpeg"/></Relationships>
</file>

<file path=ppt/slides/_rels/slide1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54.jpeg"/></Relationships>
</file>

<file path=ppt/slides/_rels/slide1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3.xml"/><Relationship Id="rId1" Type="http://schemas.openxmlformats.org/officeDocument/2006/relationships/slideLayout" Target="../slideLayouts/slideLayout13.xml"/><Relationship Id="rId5" Type="http://schemas.openxmlformats.org/officeDocument/2006/relationships/image" Target="../media/image57.png"/><Relationship Id="rId4" Type="http://schemas.openxmlformats.org/officeDocument/2006/relationships/image" Target="../media/image56.png"/></Relationships>
</file>

<file path=ppt/slides/_rels/slide1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59.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6.xml"/></Relationships>
</file>

<file path=ppt/slides/_rels/slide1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6.xml"/><Relationship Id="rId1" Type="http://schemas.openxmlformats.org/officeDocument/2006/relationships/slideLayout" Target="../slideLayouts/slideLayout36.xml"/></Relationships>
</file>

<file path=ppt/slides/_rels/slide1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62.png"/></Relationships>
</file>

<file path=ppt/slides/_rels/slide1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64.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image" Target="../media/image66.png"/><Relationship Id="rId7" Type="http://schemas.openxmlformats.org/officeDocument/2006/relationships/diagramData" Target="../diagrams/data1.xml"/><Relationship Id="rId2" Type="http://schemas.openxmlformats.org/officeDocument/2006/relationships/notesSlide" Target="../notesSlides/notesSlide23.xml"/><Relationship Id="rId1" Type="http://schemas.openxmlformats.org/officeDocument/2006/relationships/slideLayout" Target="../slideLayouts/slideLayout13.xml"/><Relationship Id="rId6" Type="http://schemas.openxmlformats.org/officeDocument/2006/relationships/image" Target="../media/image69.png"/><Relationship Id="rId11" Type="http://schemas.microsoft.com/office/2007/relationships/diagramDrawing" Target="../diagrams/drawing1.xml"/><Relationship Id="rId5" Type="http://schemas.openxmlformats.org/officeDocument/2006/relationships/image" Target="../media/image68.png"/><Relationship Id="rId10" Type="http://schemas.openxmlformats.org/officeDocument/2006/relationships/diagramColors" Target="../diagrams/colors1.xml"/><Relationship Id="rId4" Type="http://schemas.openxmlformats.org/officeDocument/2006/relationships/image" Target="../media/image67.png"/><Relationship Id="rId9" Type="http://schemas.openxmlformats.org/officeDocument/2006/relationships/diagramQuickStyle" Target="../diagrams/quickStyle1.xml"/></Relationships>
</file>

<file path=ppt/slides/_rels/slide24.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0.png"/><Relationship Id="rId7" Type="http://schemas.openxmlformats.org/officeDocument/2006/relationships/image" Target="../media/image74.jpeg"/><Relationship Id="rId2" Type="http://schemas.openxmlformats.org/officeDocument/2006/relationships/notesSlide" Target="../notesSlides/notesSlide24.xml"/><Relationship Id="rId1" Type="http://schemas.openxmlformats.org/officeDocument/2006/relationships/slideLayout" Target="../slideLayouts/slideLayout13.xml"/><Relationship Id="rId6" Type="http://schemas.openxmlformats.org/officeDocument/2006/relationships/image" Target="../media/image73.jpeg"/><Relationship Id="rId5" Type="http://schemas.openxmlformats.org/officeDocument/2006/relationships/image" Target="../media/image72.png"/><Relationship Id="rId10" Type="http://schemas.openxmlformats.org/officeDocument/2006/relationships/image" Target="../media/image77.gif"/><Relationship Id="rId4" Type="http://schemas.openxmlformats.org/officeDocument/2006/relationships/image" Target="../media/image71.png"/><Relationship Id="rId9" Type="http://schemas.openxmlformats.org/officeDocument/2006/relationships/image" Target="../media/image76.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cap="small" dirty="0" smtClean="0">
                <a:latin typeface="Calibri" panose="020F0502020204030204" pitchFamily="34" charset="0"/>
              </a:rPr>
              <a:t>Executive Briefing</a:t>
            </a:r>
            <a:br>
              <a:rPr lang="en-US" cap="small" dirty="0" smtClean="0">
                <a:latin typeface="Calibri" panose="020F0502020204030204" pitchFamily="34" charset="0"/>
              </a:rPr>
            </a:br>
            <a:r>
              <a:rPr lang="en-US" cap="small" dirty="0" smtClean="0">
                <a:latin typeface="Calibri" panose="020F0502020204030204" pitchFamily="34" charset="0"/>
              </a:rPr>
              <a:t>[Agency]</a:t>
            </a:r>
            <a:endParaRPr lang="en-US" cap="small" dirty="0">
              <a:latin typeface="Calibri" panose="020F0502020204030204" pitchFamily="34" charset="0"/>
            </a:endParaRPr>
          </a:p>
        </p:txBody>
      </p:sp>
      <p:sp>
        <p:nvSpPr>
          <p:cNvPr id="3" name="Subtitle 2"/>
          <p:cNvSpPr>
            <a:spLocks noGrp="1"/>
          </p:cNvSpPr>
          <p:nvPr>
            <p:ph type="subTitle" idx="1"/>
          </p:nvPr>
        </p:nvSpPr>
        <p:spPr/>
        <p:txBody>
          <a:bodyPr/>
          <a:lstStyle/>
          <a:p>
            <a:r>
              <a:rPr lang="en-US" cap="small" dirty="0" smtClean="0">
                <a:latin typeface="Calibri" panose="020F0502020204030204" pitchFamily="34" charset="0"/>
              </a:rPr>
              <a:t>[Speaker]</a:t>
            </a:r>
            <a:endParaRPr lang="en-US" cap="small" dirty="0">
              <a:latin typeface="Calibri" panose="020F0502020204030204" pitchFamily="34" charset="0"/>
            </a:endParaRPr>
          </a:p>
        </p:txBody>
      </p:sp>
      <p:sp>
        <p:nvSpPr>
          <p:cNvPr id="4" name="TextBox 3"/>
          <p:cNvSpPr txBox="1"/>
          <p:nvPr/>
        </p:nvSpPr>
        <p:spPr>
          <a:xfrm>
            <a:off x="304800" y="2977635"/>
            <a:ext cx="8458200" cy="769441"/>
          </a:xfrm>
          <a:prstGeom prst="rect">
            <a:avLst/>
          </a:prstGeom>
          <a:noFill/>
        </p:spPr>
        <p:txBody>
          <a:bodyPr wrap="square" rtlCol="0" anchor="ctr">
            <a:spAutoFit/>
          </a:bodyPr>
          <a:lstStyle/>
          <a:p>
            <a:pPr algn="ctr" eaLnBrk="0" fontAlgn="base" hangingPunct="0">
              <a:spcBef>
                <a:spcPct val="0"/>
              </a:spcBef>
              <a:spcAft>
                <a:spcPct val="0"/>
              </a:spcAft>
            </a:pPr>
            <a:r>
              <a:rPr lang="en-US" sz="4400" b="1" cap="small" dirty="0">
                <a:solidFill>
                  <a:srgbClr val="FFFFFF"/>
                </a:solidFill>
                <a:latin typeface="Calibri" panose="020F0502020204030204" pitchFamily="34" charset="0"/>
              </a:rPr>
              <a:t>The National Response System</a:t>
            </a:r>
          </a:p>
        </p:txBody>
      </p:sp>
    </p:spTree>
    <p:extLst>
      <p:ext uri="{BB962C8B-B14F-4D97-AF65-F5344CB8AC3E}">
        <p14:creationId xmlns:p14="http://schemas.microsoft.com/office/powerpoint/2010/main" xmlns="" val="1357327832"/>
      </p:ext>
    </p:extLst>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normAutofit/>
          </a:bodyPr>
          <a:lstStyle/>
          <a:p>
            <a:pPr algn="ctr"/>
            <a:r>
              <a:rPr lang="en-US" altLang="en-US" sz="5400" cap="small" dirty="0" smtClean="0">
                <a:latin typeface="Calibri" panose="020F0502020204030204" pitchFamily="34" charset="0"/>
              </a:rPr>
              <a:t>Presentation Overview</a:t>
            </a:r>
            <a:endParaRPr lang="en-US" altLang="en-US" sz="5400" cap="small" dirty="0" smtClean="0">
              <a:solidFill>
                <a:srgbClr val="FF0000"/>
              </a:solidFill>
              <a:latin typeface="Calibri" panose="020F0502020204030204" pitchFamily="34" charset="0"/>
            </a:endParaRPr>
          </a:p>
        </p:txBody>
      </p:sp>
      <p:sp>
        <p:nvSpPr>
          <p:cNvPr id="6" name="Slide Number Placeholder 5"/>
          <p:cNvSpPr>
            <a:spLocks noGrp="1"/>
          </p:cNvSpPr>
          <p:nvPr>
            <p:ph type="sldNum" sz="quarter" idx="12"/>
          </p:nvPr>
        </p:nvSpPr>
        <p:spPr/>
        <p:txBody>
          <a:bodyPr/>
          <a:lstStyle/>
          <a:p>
            <a:fld id="{E8173E21-A645-43F7-A80B-D97209F92684}" type="slidenum">
              <a:rPr lang="en-US" altLang="en-US" smtClean="0"/>
              <a:pPr/>
              <a:t>2</a:t>
            </a:fld>
            <a:endParaRPr lang="en-US" altLang="en-US" dirty="0"/>
          </a:p>
        </p:txBody>
      </p:sp>
      <p:pic>
        <p:nvPicPr>
          <p:cNvPr id="5" name="Picture 4" descr="NRS Brochure.jpg"/>
          <p:cNvPicPr>
            <a:picLocks noChangeAspect="1"/>
          </p:cNvPicPr>
          <p:nvPr/>
        </p:nvPicPr>
        <p:blipFill>
          <a:blip r:embed="rId3" cstate="print">
            <a:lum/>
          </a:blip>
          <a:stretch>
            <a:fillRect/>
          </a:stretch>
        </p:blipFill>
        <p:spPr>
          <a:xfrm>
            <a:off x="3962400" y="1524000"/>
            <a:ext cx="4876800" cy="4876800"/>
          </a:xfrm>
          <a:prstGeom prst="rect">
            <a:avLst/>
          </a:prstGeom>
        </p:spPr>
      </p:pic>
      <p:sp>
        <p:nvSpPr>
          <p:cNvPr id="5124" name="Rectangle 3"/>
          <p:cNvSpPr>
            <a:spLocks noGrp="1" noChangeArrowheads="1"/>
          </p:cNvSpPr>
          <p:nvPr>
            <p:ph type="body" idx="1"/>
          </p:nvPr>
        </p:nvSpPr>
        <p:spPr>
          <a:xfrm>
            <a:off x="152400" y="1371600"/>
            <a:ext cx="3962400" cy="5105400"/>
          </a:xfrm>
        </p:spPr>
        <p:txBody>
          <a:bodyPr>
            <a:noAutofit/>
          </a:bodyPr>
          <a:lstStyle/>
          <a:p>
            <a:pPr>
              <a:lnSpc>
                <a:spcPct val="100000"/>
              </a:lnSpc>
              <a:spcAft>
                <a:spcPts val="600"/>
              </a:spcAft>
            </a:pPr>
            <a:r>
              <a:rPr lang="en-US" altLang="en-US" sz="1600" dirty="0" smtClean="0">
                <a:latin typeface="Calibri" panose="020F0502020204030204" pitchFamily="34" charset="0"/>
              </a:rPr>
              <a:t>Oil and Hazardous Substances Response Landscape </a:t>
            </a:r>
          </a:p>
          <a:p>
            <a:pPr>
              <a:lnSpc>
                <a:spcPct val="100000"/>
              </a:lnSpc>
              <a:spcAft>
                <a:spcPts val="600"/>
              </a:spcAft>
            </a:pPr>
            <a:r>
              <a:rPr lang="en-US" altLang="en-US" sz="1600" dirty="0" smtClean="0">
                <a:latin typeface="Calibri" panose="020F0502020204030204" pitchFamily="34" charset="0"/>
              </a:rPr>
              <a:t>Introduction to the National Response Team (NRT)</a:t>
            </a:r>
          </a:p>
          <a:p>
            <a:pPr>
              <a:lnSpc>
                <a:spcPct val="100000"/>
              </a:lnSpc>
              <a:spcAft>
                <a:spcPts val="600"/>
              </a:spcAft>
            </a:pPr>
            <a:r>
              <a:rPr lang="en-US" altLang="en-US" sz="1600" dirty="0" smtClean="0">
                <a:latin typeface="Calibri" panose="020F0502020204030204" pitchFamily="34" charset="0"/>
              </a:rPr>
              <a:t>Authorities</a:t>
            </a:r>
            <a:endParaRPr lang="en-US" altLang="en-US" sz="1600" dirty="0">
              <a:latin typeface="Calibri" panose="020F0502020204030204" pitchFamily="34" charset="0"/>
            </a:endParaRPr>
          </a:p>
          <a:p>
            <a:pPr>
              <a:lnSpc>
                <a:spcPct val="100000"/>
              </a:lnSpc>
              <a:spcAft>
                <a:spcPts val="600"/>
              </a:spcAft>
            </a:pPr>
            <a:r>
              <a:rPr lang="en-US" altLang="en-US" sz="1600" dirty="0" smtClean="0">
                <a:latin typeface="Calibri" panose="020F0502020204030204" pitchFamily="34" charset="0"/>
              </a:rPr>
              <a:t>National </a:t>
            </a:r>
            <a:r>
              <a:rPr lang="en-US" altLang="en-US" sz="1600" dirty="0">
                <a:latin typeface="Calibri" panose="020F0502020204030204" pitchFamily="34" charset="0"/>
              </a:rPr>
              <a:t>Response System (NRS</a:t>
            </a:r>
            <a:r>
              <a:rPr lang="en-US" altLang="en-US" sz="1600" dirty="0" smtClean="0">
                <a:latin typeface="Calibri" panose="020F0502020204030204" pitchFamily="34" charset="0"/>
              </a:rPr>
              <a:t>)</a:t>
            </a:r>
          </a:p>
          <a:p>
            <a:pPr>
              <a:lnSpc>
                <a:spcPct val="100000"/>
              </a:lnSpc>
              <a:spcAft>
                <a:spcPts val="600"/>
              </a:spcAft>
            </a:pPr>
            <a:r>
              <a:rPr lang="en-US" altLang="en-US" sz="1600" dirty="0" smtClean="0">
                <a:latin typeface="Calibri" panose="020F0502020204030204" pitchFamily="34" charset="0"/>
              </a:rPr>
              <a:t>Response Structure in the Field</a:t>
            </a:r>
          </a:p>
          <a:p>
            <a:pPr>
              <a:lnSpc>
                <a:spcPct val="100000"/>
              </a:lnSpc>
              <a:spcAft>
                <a:spcPts val="600"/>
              </a:spcAft>
            </a:pPr>
            <a:r>
              <a:rPr lang="en-US" altLang="en-US" sz="1600" dirty="0" smtClean="0">
                <a:latin typeface="Calibri" panose="020F0502020204030204" pitchFamily="34" charset="0"/>
              </a:rPr>
              <a:t>Role of the Responsible Party</a:t>
            </a:r>
          </a:p>
          <a:p>
            <a:pPr>
              <a:lnSpc>
                <a:spcPct val="100000"/>
              </a:lnSpc>
              <a:spcAft>
                <a:spcPts val="600"/>
              </a:spcAft>
            </a:pPr>
            <a:r>
              <a:rPr lang="en-US" altLang="en-US" sz="1600" dirty="0" smtClean="0">
                <a:latin typeface="Calibri" panose="020F0502020204030204" pitchFamily="34" charset="0"/>
              </a:rPr>
              <a:t>Response </a:t>
            </a:r>
            <a:r>
              <a:rPr lang="en-US" altLang="en-US" sz="1600" dirty="0">
                <a:latin typeface="Calibri" panose="020F0502020204030204" pitchFamily="34" charset="0"/>
              </a:rPr>
              <a:t>Funding</a:t>
            </a:r>
          </a:p>
          <a:p>
            <a:pPr>
              <a:lnSpc>
                <a:spcPct val="100000"/>
              </a:lnSpc>
              <a:spcAft>
                <a:spcPts val="600"/>
              </a:spcAft>
            </a:pPr>
            <a:r>
              <a:rPr lang="en-US" sz="1600" dirty="0" smtClean="0">
                <a:latin typeface="Calibri" pitchFamily="34" charset="0"/>
              </a:rPr>
              <a:t>Spills of National Significance (SONS)</a:t>
            </a:r>
          </a:p>
          <a:p>
            <a:pPr>
              <a:lnSpc>
                <a:spcPct val="100000"/>
              </a:lnSpc>
              <a:spcAft>
                <a:spcPts val="600"/>
              </a:spcAft>
            </a:pPr>
            <a:r>
              <a:rPr lang="en-US" sz="1600" dirty="0" smtClean="0">
                <a:latin typeface="Calibri" pitchFamily="34" charset="0"/>
              </a:rPr>
              <a:t>The Relationship to PPD-8 and the National Response Framework</a:t>
            </a:r>
          </a:p>
          <a:p>
            <a:pPr>
              <a:lnSpc>
                <a:spcPct val="100000"/>
              </a:lnSpc>
              <a:spcAft>
                <a:spcPts val="600"/>
              </a:spcAft>
            </a:pPr>
            <a:r>
              <a:rPr lang="en-US" altLang="en-US" sz="1600" dirty="0" smtClean="0">
                <a:latin typeface="Calibri" panose="020F0502020204030204" pitchFamily="34" charset="0"/>
              </a:rPr>
              <a:t>Information Sharing and Coordination</a:t>
            </a:r>
            <a:endParaRPr lang="en-US" sz="1600" dirty="0" smtClean="0">
              <a:latin typeface="Calibri" pitchFamily="34" charset="0"/>
            </a:endParaRPr>
          </a:p>
          <a:p>
            <a:pPr>
              <a:lnSpc>
                <a:spcPct val="100000"/>
              </a:lnSpc>
              <a:spcAft>
                <a:spcPts val="600"/>
              </a:spcAft>
            </a:pPr>
            <a:r>
              <a:rPr lang="en-US" sz="1600" dirty="0" smtClean="0">
                <a:latin typeface="Calibri" pitchFamily="34" charset="0"/>
              </a:rPr>
              <a:t>[Agency] specific role(s)</a:t>
            </a:r>
          </a:p>
        </p:txBody>
      </p:sp>
    </p:spTree>
    <p:extLst>
      <p:ext uri="{BB962C8B-B14F-4D97-AF65-F5344CB8AC3E}">
        <p14:creationId xmlns:p14="http://schemas.microsoft.com/office/powerpoint/2010/main" xmlns="" val="718264198"/>
      </p:ext>
    </p:extLst>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9" descr="pipeline map.gif"/>
          <p:cNvPicPr>
            <a:picLocks noChangeAspect="1"/>
          </p:cNvPicPr>
          <p:nvPr/>
        </p:nvPicPr>
        <p:blipFill>
          <a:blip r:embed="rId3" cstate="print">
            <a:duotone>
              <a:schemeClr val="accent6">
                <a:shade val="45000"/>
                <a:satMod val="135000"/>
              </a:schemeClr>
              <a:prstClr val="white"/>
            </a:duotone>
            <a:lum bright="16000"/>
          </a:blip>
          <a:stretch>
            <a:fillRect/>
          </a:stretch>
        </p:blipFill>
        <p:spPr>
          <a:xfrm>
            <a:off x="152400" y="304800"/>
            <a:ext cx="8800558" cy="6275978"/>
          </a:xfrm>
          <a:prstGeom prst="rect">
            <a:avLst/>
          </a:prstGeom>
          <a:blipFill dpi="0" rotWithShape="1">
            <a:blip r:embed="rId4" cstate="print">
              <a:lum bright="16000"/>
            </a:blip>
            <a:srcRect/>
            <a:stretch>
              <a:fillRect/>
            </a:stretch>
          </a:blipFill>
        </p:spPr>
      </p:pic>
      <p:sp>
        <p:nvSpPr>
          <p:cNvPr id="2" name="Title 1"/>
          <p:cNvSpPr>
            <a:spLocks noGrp="1"/>
          </p:cNvSpPr>
          <p:nvPr>
            <p:ph type="title"/>
          </p:nvPr>
        </p:nvSpPr>
        <p:spPr>
          <a:xfrm>
            <a:off x="457200" y="142875"/>
            <a:ext cx="8229600" cy="1076325"/>
          </a:xfrm>
        </p:spPr>
        <p:txBody>
          <a:bodyPr>
            <a:normAutofit/>
          </a:bodyPr>
          <a:lstStyle/>
          <a:p>
            <a:pPr algn="ctr"/>
            <a:r>
              <a:rPr lang="en-US" sz="5400" cap="small" dirty="0" smtClean="0">
                <a:solidFill>
                  <a:schemeClr val="accent2"/>
                </a:solidFill>
                <a:effectLst>
                  <a:outerShdw blurRad="38100" dist="38100" dir="2700000" algn="tl">
                    <a:srgbClr val="000000">
                      <a:alpha val="43137"/>
                    </a:srgbClr>
                  </a:outerShdw>
                </a:effectLst>
                <a:latin typeface="Calibri" panose="020F0502020204030204" pitchFamily="34" charset="0"/>
              </a:rPr>
              <a:t>The Oil Response Landscape</a:t>
            </a:r>
            <a:endParaRPr lang="en-US" sz="5400" cap="small" dirty="0">
              <a:solidFill>
                <a:schemeClr val="accent2"/>
              </a:solidFill>
              <a:effectLst>
                <a:outerShdw blurRad="38100" dist="38100" dir="2700000" algn="tl">
                  <a:srgbClr val="000000">
                    <a:alpha val="43137"/>
                  </a:srgbClr>
                </a:outerShdw>
              </a:effectLst>
              <a:latin typeface="Calibri" panose="020F0502020204030204" pitchFamily="34" charset="0"/>
            </a:endParaRPr>
          </a:p>
        </p:txBody>
      </p:sp>
      <p:sp>
        <p:nvSpPr>
          <p:cNvPr id="5" name="Slide Number Placeholder 4"/>
          <p:cNvSpPr>
            <a:spLocks noGrp="1"/>
          </p:cNvSpPr>
          <p:nvPr>
            <p:ph type="sldNum" sz="quarter" idx="4294967295"/>
          </p:nvPr>
        </p:nvSpPr>
        <p:spPr>
          <a:xfrm>
            <a:off x="6781800" y="6534150"/>
            <a:ext cx="2133600" cy="247650"/>
          </a:xfrm>
          <a:prstGeom prst="rect">
            <a:avLst/>
          </a:prstGeom>
        </p:spPr>
        <p:txBody>
          <a:bodyPr/>
          <a:lstStyle/>
          <a:p>
            <a:pPr algn="r">
              <a:defRPr/>
            </a:pPr>
            <a:fld id="{479DABE9-3C72-4E98-BF80-792ECD75251D}" type="slidenum">
              <a:rPr lang="en-US" altLang="en-US" sz="1000" smtClean="0"/>
              <a:pPr algn="r">
                <a:defRPr/>
              </a:pPr>
              <a:t>3</a:t>
            </a:fld>
            <a:endParaRPr lang="en-US" altLang="en-US" sz="1000" dirty="0"/>
          </a:p>
        </p:txBody>
      </p:sp>
      <p:sp>
        <p:nvSpPr>
          <p:cNvPr id="7" name="Oval 6"/>
          <p:cNvSpPr/>
          <p:nvPr/>
        </p:nvSpPr>
        <p:spPr bwMode="auto">
          <a:xfrm>
            <a:off x="6553200" y="1143000"/>
            <a:ext cx="2286000" cy="2133600"/>
          </a:xfrm>
          <a:prstGeom prst="ellipse">
            <a:avLst/>
          </a:prstGeom>
          <a:blipFill>
            <a:blip r:embed="rId5" cstate="print"/>
            <a:stretch>
              <a:fillRect/>
            </a:stretch>
          </a:bli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200" b="1" i="0" u="none" strike="noStrike" cap="small" normalizeH="0" baseline="0" dirty="0" smtClean="0">
                <a:ln>
                  <a:noFill/>
                </a:ln>
                <a:solidFill>
                  <a:srgbClr val="FFFF00"/>
                </a:solidFill>
                <a:effectLst>
                  <a:outerShdw blurRad="38100" dist="38100" dir="2700000" algn="tl">
                    <a:srgbClr val="000000">
                      <a:alpha val="43137"/>
                    </a:srgbClr>
                  </a:outerShdw>
                </a:effectLst>
                <a:latin typeface="Calibri" pitchFamily="34" charset="0"/>
              </a:rPr>
              <a:t>&gt;140,000 mi </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2200" b="1" i="0" u="none" strike="noStrike" cap="small" normalizeH="0" baseline="0" dirty="0" smtClean="0">
                <a:ln>
                  <a:noFill/>
                </a:ln>
                <a:solidFill>
                  <a:srgbClr val="FFFF00"/>
                </a:solidFill>
                <a:effectLst>
                  <a:outerShdw blurRad="38100" dist="38100" dir="2700000" algn="tl">
                    <a:srgbClr val="000000">
                      <a:alpha val="43137"/>
                    </a:srgbClr>
                  </a:outerShdw>
                </a:effectLst>
                <a:latin typeface="Calibri" pitchFamily="34" charset="0"/>
              </a:rPr>
              <a:t>of rail</a:t>
            </a:r>
          </a:p>
          <a:p>
            <a:pPr marL="0" marR="0" indent="0" algn="ctr" defTabSz="914400" rtl="0" eaLnBrk="0" fontAlgn="base" latinLnBrk="0" hangingPunct="0">
              <a:lnSpc>
                <a:spcPct val="100000"/>
              </a:lnSpc>
              <a:spcBef>
                <a:spcPct val="0"/>
              </a:spcBef>
              <a:spcAft>
                <a:spcPct val="0"/>
              </a:spcAft>
              <a:buClrTx/>
              <a:buSzTx/>
              <a:buFontTx/>
              <a:buNone/>
              <a:tabLst/>
            </a:pPr>
            <a:endParaRPr lang="en-US" sz="800" b="1" cap="small" dirty="0" smtClean="0">
              <a:solidFill>
                <a:srgbClr val="FFFF00"/>
              </a:solidFill>
              <a:effectLst>
                <a:outerShdw blurRad="38100" dist="38100" dir="2700000" algn="tl">
                  <a:srgbClr val="000000">
                    <a:alpha val="43137"/>
                  </a:srgbClr>
                </a:outerShdw>
              </a:effectLst>
              <a:latin typeface="Calibri" pitchFamily="34" charset="0"/>
            </a:endParaRPr>
          </a:p>
          <a:p>
            <a:pPr marL="0" marR="0" indent="0" algn="ctr" defTabSz="914400" rtl="0" eaLnBrk="0" fontAlgn="base" latinLnBrk="0" hangingPunct="0">
              <a:lnSpc>
                <a:spcPct val="100000"/>
              </a:lnSpc>
              <a:spcBef>
                <a:spcPct val="0"/>
              </a:spcBef>
              <a:spcAft>
                <a:spcPct val="0"/>
              </a:spcAft>
              <a:buClrTx/>
              <a:buSzTx/>
              <a:buFontTx/>
              <a:buNone/>
              <a:tabLst/>
            </a:pPr>
            <a:r>
              <a:rPr kumimoji="0" lang="en-US" sz="2200" b="1" i="0" u="none" strike="noStrike" cap="small" normalizeH="0" baseline="0" dirty="0" smtClean="0">
                <a:ln>
                  <a:noFill/>
                </a:ln>
                <a:solidFill>
                  <a:srgbClr val="FFFF00"/>
                </a:solidFill>
                <a:effectLst>
                  <a:outerShdw blurRad="38100" dist="38100" dir="2700000" algn="tl">
                    <a:srgbClr val="000000">
                      <a:alpha val="43137"/>
                    </a:srgbClr>
                  </a:outerShdw>
                </a:effectLst>
                <a:latin typeface="Calibri" pitchFamily="34" charset="0"/>
              </a:rPr>
              <a:t>&gt;700 Th b/d transported</a:t>
            </a:r>
          </a:p>
        </p:txBody>
      </p:sp>
      <p:sp>
        <p:nvSpPr>
          <p:cNvPr id="8" name="Oval 7"/>
          <p:cNvSpPr/>
          <p:nvPr/>
        </p:nvSpPr>
        <p:spPr bwMode="auto">
          <a:xfrm>
            <a:off x="381000" y="1066800"/>
            <a:ext cx="2743200" cy="2209800"/>
          </a:xfrm>
          <a:prstGeom prst="ellipse">
            <a:avLst/>
          </a:prstGeom>
          <a:blipFill dpi="0" rotWithShape="1">
            <a:blip r:embed="rId4" cstate="print"/>
            <a:srcRect/>
            <a:stretch>
              <a:fillRect/>
            </a:stretch>
          </a:bli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200" b="1" i="0" u="none" strike="noStrike" cap="small" normalizeH="0" baseline="0" dirty="0" smtClean="0">
                <a:ln>
                  <a:noFill/>
                </a:ln>
                <a:solidFill>
                  <a:schemeClr val="bg1"/>
                </a:solidFill>
                <a:effectLst>
                  <a:outerShdw blurRad="38100" dist="38100" dir="2700000" algn="tl">
                    <a:srgbClr val="000000">
                      <a:alpha val="43137"/>
                    </a:srgbClr>
                  </a:outerShdw>
                </a:effectLst>
                <a:latin typeface="Calibri" pitchFamily="34" charset="0"/>
              </a:rPr>
              <a:t>&gt;135,000 miles </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2200" b="1" i="0" u="none" strike="noStrike" cap="small" normalizeH="0" dirty="0" smtClean="0">
                <a:ln>
                  <a:noFill/>
                </a:ln>
                <a:solidFill>
                  <a:schemeClr val="bg1"/>
                </a:solidFill>
                <a:effectLst>
                  <a:outerShdw blurRad="38100" dist="38100" dir="2700000" algn="tl">
                    <a:srgbClr val="000000">
                      <a:alpha val="43137"/>
                    </a:srgbClr>
                  </a:outerShdw>
                </a:effectLst>
                <a:latin typeface="Calibri" pitchFamily="34" charset="0"/>
              </a:rPr>
              <a:t>of pipeline</a:t>
            </a:r>
          </a:p>
          <a:p>
            <a:pPr marL="0" marR="0" indent="0" algn="ctr" defTabSz="914400" rtl="0" eaLnBrk="0" fontAlgn="base" latinLnBrk="0" hangingPunct="0">
              <a:lnSpc>
                <a:spcPct val="100000"/>
              </a:lnSpc>
              <a:spcBef>
                <a:spcPct val="0"/>
              </a:spcBef>
              <a:spcAft>
                <a:spcPct val="0"/>
              </a:spcAft>
              <a:buClrTx/>
              <a:buSzTx/>
              <a:buFontTx/>
              <a:buNone/>
              <a:tabLst/>
            </a:pPr>
            <a:endParaRPr lang="en-US" sz="800" b="1" cap="small" baseline="0" dirty="0" smtClean="0">
              <a:solidFill>
                <a:schemeClr val="bg1"/>
              </a:solidFill>
              <a:effectLst>
                <a:outerShdw blurRad="38100" dist="38100" dir="2700000" algn="tl">
                  <a:srgbClr val="000000">
                    <a:alpha val="43137"/>
                  </a:srgbClr>
                </a:outerShdw>
              </a:effectLst>
              <a:latin typeface="Calibri" pitchFamily="34" charset="0"/>
            </a:endParaRPr>
          </a:p>
          <a:p>
            <a:pPr marL="0" marR="0" indent="0" algn="ctr" defTabSz="914400" rtl="0" eaLnBrk="0" fontAlgn="base" latinLnBrk="0" hangingPunct="0">
              <a:lnSpc>
                <a:spcPct val="100000"/>
              </a:lnSpc>
              <a:spcBef>
                <a:spcPct val="0"/>
              </a:spcBef>
              <a:spcAft>
                <a:spcPct val="0"/>
              </a:spcAft>
              <a:buClrTx/>
              <a:buSzTx/>
              <a:buFontTx/>
              <a:buNone/>
              <a:tabLst/>
            </a:pPr>
            <a:r>
              <a:rPr kumimoji="0" lang="en-US" sz="2200" b="1" i="0" u="none" strike="noStrike" cap="small" normalizeH="0" dirty="0" smtClean="0">
                <a:ln>
                  <a:noFill/>
                </a:ln>
                <a:solidFill>
                  <a:schemeClr val="bg1"/>
                </a:solidFill>
                <a:effectLst>
                  <a:outerShdw blurRad="38100" dist="38100" dir="2700000" algn="tl">
                    <a:srgbClr val="000000">
                      <a:alpha val="43137"/>
                    </a:srgbClr>
                  </a:outerShdw>
                </a:effectLst>
                <a:latin typeface="Calibri" pitchFamily="34" charset="0"/>
              </a:rPr>
              <a:t>&gt; 7 M b/d transported</a:t>
            </a:r>
            <a:endParaRPr kumimoji="0" lang="en-US" sz="2200" b="1" i="0" u="none" strike="noStrike" cap="small" normalizeH="0" baseline="0" dirty="0" smtClean="0">
              <a:ln>
                <a:noFill/>
              </a:ln>
              <a:solidFill>
                <a:schemeClr val="bg1"/>
              </a:solidFill>
              <a:effectLst>
                <a:outerShdw blurRad="38100" dist="38100" dir="2700000" algn="tl">
                  <a:srgbClr val="000000">
                    <a:alpha val="43137"/>
                  </a:srgbClr>
                </a:outerShdw>
              </a:effectLst>
              <a:latin typeface="Calibri" pitchFamily="34" charset="0"/>
            </a:endParaRPr>
          </a:p>
        </p:txBody>
      </p:sp>
      <p:sp>
        <p:nvSpPr>
          <p:cNvPr id="9" name="Oval 8"/>
          <p:cNvSpPr/>
          <p:nvPr/>
        </p:nvSpPr>
        <p:spPr bwMode="auto">
          <a:xfrm>
            <a:off x="914400" y="3657600"/>
            <a:ext cx="2057400" cy="2057400"/>
          </a:xfrm>
          <a:prstGeom prst="ellipse">
            <a:avLst/>
          </a:prstGeom>
          <a:blipFill>
            <a:blip r:embed="rId6" cstate="print"/>
            <a:stretch>
              <a:fillRect/>
            </a:stretch>
          </a:bli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200" b="1" i="0" u="none" strike="noStrike" cap="small" normalizeH="0" baseline="0" dirty="0" smtClean="0">
                <a:ln>
                  <a:noFill/>
                </a:ln>
                <a:solidFill>
                  <a:srgbClr val="FFFF00"/>
                </a:solidFill>
                <a:effectLst>
                  <a:outerShdw blurRad="38100" dist="38100" dir="2700000" algn="tl">
                    <a:srgbClr val="000000">
                      <a:alpha val="43137"/>
                    </a:srgbClr>
                  </a:outerShdw>
                </a:effectLst>
                <a:latin typeface="Calibri" pitchFamily="34" charset="0"/>
              </a:rPr>
              <a:t>&gt;1.5M B/d transported Between</a:t>
            </a:r>
            <a:r>
              <a:rPr kumimoji="0" lang="en-US" sz="2200" b="1" i="0" u="none" strike="noStrike" cap="small" normalizeH="0" dirty="0" smtClean="0">
                <a:ln>
                  <a:noFill/>
                </a:ln>
                <a:solidFill>
                  <a:srgbClr val="FFFF00"/>
                </a:solidFill>
                <a:effectLst>
                  <a:outerShdw blurRad="38100" dist="38100" dir="2700000" algn="tl">
                    <a:srgbClr val="000000">
                      <a:alpha val="43137"/>
                    </a:srgbClr>
                  </a:outerShdw>
                </a:effectLst>
                <a:latin typeface="Calibri" pitchFamily="34" charset="0"/>
              </a:rPr>
              <a:t> U.S. Ports</a:t>
            </a:r>
            <a:endParaRPr kumimoji="0" lang="en-US" sz="2200" b="1" i="0" u="none" strike="noStrike" cap="small" normalizeH="0" baseline="0" dirty="0" smtClean="0">
              <a:ln>
                <a:noFill/>
              </a:ln>
              <a:solidFill>
                <a:srgbClr val="FFFF00"/>
              </a:solidFill>
              <a:effectLst>
                <a:outerShdw blurRad="38100" dist="38100" dir="2700000" algn="tl">
                  <a:srgbClr val="000000">
                    <a:alpha val="43137"/>
                  </a:srgbClr>
                </a:outerShdw>
              </a:effectLst>
              <a:latin typeface="Calibri" pitchFamily="34" charset="0"/>
            </a:endParaRPr>
          </a:p>
        </p:txBody>
      </p:sp>
      <p:sp>
        <p:nvSpPr>
          <p:cNvPr id="11" name="Oval 10"/>
          <p:cNvSpPr/>
          <p:nvPr/>
        </p:nvSpPr>
        <p:spPr bwMode="auto">
          <a:xfrm>
            <a:off x="5867400" y="3657600"/>
            <a:ext cx="3124200" cy="2209800"/>
          </a:xfrm>
          <a:prstGeom prst="ellipse">
            <a:avLst/>
          </a:prstGeom>
          <a:blipFill dpi="0" rotWithShape="1">
            <a:blip r:embed="rId7" cstate="print">
              <a:lum/>
            </a:blip>
            <a:srcRect/>
            <a:stretch>
              <a:fillRect/>
            </a:stretch>
          </a:bli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tabLst/>
            </a:pPr>
            <a:r>
              <a:rPr lang="en-US" sz="2200" b="1" cap="small" dirty="0" smtClean="0">
                <a:solidFill>
                  <a:schemeClr val="accent3"/>
                </a:solidFill>
                <a:latin typeface="Calibri" pitchFamily="34" charset="0"/>
              </a:rPr>
              <a:t>&gt;2,000 Platforms Outer continental Shelf</a:t>
            </a:r>
          </a:p>
          <a:p>
            <a:pPr marL="0" marR="0" indent="0" algn="ctr" defTabSz="914400" rtl="0" eaLnBrk="0" fontAlgn="base" latinLnBrk="0" hangingPunct="0">
              <a:lnSpc>
                <a:spcPct val="100000"/>
              </a:lnSpc>
              <a:spcBef>
                <a:spcPct val="0"/>
              </a:spcBef>
              <a:spcAft>
                <a:spcPct val="0"/>
              </a:spcAft>
              <a:buClrTx/>
              <a:buSzTx/>
              <a:tabLst/>
            </a:pPr>
            <a:endParaRPr lang="en-US" sz="400" b="1" cap="small" dirty="0" smtClean="0">
              <a:solidFill>
                <a:schemeClr val="accent3"/>
              </a:solidFill>
              <a:latin typeface="Calibri" pitchFamily="34" charset="0"/>
            </a:endParaRPr>
          </a:p>
          <a:p>
            <a:pPr marL="0" marR="0" indent="0" algn="ctr" defTabSz="914400" rtl="0" eaLnBrk="0" fontAlgn="base" latinLnBrk="0" hangingPunct="0">
              <a:lnSpc>
                <a:spcPct val="100000"/>
              </a:lnSpc>
              <a:spcBef>
                <a:spcPct val="0"/>
              </a:spcBef>
              <a:spcAft>
                <a:spcPct val="0"/>
              </a:spcAft>
              <a:buClrTx/>
              <a:buSzTx/>
              <a:tabLst/>
            </a:pPr>
            <a:r>
              <a:rPr lang="en-US" sz="2200" b="1" cap="small" dirty="0" smtClean="0">
                <a:solidFill>
                  <a:schemeClr val="accent3"/>
                </a:solidFill>
                <a:latin typeface="Calibri" pitchFamily="34" charset="0"/>
              </a:rPr>
              <a:t>17% total U.S. crude production</a:t>
            </a:r>
          </a:p>
          <a:p>
            <a:pPr marL="0" marR="0" indent="0" algn="ctr" defTabSz="914400" rtl="0" eaLnBrk="0" fontAlgn="base" latinLnBrk="0" hangingPunct="0">
              <a:lnSpc>
                <a:spcPct val="100000"/>
              </a:lnSpc>
              <a:spcBef>
                <a:spcPct val="0"/>
              </a:spcBef>
              <a:spcAft>
                <a:spcPct val="0"/>
              </a:spcAft>
              <a:buClrTx/>
              <a:buSzTx/>
              <a:buFont typeface="Wingdings"/>
              <a:buChar char="Ø"/>
              <a:tabLst/>
            </a:pPr>
            <a:endParaRPr kumimoji="0" lang="en-US" sz="1800" b="1" i="0" u="none" strike="noStrike" cap="small" normalizeH="0" baseline="0" dirty="0" smtClean="0">
              <a:ln>
                <a:noFill/>
              </a:ln>
              <a:solidFill>
                <a:schemeClr val="bg1"/>
              </a:solidFill>
              <a:effectLst>
                <a:outerShdw blurRad="38100" dist="38100" dir="2700000" algn="tl">
                  <a:srgbClr val="000000">
                    <a:alpha val="43137"/>
                  </a:srgbClr>
                </a:outerShdw>
              </a:effectLst>
              <a:latin typeface="Arial" charset="0"/>
            </a:endParaRPr>
          </a:p>
          <a:p>
            <a:pPr marL="0" marR="0" indent="0" algn="ctr" defTabSz="914400" rtl="0" eaLnBrk="0" fontAlgn="base" latinLnBrk="0" hangingPunct="0">
              <a:lnSpc>
                <a:spcPct val="100000"/>
              </a:lnSpc>
              <a:spcBef>
                <a:spcPct val="0"/>
              </a:spcBef>
              <a:spcAft>
                <a:spcPct val="0"/>
              </a:spcAft>
              <a:buClrTx/>
              <a:buSzTx/>
              <a:buFont typeface="Wingdings"/>
              <a:buChar char="Ø"/>
              <a:tabLst/>
            </a:pPr>
            <a:endParaRPr kumimoji="0" lang="en-US" sz="1800" b="1" i="0" u="none" strike="noStrike" cap="small" normalizeH="0" baseline="0" dirty="0" smtClean="0">
              <a:ln>
                <a:noFill/>
              </a:ln>
              <a:solidFill>
                <a:schemeClr val="bg1"/>
              </a:solidFill>
              <a:effectLst>
                <a:outerShdw blurRad="38100" dist="38100" dir="2700000" algn="tl">
                  <a:srgbClr val="000000">
                    <a:alpha val="43137"/>
                  </a:srgbClr>
                </a:outerShdw>
              </a:effectLst>
              <a:latin typeface="Arial" charset="0"/>
            </a:endParaRPr>
          </a:p>
        </p:txBody>
      </p:sp>
      <p:sp>
        <p:nvSpPr>
          <p:cNvPr id="13" name="TextBox 12"/>
          <p:cNvSpPr txBox="1"/>
          <p:nvPr/>
        </p:nvSpPr>
        <p:spPr>
          <a:xfrm>
            <a:off x="2784964" y="5562600"/>
            <a:ext cx="3692036" cy="646331"/>
          </a:xfrm>
          <a:prstGeom prst="rect">
            <a:avLst/>
          </a:prstGeom>
          <a:noFill/>
        </p:spPr>
        <p:txBody>
          <a:bodyPr wrap="square" rtlCol="0">
            <a:spAutoFit/>
          </a:bodyPr>
          <a:lstStyle/>
          <a:p>
            <a:r>
              <a:rPr lang="en-US" b="1" cap="small" dirty="0" smtClean="0"/>
              <a:t>Crude Oil Imports &gt; 9 M b/d</a:t>
            </a:r>
          </a:p>
          <a:p>
            <a:r>
              <a:rPr lang="en-US" b="1" cap="small" dirty="0" smtClean="0"/>
              <a:t>Crude Oil Exports &gt;4.5 M b/d</a:t>
            </a:r>
            <a:endParaRPr lang="en-US" cap="small" dirty="0"/>
          </a:p>
        </p:txBody>
      </p:sp>
      <p:sp>
        <p:nvSpPr>
          <p:cNvPr id="14" name="Oval 13"/>
          <p:cNvSpPr/>
          <p:nvPr/>
        </p:nvSpPr>
        <p:spPr bwMode="auto">
          <a:xfrm>
            <a:off x="3429000" y="2209800"/>
            <a:ext cx="2590800" cy="2057400"/>
          </a:xfrm>
          <a:prstGeom prst="ellipse">
            <a:avLst/>
          </a:prstGeom>
          <a:blipFill>
            <a:blip r:embed="rId8" cstate="print"/>
            <a:stretch>
              <a:fillRect/>
            </a:stretch>
          </a:bli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800" i="0" u="none" strike="noStrike" cap="small" normalizeH="0" baseline="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rPr>
              <a:t>&gt;16,000 </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2800" i="0" u="none" strike="noStrike" cap="small" normalizeH="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rPr>
              <a:t>Oil Spills in 2016*</a:t>
            </a:r>
            <a:endParaRPr kumimoji="0" lang="en-US" sz="2800" i="0" u="none" strike="noStrike" cap="small" normalizeH="0" baseline="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endParaRPr>
          </a:p>
        </p:txBody>
      </p:sp>
      <p:sp>
        <p:nvSpPr>
          <p:cNvPr id="12" name="TextBox 11"/>
          <p:cNvSpPr txBox="1"/>
          <p:nvPr/>
        </p:nvSpPr>
        <p:spPr>
          <a:xfrm>
            <a:off x="228600" y="6248400"/>
            <a:ext cx="4175117" cy="369332"/>
          </a:xfrm>
          <a:prstGeom prst="rect">
            <a:avLst/>
          </a:prstGeom>
          <a:noFill/>
        </p:spPr>
        <p:txBody>
          <a:bodyPr wrap="none" rtlCol="0">
            <a:spAutoFit/>
          </a:bodyPr>
          <a:lstStyle/>
          <a:p>
            <a:r>
              <a:rPr lang="en-US" dirty="0" smtClean="0">
                <a:solidFill>
                  <a:schemeClr val="accent2">
                    <a:lumMod val="75000"/>
                  </a:schemeClr>
                </a:solidFill>
                <a:latin typeface="Calibri" pitchFamily="34" charset="0"/>
              </a:rPr>
              <a:t>* Reports to the National Response Center</a:t>
            </a:r>
            <a:endParaRPr lang="en-US" dirty="0">
              <a:solidFill>
                <a:schemeClr val="accent2">
                  <a:lumMod val="75000"/>
                </a:schemeClr>
              </a:solidFill>
              <a:latin typeface="Calibri" pitchFamily="34" charset="0"/>
            </a:endParaRPr>
          </a:p>
        </p:txBody>
      </p:sp>
    </p:spTree>
    <p:extLst>
      <p:ext uri="{BB962C8B-B14F-4D97-AF65-F5344CB8AC3E}">
        <p14:creationId xmlns:p14="http://schemas.microsoft.com/office/powerpoint/2010/main" xmlns="" val="3711936890"/>
      </p:ext>
    </p:extLst>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 name="Picture 19" descr="rmp_map_48states"/>
          <p:cNvPicPr>
            <a:picLocks noChangeAspect="1" noChangeArrowheads="1"/>
          </p:cNvPicPr>
          <p:nvPr/>
        </p:nvPicPr>
        <p:blipFill>
          <a:blip r:embed="rId3" cstate="print">
            <a:extLst>
              <a:ext uri="{28A0092B-C50C-407E-A947-70E740481C1C}">
                <a14:useLocalDpi xmlns="" xmlns:a14="http://schemas.microsoft.com/office/drawing/2010/main" val="0"/>
              </a:ext>
            </a:extLst>
          </a:blip>
          <a:srcRect t="8650"/>
          <a:stretch>
            <a:fillRect/>
          </a:stretch>
        </p:blipFill>
        <p:spPr bwMode="auto">
          <a:xfrm>
            <a:off x="0" y="990600"/>
            <a:ext cx="9144000" cy="51387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TextBox 4"/>
          <p:cNvSpPr txBox="1"/>
          <p:nvPr/>
        </p:nvSpPr>
        <p:spPr>
          <a:xfrm>
            <a:off x="936305" y="172445"/>
            <a:ext cx="7347588" cy="1754326"/>
          </a:xfrm>
          <a:prstGeom prst="rect">
            <a:avLst/>
          </a:prstGeom>
          <a:noFill/>
        </p:spPr>
        <p:txBody>
          <a:bodyPr wrap="none" rtlCol="0">
            <a:spAutoFit/>
          </a:bodyPr>
          <a:lstStyle/>
          <a:p>
            <a:pPr algn="ctr"/>
            <a:r>
              <a:rPr lang="en-US" sz="5400" cap="small" dirty="0" smtClean="0">
                <a:solidFill>
                  <a:schemeClr val="accent6"/>
                </a:solidFill>
                <a:effectLst>
                  <a:outerShdw blurRad="38100" dist="38100" dir="2700000" algn="tl">
                    <a:srgbClr val="000000">
                      <a:alpha val="43137"/>
                    </a:srgbClr>
                  </a:outerShdw>
                </a:effectLst>
                <a:latin typeface="Calibri" pitchFamily="34" charset="0"/>
              </a:rPr>
              <a:t>The Hazardous Substances</a:t>
            </a:r>
          </a:p>
          <a:p>
            <a:pPr algn="ctr"/>
            <a:r>
              <a:rPr lang="en-US" sz="5400" cap="small" dirty="0" smtClean="0">
                <a:solidFill>
                  <a:schemeClr val="accent6"/>
                </a:solidFill>
                <a:effectLst>
                  <a:outerShdw blurRad="38100" dist="38100" dir="2700000" algn="tl">
                    <a:srgbClr val="000000">
                      <a:alpha val="43137"/>
                    </a:srgbClr>
                  </a:outerShdw>
                </a:effectLst>
                <a:latin typeface="Calibri" pitchFamily="34" charset="0"/>
              </a:rPr>
              <a:t>Response Landscape</a:t>
            </a:r>
          </a:p>
        </p:txBody>
      </p:sp>
      <p:sp>
        <p:nvSpPr>
          <p:cNvPr id="7" name="Oval 6"/>
          <p:cNvSpPr/>
          <p:nvPr/>
        </p:nvSpPr>
        <p:spPr bwMode="auto">
          <a:xfrm>
            <a:off x="6477000" y="1828800"/>
            <a:ext cx="2209800" cy="1676400"/>
          </a:xfrm>
          <a:prstGeom prst="ellipse">
            <a:avLst/>
          </a:prstGeom>
          <a:blipFill>
            <a:blip r:embed="rId4" cstate="print"/>
            <a:stretch>
              <a:fillRect/>
            </a:stretch>
          </a:bli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bg1"/>
                </a:solidFill>
                <a:effectLst>
                  <a:outerShdw blurRad="38100" dist="38100" dir="2700000" algn="tl">
                    <a:srgbClr val="000000">
                      <a:alpha val="43137"/>
                    </a:srgbClr>
                  </a:outerShdw>
                </a:effectLst>
                <a:latin typeface="Calibri" pitchFamily="34" charset="0"/>
              </a:rPr>
              <a:t>~1,900 </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bg1"/>
                </a:solidFill>
                <a:effectLst>
                  <a:outerShdw blurRad="38100" dist="38100" dir="2700000" algn="tl">
                    <a:srgbClr val="000000">
                      <a:alpha val="43137"/>
                    </a:srgbClr>
                  </a:outerShdw>
                </a:effectLst>
                <a:latin typeface="Calibri" pitchFamily="34" charset="0"/>
              </a:rPr>
              <a:t>Water &amp;</a:t>
            </a:r>
            <a:r>
              <a:rPr kumimoji="0" lang="en-US" sz="2000" b="1" i="0" u="none" strike="noStrike" cap="none" normalizeH="0" dirty="0" smtClean="0">
                <a:ln>
                  <a:noFill/>
                </a:ln>
                <a:solidFill>
                  <a:schemeClr val="bg1"/>
                </a:solidFill>
                <a:effectLst>
                  <a:outerShdw blurRad="38100" dist="38100" dir="2700000" algn="tl">
                    <a:srgbClr val="000000">
                      <a:alpha val="43137"/>
                    </a:srgbClr>
                  </a:outerShdw>
                </a:effectLst>
                <a:latin typeface="Calibri" pitchFamily="34" charset="0"/>
              </a:rPr>
              <a:t> Wastewater Facilities</a:t>
            </a:r>
            <a:endParaRPr kumimoji="0" lang="en-US" sz="2000" b="1" i="0" u="none" strike="noStrike" cap="none" normalizeH="0" baseline="0" dirty="0" smtClean="0">
              <a:ln>
                <a:noFill/>
              </a:ln>
              <a:solidFill>
                <a:schemeClr val="bg1"/>
              </a:solidFill>
              <a:effectLst>
                <a:outerShdw blurRad="38100" dist="38100" dir="2700000" algn="tl">
                  <a:srgbClr val="000000">
                    <a:alpha val="43137"/>
                  </a:srgbClr>
                </a:outerShdw>
              </a:effectLst>
              <a:latin typeface="Calibri" pitchFamily="34" charset="0"/>
            </a:endParaRPr>
          </a:p>
        </p:txBody>
      </p:sp>
      <p:sp>
        <p:nvSpPr>
          <p:cNvPr id="8" name="Oval 7"/>
          <p:cNvSpPr/>
          <p:nvPr/>
        </p:nvSpPr>
        <p:spPr bwMode="auto">
          <a:xfrm>
            <a:off x="990600" y="4191000"/>
            <a:ext cx="2362200" cy="1676400"/>
          </a:xfrm>
          <a:prstGeom prst="ellipse">
            <a:avLst/>
          </a:prstGeom>
          <a:blipFill>
            <a:blip r:embed="rId5" cstate="print">
              <a:lum bright="-20000"/>
            </a:blip>
            <a:stretch>
              <a:fillRect/>
            </a:stretch>
          </a:bli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bg1"/>
                </a:solidFill>
                <a:effectLst>
                  <a:outerShdw blurRad="38100" dist="38100" dir="2700000" algn="tl">
                    <a:srgbClr val="000000">
                      <a:alpha val="43137"/>
                    </a:srgbClr>
                  </a:outerShdw>
                </a:effectLst>
                <a:latin typeface="Calibri" pitchFamily="34" charset="0"/>
              </a:rPr>
              <a:t>~1,800 Chemical Manufacturing Facilities</a:t>
            </a:r>
          </a:p>
        </p:txBody>
      </p:sp>
      <p:sp>
        <p:nvSpPr>
          <p:cNvPr id="9" name="Oval 8"/>
          <p:cNvSpPr/>
          <p:nvPr/>
        </p:nvSpPr>
        <p:spPr bwMode="auto">
          <a:xfrm>
            <a:off x="304800" y="1981200"/>
            <a:ext cx="2286000" cy="1676400"/>
          </a:xfrm>
          <a:prstGeom prst="ellipse">
            <a:avLst/>
          </a:prstGeom>
          <a:blipFill>
            <a:blip r:embed="rId6" cstate="print"/>
            <a:stretch>
              <a:fillRect/>
            </a:stretch>
          </a:bli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FFFF00"/>
                </a:solidFill>
                <a:effectLst>
                  <a:outerShdw blurRad="38100" dist="38100" dir="2700000" algn="tl">
                    <a:srgbClr val="000000">
                      <a:alpha val="43137"/>
                    </a:srgbClr>
                  </a:outerShdw>
                </a:effectLst>
                <a:latin typeface="Calibri" pitchFamily="34" charset="0"/>
              </a:rPr>
              <a:t>~4,000 Agricultural</a:t>
            </a:r>
            <a:r>
              <a:rPr kumimoji="0" lang="en-US" sz="2000" b="1" i="0" u="none" strike="noStrike" cap="none" normalizeH="0" dirty="0" smtClean="0">
                <a:ln>
                  <a:noFill/>
                </a:ln>
                <a:solidFill>
                  <a:srgbClr val="FFFF00"/>
                </a:solidFill>
                <a:effectLst>
                  <a:outerShdw blurRad="38100" dist="38100" dir="2700000" algn="tl">
                    <a:srgbClr val="000000">
                      <a:alpha val="43137"/>
                    </a:srgbClr>
                  </a:outerShdw>
                </a:effectLst>
                <a:latin typeface="Calibri" pitchFamily="34" charset="0"/>
              </a:rPr>
              <a:t> Facilities</a:t>
            </a:r>
            <a:endParaRPr kumimoji="0" lang="en-US" sz="2000" b="1" i="0" u="none" strike="noStrike" cap="none" normalizeH="0" baseline="0" dirty="0" smtClean="0">
              <a:ln>
                <a:noFill/>
              </a:ln>
              <a:solidFill>
                <a:srgbClr val="FFFF00"/>
              </a:solidFill>
              <a:effectLst>
                <a:outerShdw blurRad="38100" dist="38100" dir="2700000" algn="tl">
                  <a:srgbClr val="000000">
                    <a:alpha val="43137"/>
                  </a:srgbClr>
                </a:outerShdw>
              </a:effectLst>
              <a:latin typeface="Calibri" pitchFamily="34" charset="0"/>
            </a:endParaRPr>
          </a:p>
        </p:txBody>
      </p:sp>
      <p:sp>
        <p:nvSpPr>
          <p:cNvPr id="10" name="Oval 9"/>
          <p:cNvSpPr/>
          <p:nvPr/>
        </p:nvSpPr>
        <p:spPr bwMode="auto">
          <a:xfrm>
            <a:off x="4419600" y="5105400"/>
            <a:ext cx="2133600" cy="1447800"/>
          </a:xfrm>
          <a:prstGeom prst="ellipse">
            <a:avLst/>
          </a:prstGeom>
          <a:blipFill>
            <a:blip r:embed="rId7" cstate="print">
              <a:lum bright="-6000"/>
            </a:blip>
            <a:stretch>
              <a:fillRect/>
            </a:stretch>
          </a:bli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2000" b="1" dirty="0" smtClean="0">
                <a:solidFill>
                  <a:schemeClr val="bg1"/>
                </a:solidFill>
                <a:effectLst>
                  <a:outerShdw blurRad="38100" dist="38100" dir="2700000" algn="tl">
                    <a:srgbClr val="000000">
                      <a:alpha val="43137"/>
                    </a:srgbClr>
                  </a:outerShdw>
                </a:effectLst>
                <a:latin typeface="Calibri" pitchFamily="34" charset="0"/>
              </a:rPr>
              <a:t>&gt;1,600 Energy Facilities</a:t>
            </a:r>
            <a:endParaRPr kumimoji="0" lang="en-US" sz="2000" b="1" i="0" u="none" strike="noStrike" cap="none" normalizeH="0" baseline="0" dirty="0" smtClean="0">
              <a:ln>
                <a:noFill/>
              </a:ln>
              <a:solidFill>
                <a:schemeClr val="bg1"/>
              </a:solidFill>
              <a:effectLst>
                <a:outerShdw blurRad="38100" dist="38100" dir="2700000" algn="tl">
                  <a:srgbClr val="000000">
                    <a:alpha val="43137"/>
                  </a:srgbClr>
                </a:outerShdw>
              </a:effectLst>
              <a:latin typeface="Calibri" pitchFamily="34" charset="0"/>
            </a:endParaRPr>
          </a:p>
        </p:txBody>
      </p:sp>
      <p:sp>
        <p:nvSpPr>
          <p:cNvPr id="11" name="Oval 10"/>
          <p:cNvSpPr/>
          <p:nvPr/>
        </p:nvSpPr>
        <p:spPr bwMode="auto">
          <a:xfrm>
            <a:off x="6781800" y="3962400"/>
            <a:ext cx="1981200" cy="1828800"/>
          </a:xfrm>
          <a:prstGeom prst="ellipse">
            <a:avLst/>
          </a:prstGeom>
          <a:blipFill>
            <a:blip r:embed="rId8" cstate="print"/>
            <a:stretch>
              <a:fillRect/>
            </a:stretch>
          </a:bli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FFFF00"/>
                </a:solidFill>
                <a:effectLst>
                  <a:outerShdw blurRad="38100" dist="38100" dir="2700000" algn="tl">
                    <a:srgbClr val="000000">
                      <a:alpha val="43137"/>
                    </a:srgbClr>
                  </a:outerShdw>
                </a:effectLst>
                <a:latin typeface="Calibri" pitchFamily="34" charset="0"/>
              </a:rPr>
              <a:t>&gt; 2,400 Food and Beverage</a:t>
            </a:r>
            <a:r>
              <a:rPr kumimoji="0" lang="en-US" sz="2000" b="1" i="0" u="none" strike="noStrike" cap="none" normalizeH="0" dirty="0" smtClean="0">
                <a:ln>
                  <a:noFill/>
                </a:ln>
                <a:solidFill>
                  <a:srgbClr val="FFFF00"/>
                </a:solidFill>
                <a:effectLst>
                  <a:outerShdw blurRad="38100" dist="38100" dir="2700000" algn="tl">
                    <a:srgbClr val="000000">
                      <a:alpha val="43137"/>
                    </a:srgbClr>
                  </a:outerShdw>
                </a:effectLst>
                <a:latin typeface="Calibri" pitchFamily="34" charset="0"/>
              </a:rPr>
              <a:t> Facilities</a:t>
            </a:r>
            <a:endParaRPr kumimoji="0" lang="en-US" sz="2000" b="1" i="0" u="none" strike="noStrike" cap="none" normalizeH="0" baseline="0" dirty="0" smtClean="0">
              <a:ln>
                <a:noFill/>
              </a:ln>
              <a:solidFill>
                <a:srgbClr val="FFFF00"/>
              </a:solidFill>
              <a:effectLst>
                <a:outerShdw blurRad="38100" dist="38100" dir="2700000" algn="tl">
                  <a:srgbClr val="000000">
                    <a:alpha val="43137"/>
                  </a:srgbClr>
                </a:outerShdw>
              </a:effectLst>
              <a:latin typeface="Calibri" pitchFamily="34" charset="0"/>
            </a:endParaRPr>
          </a:p>
        </p:txBody>
      </p:sp>
      <p:sp>
        <p:nvSpPr>
          <p:cNvPr id="14" name="TextBox 13"/>
          <p:cNvSpPr txBox="1"/>
          <p:nvPr/>
        </p:nvSpPr>
        <p:spPr>
          <a:xfrm>
            <a:off x="2362200" y="2051209"/>
            <a:ext cx="4495800" cy="2215991"/>
          </a:xfrm>
          <a:prstGeom prst="rect">
            <a:avLst/>
          </a:prstGeom>
          <a:noFill/>
        </p:spPr>
        <p:txBody>
          <a:bodyPr wrap="square" rtlCol="0">
            <a:spAutoFit/>
          </a:bodyPr>
          <a:lstStyle/>
          <a:p>
            <a:pPr algn="ctr"/>
            <a:endParaRPr lang="en-US" b="1" dirty="0" smtClean="0">
              <a:solidFill>
                <a:srgbClr val="C00000"/>
              </a:solidFill>
              <a:effectLst>
                <a:outerShdw blurRad="38100" dist="38100" dir="2700000" algn="tl">
                  <a:srgbClr val="000000">
                    <a:alpha val="43137"/>
                  </a:srgbClr>
                </a:outerShdw>
              </a:effectLst>
            </a:endParaRPr>
          </a:p>
          <a:p>
            <a:pPr algn="ctr"/>
            <a:r>
              <a:rPr lang="en-US" sz="2400" b="1" u="sng" dirty="0" smtClean="0">
                <a:solidFill>
                  <a:schemeClr val="accent2">
                    <a:lumMod val="75000"/>
                  </a:schemeClr>
                </a:solidFill>
                <a:effectLst>
                  <a:outerShdw blurRad="38100" dist="38100" dir="2700000" algn="tl">
                    <a:srgbClr val="000000">
                      <a:alpha val="43137"/>
                    </a:srgbClr>
                  </a:outerShdw>
                </a:effectLst>
                <a:latin typeface="Calibri" pitchFamily="34" charset="0"/>
              </a:rPr>
              <a:t>Reported Releases 2016*</a:t>
            </a:r>
          </a:p>
          <a:p>
            <a:pPr algn="ctr"/>
            <a:endParaRPr lang="en-US" sz="1200" b="1" dirty="0" smtClean="0">
              <a:solidFill>
                <a:schemeClr val="accent2">
                  <a:lumMod val="75000"/>
                </a:schemeClr>
              </a:solidFill>
              <a:effectLst>
                <a:outerShdw blurRad="38100" dist="38100" dir="2700000" algn="tl">
                  <a:srgbClr val="000000">
                    <a:alpha val="43137"/>
                  </a:srgbClr>
                </a:outerShdw>
              </a:effectLst>
              <a:latin typeface="Calibri" pitchFamily="34" charset="0"/>
            </a:endParaRPr>
          </a:p>
          <a:p>
            <a:pPr algn="ctr"/>
            <a:r>
              <a:rPr lang="en-US" sz="2400" b="1" dirty="0" smtClean="0">
                <a:solidFill>
                  <a:schemeClr val="accent2">
                    <a:lumMod val="75000"/>
                  </a:schemeClr>
                </a:solidFill>
                <a:effectLst>
                  <a:outerShdw blurRad="38100" dist="38100" dir="2700000" algn="tl">
                    <a:srgbClr val="000000">
                      <a:alpha val="43137"/>
                    </a:srgbClr>
                  </a:outerShdw>
                </a:effectLst>
                <a:latin typeface="Calibri" pitchFamily="34" charset="0"/>
              </a:rPr>
              <a:t>~6,000 from fixed facilities</a:t>
            </a:r>
          </a:p>
          <a:p>
            <a:pPr algn="ctr"/>
            <a:r>
              <a:rPr lang="en-US" sz="2400" b="1" dirty="0" smtClean="0">
                <a:solidFill>
                  <a:schemeClr val="accent2">
                    <a:lumMod val="75000"/>
                  </a:schemeClr>
                </a:solidFill>
                <a:effectLst>
                  <a:outerShdw blurRad="38100" dist="38100" dir="2700000" algn="tl">
                    <a:srgbClr val="000000">
                      <a:alpha val="43137"/>
                    </a:srgbClr>
                  </a:outerShdw>
                </a:effectLst>
                <a:latin typeface="Calibri" pitchFamily="34" charset="0"/>
              </a:rPr>
              <a:t>and storage tanks</a:t>
            </a:r>
          </a:p>
          <a:p>
            <a:pPr algn="ctr"/>
            <a:endParaRPr lang="en-US" sz="1200" b="1" dirty="0" smtClean="0">
              <a:solidFill>
                <a:schemeClr val="accent2">
                  <a:lumMod val="75000"/>
                </a:schemeClr>
              </a:solidFill>
              <a:effectLst>
                <a:outerShdw blurRad="38100" dist="38100" dir="2700000" algn="tl">
                  <a:srgbClr val="000000">
                    <a:alpha val="43137"/>
                  </a:srgbClr>
                </a:outerShdw>
              </a:effectLst>
              <a:latin typeface="Calibri" pitchFamily="34" charset="0"/>
            </a:endParaRPr>
          </a:p>
          <a:p>
            <a:pPr algn="ctr"/>
            <a:r>
              <a:rPr lang="en-US" sz="2400" b="1" dirty="0" smtClean="0">
                <a:solidFill>
                  <a:schemeClr val="accent2">
                    <a:lumMod val="75000"/>
                  </a:schemeClr>
                </a:solidFill>
                <a:effectLst>
                  <a:outerShdw blurRad="38100" dist="38100" dir="2700000" algn="tl">
                    <a:srgbClr val="000000">
                      <a:alpha val="43137"/>
                    </a:srgbClr>
                  </a:outerShdw>
                </a:effectLst>
                <a:latin typeface="Calibri" pitchFamily="34" charset="0"/>
              </a:rPr>
              <a:t>~2,100 transportation related </a:t>
            </a:r>
          </a:p>
        </p:txBody>
      </p:sp>
      <p:sp>
        <p:nvSpPr>
          <p:cNvPr id="12" name="Slide Number Placeholder 4"/>
          <p:cNvSpPr txBox="1">
            <a:spLocks/>
          </p:cNvSpPr>
          <p:nvPr/>
        </p:nvSpPr>
        <p:spPr>
          <a:xfrm>
            <a:off x="6781800" y="6534150"/>
            <a:ext cx="2133600" cy="247650"/>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9DABE9-3C72-4E98-BF80-792ECD75251D}" type="slidenum">
              <a:rPr kumimoji="0" lang="en-US" altLang="en-US" sz="10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000" b="0" i="0" u="none" strike="noStrike" kern="1200" cap="none" spc="0" normalizeH="0" baseline="0" noProof="0" dirty="0">
              <a:ln>
                <a:noFill/>
              </a:ln>
              <a:solidFill>
                <a:schemeClr val="tx1"/>
              </a:solidFill>
              <a:effectLst/>
              <a:uLnTx/>
              <a:uFillTx/>
              <a:latin typeface="+mn-lt"/>
              <a:ea typeface="+mn-ea"/>
              <a:cs typeface="+mn-cs"/>
            </a:endParaRPr>
          </a:p>
        </p:txBody>
      </p:sp>
      <p:sp>
        <p:nvSpPr>
          <p:cNvPr id="16" name="TextBox 15"/>
          <p:cNvSpPr txBox="1"/>
          <p:nvPr/>
        </p:nvSpPr>
        <p:spPr>
          <a:xfrm>
            <a:off x="152401" y="6019800"/>
            <a:ext cx="3886200" cy="646331"/>
          </a:xfrm>
          <a:prstGeom prst="rect">
            <a:avLst/>
          </a:prstGeom>
          <a:noFill/>
        </p:spPr>
        <p:txBody>
          <a:bodyPr wrap="square" rtlCol="0">
            <a:spAutoFit/>
          </a:bodyPr>
          <a:lstStyle/>
          <a:p>
            <a:pPr marL="166688" indent="-166688"/>
            <a:r>
              <a:rPr lang="en-US" dirty="0" smtClean="0">
                <a:latin typeface="Calibri" pitchFamily="34" charset="0"/>
              </a:rPr>
              <a:t> </a:t>
            </a:r>
            <a:r>
              <a:rPr lang="en-US" dirty="0" smtClean="0">
                <a:solidFill>
                  <a:schemeClr val="accent6">
                    <a:lumMod val="60000"/>
                    <a:lumOff val="40000"/>
                  </a:schemeClr>
                </a:solidFill>
                <a:latin typeface="Calibri" pitchFamily="34" charset="0"/>
              </a:rPr>
              <a:t>*Reports of “non-oil” releases to National Response Center</a:t>
            </a:r>
            <a:endParaRPr lang="en-US" dirty="0">
              <a:solidFill>
                <a:schemeClr val="accent6">
                  <a:lumMod val="60000"/>
                  <a:lumOff val="40000"/>
                </a:schemeClr>
              </a:solidFill>
              <a:latin typeface="Calibri" pitchFamily="34" charset="0"/>
            </a:endParaRP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a:xfrm>
            <a:off x="457200" y="76200"/>
            <a:ext cx="8229600" cy="1143000"/>
          </a:xfrm>
        </p:spPr>
        <p:txBody>
          <a:bodyPr>
            <a:noAutofit/>
          </a:bodyPr>
          <a:lstStyle/>
          <a:p>
            <a:pPr eaLnBrk="1" hangingPunct="1"/>
            <a:r>
              <a:rPr lang="en-US" altLang="en-US" sz="5000" cap="small" dirty="0" smtClean="0">
                <a:solidFill>
                  <a:schemeClr val="accent2"/>
                </a:solidFill>
                <a:latin typeface="Calibri" panose="020F0502020204030204" pitchFamily="34" charset="0"/>
              </a:rPr>
              <a:t>National Response Team (NRT)</a:t>
            </a:r>
          </a:p>
        </p:txBody>
      </p:sp>
      <p:sp>
        <p:nvSpPr>
          <p:cNvPr id="17412" name="Rectangle 3"/>
          <p:cNvSpPr>
            <a:spLocks noGrp="1" noChangeArrowheads="1"/>
          </p:cNvSpPr>
          <p:nvPr>
            <p:ph sz="half" idx="1"/>
          </p:nvPr>
        </p:nvSpPr>
        <p:spPr>
          <a:xfrm>
            <a:off x="1828800" y="3352800"/>
            <a:ext cx="5638800" cy="2133600"/>
          </a:xfrm>
        </p:spPr>
        <p:txBody>
          <a:bodyPr>
            <a:normAutofit fontScale="85000" lnSpcReduction="10000"/>
          </a:bodyPr>
          <a:lstStyle/>
          <a:p>
            <a:pPr eaLnBrk="1" hangingPunct="1">
              <a:lnSpc>
                <a:spcPct val="120000"/>
              </a:lnSpc>
              <a:spcBef>
                <a:spcPts val="0"/>
              </a:spcBef>
            </a:pPr>
            <a:endParaRPr lang="en-US" altLang="en-US" sz="1600" dirty="0" smtClean="0"/>
          </a:p>
          <a:p>
            <a:pPr eaLnBrk="1" hangingPunct="1">
              <a:lnSpc>
                <a:spcPct val="120000"/>
              </a:lnSpc>
              <a:spcBef>
                <a:spcPts val="0"/>
              </a:spcBef>
            </a:pPr>
            <a:r>
              <a:rPr lang="en-US" altLang="en-US" sz="2000" dirty="0" smtClean="0">
                <a:latin typeface="Calibri" panose="020F0502020204030204" pitchFamily="34" charset="0"/>
              </a:rPr>
              <a:t>Comprised of 15 federal agencies/departments</a:t>
            </a:r>
          </a:p>
          <a:p>
            <a:pPr eaLnBrk="1" hangingPunct="1">
              <a:lnSpc>
                <a:spcPct val="120000"/>
              </a:lnSpc>
              <a:spcBef>
                <a:spcPts val="0"/>
              </a:spcBef>
            </a:pPr>
            <a:r>
              <a:rPr lang="en-US" altLang="en-US" sz="2000" dirty="0" smtClean="0">
                <a:latin typeface="Calibri" panose="020F0502020204030204" pitchFamily="34" charset="0"/>
              </a:rPr>
              <a:t>EPA – Chair, USCG – Vice Chair</a:t>
            </a:r>
          </a:p>
          <a:p>
            <a:pPr eaLnBrk="1" hangingPunct="1">
              <a:lnSpc>
                <a:spcPct val="120000"/>
              </a:lnSpc>
              <a:spcBef>
                <a:spcPts val="0"/>
              </a:spcBef>
            </a:pPr>
            <a:r>
              <a:rPr lang="en-US" altLang="en-US" sz="2000" dirty="0" smtClean="0">
                <a:latin typeface="Calibri" panose="020F0502020204030204" pitchFamily="34" charset="0"/>
              </a:rPr>
              <a:t>National-level planning, policy, and coordinating body</a:t>
            </a:r>
          </a:p>
          <a:p>
            <a:pPr eaLnBrk="1" hangingPunct="1">
              <a:lnSpc>
                <a:spcPct val="120000"/>
              </a:lnSpc>
              <a:spcBef>
                <a:spcPts val="0"/>
              </a:spcBef>
            </a:pPr>
            <a:r>
              <a:rPr lang="en-US" altLang="en-US" sz="2000" dirty="0" smtClean="0">
                <a:latin typeface="Calibri" panose="020F0502020204030204" pitchFamily="34" charset="0"/>
              </a:rPr>
              <a:t>Provides policy advice and national-level assistance to the On-Scene Coordinator (OSC) and Regional Response Team(s) (RRT) during a response</a:t>
            </a:r>
          </a:p>
        </p:txBody>
      </p:sp>
      <p:sp>
        <p:nvSpPr>
          <p:cNvPr id="7" name="Slide Number Placeholder 6"/>
          <p:cNvSpPr>
            <a:spLocks noGrp="1"/>
          </p:cNvSpPr>
          <p:nvPr>
            <p:ph type="sldNum" sz="quarter" idx="12"/>
          </p:nvPr>
        </p:nvSpPr>
        <p:spPr>
          <a:xfrm>
            <a:off x="6858000" y="6477000"/>
            <a:ext cx="2133600" cy="247650"/>
          </a:xfrm>
        </p:spPr>
        <p:txBody>
          <a:bodyPr/>
          <a:lstStyle/>
          <a:p>
            <a:pPr>
              <a:defRPr/>
            </a:pPr>
            <a:fld id="{DBDF69E5-9C27-44B3-9373-2067D8A68983}" type="slidenum">
              <a:rPr lang="en-US" altLang="en-US" smtClean="0"/>
              <a:pPr>
                <a:defRPr/>
              </a:pPr>
              <a:t>5</a:t>
            </a:fld>
            <a:endParaRPr lang="en-US" altLang="en-US"/>
          </a:p>
        </p:txBody>
      </p:sp>
      <p:pic>
        <p:nvPicPr>
          <p:cNvPr id="8" name="Picture 6" descr="P:\OEM\511 - NRT RRT Support\Task 0\All Tasks - Graphics-template-agency logos\NRT Logos 1-06\DOC Logo.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777469" y="2514600"/>
            <a:ext cx="958572" cy="950251"/>
          </a:xfrm>
          <a:prstGeom prst="rect">
            <a:avLst/>
          </a:prstGeom>
          <a:extLst>
            <a:ext uri="{909E8E84-426E-40DD-AFC4-6F175D3DCCD1}">
              <a14:hiddenFill xmlns:a14="http://schemas.microsoft.com/office/drawing/2010/main" xmlns="">
                <a:solidFill>
                  <a:srgbClr val="FFFFFF"/>
                </a:solidFill>
              </a14:hiddenFill>
            </a:ext>
          </a:extLst>
        </p:spPr>
      </p:pic>
      <p:pic>
        <p:nvPicPr>
          <p:cNvPr id="9" name="Picture 2" descr="P:\OEM\511 - NRT RRT Support\Task 0\All Tasks - Graphics-template-agency logos\NRT Logos 1-06\Agency logos 150 dpi-JPGS\DHS FEMA 150dpi.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119869" y="5486400"/>
            <a:ext cx="1066800" cy="1121767"/>
          </a:xfrm>
          <a:prstGeom prst="rect">
            <a:avLst/>
          </a:prstGeom>
          <a:noFill/>
          <a:extLst>
            <a:ext uri="{909E8E84-426E-40DD-AFC4-6F175D3DCCD1}">
              <a14:hiddenFill xmlns:a14="http://schemas.microsoft.com/office/drawing/2010/main" xmlns="">
                <a:solidFill>
                  <a:srgbClr val="FFFFFF"/>
                </a:solidFill>
              </a14:hiddenFill>
            </a:ext>
          </a:extLst>
        </p:spPr>
      </p:pic>
      <p:pic>
        <p:nvPicPr>
          <p:cNvPr id="10" name="Picture 2" descr="P:\OEM\511 - NRT RRT Support\Task 0\All Tasks - Graphics-template-agency logos\NRT Logos 1-06\Agency logos 150 dpi-JPGS\DOD 150dpi.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743381" y="5486400"/>
            <a:ext cx="1004888" cy="1004888"/>
          </a:xfrm>
          <a:prstGeom prst="rect">
            <a:avLst/>
          </a:prstGeom>
          <a:noFill/>
          <a:extLst>
            <a:ext uri="{909E8E84-426E-40DD-AFC4-6F175D3DCCD1}">
              <a14:hiddenFill xmlns:a14="http://schemas.microsoft.com/office/drawing/2010/main" xmlns="">
                <a:solidFill>
                  <a:srgbClr val="FFFFFF"/>
                </a:solidFill>
              </a14:hiddenFill>
            </a:ext>
          </a:extLst>
        </p:spPr>
      </p:pic>
      <p:pic>
        <p:nvPicPr>
          <p:cNvPr id="11" name="Picture 2" descr="P:\OEM\511 - NRT RRT Support\Task 0\All Tasks - Graphics-template-agency logos\NRT Logos 1-06\Agency logos 150 dpi-JPGS\DOE 150dpi.jp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5334000" y="5486400"/>
            <a:ext cx="990600" cy="990600"/>
          </a:xfrm>
          <a:prstGeom prst="rect">
            <a:avLst/>
          </a:prstGeom>
          <a:noFill/>
          <a:extLst>
            <a:ext uri="{909E8E84-426E-40DD-AFC4-6F175D3DCCD1}">
              <a14:hiddenFill xmlns:a14="http://schemas.microsoft.com/office/drawing/2010/main" xmlns="">
                <a:solidFill>
                  <a:srgbClr val="FFFFFF"/>
                </a:solidFill>
              </a14:hiddenFill>
            </a:ext>
          </a:extLst>
        </p:spPr>
      </p:pic>
      <p:pic>
        <p:nvPicPr>
          <p:cNvPr id="12" name="Picture 2" descr="P:\OEM\511 - NRT RRT Support\Task 0\All Tasks - Graphics-template-agency logos\NRT Logos 1-06\Agency logos 150 dpi-JPGS\DOI 150dpi.jpg"/>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381000" y="2514600"/>
            <a:ext cx="1066800" cy="1066800"/>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2" descr="P:\OEM\511 - NRT RRT Support\Task 0\All Tasks - Graphics-template-agency logos\NRT Logos 1-06\Agency logos 150 dpi-JPGS\DOJ 150dpi.jpg"/>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381000" y="4572000"/>
            <a:ext cx="1004888" cy="1004888"/>
          </a:xfrm>
          <a:prstGeom prst="rect">
            <a:avLst/>
          </a:prstGeom>
          <a:noFill/>
          <a:extLst>
            <a:ext uri="{909E8E84-426E-40DD-AFC4-6F175D3DCCD1}">
              <a14:hiddenFill xmlns:a14="http://schemas.microsoft.com/office/drawing/2010/main" xmlns="">
                <a:solidFill>
                  <a:srgbClr val="FFFFFF"/>
                </a:solidFill>
              </a14:hiddenFill>
            </a:ext>
          </a:extLst>
        </p:spPr>
      </p:pic>
      <p:pic>
        <p:nvPicPr>
          <p:cNvPr id="14" name="Picture 2" descr="P:\OEM\511 - NRT RRT Support\Task 0\All Tasks - Graphics-template-agency logos\NRT Logos 1-06\Agency logos 150 dpi-JPGS\DOL 150.jpg"/>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381000" y="3581400"/>
            <a:ext cx="990600" cy="990600"/>
          </a:xfrm>
          <a:prstGeom prst="rect">
            <a:avLst/>
          </a:prstGeom>
          <a:noFill/>
          <a:extLst>
            <a:ext uri="{909E8E84-426E-40DD-AFC4-6F175D3DCCD1}">
              <a14:hiddenFill xmlns:a14="http://schemas.microsoft.com/office/drawing/2010/main" xmlns="">
                <a:solidFill>
                  <a:srgbClr val="FFFFFF"/>
                </a:solidFill>
              </a14:hiddenFill>
            </a:ext>
          </a:extLst>
        </p:spPr>
      </p:pic>
      <p:pic>
        <p:nvPicPr>
          <p:cNvPr id="15" name="Picture 2" descr="P:\OEM\511 - NRT RRT Support\Task 0\All Tasks - Graphics-template-agency logos\NRT Logos 1-06\Agency logos 150 dpi-JPGS\DOS 150dpi.jpg"/>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7777469" y="4495800"/>
            <a:ext cx="990600" cy="990600"/>
          </a:xfrm>
          <a:prstGeom prst="rect">
            <a:avLst/>
          </a:prstGeom>
          <a:noFill/>
          <a:extLst>
            <a:ext uri="{909E8E84-426E-40DD-AFC4-6F175D3DCCD1}">
              <a14:hiddenFill xmlns:a14="http://schemas.microsoft.com/office/drawing/2010/main" xmlns="">
                <a:solidFill>
                  <a:srgbClr val="FFFFFF"/>
                </a:solidFill>
              </a14:hiddenFill>
            </a:ext>
          </a:extLst>
        </p:spPr>
      </p:pic>
      <p:pic>
        <p:nvPicPr>
          <p:cNvPr id="16" name="Picture 2" descr="P:\OEM\511 - NRT RRT Support\Task 0\All Tasks - Graphics-template-agency logos\NRT Logos 1-06\Agency logos 150 dpi-JPGS\DOT 150dpi.jpg"/>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7777469" y="3505200"/>
            <a:ext cx="990600" cy="990600"/>
          </a:xfrm>
          <a:prstGeom prst="rect">
            <a:avLst/>
          </a:prstGeom>
          <a:noFill/>
          <a:extLst>
            <a:ext uri="{909E8E84-426E-40DD-AFC4-6F175D3DCCD1}">
              <a14:hiddenFill xmlns:a14="http://schemas.microsoft.com/office/drawing/2010/main" xmlns="">
                <a:solidFill>
                  <a:srgbClr val="FFFFFF"/>
                </a:solidFill>
              </a14:hiddenFill>
            </a:ext>
          </a:extLst>
        </p:spPr>
      </p:pic>
      <p:pic>
        <p:nvPicPr>
          <p:cNvPr id="18" name="Picture 2" descr="P:\OEM\511 - NRT RRT Support\Task 0\All Tasks - Graphics-template-agency logos\NRT Logos 1-06\Agency logos 150 dpi-JPGS\GSA 15dpi.jpg"/>
          <p:cNvPicPr>
            <a:picLocks noChangeAspect="1" noChangeArrowheads="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7782674" y="5486400"/>
            <a:ext cx="1056526" cy="990600"/>
          </a:xfrm>
          <a:prstGeom prst="rect">
            <a:avLst/>
          </a:prstGeom>
          <a:noFill/>
          <a:extLst>
            <a:ext uri="{909E8E84-426E-40DD-AFC4-6F175D3DCCD1}">
              <a14:hiddenFill xmlns:a14="http://schemas.microsoft.com/office/drawing/2010/main" xmlns="">
                <a:solidFill>
                  <a:srgbClr val="FFFFFF"/>
                </a:solidFill>
              </a14:hiddenFill>
            </a:ext>
          </a:extLst>
        </p:spPr>
      </p:pic>
      <p:pic>
        <p:nvPicPr>
          <p:cNvPr id="19" name="Picture 2" descr="P:\OEM\511 - NRT RRT Support\Task 0\All Tasks - Graphics-template-agency logos\NRT Logos 1-06\Agency logos 150 dpi-JPGS\HHS 150dpi.jpg"/>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6558269" y="5486400"/>
            <a:ext cx="990600" cy="990600"/>
          </a:xfrm>
          <a:prstGeom prst="rect">
            <a:avLst/>
          </a:prstGeom>
          <a:noFill/>
          <a:extLst>
            <a:ext uri="{909E8E84-426E-40DD-AFC4-6F175D3DCCD1}">
              <a14:hiddenFill xmlns:a14="http://schemas.microsoft.com/office/drawing/2010/main" xmlns="">
                <a:solidFill>
                  <a:srgbClr val="FFFFFF"/>
                </a:solidFill>
              </a14:hiddenFill>
            </a:ext>
          </a:extLst>
        </p:spPr>
      </p:pic>
      <p:pic>
        <p:nvPicPr>
          <p:cNvPr id="22" name="Picture 2" descr="P:\OEM\511 - NRT RRT Support\Task 0\All Tasks - Graphics-template-agency logos\NRT Logos 1-06\Agency logos 150 dpi-JPGS\USCG 150dpi.jpg"/>
          <p:cNvPicPr>
            <a:picLocks noChangeAspect="1" noChangeArrowheads="1"/>
          </p:cNvPicPr>
          <p:nvPr/>
        </p:nvPicPr>
        <p:blipFill>
          <a:blip r:embed="rId14" cstate="print">
            <a:extLst>
              <a:ext uri="{28A0092B-C50C-407E-A947-70E740481C1C}">
                <a14:useLocalDpi xmlns:a14="http://schemas.microsoft.com/office/drawing/2010/main" xmlns="" val="0"/>
              </a:ext>
            </a:extLst>
          </a:blip>
          <a:srcRect/>
          <a:stretch>
            <a:fillRect/>
          </a:stretch>
        </p:blipFill>
        <p:spPr bwMode="auto">
          <a:xfrm>
            <a:off x="7701270" y="1566049"/>
            <a:ext cx="1137930" cy="948549"/>
          </a:xfrm>
          <a:prstGeom prst="rect">
            <a:avLst/>
          </a:prstGeom>
          <a:noFill/>
          <a:extLst>
            <a:ext uri="{909E8E84-426E-40DD-AFC4-6F175D3DCCD1}">
              <a14:hiddenFill xmlns:a14="http://schemas.microsoft.com/office/drawing/2010/main" xmlns="">
                <a:solidFill>
                  <a:srgbClr val="FFFFFF"/>
                </a:solidFill>
              </a14:hiddenFill>
            </a:ext>
          </a:extLst>
        </p:spPr>
      </p:pic>
      <p:pic>
        <p:nvPicPr>
          <p:cNvPr id="23" name="Picture 2" descr="P:\OEM\511 - NRT RRT Support\Task 0\All Tasks - Graphics-template-agency logos\NRT Logos 1-06\Agency logos 150 dpi-JPGS\USDA 150dpi.jpg"/>
          <p:cNvPicPr>
            <a:picLocks noChangeAspect="1" noChangeArrowheads="1"/>
          </p:cNvPicPr>
          <p:nvPr/>
        </p:nvPicPr>
        <p:blipFill>
          <a:blip r:embed="rId15" cstate="print">
            <a:extLst>
              <a:ext uri="{28A0092B-C50C-407E-A947-70E740481C1C}">
                <a14:useLocalDpi xmlns:a14="http://schemas.microsoft.com/office/drawing/2010/main" xmlns="" val="0"/>
              </a:ext>
            </a:extLst>
          </a:blip>
          <a:srcRect/>
          <a:stretch>
            <a:fillRect/>
          </a:stretch>
        </p:blipFill>
        <p:spPr bwMode="auto">
          <a:xfrm>
            <a:off x="381000" y="5638800"/>
            <a:ext cx="1219200" cy="775592"/>
          </a:xfrm>
          <a:prstGeom prst="rect">
            <a:avLst/>
          </a:prstGeom>
          <a:noFill/>
          <a:extLst>
            <a:ext uri="{909E8E84-426E-40DD-AFC4-6F175D3DCCD1}">
              <a14:hiddenFill xmlns:a14="http://schemas.microsoft.com/office/drawing/2010/main" xmlns="">
                <a:solidFill>
                  <a:srgbClr val="FFFFFF"/>
                </a:solidFill>
              </a14:hiddenFill>
            </a:ext>
          </a:extLst>
        </p:spPr>
      </p:pic>
      <p:sp>
        <p:nvSpPr>
          <p:cNvPr id="20" name="Rectangle 19"/>
          <p:cNvSpPr/>
          <p:nvPr/>
        </p:nvSpPr>
        <p:spPr>
          <a:xfrm>
            <a:off x="1676400" y="1473875"/>
            <a:ext cx="6019800" cy="2031325"/>
          </a:xfrm>
          <a:prstGeom prst="rect">
            <a:avLst/>
          </a:prstGeom>
        </p:spPr>
        <p:txBody>
          <a:bodyPr wrap="square">
            <a:spAutoFit/>
          </a:bodyPr>
          <a:lstStyle/>
          <a:p>
            <a:pPr eaLnBrk="0" hangingPunct="0">
              <a:spcBef>
                <a:spcPct val="50000"/>
              </a:spcBef>
              <a:buClr>
                <a:schemeClr val="hlink"/>
              </a:buClr>
              <a:buSzPct val="75000"/>
              <a:buFont typeface="Monotype Sorts" pitchFamily="2" charset="2"/>
              <a:buNone/>
              <a:tabLst>
                <a:tab pos="285750" algn="l"/>
              </a:tabLst>
            </a:pPr>
            <a:r>
              <a:rPr lang="en-US" altLang="en-US" b="1" dirty="0" smtClean="0"/>
              <a:t>Mission:</a:t>
            </a:r>
            <a:r>
              <a:rPr lang="en-US" altLang="en-US" dirty="0" smtClean="0"/>
              <a:t> </a:t>
            </a:r>
            <a:r>
              <a:rPr lang="en-US" altLang="en-US" i="1" dirty="0" smtClean="0"/>
              <a:t>To provide technical assistance, resources and coordination on preparedness, planning, and response activities for emergencies involving hazardous substances, pollutants and contaminants, hazmat, oil, weapons of mass destruction in natural and technological disasters and other environmental nationally significant incidents.</a:t>
            </a:r>
            <a:endParaRPr lang="en-US" altLang="en-US" i="1" dirty="0"/>
          </a:p>
        </p:txBody>
      </p:sp>
      <p:pic>
        <p:nvPicPr>
          <p:cNvPr id="24" name="Picture 10" descr="EPA 150dpi"/>
          <p:cNvPicPr>
            <a:picLocks noChangeAspect="1" noChangeArrowheads="1"/>
          </p:cNvPicPr>
          <p:nvPr/>
        </p:nvPicPr>
        <p:blipFill>
          <a:blip r:embed="rId16" cstate="print"/>
          <a:srcRect/>
          <a:stretch>
            <a:fillRect/>
          </a:stretch>
        </p:blipFill>
        <p:spPr bwMode="auto">
          <a:xfrm>
            <a:off x="381000" y="1473875"/>
            <a:ext cx="1040723" cy="1040723"/>
          </a:xfrm>
          <a:prstGeom prst="rect">
            <a:avLst/>
          </a:prstGeom>
          <a:noFill/>
          <a:ln w="9525">
            <a:noFill/>
            <a:miter lim="800000"/>
            <a:headEnd/>
            <a:tailEnd/>
          </a:ln>
        </p:spPr>
      </p:pic>
      <p:pic>
        <p:nvPicPr>
          <p:cNvPr id="25" name="Picture 24"/>
          <p:cNvPicPr>
            <a:picLocks noChangeAspect="1"/>
          </p:cNvPicPr>
          <p:nvPr/>
        </p:nvPicPr>
        <p:blipFill>
          <a:blip r:embed="rId17" cstate="print">
            <a:extLst>
              <a:ext uri="{28A0092B-C50C-407E-A947-70E740481C1C}">
                <a14:useLocalDpi xmlns:a14="http://schemas.microsoft.com/office/drawing/2010/main" xmlns="" val="0"/>
              </a:ext>
            </a:extLst>
          </a:blip>
          <a:stretch>
            <a:fillRect/>
          </a:stretch>
        </p:blipFill>
        <p:spPr>
          <a:xfrm>
            <a:off x="3042183" y="5499992"/>
            <a:ext cx="925286" cy="925286"/>
          </a:xfrm>
          <a:prstGeom prst="rect">
            <a:avLst/>
          </a:prstGeom>
        </p:spPr>
      </p:pic>
    </p:spTree>
    <p:extLst>
      <p:ext uri="{BB962C8B-B14F-4D97-AF65-F5344CB8AC3E}">
        <p14:creationId xmlns:p14="http://schemas.microsoft.com/office/powerpoint/2010/main" xmlns="" val="175624627"/>
      </p:ext>
    </p:extLst>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own Arrow Callout 12"/>
          <p:cNvSpPr/>
          <p:nvPr/>
        </p:nvSpPr>
        <p:spPr bwMode="auto">
          <a:xfrm>
            <a:off x="0" y="1447800"/>
            <a:ext cx="9144000" cy="4038600"/>
          </a:xfrm>
          <a:prstGeom prst="downArrowCallout">
            <a:avLst>
              <a:gd name="adj1" fmla="val 44535"/>
              <a:gd name="adj2" fmla="val 49461"/>
              <a:gd name="adj3" fmla="val 11378"/>
              <a:gd name="adj4" fmla="val 86259"/>
            </a:avLst>
          </a:prstGeom>
          <a:solidFill>
            <a:schemeClr val="bg1">
              <a:lumMod val="85000"/>
            </a:schemeClr>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dirty="0" smtClean="0">
              <a:ln>
                <a:noFill/>
              </a:ln>
              <a:solidFill>
                <a:srgbClr val="F40A04"/>
              </a:solidFill>
              <a:effectLst/>
              <a:latin typeface="Arial" charset="0"/>
            </a:endParaRPr>
          </a:p>
        </p:txBody>
      </p:sp>
      <p:sp>
        <p:nvSpPr>
          <p:cNvPr id="15" name="Rectangle 14"/>
          <p:cNvSpPr/>
          <p:nvPr/>
        </p:nvSpPr>
        <p:spPr bwMode="auto">
          <a:xfrm>
            <a:off x="152400" y="1447800"/>
            <a:ext cx="4343400" cy="3352800"/>
          </a:xfrm>
          <a:prstGeom prst="rect">
            <a:avLst/>
          </a:prstGeom>
          <a:solidFill>
            <a:srgbClr val="66CC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rgbClr val="F40A04"/>
              </a:solidFill>
              <a:effectLst/>
              <a:latin typeface="Arial" charset="0"/>
            </a:endParaRPr>
          </a:p>
        </p:txBody>
      </p:sp>
      <p:sp>
        <p:nvSpPr>
          <p:cNvPr id="16" name="Rectangle 15"/>
          <p:cNvSpPr/>
          <p:nvPr/>
        </p:nvSpPr>
        <p:spPr bwMode="auto">
          <a:xfrm>
            <a:off x="4648200" y="1447800"/>
            <a:ext cx="4267200" cy="3352800"/>
          </a:xfrm>
          <a:prstGeom prst="rect">
            <a:avLst/>
          </a:prstGeom>
          <a:solidFill>
            <a:srgbClr val="0099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rgbClr val="F40A04"/>
              </a:solidFill>
              <a:effectLst/>
              <a:latin typeface="Arial" charset="0"/>
            </a:endParaRPr>
          </a:p>
        </p:txBody>
      </p:sp>
      <p:sp>
        <p:nvSpPr>
          <p:cNvPr id="4" name="TextBox 3"/>
          <p:cNvSpPr txBox="1"/>
          <p:nvPr/>
        </p:nvSpPr>
        <p:spPr>
          <a:xfrm>
            <a:off x="228600" y="1447800"/>
            <a:ext cx="4267200" cy="3429000"/>
          </a:xfrm>
          <a:prstGeom prst="rect">
            <a:avLst/>
          </a:prstGeom>
          <a:noFill/>
          <a:ln>
            <a:noFill/>
          </a:ln>
          <a:effectLst>
            <a:glow rad="63500">
              <a:schemeClr val="accent6">
                <a:satMod val="175000"/>
                <a:alpha val="40000"/>
              </a:schemeClr>
            </a:glow>
          </a:effectLst>
        </p:spPr>
        <p:txBody>
          <a:bodyPr wrap="square">
            <a:spAutoFit/>
          </a:bodyPr>
          <a:lstStyle/>
          <a:p>
            <a:pPr algn="ctr">
              <a:defRPr/>
            </a:pPr>
            <a:r>
              <a:rPr lang="en-US" sz="2000" b="1" dirty="0">
                <a:latin typeface="Calibri" pitchFamily="34" charset="0"/>
              </a:rPr>
              <a:t>Clean Water Act (</a:t>
            </a:r>
            <a:r>
              <a:rPr lang="en-US" sz="2000" b="1" dirty="0" smtClean="0">
                <a:latin typeface="Calibri" pitchFamily="34" charset="0"/>
              </a:rPr>
              <a:t>CWA) </a:t>
            </a:r>
          </a:p>
          <a:p>
            <a:pPr algn="ctr">
              <a:defRPr/>
            </a:pPr>
            <a:r>
              <a:rPr lang="en-US" sz="2000" b="1" dirty="0" smtClean="0">
                <a:latin typeface="Calibri" pitchFamily="34" charset="0"/>
              </a:rPr>
              <a:t>Section </a:t>
            </a:r>
            <a:r>
              <a:rPr lang="en-US" sz="2000" b="1" dirty="0">
                <a:latin typeface="Calibri" pitchFamily="34" charset="0"/>
              </a:rPr>
              <a:t>311</a:t>
            </a:r>
            <a:r>
              <a:rPr lang="en-US" sz="2000" b="1" dirty="0" smtClean="0">
                <a:latin typeface="Calibri" pitchFamily="34" charset="0"/>
              </a:rPr>
              <a:t>,</a:t>
            </a:r>
          </a:p>
          <a:p>
            <a:pPr algn="ctr">
              <a:defRPr/>
            </a:pPr>
            <a:r>
              <a:rPr lang="en-US" sz="2000" b="1" dirty="0" smtClean="0">
                <a:latin typeface="Calibri" pitchFamily="34" charset="0"/>
              </a:rPr>
              <a:t> </a:t>
            </a:r>
            <a:r>
              <a:rPr lang="en-US" sz="2000" b="1" dirty="0">
                <a:latin typeface="Calibri" pitchFamily="34" charset="0"/>
              </a:rPr>
              <a:t>as amended </a:t>
            </a:r>
            <a:r>
              <a:rPr lang="en-US" sz="2000" b="1" dirty="0" smtClean="0">
                <a:latin typeface="Calibri" pitchFamily="34" charset="0"/>
              </a:rPr>
              <a:t> </a:t>
            </a:r>
            <a:r>
              <a:rPr lang="en-US" sz="2000" b="1" dirty="0">
                <a:latin typeface="Calibri" pitchFamily="34" charset="0"/>
              </a:rPr>
              <a:t>by Oil Pollution Act</a:t>
            </a:r>
          </a:p>
          <a:p>
            <a:pPr algn="ctr">
              <a:defRPr/>
            </a:pPr>
            <a:r>
              <a:rPr lang="en-US" sz="2000" b="1" dirty="0" smtClean="0">
                <a:latin typeface="Calibri" pitchFamily="34" charset="0"/>
              </a:rPr>
              <a:t> </a:t>
            </a:r>
            <a:r>
              <a:rPr lang="en-US" sz="2000" b="1" dirty="0">
                <a:latin typeface="Calibri" pitchFamily="34" charset="0"/>
              </a:rPr>
              <a:t>(OPA 90</a:t>
            </a:r>
            <a:r>
              <a:rPr lang="en-US" sz="2000" b="1" dirty="0" smtClean="0">
                <a:latin typeface="Calibri" pitchFamily="34" charset="0"/>
              </a:rPr>
              <a:t>)</a:t>
            </a:r>
          </a:p>
          <a:p>
            <a:pPr algn="ctr">
              <a:defRPr/>
            </a:pPr>
            <a:endParaRPr lang="en-US" sz="2000" b="1" dirty="0" smtClean="0">
              <a:solidFill>
                <a:schemeClr val="accent6">
                  <a:lumMod val="50000"/>
                </a:schemeClr>
              </a:solidFill>
              <a:latin typeface="Arial" panose="020B0604020202020204" pitchFamily="34" charset="0"/>
            </a:endParaRPr>
          </a:p>
          <a:p>
            <a:pPr algn="ctr">
              <a:defRPr/>
            </a:pPr>
            <a:endParaRPr lang="en-US" sz="2000" b="1" dirty="0" smtClean="0">
              <a:solidFill>
                <a:schemeClr val="accent6">
                  <a:lumMod val="50000"/>
                </a:schemeClr>
              </a:solidFill>
              <a:latin typeface="Arial" panose="020B0604020202020204" pitchFamily="34" charset="0"/>
            </a:endParaRPr>
          </a:p>
          <a:p>
            <a:pPr algn="ctr">
              <a:defRPr/>
            </a:pPr>
            <a:endParaRPr lang="en-US" sz="2000" b="1" dirty="0" smtClean="0">
              <a:solidFill>
                <a:schemeClr val="accent6">
                  <a:lumMod val="50000"/>
                </a:schemeClr>
              </a:solidFill>
              <a:latin typeface="Arial" panose="020B0604020202020204" pitchFamily="34" charset="0"/>
            </a:endParaRPr>
          </a:p>
          <a:p>
            <a:pPr algn="ctr">
              <a:defRPr/>
            </a:pPr>
            <a:endParaRPr lang="en-US" sz="2000" b="1" dirty="0" smtClean="0">
              <a:solidFill>
                <a:schemeClr val="accent6">
                  <a:lumMod val="50000"/>
                </a:schemeClr>
              </a:solidFill>
              <a:latin typeface="Arial" panose="020B0604020202020204" pitchFamily="34" charset="0"/>
            </a:endParaRPr>
          </a:p>
          <a:p>
            <a:pPr algn="ctr">
              <a:defRPr/>
            </a:pPr>
            <a:endParaRPr lang="en-US" sz="2000" b="1" dirty="0" smtClean="0">
              <a:solidFill>
                <a:schemeClr val="accent6">
                  <a:lumMod val="50000"/>
                </a:schemeClr>
              </a:solidFill>
              <a:latin typeface="Arial" panose="020B0604020202020204" pitchFamily="34" charset="0"/>
            </a:endParaRPr>
          </a:p>
          <a:p>
            <a:pPr algn="ctr">
              <a:defRPr/>
            </a:pPr>
            <a:endParaRPr lang="en-US" sz="2000" b="1" dirty="0">
              <a:solidFill>
                <a:schemeClr val="accent6">
                  <a:lumMod val="50000"/>
                </a:schemeClr>
              </a:solidFill>
              <a:latin typeface="Arial" panose="020B0604020202020204" pitchFamily="34" charset="0"/>
            </a:endParaRPr>
          </a:p>
          <a:p>
            <a:pPr algn="l">
              <a:defRPr/>
            </a:pPr>
            <a:endParaRPr lang="en-US" sz="1400" b="1" dirty="0">
              <a:solidFill>
                <a:schemeClr val="accent6">
                  <a:lumMod val="50000"/>
                </a:schemeClr>
              </a:solidFill>
              <a:latin typeface="Arial" panose="020B0604020202020204" pitchFamily="34" charset="0"/>
            </a:endParaRPr>
          </a:p>
        </p:txBody>
      </p:sp>
      <p:sp>
        <p:nvSpPr>
          <p:cNvPr id="7" name="TextBox 6"/>
          <p:cNvSpPr txBox="1"/>
          <p:nvPr/>
        </p:nvSpPr>
        <p:spPr>
          <a:xfrm>
            <a:off x="152400" y="5562601"/>
            <a:ext cx="8839200" cy="800219"/>
          </a:xfrm>
          <a:prstGeom prst="rect">
            <a:avLst/>
          </a:prstGeom>
          <a:noFill/>
          <a:ln>
            <a:solidFill>
              <a:schemeClr val="tx1"/>
            </a:solidFill>
          </a:ln>
          <a:effectLst>
            <a:glow rad="63500">
              <a:schemeClr val="accent6">
                <a:satMod val="175000"/>
                <a:alpha val="40000"/>
              </a:schemeClr>
            </a:glow>
          </a:effectLst>
        </p:spPr>
        <p:txBody>
          <a:bodyPr wrap="square">
            <a:spAutoFit/>
          </a:bodyPr>
          <a:lstStyle/>
          <a:p>
            <a:pPr algn="ctr">
              <a:defRPr/>
            </a:pPr>
            <a:r>
              <a:rPr lang="en-US" sz="2200" b="1" dirty="0">
                <a:solidFill>
                  <a:schemeClr val="accent6">
                    <a:lumMod val="50000"/>
                  </a:schemeClr>
                </a:solidFill>
                <a:latin typeface="Calibri" pitchFamily="34" charset="0"/>
              </a:rPr>
              <a:t>National Oil &amp; Hazardous Substances Pollution Contingency Plan (NCP)</a:t>
            </a:r>
          </a:p>
          <a:p>
            <a:pPr>
              <a:defRPr/>
            </a:pPr>
            <a:endParaRPr lang="en-US" sz="800" dirty="0">
              <a:solidFill>
                <a:schemeClr val="accent6">
                  <a:lumMod val="50000"/>
                </a:schemeClr>
              </a:solidFill>
              <a:latin typeface="Calibri" pitchFamily="34" charset="0"/>
            </a:endParaRPr>
          </a:p>
          <a:p>
            <a:pPr algn="ctr">
              <a:defRPr/>
            </a:pPr>
            <a:r>
              <a:rPr lang="en-US" sz="1600" dirty="0">
                <a:solidFill>
                  <a:schemeClr val="accent6">
                    <a:lumMod val="50000"/>
                  </a:schemeClr>
                </a:solidFill>
                <a:latin typeface="Calibri" pitchFamily="34" charset="0"/>
              </a:rPr>
              <a:t>Regulation at </a:t>
            </a:r>
            <a:r>
              <a:rPr lang="en-US" sz="1600" b="1" i="1" dirty="0">
                <a:solidFill>
                  <a:schemeClr val="accent6">
                    <a:lumMod val="50000"/>
                  </a:schemeClr>
                </a:solidFill>
                <a:latin typeface="Calibri" pitchFamily="34" charset="0"/>
              </a:rPr>
              <a:t>40 CFR part 300 </a:t>
            </a:r>
            <a:r>
              <a:rPr lang="en-US" sz="1600" dirty="0">
                <a:solidFill>
                  <a:schemeClr val="accent6">
                    <a:lumMod val="50000"/>
                  </a:schemeClr>
                </a:solidFill>
                <a:latin typeface="Calibri" pitchFamily="34" charset="0"/>
              </a:rPr>
              <a:t>that implements the oil/hazmat response authorities in these laws</a:t>
            </a:r>
          </a:p>
        </p:txBody>
      </p:sp>
      <p:sp>
        <p:nvSpPr>
          <p:cNvPr id="8" name="Rectangle 8"/>
          <p:cNvSpPr txBox="1">
            <a:spLocks noChangeArrowheads="1"/>
          </p:cNvSpPr>
          <p:nvPr/>
        </p:nvSpPr>
        <p:spPr>
          <a:xfrm>
            <a:off x="457200" y="152400"/>
            <a:ext cx="8229600" cy="715962"/>
          </a:xfrm>
          <a:prstGeom prst="rect">
            <a:avLst/>
          </a:prstGeom>
        </p:spPr>
        <p:txBody>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altLang="en-US" sz="6000" i="0" u="none" strike="noStrike" kern="0" cap="small" spc="0" normalizeH="0" noProof="0" dirty="0">
                <a:ln>
                  <a:noFill/>
                </a:ln>
                <a:solidFill>
                  <a:schemeClr val="accent2"/>
                </a:solidFill>
                <a:effectLst/>
                <a:uLnTx/>
                <a:uFillTx/>
                <a:latin typeface="Calibri" panose="020F0502020204030204" pitchFamily="34" charset="0"/>
                <a:ea typeface="+mj-ea"/>
                <a:cs typeface="+mj-cs"/>
              </a:rPr>
              <a:t>Authorities</a:t>
            </a:r>
          </a:p>
        </p:txBody>
      </p:sp>
      <p:sp>
        <p:nvSpPr>
          <p:cNvPr id="9" name="Slide Number Placeholder 8"/>
          <p:cNvSpPr>
            <a:spLocks noGrp="1"/>
          </p:cNvSpPr>
          <p:nvPr>
            <p:ph type="sldNum" sz="quarter" idx="12"/>
          </p:nvPr>
        </p:nvSpPr>
        <p:spPr>
          <a:xfrm>
            <a:off x="6781800" y="6534150"/>
            <a:ext cx="2133600" cy="247650"/>
          </a:xfrm>
        </p:spPr>
        <p:txBody>
          <a:bodyPr/>
          <a:lstStyle/>
          <a:p>
            <a:pPr>
              <a:defRPr/>
            </a:pPr>
            <a:fld id="{CED51DA6-14F0-4F78-AD58-A4AD560B536B}" type="slidenum">
              <a:rPr lang="en-US" altLang="en-US" smtClean="0"/>
              <a:pPr>
                <a:defRPr/>
              </a:pPr>
              <a:t>6</a:t>
            </a:fld>
            <a:endParaRPr lang="en-US" altLang="en-US" dirty="0"/>
          </a:p>
        </p:txBody>
      </p:sp>
      <p:sp>
        <p:nvSpPr>
          <p:cNvPr id="17" name="Rectangle 16"/>
          <p:cNvSpPr/>
          <p:nvPr/>
        </p:nvSpPr>
        <p:spPr bwMode="auto">
          <a:xfrm>
            <a:off x="3048000" y="2819400"/>
            <a:ext cx="3124200" cy="2057400"/>
          </a:xfrm>
          <a:prstGeom prst="rect">
            <a:avLst/>
          </a:prstGeom>
          <a:solidFill>
            <a:schemeClr val="bg1">
              <a:lumMod val="85000"/>
              <a:alpha val="80000"/>
            </a:scheme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rgbClr val="F40A04"/>
              </a:solidFill>
              <a:effectLst/>
              <a:latin typeface="Arial" charset="0"/>
            </a:endParaRPr>
          </a:p>
        </p:txBody>
      </p:sp>
      <p:sp>
        <p:nvSpPr>
          <p:cNvPr id="14" name="TextBox 13"/>
          <p:cNvSpPr txBox="1"/>
          <p:nvPr/>
        </p:nvSpPr>
        <p:spPr>
          <a:xfrm>
            <a:off x="3048000" y="3080772"/>
            <a:ext cx="2971800" cy="1338828"/>
          </a:xfrm>
          <a:prstGeom prst="rect">
            <a:avLst/>
          </a:prstGeom>
          <a:noFill/>
        </p:spPr>
        <p:txBody>
          <a:bodyPr wrap="square" rtlCol="0">
            <a:spAutoFit/>
          </a:bodyPr>
          <a:lstStyle/>
          <a:p>
            <a:pPr algn="ctr">
              <a:lnSpc>
                <a:spcPct val="150000"/>
              </a:lnSpc>
              <a:buFont typeface="Wingdings" pitchFamily="2" charset="2"/>
              <a:buChar char="v"/>
            </a:pPr>
            <a:r>
              <a:rPr lang="en-US" b="1" dirty="0" smtClean="0">
                <a:solidFill>
                  <a:srgbClr val="002060"/>
                </a:solidFill>
                <a:latin typeface="Calibri" pitchFamily="34" charset="0"/>
              </a:rPr>
              <a:t>Response </a:t>
            </a:r>
          </a:p>
          <a:p>
            <a:pPr algn="ctr">
              <a:lnSpc>
                <a:spcPct val="150000"/>
              </a:lnSpc>
              <a:buFont typeface="Wingdings" pitchFamily="2" charset="2"/>
              <a:buChar char="v"/>
            </a:pPr>
            <a:r>
              <a:rPr lang="en-US" b="1" dirty="0" smtClean="0">
                <a:solidFill>
                  <a:srgbClr val="002060"/>
                </a:solidFill>
                <a:latin typeface="Calibri" pitchFamily="34" charset="0"/>
              </a:rPr>
              <a:t>Planning and Preparedness</a:t>
            </a:r>
          </a:p>
          <a:p>
            <a:pPr algn="ctr">
              <a:lnSpc>
                <a:spcPct val="150000"/>
              </a:lnSpc>
              <a:buFont typeface="Wingdings" pitchFamily="2" charset="2"/>
              <a:buChar char="v"/>
            </a:pPr>
            <a:r>
              <a:rPr lang="en-US" b="1" dirty="0" smtClean="0">
                <a:solidFill>
                  <a:srgbClr val="002060"/>
                </a:solidFill>
                <a:latin typeface="Calibri" pitchFamily="34" charset="0"/>
              </a:rPr>
              <a:t>Enforcement</a:t>
            </a:r>
          </a:p>
        </p:txBody>
      </p:sp>
      <p:sp>
        <p:nvSpPr>
          <p:cNvPr id="3" name="TextBox 2"/>
          <p:cNvSpPr txBox="1"/>
          <p:nvPr/>
        </p:nvSpPr>
        <p:spPr>
          <a:xfrm>
            <a:off x="4648200" y="1447800"/>
            <a:ext cx="4343400" cy="3477875"/>
          </a:xfrm>
          <a:prstGeom prst="rect">
            <a:avLst/>
          </a:prstGeom>
          <a:noFill/>
          <a:ln>
            <a:noFill/>
          </a:ln>
          <a:effectLst>
            <a:glow rad="63500">
              <a:schemeClr val="accent6">
                <a:satMod val="175000"/>
                <a:alpha val="40000"/>
              </a:schemeClr>
            </a:glow>
          </a:effectLst>
        </p:spPr>
        <p:txBody>
          <a:bodyPr wrap="square">
            <a:spAutoFit/>
          </a:bodyPr>
          <a:lstStyle/>
          <a:p>
            <a:pPr algn="ctr">
              <a:defRPr/>
            </a:pPr>
            <a:r>
              <a:rPr lang="en-US" sz="2000" b="1" dirty="0">
                <a:latin typeface="Calibri" pitchFamily="34" charset="0"/>
              </a:rPr>
              <a:t>Comprehensive </a:t>
            </a:r>
            <a:r>
              <a:rPr lang="en-US" sz="2000" b="1" dirty="0" smtClean="0">
                <a:latin typeface="Calibri" pitchFamily="34" charset="0"/>
              </a:rPr>
              <a:t>Environmental Response</a:t>
            </a:r>
            <a:r>
              <a:rPr lang="en-US" sz="2000" b="1" dirty="0">
                <a:latin typeface="Calibri" pitchFamily="34" charset="0"/>
              </a:rPr>
              <a:t>, Compensation, and </a:t>
            </a:r>
            <a:r>
              <a:rPr lang="en-US" sz="2000" b="1" dirty="0" smtClean="0">
                <a:latin typeface="Calibri" pitchFamily="34" charset="0"/>
              </a:rPr>
              <a:t>Liability </a:t>
            </a:r>
            <a:r>
              <a:rPr lang="en-US" sz="2000" b="1" dirty="0">
                <a:latin typeface="Calibri" pitchFamily="34" charset="0"/>
              </a:rPr>
              <a:t>Act (CERCLA) </a:t>
            </a:r>
            <a:endParaRPr lang="en-US" sz="2000" b="1" dirty="0" smtClean="0">
              <a:latin typeface="Calibri" pitchFamily="34" charset="0"/>
            </a:endParaRPr>
          </a:p>
          <a:p>
            <a:pPr algn="ctr">
              <a:defRPr/>
            </a:pPr>
            <a:r>
              <a:rPr lang="en-US" sz="2000" b="1" dirty="0" smtClean="0">
                <a:latin typeface="Calibri" pitchFamily="34" charset="0"/>
              </a:rPr>
              <a:t>(</a:t>
            </a:r>
            <a:r>
              <a:rPr lang="en-US" sz="2000" b="1" dirty="0">
                <a:latin typeface="Calibri" pitchFamily="34" charset="0"/>
              </a:rPr>
              <a:t>aka Superfund</a:t>
            </a:r>
            <a:r>
              <a:rPr lang="en-US" sz="2000" b="1" dirty="0" smtClean="0">
                <a:latin typeface="Calibri" pitchFamily="34" charset="0"/>
              </a:rPr>
              <a:t>)</a:t>
            </a:r>
          </a:p>
          <a:p>
            <a:pPr algn="ctr">
              <a:defRPr/>
            </a:pPr>
            <a:endParaRPr lang="en-US" sz="2000" b="1" dirty="0" smtClean="0">
              <a:solidFill>
                <a:schemeClr val="accent6">
                  <a:lumMod val="50000"/>
                </a:schemeClr>
              </a:solidFill>
              <a:latin typeface="Arial" panose="020B0604020202020204" pitchFamily="34" charset="0"/>
            </a:endParaRPr>
          </a:p>
          <a:p>
            <a:pPr algn="ctr">
              <a:defRPr/>
            </a:pPr>
            <a:endParaRPr lang="en-US" sz="2000" b="1" dirty="0" smtClean="0">
              <a:solidFill>
                <a:schemeClr val="accent6">
                  <a:lumMod val="50000"/>
                </a:schemeClr>
              </a:solidFill>
              <a:latin typeface="Arial" panose="020B0604020202020204" pitchFamily="34" charset="0"/>
            </a:endParaRPr>
          </a:p>
          <a:p>
            <a:pPr algn="ctr">
              <a:defRPr/>
            </a:pPr>
            <a:endParaRPr lang="en-US" sz="2000" b="1" dirty="0" smtClean="0">
              <a:solidFill>
                <a:schemeClr val="accent6">
                  <a:lumMod val="50000"/>
                </a:schemeClr>
              </a:solidFill>
              <a:latin typeface="Arial" panose="020B0604020202020204" pitchFamily="34" charset="0"/>
            </a:endParaRPr>
          </a:p>
          <a:p>
            <a:pPr algn="ctr">
              <a:defRPr/>
            </a:pPr>
            <a:endParaRPr lang="en-US" sz="2000" b="1" dirty="0" smtClean="0">
              <a:solidFill>
                <a:schemeClr val="accent6">
                  <a:lumMod val="50000"/>
                </a:schemeClr>
              </a:solidFill>
              <a:latin typeface="Arial" panose="020B0604020202020204" pitchFamily="34" charset="0"/>
            </a:endParaRPr>
          </a:p>
          <a:p>
            <a:pPr algn="ctr">
              <a:defRPr/>
            </a:pPr>
            <a:endParaRPr lang="en-US" sz="2000" b="1" dirty="0" smtClean="0">
              <a:solidFill>
                <a:schemeClr val="accent6">
                  <a:lumMod val="50000"/>
                </a:schemeClr>
              </a:solidFill>
              <a:latin typeface="Arial" panose="020B0604020202020204" pitchFamily="34" charset="0"/>
            </a:endParaRPr>
          </a:p>
          <a:p>
            <a:pPr algn="ctr">
              <a:defRPr/>
            </a:pPr>
            <a:endParaRPr lang="en-US" sz="2000" b="1" dirty="0" smtClean="0">
              <a:solidFill>
                <a:schemeClr val="accent6">
                  <a:lumMod val="50000"/>
                </a:schemeClr>
              </a:solidFill>
              <a:latin typeface="Arial" panose="020B0604020202020204" pitchFamily="34" charset="0"/>
            </a:endParaRPr>
          </a:p>
          <a:p>
            <a:pPr algn="ctr">
              <a:defRPr/>
            </a:pPr>
            <a:endParaRPr lang="en-US" sz="2000" b="1" dirty="0">
              <a:solidFill>
                <a:schemeClr val="accent6">
                  <a:lumMod val="50000"/>
                </a:schemeClr>
              </a:solidFill>
              <a:latin typeface="Arial" panose="020B0604020202020204" pitchFamily="34" charset="0"/>
            </a:endParaRPr>
          </a:p>
        </p:txBody>
      </p:sp>
      <p:pic>
        <p:nvPicPr>
          <p:cNvPr id="12" name="Picture 11" descr="armytunnel4"/>
          <p:cNvPicPr>
            <a:picLocks noChangeAspect="1" noChangeArrowheads="1"/>
          </p:cNvPicPr>
          <p:nvPr/>
        </p:nvPicPr>
        <p:blipFill>
          <a:blip r:embed="rId3" cstate="print"/>
          <a:srcRect/>
          <a:stretch>
            <a:fillRect/>
          </a:stretch>
        </p:blipFill>
        <p:spPr bwMode="auto">
          <a:xfrm>
            <a:off x="6096000" y="2786743"/>
            <a:ext cx="2743200" cy="2013857"/>
          </a:xfrm>
          <a:prstGeom prst="rect">
            <a:avLst/>
          </a:prstGeom>
          <a:noFill/>
          <a:ln w="9525">
            <a:noFill/>
            <a:miter lim="800000"/>
            <a:headEnd/>
            <a:tailEnd/>
          </a:ln>
          <a:effectLst>
            <a:outerShdw blurRad="622300" sx="105000" sy="105000" algn="ctr" rotWithShape="0">
              <a:schemeClr val="bg1">
                <a:alpha val="49000"/>
              </a:schemeClr>
            </a:outerShdw>
          </a:effectLst>
        </p:spPr>
      </p:pic>
      <p:pic>
        <p:nvPicPr>
          <p:cNvPr id="11" name="Picture 2" descr="\\HQS-FS-STE-001\Users1\MKMaghini\Home\My Pictures\cadiz2.jpg"/>
          <p:cNvPicPr>
            <a:picLocks noChangeAspect="1" noChangeArrowheads="1"/>
          </p:cNvPicPr>
          <p:nvPr/>
        </p:nvPicPr>
        <p:blipFill>
          <a:blip r:embed="rId4" cstate="print"/>
          <a:srcRect/>
          <a:stretch>
            <a:fillRect/>
          </a:stretch>
        </p:blipFill>
        <p:spPr bwMode="auto">
          <a:xfrm>
            <a:off x="304800" y="2739329"/>
            <a:ext cx="2819400" cy="2061271"/>
          </a:xfrm>
          <a:prstGeom prst="rect">
            <a:avLst/>
          </a:prstGeom>
          <a:noFill/>
        </p:spPr>
      </p:pic>
    </p:spTree>
    <p:extLst>
      <p:ext uri="{BB962C8B-B14F-4D97-AF65-F5344CB8AC3E}">
        <p14:creationId xmlns:p14="http://schemas.microsoft.com/office/powerpoint/2010/main" xmlns="" val="4042540665"/>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Slide Number Placeholder 28"/>
          <p:cNvSpPr>
            <a:spLocks noGrp="1"/>
          </p:cNvSpPr>
          <p:nvPr>
            <p:ph type="sldNum" sz="quarter" idx="12"/>
          </p:nvPr>
        </p:nvSpPr>
        <p:spPr/>
        <p:txBody>
          <a:bodyPr/>
          <a:lstStyle/>
          <a:p>
            <a:pPr algn="ctr">
              <a:defRPr/>
            </a:pPr>
            <a:fld id="{CED51DA6-14F0-4F78-AD58-A4AD560B536B}" type="slidenum">
              <a:rPr lang="en-US" altLang="en-US" cap="small" smtClean="0">
                <a:latin typeface="Calibri" pitchFamily="34" charset="0"/>
              </a:rPr>
              <a:pPr algn="ctr">
                <a:defRPr/>
              </a:pPr>
              <a:t>7</a:t>
            </a:fld>
            <a:endParaRPr lang="en-US" altLang="en-US" cap="small">
              <a:latin typeface="Calibri" pitchFamily="34" charset="0"/>
            </a:endParaRPr>
          </a:p>
        </p:txBody>
      </p:sp>
      <p:sp>
        <p:nvSpPr>
          <p:cNvPr id="39939" name="Rectangle 2"/>
          <p:cNvSpPr>
            <a:spLocks noGrp="1" noChangeArrowheads="1"/>
          </p:cNvSpPr>
          <p:nvPr>
            <p:ph type="title" idx="4294967295"/>
          </p:nvPr>
        </p:nvSpPr>
        <p:spPr>
          <a:xfrm>
            <a:off x="457200" y="0"/>
            <a:ext cx="8229600" cy="1143000"/>
          </a:xfrm>
        </p:spPr>
        <p:txBody>
          <a:bodyPr>
            <a:normAutofit/>
          </a:bodyPr>
          <a:lstStyle/>
          <a:p>
            <a:pPr algn="ctr" eaLnBrk="1" hangingPunct="1"/>
            <a:r>
              <a:rPr lang="en-US" altLang="en-US" sz="5000" cap="small" dirty="0" smtClean="0">
                <a:solidFill>
                  <a:schemeClr val="accent2"/>
                </a:solidFill>
                <a:latin typeface="Calibri" pitchFamily="34" charset="0"/>
              </a:rPr>
              <a:t>NRS Family of Plans</a:t>
            </a:r>
          </a:p>
        </p:txBody>
      </p:sp>
      <p:grpSp>
        <p:nvGrpSpPr>
          <p:cNvPr id="28" name="Group 27"/>
          <p:cNvGrpSpPr/>
          <p:nvPr/>
        </p:nvGrpSpPr>
        <p:grpSpPr>
          <a:xfrm>
            <a:off x="457200" y="1752600"/>
            <a:ext cx="8153400" cy="4437157"/>
            <a:chOff x="457200" y="1752600"/>
            <a:chExt cx="8153400" cy="4437157"/>
          </a:xfrm>
        </p:grpSpPr>
        <p:sp>
          <p:nvSpPr>
            <p:cNvPr id="30" name="Rectangle 13"/>
            <p:cNvSpPr>
              <a:spLocks noChangeArrowheads="1"/>
            </p:cNvSpPr>
            <p:nvPr/>
          </p:nvSpPr>
          <p:spPr bwMode="auto">
            <a:xfrm>
              <a:off x="6781800" y="1752600"/>
              <a:ext cx="1828800" cy="548640"/>
            </a:xfrm>
            <a:prstGeom prst="roundRect">
              <a:avLst>
                <a:gd name="adj" fmla="val 11941"/>
              </a:avLst>
            </a:prstGeom>
            <a:gradFill>
              <a:gsLst>
                <a:gs pos="0">
                  <a:schemeClr val="accent1">
                    <a:lumMod val="50000"/>
                  </a:schemeClr>
                </a:gs>
                <a:gs pos="100000">
                  <a:schemeClr val="accent1"/>
                </a:gs>
              </a:gsLst>
              <a:path path="circle">
                <a:fillToRect l="100000" t="100000"/>
              </a:path>
            </a:gradFill>
            <a:ln w="9525" algn="ctr">
              <a:solidFill>
                <a:schemeClr val="tx1"/>
              </a:solidFill>
              <a:miter lim="800000"/>
              <a:headEnd/>
              <a:tailEnd/>
            </a:ln>
            <a:effectLst/>
          </p:spPr>
          <p:txBody>
            <a:bodyPr wrap="none" anchor="ctr"/>
            <a:lstStyle/>
            <a:p>
              <a:pPr algn="ctr">
                <a:lnSpc>
                  <a:spcPts val="1500"/>
                </a:lnSpc>
              </a:pPr>
              <a:r>
                <a:rPr lang="en-US" altLang="en-US" sz="1400" b="1" dirty="0" smtClean="0">
                  <a:solidFill>
                    <a:schemeClr val="tx1"/>
                  </a:solidFill>
                  <a:latin typeface="Calibri" pitchFamily="34" charset="0"/>
                </a:rPr>
                <a:t>National Response </a:t>
              </a:r>
              <a:br>
                <a:rPr lang="en-US" altLang="en-US" sz="1400" b="1" dirty="0" smtClean="0">
                  <a:solidFill>
                    <a:schemeClr val="tx1"/>
                  </a:solidFill>
                  <a:latin typeface="Calibri" pitchFamily="34" charset="0"/>
                </a:rPr>
              </a:br>
              <a:r>
                <a:rPr lang="en-US" altLang="en-US" sz="1400" b="1" dirty="0" smtClean="0">
                  <a:solidFill>
                    <a:schemeClr val="tx1"/>
                  </a:solidFill>
                  <a:latin typeface="Calibri" pitchFamily="34" charset="0"/>
                </a:rPr>
                <a:t>Framework (NRF</a:t>
              </a:r>
              <a:r>
                <a:rPr lang="en-US" altLang="en-US" sz="1400" b="1" dirty="0">
                  <a:solidFill>
                    <a:schemeClr val="tx1"/>
                  </a:solidFill>
                  <a:latin typeface="Calibri" pitchFamily="34" charset="0"/>
                </a:rPr>
                <a:t>)</a:t>
              </a:r>
            </a:p>
          </p:txBody>
        </p:sp>
        <p:sp>
          <p:nvSpPr>
            <p:cNvPr id="31" name="Rectangle 14"/>
            <p:cNvSpPr>
              <a:spLocks noChangeArrowheads="1"/>
            </p:cNvSpPr>
            <p:nvPr/>
          </p:nvSpPr>
          <p:spPr bwMode="auto">
            <a:xfrm>
              <a:off x="457200" y="1752600"/>
              <a:ext cx="1828800" cy="548640"/>
            </a:xfrm>
            <a:prstGeom prst="roundRect">
              <a:avLst>
                <a:gd name="adj" fmla="val 10996"/>
              </a:avLst>
            </a:prstGeom>
            <a:gradFill>
              <a:gsLst>
                <a:gs pos="0">
                  <a:srgbClr val="00B0F0"/>
                </a:gs>
                <a:gs pos="100000">
                  <a:srgbClr val="A3E7FF"/>
                </a:gs>
              </a:gsLst>
              <a:path path="circle">
                <a:fillToRect l="100000" t="100000"/>
              </a:path>
            </a:gradFill>
            <a:ln w="9525" algn="ctr">
              <a:solidFill>
                <a:schemeClr val="tx1"/>
              </a:solidFill>
              <a:miter lim="800000"/>
              <a:headEnd/>
              <a:tailEnd/>
            </a:ln>
            <a:effectLst/>
          </p:spPr>
          <p:txBody>
            <a:bodyPr wrap="none" anchor="ctr"/>
            <a:lstStyle/>
            <a:p>
              <a:pPr algn="ctr">
                <a:lnSpc>
                  <a:spcPts val="1500"/>
                </a:lnSpc>
              </a:pPr>
              <a:r>
                <a:rPr lang="en-US" altLang="en-US" sz="1400" b="1" dirty="0">
                  <a:solidFill>
                    <a:schemeClr val="tx1"/>
                  </a:solidFill>
                  <a:latin typeface="Calibri" pitchFamily="34" charset="0"/>
                </a:rPr>
                <a:t>International </a:t>
              </a:r>
            </a:p>
            <a:p>
              <a:pPr algn="ctr">
                <a:lnSpc>
                  <a:spcPts val="1500"/>
                </a:lnSpc>
              </a:pPr>
              <a:r>
                <a:rPr lang="en-US" altLang="en-US" sz="1400" b="1" dirty="0">
                  <a:solidFill>
                    <a:schemeClr val="tx1"/>
                  </a:solidFill>
                  <a:latin typeface="Calibri" pitchFamily="34" charset="0"/>
                </a:rPr>
                <a:t>Joint Plans</a:t>
              </a:r>
            </a:p>
          </p:txBody>
        </p:sp>
        <p:grpSp>
          <p:nvGrpSpPr>
            <p:cNvPr id="32" name="Group 31"/>
            <p:cNvGrpSpPr/>
            <p:nvPr/>
          </p:nvGrpSpPr>
          <p:grpSpPr>
            <a:xfrm>
              <a:off x="816507" y="4016189"/>
              <a:ext cx="7206186" cy="2167218"/>
              <a:chOff x="908908" y="4114800"/>
              <a:chExt cx="7206186" cy="2167218"/>
            </a:xfrm>
          </p:grpSpPr>
          <p:grpSp>
            <p:nvGrpSpPr>
              <p:cNvPr id="49" name="Group 1"/>
              <p:cNvGrpSpPr/>
              <p:nvPr/>
            </p:nvGrpSpPr>
            <p:grpSpPr>
              <a:xfrm>
                <a:off x="908908" y="4114800"/>
                <a:ext cx="1920240" cy="2167218"/>
                <a:chOff x="908908" y="4114800"/>
                <a:chExt cx="1920240" cy="2167218"/>
              </a:xfrm>
            </p:grpSpPr>
            <p:sp>
              <p:nvSpPr>
                <p:cNvPr id="53" name="Oval 10"/>
                <p:cNvSpPr>
                  <a:spLocks noChangeArrowheads="1"/>
                </p:cNvSpPr>
                <p:nvPr/>
              </p:nvSpPr>
              <p:spPr bwMode="auto">
                <a:xfrm>
                  <a:off x="908908" y="4114800"/>
                  <a:ext cx="1920240" cy="914400"/>
                </a:xfrm>
                <a:prstGeom prst="ellipse">
                  <a:avLst/>
                </a:prstGeom>
                <a:gradFill>
                  <a:gsLst>
                    <a:gs pos="53000">
                      <a:srgbClr val="ED1C24"/>
                    </a:gs>
                    <a:gs pos="100000">
                      <a:srgbClr val="FEA4A6"/>
                    </a:gs>
                  </a:gsLst>
                  <a:path path="circle">
                    <a:fillToRect l="100000" t="100000"/>
                  </a:path>
                </a:gradFill>
                <a:ln w="9525" algn="ctr">
                  <a:solidFill>
                    <a:schemeClr val="tx1"/>
                  </a:solidFill>
                  <a:round/>
                  <a:headEnd/>
                  <a:tailEnd/>
                </a:ln>
                <a:effectLst/>
              </p:spPr>
              <p:txBody>
                <a:bodyPr wrap="none" anchor="ctr"/>
                <a:lstStyle/>
                <a:p>
                  <a:pPr algn="ctr">
                    <a:lnSpc>
                      <a:spcPts val="1500"/>
                    </a:lnSpc>
                  </a:pPr>
                  <a:r>
                    <a:rPr lang="en-US" altLang="en-US" sz="1400" b="1" dirty="0">
                      <a:solidFill>
                        <a:schemeClr val="bg1"/>
                      </a:solidFill>
                      <a:latin typeface="Calibri" pitchFamily="34" charset="0"/>
                    </a:rPr>
                    <a:t>Federal Agency </a:t>
                  </a:r>
                </a:p>
                <a:p>
                  <a:pPr algn="ctr">
                    <a:lnSpc>
                      <a:spcPts val="1500"/>
                    </a:lnSpc>
                  </a:pPr>
                  <a:r>
                    <a:rPr lang="en-US" altLang="en-US" sz="1400" b="1" dirty="0">
                      <a:solidFill>
                        <a:schemeClr val="bg1"/>
                      </a:solidFill>
                      <a:latin typeface="Calibri" pitchFamily="34" charset="0"/>
                    </a:rPr>
                    <a:t>Internal Plans</a:t>
                  </a:r>
                </a:p>
              </p:txBody>
            </p:sp>
            <p:sp>
              <p:nvSpPr>
                <p:cNvPr id="54" name="Oval 15"/>
                <p:cNvSpPr>
                  <a:spLocks noChangeArrowheads="1"/>
                </p:cNvSpPr>
                <p:nvPr/>
              </p:nvSpPr>
              <p:spPr bwMode="auto">
                <a:xfrm>
                  <a:off x="908908" y="5367618"/>
                  <a:ext cx="1920240" cy="914400"/>
                </a:xfrm>
                <a:prstGeom prst="ellipse">
                  <a:avLst/>
                </a:prstGeom>
                <a:gradFill>
                  <a:gsLst>
                    <a:gs pos="53000">
                      <a:srgbClr val="ED1C24"/>
                    </a:gs>
                    <a:gs pos="100000">
                      <a:srgbClr val="FEA4A6"/>
                    </a:gs>
                  </a:gsLst>
                  <a:path path="circle">
                    <a:fillToRect l="100000" t="100000"/>
                  </a:path>
                </a:gradFill>
                <a:ln w="9525" algn="ctr">
                  <a:solidFill>
                    <a:schemeClr val="tx1"/>
                  </a:solidFill>
                  <a:round/>
                  <a:headEnd/>
                  <a:tailEnd/>
                </a:ln>
                <a:effectLst/>
              </p:spPr>
              <p:txBody>
                <a:bodyPr wrap="none" anchor="ctr"/>
                <a:lstStyle/>
                <a:p>
                  <a:pPr algn="ctr">
                    <a:lnSpc>
                      <a:spcPts val="1500"/>
                    </a:lnSpc>
                  </a:pPr>
                  <a:r>
                    <a:rPr lang="en-US" altLang="en-US" sz="1400" b="1" dirty="0">
                      <a:solidFill>
                        <a:schemeClr val="bg1"/>
                      </a:solidFill>
                      <a:latin typeface="Calibri" pitchFamily="34" charset="0"/>
                    </a:rPr>
                    <a:t>State/Local Plans</a:t>
                  </a:r>
                </a:p>
              </p:txBody>
            </p:sp>
          </p:grpSp>
          <p:grpSp>
            <p:nvGrpSpPr>
              <p:cNvPr id="50" name="Group 2"/>
              <p:cNvGrpSpPr/>
              <p:nvPr/>
            </p:nvGrpSpPr>
            <p:grpSpPr>
              <a:xfrm>
                <a:off x="6194854" y="4114800"/>
                <a:ext cx="1920240" cy="2167218"/>
                <a:chOff x="6194854" y="4114800"/>
                <a:chExt cx="1920240" cy="2167218"/>
              </a:xfrm>
            </p:grpSpPr>
            <p:sp>
              <p:nvSpPr>
                <p:cNvPr id="51" name="Oval 16"/>
                <p:cNvSpPr>
                  <a:spLocks noChangeArrowheads="1"/>
                </p:cNvSpPr>
                <p:nvPr/>
              </p:nvSpPr>
              <p:spPr bwMode="auto">
                <a:xfrm>
                  <a:off x="6194854" y="4114800"/>
                  <a:ext cx="1920240" cy="914400"/>
                </a:xfrm>
                <a:prstGeom prst="ellipse">
                  <a:avLst/>
                </a:prstGeom>
                <a:gradFill flip="none" rotWithShape="1">
                  <a:gsLst>
                    <a:gs pos="42000">
                      <a:srgbClr val="2E3192"/>
                    </a:gs>
                    <a:gs pos="98000">
                      <a:srgbClr val="BAB6EC"/>
                    </a:gs>
                  </a:gsLst>
                  <a:path path="circle">
                    <a:fillToRect l="100000" t="100000"/>
                  </a:path>
                  <a:tileRect r="-100000" b="-100000"/>
                </a:gradFill>
                <a:ln w="9525" algn="ctr">
                  <a:solidFill>
                    <a:schemeClr val="tx1"/>
                  </a:solidFill>
                  <a:round/>
                  <a:headEnd/>
                  <a:tailEnd/>
                </a:ln>
                <a:effectLst/>
              </p:spPr>
              <p:txBody>
                <a:bodyPr wrap="none" anchor="ctr"/>
                <a:lstStyle/>
                <a:p>
                  <a:pPr algn="ctr">
                    <a:lnSpc>
                      <a:spcPts val="1500"/>
                    </a:lnSpc>
                  </a:pPr>
                  <a:r>
                    <a:rPr lang="en-US" altLang="en-US" sz="1400" b="1" dirty="0">
                      <a:solidFill>
                        <a:schemeClr val="bg1"/>
                      </a:solidFill>
                      <a:latin typeface="Calibri" pitchFamily="34" charset="0"/>
                    </a:rPr>
                    <a:t>Facility </a:t>
                  </a:r>
                </a:p>
                <a:p>
                  <a:pPr algn="ctr">
                    <a:lnSpc>
                      <a:spcPts val="1500"/>
                    </a:lnSpc>
                  </a:pPr>
                  <a:r>
                    <a:rPr lang="en-US" altLang="en-US" sz="1400" b="1" dirty="0">
                      <a:solidFill>
                        <a:schemeClr val="bg1"/>
                      </a:solidFill>
                      <a:latin typeface="Calibri" pitchFamily="34" charset="0"/>
                    </a:rPr>
                    <a:t>Response </a:t>
                  </a:r>
                </a:p>
                <a:p>
                  <a:pPr algn="ctr">
                    <a:lnSpc>
                      <a:spcPts val="1500"/>
                    </a:lnSpc>
                  </a:pPr>
                  <a:r>
                    <a:rPr lang="en-US" altLang="en-US" sz="1400" b="1" dirty="0">
                      <a:solidFill>
                        <a:schemeClr val="bg1"/>
                      </a:solidFill>
                      <a:latin typeface="Calibri" pitchFamily="34" charset="0"/>
                    </a:rPr>
                    <a:t> Plans (FRPs)</a:t>
                  </a:r>
                </a:p>
              </p:txBody>
            </p:sp>
            <p:sp>
              <p:nvSpPr>
                <p:cNvPr id="52" name="Oval 17"/>
                <p:cNvSpPr>
                  <a:spLocks noChangeArrowheads="1"/>
                </p:cNvSpPr>
                <p:nvPr/>
              </p:nvSpPr>
              <p:spPr bwMode="auto">
                <a:xfrm>
                  <a:off x="6194854" y="5367618"/>
                  <a:ext cx="1920240" cy="914400"/>
                </a:xfrm>
                <a:prstGeom prst="ellipse">
                  <a:avLst/>
                </a:prstGeom>
                <a:gradFill flip="none" rotWithShape="1">
                  <a:gsLst>
                    <a:gs pos="42000">
                      <a:srgbClr val="2E3192"/>
                    </a:gs>
                    <a:gs pos="98000">
                      <a:srgbClr val="BAB6EC"/>
                    </a:gs>
                  </a:gsLst>
                  <a:path path="circle">
                    <a:fillToRect l="100000" t="100000"/>
                  </a:path>
                  <a:tileRect r="-100000" b="-100000"/>
                </a:gradFill>
                <a:ln w="9525" algn="ctr">
                  <a:solidFill>
                    <a:schemeClr val="tx1"/>
                  </a:solidFill>
                  <a:round/>
                  <a:headEnd/>
                  <a:tailEnd/>
                </a:ln>
                <a:effectLst/>
              </p:spPr>
              <p:txBody>
                <a:bodyPr wrap="none" anchor="ctr"/>
                <a:lstStyle/>
                <a:p>
                  <a:pPr algn="ctr">
                    <a:lnSpc>
                      <a:spcPts val="1500"/>
                    </a:lnSpc>
                  </a:pPr>
                  <a:r>
                    <a:rPr lang="en-US" altLang="en-US" sz="1400" b="1" dirty="0">
                      <a:solidFill>
                        <a:schemeClr val="bg1"/>
                      </a:solidFill>
                      <a:latin typeface="Calibri" pitchFamily="34" charset="0"/>
                    </a:rPr>
                    <a:t>Vessel Response</a:t>
                  </a:r>
                </a:p>
                <a:p>
                  <a:pPr algn="ctr">
                    <a:lnSpc>
                      <a:spcPts val="1500"/>
                    </a:lnSpc>
                  </a:pPr>
                  <a:r>
                    <a:rPr lang="en-US" altLang="en-US" sz="1400" b="1" dirty="0">
                      <a:solidFill>
                        <a:schemeClr val="bg1"/>
                      </a:solidFill>
                      <a:latin typeface="Calibri" pitchFamily="34" charset="0"/>
                    </a:rPr>
                    <a:t>Plans (VRPs)</a:t>
                  </a:r>
                </a:p>
              </p:txBody>
            </p:sp>
          </p:grpSp>
        </p:grpSp>
        <p:sp>
          <p:nvSpPr>
            <p:cNvPr id="33" name="Rectangle 8"/>
            <p:cNvSpPr>
              <a:spLocks noChangeArrowheads="1"/>
            </p:cNvSpPr>
            <p:nvPr/>
          </p:nvSpPr>
          <p:spPr bwMode="auto">
            <a:xfrm>
              <a:off x="3457969" y="4803963"/>
              <a:ext cx="2194560" cy="591671"/>
            </a:xfrm>
            <a:prstGeom prst="roundRect">
              <a:avLst>
                <a:gd name="adj" fmla="val 12413"/>
              </a:avLst>
            </a:prstGeom>
            <a:gradFill>
              <a:gsLst>
                <a:gs pos="23000">
                  <a:srgbClr val="8DC63F"/>
                </a:gs>
                <a:gs pos="95000">
                  <a:srgbClr val="CEEAB0"/>
                </a:gs>
              </a:gsLst>
              <a:path path="circle">
                <a:fillToRect l="100000" t="100000"/>
              </a:path>
            </a:gradFill>
            <a:ln w="9525" algn="ctr">
              <a:solidFill>
                <a:schemeClr val="tx1"/>
              </a:solidFill>
              <a:miter lim="800000"/>
              <a:headEnd/>
              <a:tailEnd/>
            </a:ln>
            <a:effectLst/>
          </p:spPr>
          <p:txBody>
            <a:bodyPr wrap="none" anchor="ctr"/>
            <a:lstStyle/>
            <a:p>
              <a:pPr algn="ctr">
                <a:lnSpc>
                  <a:spcPts val="1500"/>
                </a:lnSpc>
              </a:pPr>
              <a:r>
                <a:rPr lang="en-US" altLang="en-US" sz="1400" b="1" dirty="0" smtClean="0">
                  <a:solidFill>
                    <a:schemeClr val="tx1"/>
                  </a:solidFill>
                  <a:latin typeface="Calibri" pitchFamily="34" charset="0"/>
                </a:rPr>
                <a:t>Area Contingency</a:t>
              </a:r>
              <a:br>
                <a:rPr lang="en-US" altLang="en-US" sz="1400" b="1" dirty="0" smtClean="0">
                  <a:solidFill>
                    <a:schemeClr val="tx1"/>
                  </a:solidFill>
                  <a:latin typeface="Calibri" pitchFamily="34" charset="0"/>
                </a:rPr>
              </a:br>
              <a:r>
                <a:rPr lang="en-US" altLang="en-US" sz="1400" b="1" dirty="0" smtClean="0">
                  <a:solidFill>
                    <a:schemeClr val="tx1"/>
                  </a:solidFill>
                  <a:latin typeface="Calibri" pitchFamily="34" charset="0"/>
                </a:rPr>
                <a:t>Plans </a:t>
              </a:r>
              <a:r>
                <a:rPr lang="en-US" altLang="en-US" sz="1400" b="1" dirty="0">
                  <a:solidFill>
                    <a:schemeClr val="tx1"/>
                  </a:solidFill>
                  <a:latin typeface="Calibri" pitchFamily="34" charset="0"/>
                </a:rPr>
                <a:t>(ACPs)</a:t>
              </a:r>
            </a:p>
          </p:txBody>
        </p:sp>
        <p:cxnSp>
          <p:nvCxnSpPr>
            <p:cNvPr id="34" name="Elbow Connector 33"/>
            <p:cNvCxnSpPr>
              <a:stCxn id="53" idx="6"/>
            </p:cNvCxnSpPr>
            <p:nvPr/>
          </p:nvCxnSpPr>
          <p:spPr bwMode="auto">
            <a:xfrm>
              <a:off x="2736747" y="4473389"/>
              <a:ext cx="997053" cy="330574"/>
            </a:xfrm>
            <a:prstGeom prst="bentConnector3">
              <a:avLst>
                <a:gd name="adj1" fmla="val 100483"/>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35" name="Elbow Connector 34"/>
            <p:cNvCxnSpPr>
              <a:stCxn id="54" idx="6"/>
            </p:cNvCxnSpPr>
            <p:nvPr/>
          </p:nvCxnSpPr>
          <p:spPr bwMode="auto">
            <a:xfrm flipV="1">
              <a:off x="2736747" y="5395634"/>
              <a:ext cx="997053" cy="330573"/>
            </a:xfrm>
            <a:prstGeom prst="bentConnector3">
              <a:avLst>
                <a:gd name="adj1" fmla="val 101324"/>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36" name="Elbow Connector 35"/>
            <p:cNvCxnSpPr>
              <a:stCxn id="51" idx="2"/>
            </p:cNvCxnSpPr>
            <p:nvPr/>
          </p:nvCxnSpPr>
          <p:spPr bwMode="auto">
            <a:xfrm rot="10800000" flipV="1">
              <a:off x="5105401" y="4473389"/>
              <a:ext cx="997053" cy="330574"/>
            </a:xfrm>
            <a:prstGeom prst="bentConnector3">
              <a:avLst>
                <a:gd name="adj1" fmla="val 100483"/>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37" name="Elbow Connector 36"/>
            <p:cNvCxnSpPr>
              <a:stCxn id="52" idx="2"/>
            </p:cNvCxnSpPr>
            <p:nvPr/>
          </p:nvCxnSpPr>
          <p:spPr bwMode="auto">
            <a:xfrm rot="10800000">
              <a:off x="5105401" y="5395635"/>
              <a:ext cx="997053" cy="330573"/>
            </a:xfrm>
            <a:prstGeom prst="bentConnector3">
              <a:avLst>
                <a:gd name="adj1" fmla="val 98800"/>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38" name="Straight Connector 37"/>
            <p:cNvCxnSpPr>
              <a:stCxn id="31" idx="3"/>
              <a:endCxn id="30" idx="1"/>
            </p:cNvCxnSpPr>
            <p:nvPr/>
          </p:nvCxnSpPr>
          <p:spPr bwMode="auto">
            <a:xfrm>
              <a:off x="2286000" y="2026920"/>
              <a:ext cx="4495800" cy="0"/>
            </a:xfrm>
            <a:prstGeom prst="line">
              <a:avLst/>
            </a:prstGeom>
            <a:solidFill>
              <a:schemeClr val="accent1"/>
            </a:solidFill>
            <a:ln w="9525" cap="flat" cmpd="sng" algn="ctr">
              <a:solidFill>
                <a:schemeClr val="tx1"/>
              </a:solidFill>
              <a:prstDash val="dash"/>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39" name="Rectangle 5"/>
            <p:cNvSpPr>
              <a:spLocks noChangeArrowheads="1"/>
            </p:cNvSpPr>
            <p:nvPr/>
          </p:nvSpPr>
          <p:spPr bwMode="auto">
            <a:xfrm>
              <a:off x="2909329" y="1752600"/>
              <a:ext cx="3291840" cy="548640"/>
            </a:xfrm>
            <a:prstGeom prst="roundRect">
              <a:avLst>
                <a:gd name="adj" fmla="val 11051"/>
              </a:avLst>
            </a:prstGeom>
            <a:gradFill>
              <a:gsLst>
                <a:gs pos="0">
                  <a:srgbClr val="9D9FA2"/>
                </a:gs>
                <a:gs pos="100000">
                  <a:schemeClr val="bg1">
                    <a:lumMod val="85000"/>
                  </a:schemeClr>
                </a:gs>
              </a:gsLst>
              <a:path path="circle">
                <a:fillToRect l="100000" t="100000"/>
              </a:path>
            </a:gradFill>
            <a:ln w="9525" algn="ctr">
              <a:solidFill>
                <a:schemeClr val="tx1"/>
              </a:solidFill>
              <a:miter lim="800000"/>
              <a:headEnd/>
              <a:tailEnd/>
            </a:ln>
            <a:effectLst/>
          </p:spPr>
          <p:txBody>
            <a:bodyPr wrap="none" lIns="0" rIns="0" anchor="ctr"/>
            <a:lstStyle/>
            <a:p>
              <a:pPr algn="ctr">
                <a:lnSpc>
                  <a:spcPts val="1500"/>
                </a:lnSpc>
              </a:pPr>
              <a:r>
                <a:rPr lang="en-US" altLang="en-US" sz="1400" b="1" dirty="0">
                  <a:solidFill>
                    <a:schemeClr val="tx1"/>
                  </a:solidFill>
                  <a:latin typeface="Calibri" pitchFamily="34" charset="0"/>
                </a:rPr>
                <a:t>National Oil </a:t>
              </a:r>
              <a:r>
                <a:rPr lang="en-US" altLang="en-US" sz="1400" b="1" dirty="0" smtClean="0">
                  <a:solidFill>
                    <a:schemeClr val="tx1"/>
                  </a:solidFill>
                  <a:latin typeface="Calibri" pitchFamily="34" charset="0"/>
                </a:rPr>
                <a:t>and Hazardous </a:t>
              </a:r>
              <a:r>
                <a:rPr lang="en-US" altLang="en-US" sz="1400" b="1" dirty="0">
                  <a:solidFill>
                    <a:schemeClr val="tx1"/>
                  </a:solidFill>
                  <a:latin typeface="Calibri" pitchFamily="34" charset="0"/>
                </a:rPr>
                <a:t>Substances </a:t>
              </a:r>
            </a:p>
            <a:p>
              <a:pPr algn="ctr">
                <a:lnSpc>
                  <a:spcPts val="1500"/>
                </a:lnSpc>
              </a:pPr>
              <a:r>
                <a:rPr lang="en-US" altLang="en-US" sz="1400" b="1" dirty="0">
                  <a:solidFill>
                    <a:schemeClr val="tx1"/>
                  </a:solidFill>
                  <a:latin typeface="Calibri" pitchFamily="34" charset="0"/>
                </a:rPr>
                <a:t>Pollution Contingency </a:t>
              </a:r>
              <a:r>
                <a:rPr lang="en-US" altLang="en-US" sz="1400" b="1" dirty="0" smtClean="0">
                  <a:solidFill>
                    <a:schemeClr val="tx1"/>
                  </a:solidFill>
                  <a:latin typeface="Calibri" pitchFamily="34" charset="0"/>
                </a:rPr>
                <a:t>Plan (NCP</a:t>
              </a:r>
              <a:r>
                <a:rPr lang="en-US" altLang="en-US" sz="1400" b="1" dirty="0">
                  <a:solidFill>
                    <a:schemeClr val="tx1"/>
                  </a:solidFill>
                  <a:latin typeface="Calibri" pitchFamily="34" charset="0"/>
                </a:rPr>
                <a:t>)</a:t>
              </a:r>
            </a:p>
          </p:txBody>
        </p:sp>
        <p:cxnSp>
          <p:nvCxnSpPr>
            <p:cNvPr id="40" name="Elbow Connector 39"/>
            <p:cNvCxnSpPr>
              <a:stCxn id="53" idx="0"/>
              <a:endCxn id="51" idx="0"/>
            </p:cNvCxnSpPr>
            <p:nvPr/>
          </p:nvCxnSpPr>
          <p:spPr bwMode="auto">
            <a:xfrm rot="5400000" flipH="1" flipV="1">
              <a:off x="4419600" y="1373216"/>
              <a:ext cx="12700" cy="5285946"/>
            </a:xfrm>
            <a:prstGeom prst="bentConnector3">
              <a:avLst>
                <a:gd name="adj1" fmla="val 1800000"/>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41" name="Elbow Connector 40"/>
            <p:cNvCxnSpPr>
              <a:stCxn id="54" idx="4"/>
              <a:endCxn id="52" idx="4"/>
            </p:cNvCxnSpPr>
            <p:nvPr/>
          </p:nvCxnSpPr>
          <p:spPr bwMode="auto">
            <a:xfrm rot="16200000" flipH="1">
              <a:off x="4419600" y="3540434"/>
              <a:ext cx="12700" cy="5285946"/>
            </a:xfrm>
            <a:prstGeom prst="bentConnector3">
              <a:avLst>
                <a:gd name="adj1" fmla="val 1800000"/>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42" name="Straight Connector 41"/>
            <p:cNvCxnSpPr>
              <a:stCxn id="53" idx="4"/>
              <a:endCxn id="54" idx="0"/>
            </p:cNvCxnSpPr>
            <p:nvPr/>
          </p:nvCxnSpPr>
          <p:spPr bwMode="auto">
            <a:xfrm>
              <a:off x="1776627" y="4930589"/>
              <a:ext cx="0" cy="338418"/>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43" name="Straight Connector 42"/>
            <p:cNvCxnSpPr>
              <a:stCxn id="51" idx="4"/>
              <a:endCxn id="52" idx="0"/>
            </p:cNvCxnSpPr>
            <p:nvPr/>
          </p:nvCxnSpPr>
          <p:spPr bwMode="auto">
            <a:xfrm>
              <a:off x="7062573" y="4930589"/>
              <a:ext cx="0" cy="338418"/>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44" name="Straight Connector 43"/>
            <p:cNvCxnSpPr>
              <a:stCxn id="39" idx="2"/>
              <a:endCxn id="33" idx="0"/>
            </p:cNvCxnSpPr>
            <p:nvPr/>
          </p:nvCxnSpPr>
          <p:spPr bwMode="auto">
            <a:xfrm>
              <a:off x="4555249" y="2301240"/>
              <a:ext cx="0" cy="2502723"/>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45" name="Rectangle 6"/>
            <p:cNvSpPr>
              <a:spLocks noChangeArrowheads="1"/>
            </p:cNvSpPr>
            <p:nvPr/>
          </p:nvSpPr>
          <p:spPr bwMode="auto">
            <a:xfrm>
              <a:off x="3457969" y="2743200"/>
              <a:ext cx="2194560" cy="591671"/>
            </a:xfrm>
            <a:prstGeom prst="roundRect">
              <a:avLst>
                <a:gd name="adj" fmla="val 12413"/>
              </a:avLst>
            </a:prstGeom>
            <a:gradFill>
              <a:gsLst>
                <a:gs pos="0">
                  <a:srgbClr val="F47920"/>
                </a:gs>
                <a:gs pos="100000">
                  <a:srgbClr val="FFC000"/>
                </a:gs>
              </a:gsLst>
              <a:path path="circle">
                <a:fillToRect l="100000" t="100000"/>
              </a:path>
            </a:gradFill>
            <a:ln w="9525" algn="ctr">
              <a:solidFill>
                <a:schemeClr val="tx1"/>
              </a:solidFill>
              <a:miter lim="800000"/>
              <a:headEnd/>
              <a:tailEnd/>
            </a:ln>
            <a:effectLst/>
          </p:spPr>
          <p:txBody>
            <a:bodyPr wrap="none" anchor="ctr"/>
            <a:lstStyle/>
            <a:p>
              <a:pPr algn="ctr">
                <a:lnSpc>
                  <a:spcPts val="1500"/>
                </a:lnSpc>
              </a:pPr>
              <a:r>
                <a:rPr lang="en-US" altLang="en-US" sz="1400" b="1" dirty="0" smtClean="0">
                  <a:solidFill>
                    <a:schemeClr val="tx1"/>
                  </a:solidFill>
                  <a:latin typeface="Calibri" pitchFamily="34" charset="0"/>
                </a:rPr>
                <a:t>Regional Contingency </a:t>
              </a:r>
              <a:br>
                <a:rPr lang="en-US" altLang="en-US" sz="1400" b="1" dirty="0" smtClean="0">
                  <a:solidFill>
                    <a:schemeClr val="tx1"/>
                  </a:solidFill>
                  <a:latin typeface="Calibri" pitchFamily="34" charset="0"/>
                </a:rPr>
              </a:br>
              <a:r>
                <a:rPr lang="en-US" altLang="en-US" sz="1400" b="1" dirty="0" smtClean="0">
                  <a:solidFill>
                    <a:schemeClr val="tx1"/>
                  </a:solidFill>
                  <a:latin typeface="Calibri" pitchFamily="34" charset="0"/>
                </a:rPr>
                <a:t>Plans </a:t>
              </a:r>
              <a:r>
                <a:rPr lang="en-US" altLang="en-US" sz="1400" b="1" dirty="0">
                  <a:solidFill>
                    <a:schemeClr val="tx1"/>
                  </a:solidFill>
                  <a:latin typeface="Calibri" pitchFamily="34" charset="0"/>
                </a:rPr>
                <a:t>(RCPs)</a:t>
              </a:r>
            </a:p>
          </p:txBody>
        </p:sp>
        <p:cxnSp>
          <p:nvCxnSpPr>
            <p:cNvPr id="46" name="Straight Connector 45"/>
            <p:cNvCxnSpPr>
              <a:stCxn id="31" idx="2"/>
              <a:endCxn id="45" idx="1"/>
            </p:cNvCxnSpPr>
            <p:nvPr/>
          </p:nvCxnSpPr>
          <p:spPr bwMode="auto">
            <a:xfrm>
              <a:off x="1371600" y="2301240"/>
              <a:ext cx="2086369" cy="737796"/>
            </a:xfrm>
            <a:prstGeom prst="line">
              <a:avLst/>
            </a:prstGeom>
            <a:solidFill>
              <a:schemeClr val="accent1"/>
            </a:solidFill>
            <a:ln w="15875" cap="flat" cmpd="sng" algn="ctr">
              <a:solidFill>
                <a:schemeClr val="tx1"/>
              </a:solidFill>
              <a:prstDash val="dash"/>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47" name="Straight Connector 46"/>
            <p:cNvCxnSpPr>
              <a:stCxn id="31" idx="2"/>
              <a:endCxn id="33" idx="1"/>
            </p:cNvCxnSpPr>
            <p:nvPr/>
          </p:nvCxnSpPr>
          <p:spPr bwMode="auto">
            <a:xfrm>
              <a:off x="1371600" y="2301240"/>
              <a:ext cx="2086369" cy="2798559"/>
            </a:xfrm>
            <a:prstGeom prst="line">
              <a:avLst/>
            </a:prstGeom>
            <a:solidFill>
              <a:schemeClr val="accent1"/>
            </a:solidFill>
            <a:ln w="15875" cap="flat" cmpd="sng" algn="ctr">
              <a:solidFill>
                <a:schemeClr val="tx1"/>
              </a:solidFill>
              <a:prstDash val="dash"/>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48" name="Straight Connector 47"/>
            <p:cNvCxnSpPr>
              <a:endCxn id="30" idx="2"/>
            </p:cNvCxnSpPr>
            <p:nvPr/>
          </p:nvCxnSpPr>
          <p:spPr bwMode="auto">
            <a:xfrm flipV="1">
              <a:off x="5652529" y="2301240"/>
              <a:ext cx="2043671" cy="737795"/>
            </a:xfrm>
            <a:prstGeom prst="line">
              <a:avLst/>
            </a:prstGeom>
            <a:solidFill>
              <a:schemeClr val="accent1"/>
            </a:solidFill>
            <a:ln w="15875" cap="flat" cmpd="sng" algn="ctr">
              <a:solidFill>
                <a:schemeClr val="tx1"/>
              </a:solidFill>
              <a:prstDash val="dash"/>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grpSp>
    </p:spTree>
    <p:extLst>
      <p:ext uri="{BB962C8B-B14F-4D97-AF65-F5344CB8AC3E}">
        <p14:creationId xmlns:p14="http://schemas.microsoft.com/office/powerpoint/2010/main" xmlns="" val="1791009260"/>
      </p:ext>
    </p:extLst>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a:xfrm>
            <a:off x="0" y="0"/>
            <a:ext cx="9144000" cy="1143000"/>
          </a:xfrm>
        </p:spPr>
        <p:txBody>
          <a:bodyPr>
            <a:normAutofit/>
          </a:bodyPr>
          <a:lstStyle/>
          <a:p>
            <a:pPr algn="ctr" eaLnBrk="1" hangingPunct="1"/>
            <a:r>
              <a:rPr lang="en-US" altLang="en-US" sz="4400" cap="small" dirty="0" smtClean="0">
                <a:solidFill>
                  <a:schemeClr val="accent2"/>
                </a:solidFill>
                <a:latin typeface="Calibri" panose="020F0502020204030204" pitchFamily="34" charset="0"/>
              </a:rPr>
              <a:t>Federal On-Scene Coordinators (OSCs)</a:t>
            </a:r>
          </a:p>
        </p:txBody>
      </p:sp>
      <p:sp>
        <p:nvSpPr>
          <p:cNvPr id="13316" name="Rectangle 4"/>
          <p:cNvSpPr>
            <a:spLocks noGrp="1" noChangeArrowheads="1"/>
          </p:cNvSpPr>
          <p:nvPr>
            <p:ph type="body" sz="half" idx="1"/>
          </p:nvPr>
        </p:nvSpPr>
        <p:spPr>
          <a:xfrm>
            <a:off x="1447800" y="4572000"/>
            <a:ext cx="6553200" cy="2057400"/>
          </a:xfrm>
        </p:spPr>
        <p:txBody>
          <a:bodyPr>
            <a:normAutofit/>
          </a:bodyPr>
          <a:lstStyle/>
          <a:p>
            <a:pPr>
              <a:lnSpc>
                <a:spcPct val="80000"/>
              </a:lnSpc>
            </a:pPr>
            <a:r>
              <a:rPr lang="en-US" altLang="en-US" sz="2200" dirty="0" smtClean="0">
                <a:latin typeface="Calibri" panose="020F0502020204030204" pitchFamily="34" charset="0"/>
                <a:cs typeface="Arial" panose="020B0604020202020204" pitchFamily="34" charset="0"/>
              </a:rPr>
              <a:t>Authority to conduct, direct, and coordinate all response efforts at the incident scene</a:t>
            </a:r>
          </a:p>
          <a:p>
            <a:pPr eaLnBrk="1" hangingPunct="1">
              <a:lnSpc>
                <a:spcPct val="80000"/>
              </a:lnSpc>
            </a:pPr>
            <a:r>
              <a:rPr lang="en-US" sz="2200" dirty="0" smtClean="0">
                <a:latin typeface="Calibri" panose="020F0502020204030204" pitchFamily="34" charset="0"/>
                <a:cs typeface="Arial" panose="020B0604020202020204" pitchFamily="34" charset="0"/>
              </a:rPr>
              <a:t>Protect the environment, public health, as well as worker safety &amp; health</a:t>
            </a:r>
          </a:p>
          <a:p>
            <a:pPr eaLnBrk="1" hangingPunct="1">
              <a:lnSpc>
                <a:spcPct val="80000"/>
              </a:lnSpc>
            </a:pPr>
            <a:r>
              <a:rPr lang="en-US" sz="2200" dirty="0" smtClean="0">
                <a:latin typeface="Calibri" panose="020F0502020204030204" pitchFamily="34" charset="0"/>
                <a:cs typeface="Arial" panose="020B0604020202020204" pitchFamily="34" charset="0"/>
              </a:rPr>
              <a:t>Responsible for developing ACPs and Chairing Area Committees</a:t>
            </a:r>
          </a:p>
        </p:txBody>
      </p:sp>
      <p:sp>
        <p:nvSpPr>
          <p:cNvPr id="7" name="Slide Number Placeholder 6"/>
          <p:cNvSpPr>
            <a:spLocks noGrp="1"/>
          </p:cNvSpPr>
          <p:nvPr>
            <p:ph type="sldNum" sz="quarter" idx="12"/>
          </p:nvPr>
        </p:nvSpPr>
        <p:spPr/>
        <p:txBody>
          <a:bodyPr/>
          <a:lstStyle/>
          <a:p>
            <a:pPr>
              <a:defRPr/>
            </a:pPr>
            <a:fld id="{E9D372AF-81FA-4264-B182-81223D148FA7}" type="slidenum">
              <a:rPr lang="en-US" altLang="en-US" smtClean="0"/>
              <a:pPr>
                <a:defRPr/>
              </a:pPr>
              <a:t>8</a:t>
            </a:fld>
            <a:endParaRPr lang="en-US" altLang="en-US"/>
          </a:p>
        </p:txBody>
      </p:sp>
      <p:sp>
        <p:nvSpPr>
          <p:cNvPr id="13318" name="Rectangle 12"/>
          <p:cNvSpPr>
            <a:spLocks noChangeArrowheads="1"/>
          </p:cNvSpPr>
          <p:nvPr/>
        </p:nvSpPr>
        <p:spPr bwMode="auto">
          <a:xfrm>
            <a:off x="0" y="2286000"/>
            <a:ext cx="2209800" cy="685800"/>
          </a:xfrm>
          <a:prstGeom prst="rect">
            <a:avLst/>
          </a:prstGeom>
          <a:noFill/>
          <a:ln w="9525">
            <a:noFill/>
            <a:miter lim="800000"/>
            <a:headEnd/>
            <a:tailEnd/>
          </a:ln>
          <a:effectLst/>
        </p:spPr>
        <p:txBody>
          <a:bodyPr/>
          <a:lstStyle/>
          <a:p>
            <a:pPr marL="342900" indent="-342900" algn="r" eaLnBrk="1" hangingPunct="1">
              <a:lnSpc>
                <a:spcPct val="80000"/>
              </a:lnSpc>
              <a:spcBef>
                <a:spcPct val="20000"/>
              </a:spcBef>
            </a:pPr>
            <a:r>
              <a:rPr lang="en-US" altLang="en-US" sz="2000" b="1" cap="small" dirty="0" smtClean="0">
                <a:solidFill>
                  <a:schemeClr val="accent2"/>
                </a:solidFill>
              </a:rPr>
              <a:t>USCG for coastal zone </a:t>
            </a:r>
          </a:p>
        </p:txBody>
      </p:sp>
      <p:sp>
        <p:nvSpPr>
          <p:cNvPr id="2" name="Rectangle 1"/>
          <p:cNvSpPr/>
          <p:nvPr/>
        </p:nvSpPr>
        <p:spPr>
          <a:xfrm>
            <a:off x="6858000" y="2234625"/>
            <a:ext cx="1752600" cy="584775"/>
          </a:xfrm>
          <a:prstGeom prst="rect">
            <a:avLst/>
          </a:prstGeom>
        </p:spPr>
        <p:txBody>
          <a:bodyPr wrap="square">
            <a:spAutoFit/>
          </a:bodyPr>
          <a:lstStyle/>
          <a:p>
            <a:pPr algn="l" eaLnBrk="1" hangingPunct="1">
              <a:lnSpc>
                <a:spcPct val="80000"/>
              </a:lnSpc>
              <a:spcBef>
                <a:spcPct val="20000"/>
              </a:spcBef>
            </a:pPr>
            <a:r>
              <a:rPr lang="en-US" altLang="en-US" sz="2000" b="1" cap="small" dirty="0" smtClean="0">
                <a:solidFill>
                  <a:schemeClr val="accent2"/>
                </a:solidFill>
              </a:rPr>
              <a:t>EPA </a:t>
            </a:r>
            <a:r>
              <a:rPr lang="en-US" altLang="en-US" sz="2000" b="1" cap="small" dirty="0">
                <a:solidFill>
                  <a:schemeClr val="accent2"/>
                </a:solidFill>
              </a:rPr>
              <a:t>for inland zone</a:t>
            </a:r>
            <a:endParaRPr lang="en-US" altLang="en-US" sz="2000" b="1" cap="small" dirty="0">
              <a:solidFill>
                <a:schemeClr val="tx1"/>
              </a:solidFill>
            </a:endParaRPr>
          </a:p>
        </p:txBody>
      </p:sp>
      <p:pic>
        <p:nvPicPr>
          <p:cNvPr id="9" name="Picture 4" descr="\\HQS-FS-STE-001\Users1\MKMaghini\Home\My Pictures\CAPT Williams with Boxer and Capps Refugio.jpg"/>
          <p:cNvPicPr>
            <a:picLocks noGrp="1" noChangeAspect="1" noChangeArrowheads="1"/>
          </p:cNvPicPr>
          <p:nvPr>
            <p:ph sz="half" idx="2"/>
          </p:nvPr>
        </p:nvPicPr>
        <p:blipFill>
          <a:blip r:embed="rId3" cstate="print"/>
          <a:srcRect/>
          <a:stretch>
            <a:fillRect/>
          </a:stretch>
        </p:blipFill>
        <p:spPr bwMode="auto">
          <a:xfrm>
            <a:off x="2286000" y="1447800"/>
            <a:ext cx="4495800" cy="2992918"/>
          </a:xfrm>
          <a:prstGeom prst="rect">
            <a:avLst/>
          </a:prstGeom>
          <a:noFill/>
        </p:spPr>
      </p:pic>
      <p:sp>
        <p:nvSpPr>
          <p:cNvPr id="4" name="Rectangle 3"/>
          <p:cNvSpPr/>
          <p:nvPr/>
        </p:nvSpPr>
        <p:spPr>
          <a:xfrm>
            <a:off x="6858000" y="2874579"/>
            <a:ext cx="2286000" cy="757130"/>
          </a:xfrm>
          <a:prstGeom prst="rect">
            <a:avLst/>
          </a:prstGeom>
        </p:spPr>
        <p:txBody>
          <a:bodyPr wrap="square">
            <a:spAutoFit/>
          </a:bodyPr>
          <a:lstStyle/>
          <a:p>
            <a:pPr marL="173038" indent="-173038">
              <a:lnSpc>
                <a:spcPct val="80000"/>
              </a:lnSpc>
            </a:pPr>
            <a:r>
              <a:rPr lang="en-US" altLang="en-US" dirty="0">
                <a:latin typeface="Calibri" panose="020F0502020204030204" pitchFamily="34" charset="0"/>
                <a:cs typeface="Arial" panose="020B0604020202020204" pitchFamily="34" charset="0"/>
              </a:rPr>
              <a:t>~ </a:t>
            </a:r>
            <a:r>
              <a:rPr lang="en-US" altLang="en-US" dirty="0" smtClean="0">
                <a:latin typeface="Calibri" panose="020F0502020204030204" pitchFamily="34" charset="0"/>
                <a:cs typeface="Arial" panose="020B0604020202020204" pitchFamily="34" charset="0"/>
              </a:rPr>
              <a:t>230 pre-designated OSCs </a:t>
            </a:r>
            <a:endParaRPr lang="en-US" altLang="en-US" dirty="0">
              <a:latin typeface="Calibri" panose="020F0502020204030204" pitchFamily="34" charset="0"/>
              <a:cs typeface="Arial" panose="020B0604020202020204" pitchFamily="34" charset="0"/>
            </a:endParaRPr>
          </a:p>
          <a:p>
            <a:pPr>
              <a:lnSpc>
                <a:spcPct val="80000"/>
              </a:lnSpc>
            </a:pPr>
            <a:endParaRPr lang="en-US" altLang="en-US" dirty="0">
              <a:latin typeface="Calibri" panose="020F0502020204030204" pitchFamily="34" charset="0"/>
              <a:cs typeface="Arial" panose="020B0604020202020204" pitchFamily="34" charset="0"/>
            </a:endParaRPr>
          </a:p>
        </p:txBody>
      </p:sp>
      <p:sp>
        <p:nvSpPr>
          <p:cNvPr id="5" name="Rectangle 4"/>
          <p:cNvSpPr/>
          <p:nvPr/>
        </p:nvSpPr>
        <p:spPr>
          <a:xfrm>
            <a:off x="-76200" y="2909811"/>
            <a:ext cx="2286000" cy="541046"/>
          </a:xfrm>
          <a:prstGeom prst="rect">
            <a:avLst/>
          </a:prstGeom>
        </p:spPr>
        <p:txBody>
          <a:bodyPr wrap="square">
            <a:spAutoFit/>
          </a:bodyPr>
          <a:lstStyle/>
          <a:p>
            <a:pPr algn="r">
              <a:lnSpc>
                <a:spcPct val="80000"/>
              </a:lnSpc>
            </a:pPr>
            <a:r>
              <a:rPr lang="en-US" altLang="en-US" dirty="0" smtClean="0">
                <a:latin typeface="Calibri" panose="020F0502020204030204" pitchFamily="34" charset="0"/>
                <a:cs typeface="Arial" panose="020B0604020202020204" pitchFamily="34" charset="0"/>
              </a:rPr>
              <a:t>36  pre-designated OSCs </a:t>
            </a:r>
            <a:endParaRPr lang="en-US" altLang="en-US" dirty="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xmlns="" val="2215837138"/>
      </p:ext>
    </p:extLst>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1" name="Picture 12" descr="USCG plane"/>
          <p:cNvPicPr>
            <a:picLocks noChangeAspect="1" noChangeArrowheads="1"/>
          </p:cNvPicPr>
          <p:nvPr/>
        </p:nvPicPr>
        <p:blipFill>
          <a:blip r:embed="rId3" cstate="print"/>
          <a:srcRect/>
          <a:stretch>
            <a:fillRect/>
          </a:stretch>
        </p:blipFill>
        <p:spPr bwMode="auto">
          <a:xfrm>
            <a:off x="5715000" y="381000"/>
            <a:ext cx="3131825" cy="1981200"/>
          </a:xfrm>
          <a:prstGeom prst="rect">
            <a:avLst/>
          </a:prstGeom>
          <a:noFill/>
          <a:ln w="9525">
            <a:solidFill>
              <a:schemeClr val="tx1"/>
            </a:solidFill>
            <a:miter lim="800000"/>
            <a:headEnd/>
            <a:tailEnd/>
          </a:ln>
        </p:spPr>
      </p:pic>
      <p:pic>
        <p:nvPicPr>
          <p:cNvPr id="19462" name="Picture 13" descr="epa radiation"/>
          <p:cNvPicPr>
            <a:picLocks noChangeAspect="1" noChangeArrowheads="1"/>
          </p:cNvPicPr>
          <p:nvPr/>
        </p:nvPicPr>
        <p:blipFill>
          <a:blip r:embed="rId4" cstate="print"/>
          <a:srcRect/>
          <a:stretch>
            <a:fillRect/>
          </a:stretch>
        </p:blipFill>
        <p:spPr bwMode="auto">
          <a:xfrm>
            <a:off x="5181600" y="2057400"/>
            <a:ext cx="3111500" cy="1944688"/>
          </a:xfrm>
          <a:prstGeom prst="rect">
            <a:avLst/>
          </a:prstGeom>
          <a:noFill/>
          <a:ln w="9525">
            <a:solidFill>
              <a:schemeClr val="tx1"/>
            </a:solidFill>
            <a:miter lim="800000"/>
            <a:headEnd/>
            <a:tailEnd/>
          </a:ln>
        </p:spPr>
      </p:pic>
      <p:pic>
        <p:nvPicPr>
          <p:cNvPr id="13" name="Picture 18" descr="P1010005 edit"/>
          <p:cNvPicPr>
            <a:picLocks noChangeAspect="1" noChangeArrowheads="1"/>
          </p:cNvPicPr>
          <p:nvPr/>
        </p:nvPicPr>
        <p:blipFill>
          <a:blip r:embed="rId5" cstate="print"/>
          <a:srcRect/>
          <a:stretch>
            <a:fillRect/>
          </a:stretch>
        </p:blipFill>
        <p:spPr bwMode="auto">
          <a:xfrm>
            <a:off x="533400" y="4267200"/>
            <a:ext cx="3276600" cy="2527300"/>
          </a:xfrm>
          <a:prstGeom prst="rect">
            <a:avLst/>
          </a:prstGeom>
          <a:noFill/>
          <a:ln w="9525">
            <a:solidFill>
              <a:schemeClr val="tx1"/>
            </a:solidFill>
            <a:miter lim="800000"/>
            <a:headEnd/>
            <a:tailEnd/>
          </a:ln>
        </p:spPr>
      </p:pic>
      <p:pic>
        <p:nvPicPr>
          <p:cNvPr id="16" name="Picture 6" descr="DCP_0075"/>
          <p:cNvPicPr>
            <a:picLocks noChangeAspect="1" noChangeArrowheads="1"/>
          </p:cNvPicPr>
          <p:nvPr/>
        </p:nvPicPr>
        <p:blipFill rotWithShape="1">
          <a:blip r:embed="rId6" cstate="email">
            <a:extLst>
              <a:ext uri="{28A0092B-C50C-407E-A947-70E740481C1C}">
                <a14:useLocalDpi xmlns:a14="http://schemas.microsoft.com/office/drawing/2010/main" xmlns=""/>
              </a:ext>
            </a:extLst>
          </a:blip>
          <a:srcRect/>
          <a:stretch/>
        </p:blipFill>
        <p:spPr>
          <a:xfrm>
            <a:off x="3124200" y="3352800"/>
            <a:ext cx="2362200" cy="2022476"/>
          </a:xfrm>
          <a:prstGeom prst="rect">
            <a:avLst/>
          </a:prstGeom>
          <a:noFill/>
          <a:ln w="12700">
            <a:solidFill>
              <a:schemeClr val="tx1"/>
            </a:solidFill>
          </a:ln>
          <a:effectLst/>
        </p:spPr>
      </p:pic>
      <p:sp>
        <p:nvSpPr>
          <p:cNvPr id="19459" name="Rectangle 10"/>
          <p:cNvSpPr>
            <a:spLocks noGrp="1" noChangeArrowheads="1"/>
          </p:cNvSpPr>
          <p:nvPr>
            <p:ph type="title"/>
          </p:nvPr>
        </p:nvSpPr>
        <p:spPr>
          <a:xfrm>
            <a:off x="228600" y="0"/>
            <a:ext cx="8229600" cy="1143000"/>
          </a:xfrm>
        </p:spPr>
        <p:txBody>
          <a:bodyPr>
            <a:normAutofit/>
          </a:bodyPr>
          <a:lstStyle/>
          <a:p>
            <a:pPr eaLnBrk="1" hangingPunct="1"/>
            <a:r>
              <a:rPr lang="en-US" altLang="en-US" sz="5000" cap="small" dirty="0" smtClean="0">
                <a:solidFill>
                  <a:schemeClr val="accent2"/>
                </a:solidFill>
                <a:latin typeface="Calibri" pitchFamily="34" charset="0"/>
              </a:rPr>
              <a:t>NRS Special Teams</a:t>
            </a:r>
          </a:p>
        </p:txBody>
      </p:sp>
      <p:sp>
        <p:nvSpPr>
          <p:cNvPr id="11" name="Slide Number Placeholder 10"/>
          <p:cNvSpPr>
            <a:spLocks noGrp="1"/>
          </p:cNvSpPr>
          <p:nvPr>
            <p:ph type="sldNum" sz="quarter" idx="12"/>
          </p:nvPr>
        </p:nvSpPr>
        <p:spPr/>
        <p:txBody>
          <a:bodyPr/>
          <a:lstStyle/>
          <a:p>
            <a:pPr>
              <a:defRPr/>
            </a:pPr>
            <a:fld id="{E9D372AF-81FA-4264-B182-81223D148FA7}" type="slidenum">
              <a:rPr lang="en-US" altLang="en-US" smtClean="0"/>
              <a:pPr>
                <a:defRPr/>
              </a:pPr>
              <a:t>9</a:t>
            </a:fld>
            <a:endParaRPr lang="en-US" altLang="en-US"/>
          </a:p>
        </p:txBody>
      </p:sp>
      <p:sp>
        <p:nvSpPr>
          <p:cNvPr id="12" name="Text Placeholder 11"/>
          <p:cNvSpPr>
            <a:spLocks noGrp="1"/>
          </p:cNvSpPr>
          <p:nvPr>
            <p:ph type="body" sz="half" idx="1"/>
          </p:nvPr>
        </p:nvSpPr>
        <p:spPr>
          <a:xfrm>
            <a:off x="152400" y="1447800"/>
            <a:ext cx="4876800" cy="1447800"/>
          </a:xfrm>
        </p:spPr>
        <p:txBody>
          <a:bodyPr>
            <a:normAutofit/>
          </a:bodyPr>
          <a:lstStyle/>
          <a:p>
            <a:pPr algn="ctr">
              <a:buNone/>
            </a:pPr>
            <a:r>
              <a:rPr lang="en-US" cap="small" dirty="0" smtClean="0">
                <a:latin typeface="Calibri" pitchFamily="34" charset="0"/>
              </a:rPr>
              <a:t>EPA  USCG  NOAA  OSHA</a:t>
            </a:r>
          </a:p>
          <a:p>
            <a:pPr algn="ctr">
              <a:buNone/>
            </a:pPr>
            <a:r>
              <a:rPr lang="en-US" cap="small" dirty="0" smtClean="0">
                <a:latin typeface="Calibri" pitchFamily="34" charset="0"/>
              </a:rPr>
              <a:t>BSEE  DOE  USN-SUPSALV</a:t>
            </a:r>
            <a:endParaRPr lang="en-US" cap="small" dirty="0">
              <a:latin typeface="Calibri" pitchFamily="34" charset="0"/>
            </a:endParaRPr>
          </a:p>
        </p:txBody>
      </p:sp>
      <p:pic>
        <p:nvPicPr>
          <p:cNvPr id="14" name="Picture 7" descr="Diver working on hull"/>
          <p:cNvPicPr>
            <a:picLocks noChangeAspect="1" noChangeArrowheads="1"/>
          </p:cNvPicPr>
          <p:nvPr/>
        </p:nvPicPr>
        <p:blipFill rotWithShape="1">
          <a:blip r:embed="rId7" cstate="print"/>
          <a:srcRect r="2606" b="914"/>
          <a:stretch/>
        </p:blipFill>
        <p:spPr bwMode="auto">
          <a:xfrm>
            <a:off x="6934200" y="3581400"/>
            <a:ext cx="2072675" cy="2800998"/>
          </a:xfrm>
          <a:prstGeom prst="rect">
            <a:avLst/>
          </a:prstGeom>
          <a:noFill/>
          <a:ln>
            <a:solidFill>
              <a:schemeClr val="tx1"/>
            </a:solidFill>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5" name="Content Placeholder 14" descr="DSCF0063_small"/>
          <p:cNvPicPr>
            <a:picLocks noGrp="1" noChangeAspect="1" noChangeArrowheads="1"/>
          </p:cNvPicPr>
          <p:nvPr>
            <p:ph sz="quarter" idx="1"/>
          </p:nvPr>
        </p:nvPicPr>
        <p:blipFill>
          <a:blip r:embed="rId8" cstate="print"/>
          <a:srcRect/>
          <a:stretch>
            <a:fillRect/>
          </a:stretch>
        </p:blipFill>
        <p:spPr>
          <a:xfrm>
            <a:off x="5181600" y="4191000"/>
            <a:ext cx="1885950" cy="2514600"/>
          </a:xfrm>
          <a:ln>
            <a:solidFill>
              <a:schemeClr val="tx1"/>
            </a:solidFill>
          </a:ln>
        </p:spPr>
      </p:pic>
      <p:pic>
        <p:nvPicPr>
          <p:cNvPr id="1026" name="Picture 2" descr="P:\OEM\511 - NRT RRT Support\Task 6\Executive Level Outreach\noaa-staff-at-computer-2013_noaa_800.jpg"/>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381000" y="2895600"/>
            <a:ext cx="2854752" cy="1939673"/>
          </a:xfrm>
          <a:prstGeom prst="rect">
            <a:avLst/>
          </a:prstGeom>
          <a:noFill/>
          <a:ln>
            <a:solidFill>
              <a:schemeClr val="tx1"/>
            </a:solidFill>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432701465"/>
      </p:ext>
    </p:extLst>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4114800" y="1416752"/>
            <a:ext cx="4724400" cy="3307648"/>
          </a:xfrm>
          <a:prstGeom prst="rect">
            <a:avLst/>
          </a:prstGeom>
          <a:ln w="9525">
            <a:noFill/>
            <a:miter lim="800000"/>
            <a:headEnd/>
            <a:tailEnd/>
          </a:ln>
        </p:spPr>
      </p:pic>
      <p:sp>
        <p:nvSpPr>
          <p:cNvPr id="17411" name="Rectangle 2"/>
          <p:cNvSpPr>
            <a:spLocks noGrp="1" noChangeArrowheads="1"/>
          </p:cNvSpPr>
          <p:nvPr>
            <p:ph type="title"/>
          </p:nvPr>
        </p:nvSpPr>
        <p:spPr>
          <a:xfrm>
            <a:off x="457200" y="76200"/>
            <a:ext cx="4191000" cy="1143000"/>
          </a:xfrm>
        </p:spPr>
        <p:txBody>
          <a:bodyPr>
            <a:noAutofit/>
          </a:bodyPr>
          <a:lstStyle/>
          <a:p>
            <a:pPr eaLnBrk="1" hangingPunct="1"/>
            <a:r>
              <a:rPr lang="en-US" altLang="en-US" sz="5000" cap="small" dirty="0" smtClean="0">
                <a:solidFill>
                  <a:schemeClr val="accent2"/>
                </a:solidFill>
                <a:latin typeface="Calibri" panose="020F0502020204030204" pitchFamily="34" charset="0"/>
              </a:rPr>
              <a:t>NRT and RRTs</a:t>
            </a:r>
          </a:p>
        </p:txBody>
      </p:sp>
      <p:sp>
        <p:nvSpPr>
          <p:cNvPr id="17412" name="Rectangle 3"/>
          <p:cNvSpPr>
            <a:spLocks noGrp="1" noChangeArrowheads="1"/>
          </p:cNvSpPr>
          <p:nvPr>
            <p:ph sz="half" idx="1"/>
          </p:nvPr>
        </p:nvSpPr>
        <p:spPr>
          <a:xfrm>
            <a:off x="228600" y="1524000"/>
            <a:ext cx="3352800" cy="2133600"/>
          </a:xfrm>
        </p:spPr>
        <p:txBody>
          <a:bodyPr>
            <a:normAutofit/>
          </a:bodyPr>
          <a:lstStyle/>
          <a:p>
            <a:pPr eaLnBrk="1" hangingPunct="1">
              <a:lnSpc>
                <a:spcPct val="100000"/>
              </a:lnSpc>
              <a:spcBef>
                <a:spcPts val="0"/>
              </a:spcBef>
              <a:buNone/>
            </a:pPr>
            <a:r>
              <a:rPr lang="en-US" altLang="en-US" sz="2000" cap="small" dirty="0" smtClean="0">
                <a:solidFill>
                  <a:schemeClr val="accent2"/>
                </a:solidFill>
                <a:latin typeface="Calibri" panose="020F0502020204030204" pitchFamily="34" charset="0"/>
              </a:rPr>
              <a:t>National Response Team</a:t>
            </a:r>
          </a:p>
          <a:p>
            <a:pPr marL="233363" indent="-233363" eaLnBrk="1" hangingPunct="1">
              <a:lnSpc>
                <a:spcPct val="100000"/>
              </a:lnSpc>
              <a:spcBef>
                <a:spcPts val="0"/>
              </a:spcBef>
            </a:pPr>
            <a:r>
              <a:rPr lang="en-US" altLang="en-US" sz="2000" dirty="0" smtClean="0">
                <a:latin typeface="Calibri" panose="020F0502020204030204" pitchFamily="34" charset="0"/>
              </a:rPr>
              <a:t>National-level planning, policy, &amp; coordinating body</a:t>
            </a:r>
          </a:p>
          <a:p>
            <a:pPr marL="233363" indent="-233363" eaLnBrk="1" hangingPunct="1">
              <a:lnSpc>
                <a:spcPct val="100000"/>
              </a:lnSpc>
              <a:spcBef>
                <a:spcPts val="0"/>
              </a:spcBef>
            </a:pPr>
            <a:r>
              <a:rPr lang="en-US" altLang="en-US" sz="2000" dirty="0" smtClean="0">
                <a:latin typeface="Calibri" panose="020F0502020204030204" pitchFamily="34" charset="0"/>
              </a:rPr>
              <a:t>Provide advice &amp; assistance to the OSC and RRT(s) during a response</a:t>
            </a:r>
          </a:p>
        </p:txBody>
      </p:sp>
      <p:sp>
        <p:nvSpPr>
          <p:cNvPr id="7" name="Slide Number Placeholder 6"/>
          <p:cNvSpPr>
            <a:spLocks noGrp="1"/>
          </p:cNvSpPr>
          <p:nvPr>
            <p:ph type="sldNum" sz="quarter" idx="12"/>
          </p:nvPr>
        </p:nvSpPr>
        <p:spPr>
          <a:xfrm>
            <a:off x="6858000" y="6477000"/>
            <a:ext cx="2133600" cy="247650"/>
          </a:xfrm>
        </p:spPr>
        <p:txBody>
          <a:bodyPr/>
          <a:lstStyle/>
          <a:p>
            <a:pPr>
              <a:defRPr/>
            </a:pPr>
            <a:fld id="{DBDF69E5-9C27-44B3-9373-2067D8A68983}" type="slidenum">
              <a:rPr lang="en-US" altLang="en-US" smtClean="0"/>
              <a:pPr>
                <a:defRPr/>
              </a:pPr>
              <a:t>10</a:t>
            </a:fld>
            <a:endParaRPr lang="en-US" altLang="en-US"/>
          </a:p>
        </p:txBody>
      </p:sp>
      <p:pic>
        <p:nvPicPr>
          <p:cNvPr id="8" name="Picture 6" descr="P:\OEM\511 - NRT RRT Support\Task 0\All Tasks - Graphics-template-agency logos\NRT Logos 1-06\DOC Logo.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324600" y="6137010"/>
            <a:ext cx="650436" cy="644790"/>
          </a:xfrm>
          <a:prstGeom prst="rect">
            <a:avLst/>
          </a:prstGeom>
          <a:extLst>
            <a:ext uri="{909E8E84-426E-40DD-AFC4-6F175D3DCCD1}">
              <a14:hiddenFill xmlns:a14="http://schemas.microsoft.com/office/drawing/2010/main" xmlns="">
                <a:solidFill>
                  <a:srgbClr val="FFFFFF"/>
                </a:solidFill>
              </a14:hiddenFill>
            </a:ext>
          </a:extLst>
        </p:spPr>
      </p:pic>
      <p:pic>
        <p:nvPicPr>
          <p:cNvPr id="9" name="Picture 2" descr="P:\OEM\511 - NRT RRT Support\Task 0\All Tasks - Graphics-template-agency logos\NRT Logos 1-06\Agency logos 150 dpi-JPGS\DHS FEMA 150dpi.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715000" y="6117233"/>
            <a:ext cx="632003" cy="664567"/>
          </a:xfrm>
          <a:prstGeom prst="rect">
            <a:avLst/>
          </a:prstGeom>
          <a:noFill/>
          <a:extLst>
            <a:ext uri="{909E8E84-426E-40DD-AFC4-6F175D3DCCD1}">
              <a14:hiddenFill xmlns:a14="http://schemas.microsoft.com/office/drawing/2010/main" xmlns="">
                <a:solidFill>
                  <a:srgbClr val="FFFFFF"/>
                </a:solidFill>
              </a14:hiddenFill>
            </a:ext>
          </a:extLst>
        </p:spPr>
      </p:pic>
      <p:pic>
        <p:nvPicPr>
          <p:cNvPr id="10" name="Picture 2" descr="P:\OEM\511 - NRT RRT Support\Task 0\All Tasks - Graphics-template-agency logos\NRT Logos 1-06\Agency logos 150 dpi-JPGS\DOD 150dpi.jp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343400" y="6081712"/>
            <a:ext cx="700088" cy="700088"/>
          </a:xfrm>
          <a:prstGeom prst="rect">
            <a:avLst/>
          </a:prstGeom>
          <a:noFill/>
          <a:extLst>
            <a:ext uri="{909E8E84-426E-40DD-AFC4-6F175D3DCCD1}">
              <a14:hiddenFill xmlns:a14="http://schemas.microsoft.com/office/drawing/2010/main" xmlns="">
                <a:solidFill>
                  <a:srgbClr val="FFFFFF"/>
                </a:solidFill>
              </a14:hiddenFill>
            </a:ext>
          </a:extLst>
        </p:spPr>
      </p:pic>
      <p:pic>
        <p:nvPicPr>
          <p:cNvPr id="11" name="Picture 2" descr="P:\OEM\511 - NRT RRT Support\Task 0\All Tasks - Graphics-template-agency logos\NRT Logos 1-06\Agency logos 150 dpi-JPGS\DOE 150dpi.jpg"/>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7010400" y="6096000"/>
            <a:ext cx="685800" cy="685800"/>
          </a:xfrm>
          <a:prstGeom prst="rect">
            <a:avLst/>
          </a:prstGeom>
          <a:noFill/>
          <a:extLst>
            <a:ext uri="{909E8E84-426E-40DD-AFC4-6F175D3DCCD1}">
              <a14:hiddenFill xmlns:a14="http://schemas.microsoft.com/office/drawing/2010/main" xmlns="">
                <a:solidFill>
                  <a:srgbClr val="FFFFFF"/>
                </a:solidFill>
              </a14:hiddenFill>
            </a:ext>
          </a:extLst>
        </p:spPr>
      </p:pic>
      <p:pic>
        <p:nvPicPr>
          <p:cNvPr id="12" name="Picture 2" descr="P:\OEM\511 - NRT RRT Support\Task 0\All Tasks - Graphics-template-agency logos\NRT Logos 1-06\Agency logos 150 dpi-JPGS\DOI 150dpi.jpg"/>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2286000" y="6096000"/>
            <a:ext cx="685800" cy="685800"/>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2" descr="P:\OEM\511 - NRT RRT Support\Task 0\All Tasks - Graphics-template-agency logos\NRT Logos 1-06\Agency logos 150 dpi-JPGS\DOJ 150dpi.jpg"/>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3657600" y="6081712"/>
            <a:ext cx="700088" cy="700088"/>
          </a:xfrm>
          <a:prstGeom prst="rect">
            <a:avLst/>
          </a:prstGeom>
          <a:noFill/>
          <a:extLst>
            <a:ext uri="{909E8E84-426E-40DD-AFC4-6F175D3DCCD1}">
              <a14:hiddenFill xmlns:a14="http://schemas.microsoft.com/office/drawing/2010/main" xmlns="">
                <a:solidFill>
                  <a:srgbClr val="FFFFFF"/>
                </a:solidFill>
              </a14:hiddenFill>
            </a:ext>
          </a:extLst>
        </p:spPr>
      </p:pic>
      <p:pic>
        <p:nvPicPr>
          <p:cNvPr id="14" name="Picture 2" descr="P:\OEM\511 - NRT RRT Support\Task 0\All Tasks - Graphics-template-agency logos\NRT Logos 1-06\Agency logos 150 dpi-JPGS\DOL 150.jpg"/>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2971800" y="6096000"/>
            <a:ext cx="685800" cy="685800"/>
          </a:xfrm>
          <a:prstGeom prst="rect">
            <a:avLst/>
          </a:prstGeom>
          <a:noFill/>
          <a:extLst>
            <a:ext uri="{909E8E84-426E-40DD-AFC4-6F175D3DCCD1}">
              <a14:hiddenFill xmlns:a14="http://schemas.microsoft.com/office/drawing/2010/main" xmlns="">
                <a:solidFill>
                  <a:srgbClr val="FFFFFF"/>
                </a:solidFill>
              </a14:hiddenFill>
            </a:ext>
          </a:extLst>
        </p:spPr>
      </p:pic>
      <p:pic>
        <p:nvPicPr>
          <p:cNvPr id="15" name="Picture 2" descr="P:\OEM\511 - NRT RRT Support\Task 0\All Tasks - Graphics-template-agency logos\NRT Logos 1-06\Agency logos 150 dpi-JPGS\DOS 150dpi.jpg"/>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1600200" y="6096000"/>
            <a:ext cx="685800" cy="685800"/>
          </a:xfrm>
          <a:prstGeom prst="rect">
            <a:avLst/>
          </a:prstGeom>
          <a:noFill/>
          <a:extLst>
            <a:ext uri="{909E8E84-426E-40DD-AFC4-6F175D3DCCD1}">
              <a14:hiddenFill xmlns:a14="http://schemas.microsoft.com/office/drawing/2010/main" xmlns="">
                <a:solidFill>
                  <a:srgbClr val="FFFFFF"/>
                </a:solidFill>
              </a14:hiddenFill>
            </a:ext>
          </a:extLst>
        </p:spPr>
      </p:pic>
      <p:pic>
        <p:nvPicPr>
          <p:cNvPr id="16" name="Picture 2" descr="P:\OEM\511 - NRT RRT Support\Task 0\All Tasks - Graphics-template-agency logos\NRT Logos 1-06\Agency logos 150 dpi-JPGS\DOT 150dpi.jpg"/>
          <p:cNvPicPr>
            <a:picLocks noChangeAspect="1" noChangeArrowheads="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914400" y="6096000"/>
            <a:ext cx="685800" cy="685800"/>
          </a:xfrm>
          <a:prstGeom prst="rect">
            <a:avLst/>
          </a:prstGeom>
          <a:noFill/>
          <a:extLst>
            <a:ext uri="{909E8E84-426E-40DD-AFC4-6F175D3DCCD1}">
              <a14:hiddenFill xmlns:a14="http://schemas.microsoft.com/office/drawing/2010/main" xmlns="">
                <a:solidFill>
                  <a:srgbClr val="FFFFFF"/>
                </a:solidFill>
              </a14:hiddenFill>
            </a:ext>
          </a:extLst>
        </p:spPr>
      </p:pic>
      <p:pic>
        <p:nvPicPr>
          <p:cNvPr id="18" name="Picture 2" descr="P:\OEM\511 - NRT RRT Support\Task 0\All Tasks - Graphics-template-agency logos\NRT Logos 1-06\Agency logos 150 dpi-JPGS\GSA 15dpi.jpg"/>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8382000" y="6096000"/>
            <a:ext cx="650170" cy="609600"/>
          </a:xfrm>
          <a:prstGeom prst="rect">
            <a:avLst/>
          </a:prstGeom>
          <a:noFill/>
          <a:extLst>
            <a:ext uri="{909E8E84-426E-40DD-AFC4-6F175D3DCCD1}">
              <a14:hiddenFill xmlns:a14="http://schemas.microsoft.com/office/drawing/2010/main" xmlns="">
                <a:solidFill>
                  <a:srgbClr val="FFFFFF"/>
                </a:solidFill>
              </a14:hiddenFill>
            </a:ext>
          </a:extLst>
        </p:spPr>
      </p:pic>
      <p:pic>
        <p:nvPicPr>
          <p:cNvPr id="19" name="Picture 2" descr="P:\OEM\511 - NRT RRT Support\Task 0\All Tasks - Graphics-template-agency logos\NRT Logos 1-06\Agency logos 150 dpi-JPGS\HHS 150dpi.jpg"/>
          <p:cNvPicPr>
            <a:picLocks noChangeAspect="1" noChangeArrowheads="1"/>
          </p:cNvPicPr>
          <p:nvPr/>
        </p:nvPicPr>
        <p:blipFill>
          <a:blip r:embed="rId14" cstate="print">
            <a:extLst>
              <a:ext uri="{28A0092B-C50C-407E-A947-70E740481C1C}">
                <a14:useLocalDpi xmlns:a14="http://schemas.microsoft.com/office/drawing/2010/main" xmlns="" val="0"/>
              </a:ext>
            </a:extLst>
          </a:blip>
          <a:srcRect/>
          <a:stretch>
            <a:fillRect/>
          </a:stretch>
        </p:blipFill>
        <p:spPr bwMode="auto">
          <a:xfrm>
            <a:off x="7696200" y="6096000"/>
            <a:ext cx="685800" cy="685800"/>
          </a:xfrm>
          <a:prstGeom prst="rect">
            <a:avLst/>
          </a:prstGeom>
          <a:noFill/>
          <a:extLst>
            <a:ext uri="{909E8E84-426E-40DD-AFC4-6F175D3DCCD1}">
              <a14:hiddenFill xmlns:a14="http://schemas.microsoft.com/office/drawing/2010/main" xmlns="">
                <a:solidFill>
                  <a:srgbClr val="FFFFFF"/>
                </a:solidFill>
              </a14:hiddenFill>
            </a:ext>
          </a:extLst>
        </p:spPr>
      </p:pic>
      <p:pic>
        <p:nvPicPr>
          <p:cNvPr id="22" name="Picture 2" descr="P:\OEM\511 - NRT RRT Support\Task 0\All Tasks - Graphics-template-agency logos\NRT Logos 1-06\Agency logos 150 dpi-JPGS\USCG 150dpi.jpg"/>
          <p:cNvPicPr>
            <a:picLocks noChangeAspect="1" noChangeArrowheads="1"/>
          </p:cNvPicPr>
          <p:nvPr/>
        </p:nvPicPr>
        <p:blipFill>
          <a:blip r:embed="rId15" cstate="print">
            <a:extLst>
              <a:ext uri="{28A0092B-C50C-407E-A947-70E740481C1C}">
                <a14:useLocalDpi xmlns:a14="http://schemas.microsoft.com/office/drawing/2010/main" xmlns="" val="0"/>
              </a:ext>
            </a:extLst>
          </a:blip>
          <a:srcRect/>
          <a:stretch>
            <a:fillRect/>
          </a:stretch>
        </p:blipFill>
        <p:spPr bwMode="auto">
          <a:xfrm>
            <a:off x="7772400" y="152400"/>
            <a:ext cx="1137930" cy="948549"/>
          </a:xfrm>
          <a:prstGeom prst="rect">
            <a:avLst/>
          </a:prstGeom>
          <a:noFill/>
          <a:extLst>
            <a:ext uri="{909E8E84-426E-40DD-AFC4-6F175D3DCCD1}">
              <a14:hiddenFill xmlns:a14="http://schemas.microsoft.com/office/drawing/2010/main" xmlns="">
                <a:solidFill>
                  <a:srgbClr val="FFFFFF"/>
                </a:solidFill>
              </a14:hiddenFill>
            </a:ext>
          </a:extLst>
        </p:spPr>
      </p:pic>
      <p:pic>
        <p:nvPicPr>
          <p:cNvPr id="23" name="Picture 2" descr="P:\OEM\511 - NRT RRT Support\Task 0\All Tasks - Graphics-template-agency logos\NRT Logos 1-06\Agency logos 150 dpi-JPGS\USDA 150dpi.jpg"/>
          <p:cNvPicPr>
            <a:picLocks noChangeAspect="1" noChangeArrowheads="1"/>
          </p:cNvPicPr>
          <p:nvPr/>
        </p:nvPicPr>
        <p:blipFill>
          <a:blip r:embed="rId16" cstate="print">
            <a:extLst>
              <a:ext uri="{28A0092B-C50C-407E-A947-70E740481C1C}">
                <a14:useLocalDpi xmlns:a14="http://schemas.microsoft.com/office/drawing/2010/main" xmlns="" val="0"/>
              </a:ext>
            </a:extLst>
          </a:blip>
          <a:srcRect/>
          <a:stretch>
            <a:fillRect/>
          </a:stretch>
        </p:blipFill>
        <p:spPr bwMode="auto">
          <a:xfrm>
            <a:off x="152400" y="6172200"/>
            <a:ext cx="740067" cy="470792"/>
          </a:xfrm>
          <a:prstGeom prst="rect">
            <a:avLst/>
          </a:prstGeom>
          <a:noFill/>
          <a:extLst>
            <a:ext uri="{909E8E84-426E-40DD-AFC4-6F175D3DCCD1}">
              <a14:hiddenFill xmlns:a14="http://schemas.microsoft.com/office/drawing/2010/main" xmlns="">
                <a:solidFill>
                  <a:srgbClr val="FFFFFF"/>
                </a:solidFill>
              </a14:hiddenFill>
            </a:ext>
          </a:extLst>
        </p:spPr>
      </p:pic>
      <p:sp>
        <p:nvSpPr>
          <p:cNvPr id="24" name="Rectangle 105"/>
          <p:cNvSpPr>
            <a:spLocks noGrp="1" noChangeArrowheads="1"/>
          </p:cNvSpPr>
          <p:nvPr>
            <p:ph sz="half" idx="1"/>
          </p:nvPr>
        </p:nvSpPr>
        <p:spPr>
          <a:xfrm>
            <a:off x="228600" y="3962400"/>
            <a:ext cx="8686800" cy="1981200"/>
          </a:xfrm>
        </p:spPr>
        <p:txBody>
          <a:bodyPr>
            <a:normAutofit/>
          </a:bodyPr>
          <a:lstStyle/>
          <a:p>
            <a:pPr eaLnBrk="1" hangingPunct="1">
              <a:lnSpc>
                <a:spcPct val="80000"/>
              </a:lnSpc>
              <a:buNone/>
            </a:pPr>
            <a:r>
              <a:rPr lang="en-US" altLang="en-US" sz="2000" cap="small" dirty="0" smtClean="0">
                <a:solidFill>
                  <a:schemeClr val="accent2"/>
                </a:solidFill>
                <a:latin typeface="Calibri" panose="020F0502020204030204" pitchFamily="34" charset="0"/>
              </a:rPr>
              <a:t>Regional Response Teams - 13</a:t>
            </a:r>
          </a:p>
          <a:p>
            <a:pPr eaLnBrk="1" hangingPunct="1">
              <a:lnSpc>
                <a:spcPct val="80000"/>
              </a:lnSpc>
            </a:pPr>
            <a:r>
              <a:rPr lang="en-US" altLang="en-US" sz="2000" dirty="0" smtClean="0">
                <a:latin typeface="Calibri" panose="020F0502020204030204" pitchFamily="34" charset="0"/>
              </a:rPr>
              <a:t>Co-chaired by EPA &amp; USCG</a:t>
            </a:r>
          </a:p>
          <a:p>
            <a:pPr eaLnBrk="1" hangingPunct="1">
              <a:lnSpc>
                <a:spcPct val="80000"/>
              </a:lnSpc>
            </a:pPr>
            <a:r>
              <a:rPr lang="en-US" altLang="en-US" sz="2000" dirty="0" smtClean="0">
                <a:latin typeface="Calibri" panose="020F0502020204030204" pitchFamily="34" charset="0"/>
              </a:rPr>
              <a:t>15 Federal agencies plus State/Territorial &amp; Tribal representatives</a:t>
            </a:r>
          </a:p>
          <a:p>
            <a:pPr eaLnBrk="1" hangingPunct="1">
              <a:lnSpc>
                <a:spcPct val="80000"/>
              </a:lnSpc>
            </a:pPr>
            <a:r>
              <a:rPr lang="en-US" altLang="en-US" sz="2000" dirty="0" smtClean="0">
                <a:latin typeface="Calibri" panose="020F0502020204030204" pitchFamily="34" charset="0"/>
              </a:rPr>
              <a:t>Engage in planning &amp; training activities year-round</a:t>
            </a:r>
          </a:p>
          <a:p>
            <a:pPr eaLnBrk="1" hangingPunct="1">
              <a:lnSpc>
                <a:spcPct val="80000"/>
              </a:lnSpc>
            </a:pPr>
            <a:r>
              <a:rPr lang="en-US" altLang="en-US" sz="2000" dirty="0" smtClean="0">
                <a:latin typeface="Calibri" panose="020F0502020204030204" pitchFamily="34" charset="0"/>
              </a:rPr>
              <a:t>Coordinate decision making process for alternative cleanup operations</a:t>
            </a:r>
          </a:p>
          <a:p>
            <a:pPr eaLnBrk="1" hangingPunct="1">
              <a:lnSpc>
                <a:spcPct val="80000"/>
              </a:lnSpc>
            </a:pPr>
            <a:r>
              <a:rPr lang="en-US" altLang="en-US" sz="2000" dirty="0" smtClean="0">
                <a:latin typeface="Calibri" panose="020F0502020204030204" pitchFamily="34" charset="0"/>
              </a:rPr>
              <a:t>Provide technical expertise &amp; resources to the OSC during a response</a:t>
            </a:r>
          </a:p>
        </p:txBody>
      </p:sp>
      <p:pic>
        <p:nvPicPr>
          <p:cNvPr id="25" name="Picture 24"/>
          <p:cNvPicPr>
            <a:picLocks noChangeAspect="1"/>
          </p:cNvPicPr>
          <p:nvPr/>
        </p:nvPicPr>
        <p:blipFill>
          <a:blip r:embed="rId17" cstate="print">
            <a:extLst>
              <a:ext uri="{28A0092B-C50C-407E-A947-70E740481C1C}">
                <a14:useLocalDpi xmlns:a14="http://schemas.microsoft.com/office/drawing/2010/main" xmlns="" val="0"/>
              </a:ext>
            </a:extLst>
          </a:blip>
          <a:stretch>
            <a:fillRect/>
          </a:stretch>
        </p:blipFill>
        <p:spPr>
          <a:xfrm>
            <a:off x="5029200" y="6071522"/>
            <a:ext cx="710278" cy="710278"/>
          </a:xfrm>
          <a:prstGeom prst="rect">
            <a:avLst/>
          </a:prstGeom>
        </p:spPr>
      </p:pic>
      <p:pic>
        <p:nvPicPr>
          <p:cNvPr id="26" name="Picture 10" descr="EPA 150dpi"/>
          <p:cNvPicPr>
            <a:picLocks noChangeAspect="1" noChangeArrowheads="1"/>
          </p:cNvPicPr>
          <p:nvPr/>
        </p:nvPicPr>
        <p:blipFill>
          <a:blip r:embed="rId18" cstate="print"/>
          <a:srcRect/>
          <a:stretch>
            <a:fillRect/>
          </a:stretch>
        </p:blipFill>
        <p:spPr bwMode="auto">
          <a:xfrm>
            <a:off x="6655477" y="152400"/>
            <a:ext cx="964523" cy="964523"/>
          </a:xfrm>
          <a:prstGeom prst="rect">
            <a:avLst/>
          </a:prstGeom>
          <a:noFill/>
          <a:ln w="9525">
            <a:noFill/>
            <a:miter lim="800000"/>
            <a:headEnd/>
            <a:tailEnd/>
          </a:ln>
        </p:spPr>
      </p:pic>
    </p:spTree>
    <p:extLst>
      <p:ext uri="{BB962C8B-B14F-4D97-AF65-F5344CB8AC3E}">
        <p14:creationId xmlns:p14="http://schemas.microsoft.com/office/powerpoint/2010/main" xmlns="" val="175624627"/>
      </p:ext>
    </p:extLst>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cap="small" dirty="0" smtClean="0">
                <a:latin typeface="Calibri" pitchFamily="34" charset="0"/>
              </a:rPr>
              <a:t>Role of the Responsible Party</a:t>
            </a:r>
            <a:endParaRPr lang="en-US" sz="4400" cap="small" dirty="0">
              <a:latin typeface="Calibri" pitchFamily="34" charset="0"/>
            </a:endParaRPr>
          </a:p>
        </p:txBody>
      </p:sp>
      <p:sp>
        <p:nvSpPr>
          <p:cNvPr id="6" name="Content Placeholder 5"/>
          <p:cNvSpPr>
            <a:spLocks noGrp="1"/>
          </p:cNvSpPr>
          <p:nvPr>
            <p:ph idx="1"/>
          </p:nvPr>
        </p:nvSpPr>
        <p:spPr>
          <a:xfrm>
            <a:off x="5410200" y="1981200"/>
            <a:ext cx="3276600" cy="3810000"/>
          </a:xfrm>
        </p:spPr>
        <p:txBody>
          <a:bodyPr>
            <a:normAutofit fontScale="85000" lnSpcReduction="20000"/>
          </a:bodyPr>
          <a:lstStyle/>
          <a:p>
            <a:pPr>
              <a:lnSpc>
                <a:spcPct val="100000"/>
              </a:lnSpc>
              <a:buNone/>
            </a:pPr>
            <a:r>
              <a:rPr lang="en-US" sz="2800" dirty="0" smtClean="0">
                <a:latin typeface="Calibri" pitchFamily="34" charset="0"/>
              </a:rPr>
              <a:t>Responsible for:</a:t>
            </a:r>
          </a:p>
          <a:p>
            <a:pPr lvl="1">
              <a:lnSpc>
                <a:spcPct val="100000"/>
              </a:lnSpc>
              <a:spcBef>
                <a:spcPts val="0"/>
              </a:spcBef>
            </a:pPr>
            <a:r>
              <a:rPr lang="en-US" dirty="0" smtClean="0">
                <a:latin typeface="Calibri" pitchFamily="34" charset="0"/>
              </a:rPr>
              <a:t>Cleaning up the spill</a:t>
            </a:r>
          </a:p>
          <a:p>
            <a:pPr lvl="1">
              <a:lnSpc>
                <a:spcPct val="100000"/>
              </a:lnSpc>
              <a:spcBef>
                <a:spcPts val="0"/>
              </a:spcBef>
            </a:pPr>
            <a:r>
              <a:rPr lang="en-US" dirty="0" smtClean="0">
                <a:latin typeface="Calibri" pitchFamily="34" charset="0"/>
              </a:rPr>
              <a:t>Response costs</a:t>
            </a:r>
          </a:p>
          <a:p>
            <a:pPr lvl="1">
              <a:lnSpc>
                <a:spcPct val="100000"/>
              </a:lnSpc>
              <a:spcBef>
                <a:spcPts val="0"/>
              </a:spcBef>
            </a:pPr>
            <a:r>
              <a:rPr lang="en-US" dirty="0" smtClean="0">
                <a:latin typeface="Calibri" pitchFamily="34" charset="0"/>
              </a:rPr>
              <a:t>Certain damages</a:t>
            </a:r>
          </a:p>
          <a:p>
            <a:pPr lvl="1">
              <a:lnSpc>
                <a:spcPct val="100000"/>
              </a:lnSpc>
              <a:spcBef>
                <a:spcPts val="0"/>
              </a:spcBef>
              <a:spcAft>
                <a:spcPts val="600"/>
              </a:spcAft>
            </a:pPr>
            <a:r>
              <a:rPr lang="en-US" dirty="0" smtClean="0">
                <a:latin typeface="Calibri" pitchFamily="34" charset="0"/>
              </a:rPr>
              <a:t>Environmental restoration </a:t>
            </a:r>
          </a:p>
          <a:p>
            <a:pPr lvl="1">
              <a:lnSpc>
                <a:spcPct val="100000"/>
              </a:lnSpc>
              <a:spcBef>
                <a:spcPts val="0"/>
              </a:spcBef>
              <a:spcAft>
                <a:spcPts val="600"/>
              </a:spcAft>
              <a:buNone/>
            </a:pPr>
            <a:endParaRPr lang="en-US" dirty="0" smtClean="0">
              <a:latin typeface="Calibri" pitchFamily="34" charset="0"/>
            </a:endParaRPr>
          </a:p>
          <a:p>
            <a:pPr>
              <a:lnSpc>
                <a:spcPct val="110000"/>
              </a:lnSpc>
              <a:spcBef>
                <a:spcPts val="0"/>
              </a:spcBef>
              <a:buNone/>
            </a:pPr>
            <a:r>
              <a:rPr lang="en-US" sz="2800" dirty="0" smtClean="0">
                <a:latin typeface="Calibri" pitchFamily="34" charset="0"/>
              </a:rPr>
              <a:t>Often a response partner and part of the Unified Command</a:t>
            </a:r>
            <a:endParaRPr lang="en-US" sz="2800" dirty="0">
              <a:latin typeface="Calibri" pitchFamily="34" charset="0"/>
            </a:endParaRPr>
          </a:p>
        </p:txBody>
      </p:sp>
      <p:sp>
        <p:nvSpPr>
          <p:cNvPr id="5" name="Slide Number Placeholder 4"/>
          <p:cNvSpPr>
            <a:spLocks noGrp="1"/>
          </p:cNvSpPr>
          <p:nvPr>
            <p:ph type="sldNum" sz="quarter" idx="12"/>
          </p:nvPr>
        </p:nvSpPr>
        <p:spPr/>
        <p:txBody>
          <a:bodyPr/>
          <a:lstStyle/>
          <a:p>
            <a:pPr>
              <a:defRPr/>
            </a:pPr>
            <a:fld id="{FB5E49AC-A954-4BB3-BE58-CEF7D04ABDDC}" type="slidenum">
              <a:rPr lang="en-US" altLang="en-US" smtClean="0"/>
              <a:pPr>
                <a:defRPr/>
              </a:pPr>
              <a:t>11</a:t>
            </a:fld>
            <a:endParaRPr lang="en-US" altLang="en-US"/>
          </a:p>
        </p:txBody>
      </p:sp>
      <p:pic>
        <p:nvPicPr>
          <p:cNvPr id="7" name="Picture 6" descr="bp-claims.jpg"/>
          <p:cNvPicPr>
            <a:picLocks noChangeAspect="1"/>
          </p:cNvPicPr>
          <p:nvPr/>
        </p:nvPicPr>
        <p:blipFill>
          <a:blip r:embed="rId3" cstate="print"/>
          <a:stretch>
            <a:fillRect/>
          </a:stretch>
        </p:blipFill>
        <p:spPr>
          <a:xfrm>
            <a:off x="533400" y="1676400"/>
            <a:ext cx="3657600" cy="2467257"/>
          </a:xfrm>
          <a:prstGeom prst="rect">
            <a:avLst/>
          </a:prstGeom>
        </p:spPr>
      </p:pic>
      <p:pic>
        <p:nvPicPr>
          <p:cNvPr id="8" name="Picture 7" descr="bp unified command.jpg"/>
          <p:cNvPicPr>
            <a:picLocks noChangeAspect="1"/>
          </p:cNvPicPr>
          <p:nvPr/>
        </p:nvPicPr>
        <p:blipFill>
          <a:blip r:embed="rId4" cstate="print"/>
          <a:stretch>
            <a:fillRect/>
          </a:stretch>
        </p:blipFill>
        <p:spPr>
          <a:xfrm>
            <a:off x="1066800" y="3886200"/>
            <a:ext cx="4118822" cy="2743200"/>
          </a:xfrm>
          <a:prstGeom prst="rect">
            <a:avLst/>
          </a:prstGeom>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A372D37-206D-4F04-A0F5-39E4F316C224}" type="slidenum">
              <a:rPr lang="en-US" altLang="en-US" smtClean="0"/>
              <a:pPr>
                <a:defRPr/>
              </a:pPr>
              <a:t>12</a:t>
            </a:fld>
            <a:endParaRPr lang="en-US" altLang="en-US"/>
          </a:p>
        </p:txBody>
      </p:sp>
      <p:sp>
        <p:nvSpPr>
          <p:cNvPr id="4" name="TextBox 3"/>
          <p:cNvSpPr txBox="1"/>
          <p:nvPr/>
        </p:nvSpPr>
        <p:spPr>
          <a:xfrm>
            <a:off x="838200" y="304800"/>
            <a:ext cx="7315079" cy="769441"/>
          </a:xfrm>
          <a:prstGeom prst="rect">
            <a:avLst/>
          </a:prstGeom>
          <a:noFill/>
        </p:spPr>
        <p:txBody>
          <a:bodyPr wrap="none" rtlCol="0">
            <a:spAutoFit/>
          </a:bodyPr>
          <a:lstStyle/>
          <a:p>
            <a:r>
              <a:rPr lang="en-US" sz="4400" cap="small" dirty="0" smtClean="0">
                <a:solidFill>
                  <a:schemeClr val="accent2"/>
                </a:solidFill>
                <a:latin typeface="Calibri" pitchFamily="34" charset="0"/>
              </a:rPr>
              <a:t>Response Structure in the Field</a:t>
            </a:r>
            <a:endParaRPr lang="en-US" sz="4400" cap="small" dirty="0">
              <a:solidFill>
                <a:schemeClr val="accent2"/>
              </a:solidFill>
              <a:latin typeface="Calibri" pitchFamily="34" charset="0"/>
            </a:endParaRPr>
          </a:p>
        </p:txBody>
      </p:sp>
      <p:pic>
        <p:nvPicPr>
          <p:cNvPr id="1026" name="Picture 2"/>
          <p:cNvPicPr>
            <a:picLocks noChangeAspect="1" noChangeArrowheads="1"/>
          </p:cNvPicPr>
          <p:nvPr/>
        </p:nvPicPr>
        <p:blipFill>
          <a:blip r:embed="rId3" cstate="print"/>
          <a:srcRect/>
          <a:stretch>
            <a:fillRect/>
          </a:stretch>
        </p:blipFill>
        <p:spPr bwMode="auto">
          <a:xfrm>
            <a:off x="2243197" y="1752599"/>
            <a:ext cx="6672203" cy="4301533"/>
          </a:xfrm>
          <a:prstGeom prst="rect">
            <a:avLst/>
          </a:prstGeom>
          <a:noFill/>
          <a:ln w="9525">
            <a:noFill/>
            <a:miter lim="800000"/>
            <a:headEnd/>
            <a:tailEnd/>
          </a:ln>
        </p:spPr>
      </p:pic>
      <p:sp>
        <p:nvSpPr>
          <p:cNvPr id="5" name="TextBox 4"/>
          <p:cNvSpPr txBox="1"/>
          <p:nvPr/>
        </p:nvSpPr>
        <p:spPr>
          <a:xfrm>
            <a:off x="228600" y="1524000"/>
            <a:ext cx="3429000" cy="3416320"/>
          </a:xfrm>
          <a:prstGeom prst="rect">
            <a:avLst/>
          </a:prstGeom>
          <a:noFill/>
        </p:spPr>
        <p:txBody>
          <a:bodyPr wrap="square" rtlCol="0">
            <a:spAutoFit/>
          </a:bodyPr>
          <a:lstStyle/>
          <a:p>
            <a:r>
              <a:rPr lang="en-US" dirty="0" smtClean="0"/>
              <a:t>The NRS employs the </a:t>
            </a:r>
          </a:p>
          <a:p>
            <a:r>
              <a:rPr lang="en-US" dirty="0" smtClean="0"/>
              <a:t>National Incident Management System (NIMS)</a:t>
            </a:r>
          </a:p>
          <a:p>
            <a:endParaRPr lang="en-US" dirty="0" smtClean="0"/>
          </a:p>
          <a:p>
            <a:r>
              <a:rPr lang="en-US" dirty="0" smtClean="0"/>
              <a:t>The </a:t>
            </a:r>
            <a:r>
              <a:rPr lang="en-US" b="1" dirty="0" smtClean="0"/>
              <a:t>Unified Command </a:t>
            </a:r>
            <a:r>
              <a:rPr lang="en-US" dirty="0" smtClean="0"/>
              <a:t>is responsible for overall incident management and is typically made up of the federal On-Scene Coordinator (OSC), State On-Scene Coordinator (SOSC), and Responsible Party (RP) </a:t>
            </a:r>
            <a:endParaRPr lang="en-US" dirty="0"/>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Grp="1" noChangeArrowheads="1"/>
          </p:cNvSpPr>
          <p:nvPr>
            <p:ph type="title"/>
          </p:nvPr>
        </p:nvSpPr>
        <p:spPr>
          <a:xfrm>
            <a:off x="457200" y="152400"/>
            <a:ext cx="8229600" cy="1143000"/>
          </a:xfrm>
        </p:spPr>
        <p:txBody>
          <a:bodyPr>
            <a:noAutofit/>
          </a:bodyPr>
          <a:lstStyle/>
          <a:p>
            <a:pPr algn="ctr" eaLnBrk="1" hangingPunct="1"/>
            <a:r>
              <a:rPr lang="en-US" altLang="en-US" sz="5000" cap="small" dirty="0" smtClean="0">
                <a:solidFill>
                  <a:schemeClr val="accent2"/>
                </a:solidFill>
                <a:latin typeface="Calibri" pitchFamily="34" charset="0"/>
              </a:rPr>
              <a:t>NRS Response Funding</a:t>
            </a:r>
          </a:p>
        </p:txBody>
      </p:sp>
      <p:sp>
        <p:nvSpPr>
          <p:cNvPr id="36868" name="Rectangle 3"/>
          <p:cNvSpPr>
            <a:spLocks noGrp="1" noChangeArrowheads="1"/>
          </p:cNvSpPr>
          <p:nvPr>
            <p:ph idx="1"/>
          </p:nvPr>
        </p:nvSpPr>
        <p:spPr>
          <a:xfrm>
            <a:off x="304800" y="2819400"/>
            <a:ext cx="3657600" cy="1828800"/>
          </a:xfrm>
        </p:spPr>
        <p:txBody>
          <a:bodyPr>
            <a:normAutofit/>
          </a:bodyPr>
          <a:lstStyle/>
          <a:p>
            <a:pPr eaLnBrk="1" hangingPunct="1">
              <a:lnSpc>
                <a:spcPct val="100000"/>
              </a:lnSpc>
              <a:spcBef>
                <a:spcPts val="0"/>
              </a:spcBef>
              <a:buFontTx/>
              <a:buNone/>
            </a:pPr>
            <a:r>
              <a:rPr lang="en-US" altLang="en-US" sz="2400" b="1" u="sng" dirty="0" smtClean="0">
                <a:latin typeface="Calibri" pitchFamily="34" charset="0"/>
              </a:rPr>
              <a:t>Oils</a:t>
            </a:r>
          </a:p>
          <a:p>
            <a:pPr eaLnBrk="1" hangingPunct="1">
              <a:lnSpc>
                <a:spcPct val="100000"/>
              </a:lnSpc>
              <a:spcBef>
                <a:spcPts val="0"/>
              </a:spcBef>
              <a:buNone/>
            </a:pPr>
            <a:r>
              <a:rPr lang="en-US" altLang="en-US" sz="2400" cap="small" dirty="0" smtClean="0">
                <a:latin typeface="Calibri" pitchFamily="34" charset="0"/>
              </a:rPr>
              <a:t>    OPA 90</a:t>
            </a:r>
          </a:p>
          <a:p>
            <a:pPr lvl="1" eaLnBrk="1" hangingPunct="1">
              <a:lnSpc>
                <a:spcPct val="100000"/>
              </a:lnSpc>
              <a:spcBef>
                <a:spcPts val="0"/>
              </a:spcBef>
            </a:pPr>
            <a:r>
              <a:rPr lang="en-US" altLang="en-US" sz="2400" cap="small" dirty="0" smtClean="0">
                <a:latin typeface="Calibri" pitchFamily="34" charset="0"/>
              </a:rPr>
              <a:t>Oil Spill Liability   </a:t>
            </a:r>
          </a:p>
          <a:p>
            <a:pPr lvl="1" eaLnBrk="1" hangingPunct="1">
              <a:lnSpc>
                <a:spcPct val="100000"/>
              </a:lnSpc>
              <a:spcBef>
                <a:spcPts val="0"/>
              </a:spcBef>
              <a:buFontTx/>
              <a:buNone/>
            </a:pPr>
            <a:r>
              <a:rPr lang="en-US" altLang="en-US" sz="2400" cap="small" dirty="0" smtClean="0">
                <a:latin typeface="Calibri" pitchFamily="34" charset="0"/>
              </a:rPr>
              <a:t>   Trust Fund (OSLTF)</a:t>
            </a:r>
          </a:p>
        </p:txBody>
      </p:sp>
      <p:sp>
        <p:nvSpPr>
          <p:cNvPr id="8" name="Slide Number Placeholder 7"/>
          <p:cNvSpPr>
            <a:spLocks noGrp="1"/>
          </p:cNvSpPr>
          <p:nvPr>
            <p:ph type="sldNum" sz="quarter" idx="12"/>
          </p:nvPr>
        </p:nvSpPr>
        <p:spPr/>
        <p:txBody>
          <a:bodyPr/>
          <a:lstStyle/>
          <a:p>
            <a:pPr>
              <a:defRPr/>
            </a:pPr>
            <a:fld id="{479DABE9-3C72-4E98-BF80-792ECD75251D}" type="slidenum">
              <a:rPr lang="en-US" altLang="en-US" smtClean="0"/>
              <a:pPr>
                <a:defRPr/>
              </a:pPr>
              <a:t>13</a:t>
            </a:fld>
            <a:endParaRPr lang="en-US" altLang="en-US"/>
          </a:p>
        </p:txBody>
      </p:sp>
      <p:pic>
        <p:nvPicPr>
          <p:cNvPr id="36870" name="Picture 10" descr="EPA 150dpi"/>
          <p:cNvPicPr>
            <a:picLocks noChangeAspect="1" noChangeArrowheads="1"/>
          </p:cNvPicPr>
          <p:nvPr/>
        </p:nvPicPr>
        <p:blipFill>
          <a:blip r:embed="rId3" cstate="print"/>
          <a:srcRect/>
          <a:stretch>
            <a:fillRect/>
          </a:stretch>
        </p:blipFill>
        <p:spPr bwMode="auto">
          <a:xfrm>
            <a:off x="914400" y="4876800"/>
            <a:ext cx="1676400" cy="1676400"/>
          </a:xfrm>
          <a:prstGeom prst="rect">
            <a:avLst/>
          </a:prstGeom>
          <a:noFill/>
          <a:ln w="9525">
            <a:noFill/>
            <a:miter lim="800000"/>
            <a:headEnd/>
            <a:tailEnd/>
          </a:ln>
        </p:spPr>
      </p:pic>
      <p:sp>
        <p:nvSpPr>
          <p:cNvPr id="36871" name="Text Box 11"/>
          <p:cNvSpPr txBox="1">
            <a:spLocks noChangeArrowheads="1"/>
          </p:cNvSpPr>
          <p:nvPr/>
        </p:nvSpPr>
        <p:spPr bwMode="auto">
          <a:xfrm>
            <a:off x="2590800" y="4983540"/>
            <a:ext cx="6096000" cy="1200329"/>
          </a:xfrm>
          <a:prstGeom prst="rect">
            <a:avLst/>
          </a:prstGeom>
          <a:noFill/>
          <a:ln w="9525" algn="ctr">
            <a:noFill/>
            <a:miter lim="800000"/>
            <a:headEnd/>
            <a:tailEnd/>
          </a:ln>
          <a:effectLst/>
        </p:spPr>
        <p:txBody>
          <a:bodyPr wrap="square">
            <a:spAutoFit/>
          </a:bodyPr>
          <a:lstStyle/>
          <a:p>
            <a:pPr algn="l" eaLnBrk="1" hangingPunct="1">
              <a:spcBef>
                <a:spcPts val="0"/>
              </a:spcBef>
            </a:pPr>
            <a:r>
              <a:rPr lang="en-US" altLang="en-US" sz="2400" b="1" u="sng" dirty="0">
                <a:solidFill>
                  <a:schemeClr val="tx1"/>
                </a:solidFill>
                <a:latin typeface="Calibri" pitchFamily="34" charset="0"/>
              </a:rPr>
              <a:t>Hazardous Substances</a:t>
            </a:r>
          </a:p>
          <a:p>
            <a:pPr marL="287338" algn="l" eaLnBrk="1" hangingPunct="1">
              <a:spcBef>
                <a:spcPts val="0"/>
              </a:spcBef>
            </a:pPr>
            <a:r>
              <a:rPr lang="en-US" altLang="en-US" sz="2400" cap="small" dirty="0" smtClean="0">
                <a:solidFill>
                  <a:schemeClr val="tx1"/>
                </a:solidFill>
                <a:latin typeface="Calibri" pitchFamily="34" charset="0"/>
              </a:rPr>
              <a:t>CERCLA (aka Superfund)</a:t>
            </a:r>
          </a:p>
          <a:p>
            <a:pPr marL="287338" algn="l" eaLnBrk="1" hangingPunct="1">
              <a:spcBef>
                <a:spcPts val="0"/>
              </a:spcBef>
            </a:pPr>
            <a:r>
              <a:rPr lang="en-US" altLang="en-US" sz="2400" cap="small" dirty="0" smtClean="0">
                <a:latin typeface="Calibri" pitchFamily="34" charset="0"/>
              </a:rPr>
              <a:t>  - Superfund Trust Fund</a:t>
            </a:r>
            <a:endParaRPr lang="en-US" altLang="en-US" sz="2400" cap="small" dirty="0">
              <a:solidFill>
                <a:schemeClr val="tx1"/>
              </a:solidFill>
              <a:latin typeface="Calibri" pitchFamily="34" charset="0"/>
            </a:endParaRPr>
          </a:p>
        </p:txBody>
      </p:sp>
      <p:pic>
        <p:nvPicPr>
          <p:cNvPr id="9" name="Picture 8" descr="npfc.png"/>
          <p:cNvPicPr>
            <a:picLocks noChangeAspect="1"/>
          </p:cNvPicPr>
          <p:nvPr/>
        </p:nvPicPr>
        <p:blipFill>
          <a:blip r:embed="rId4" cstate="print"/>
          <a:stretch>
            <a:fillRect/>
          </a:stretch>
        </p:blipFill>
        <p:spPr>
          <a:xfrm>
            <a:off x="1447800" y="1543238"/>
            <a:ext cx="1832467" cy="1809562"/>
          </a:xfrm>
          <a:prstGeom prst="rect">
            <a:avLst/>
          </a:prstGeom>
        </p:spPr>
      </p:pic>
      <p:pic>
        <p:nvPicPr>
          <p:cNvPr id="2050" name="Picture 2"/>
          <p:cNvPicPr>
            <a:picLocks noChangeAspect="1" noChangeArrowheads="1"/>
          </p:cNvPicPr>
          <p:nvPr/>
        </p:nvPicPr>
        <p:blipFill>
          <a:blip r:embed="rId5" cstate="print"/>
          <a:srcRect/>
          <a:stretch>
            <a:fillRect/>
          </a:stretch>
        </p:blipFill>
        <p:spPr bwMode="auto">
          <a:xfrm>
            <a:off x="3581400" y="1447800"/>
            <a:ext cx="5505450" cy="3571875"/>
          </a:xfrm>
          <a:prstGeom prst="rect">
            <a:avLst/>
          </a:prstGeom>
          <a:noFill/>
          <a:ln w="9525">
            <a:noFill/>
            <a:miter lim="800000"/>
            <a:headEnd/>
            <a:tailEnd/>
          </a:ln>
        </p:spPr>
      </p:pic>
    </p:spTree>
    <p:extLst>
      <p:ext uri="{BB962C8B-B14F-4D97-AF65-F5344CB8AC3E}">
        <p14:creationId xmlns:p14="http://schemas.microsoft.com/office/powerpoint/2010/main" xmlns="" val="732863611"/>
      </p:ext>
    </p:extLst>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qs-nas-t-001\cg-5\CG-53\CG-533\CG-MER-1\SONS\SONS 2012\Seminar Photos\120913-G-OY189-047.JPG"/>
          <p:cNvPicPr>
            <a:picLocks noChangeAspect="1" noChangeArrowheads="1"/>
          </p:cNvPicPr>
          <p:nvPr/>
        </p:nvPicPr>
        <p:blipFill>
          <a:blip r:embed="rId3" cstate="print"/>
          <a:srcRect/>
          <a:stretch>
            <a:fillRect/>
          </a:stretch>
        </p:blipFill>
        <p:spPr bwMode="auto">
          <a:xfrm>
            <a:off x="2362200" y="4648200"/>
            <a:ext cx="2971800" cy="2080260"/>
          </a:xfrm>
          <a:prstGeom prst="rect">
            <a:avLst/>
          </a:prstGeom>
          <a:noFill/>
          <a:ln w="9525">
            <a:noFill/>
            <a:miter lim="800000"/>
            <a:headEnd/>
            <a:tailEnd/>
          </a:ln>
        </p:spPr>
      </p:pic>
      <p:pic>
        <p:nvPicPr>
          <p:cNvPr id="7" name="Picture 6" descr="dwh.jpg"/>
          <p:cNvPicPr>
            <a:picLocks noChangeAspect="1"/>
          </p:cNvPicPr>
          <p:nvPr/>
        </p:nvPicPr>
        <p:blipFill>
          <a:blip r:embed="rId4" cstate="print"/>
          <a:stretch>
            <a:fillRect/>
          </a:stretch>
        </p:blipFill>
        <p:spPr>
          <a:xfrm>
            <a:off x="381000" y="3200400"/>
            <a:ext cx="2641600" cy="2057400"/>
          </a:xfrm>
          <a:prstGeom prst="rect">
            <a:avLst/>
          </a:prstGeom>
        </p:spPr>
      </p:pic>
      <p:sp>
        <p:nvSpPr>
          <p:cNvPr id="2" name="Title 1"/>
          <p:cNvSpPr>
            <a:spLocks noGrp="1"/>
          </p:cNvSpPr>
          <p:nvPr>
            <p:ph type="title"/>
          </p:nvPr>
        </p:nvSpPr>
        <p:spPr/>
        <p:txBody>
          <a:bodyPr>
            <a:normAutofit/>
          </a:bodyPr>
          <a:lstStyle/>
          <a:p>
            <a:r>
              <a:rPr lang="en-US" cap="small" dirty="0" smtClean="0">
                <a:latin typeface="Calibri" pitchFamily="34" charset="0"/>
              </a:rPr>
              <a:t>Spill of National Significance (SONS)</a:t>
            </a:r>
            <a:endParaRPr lang="en-US" cap="small" dirty="0">
              <a:latin typeface="Calibri" pitchFamily="34" charset="0"/>
            </a:endParaRPr>
          </a:p>
        </p:txBody>
      </p:sp>
      <p:sp>
        <p:nvSpPr>
          <p:cNvPr id="3" name="Content Placeholder 2"/>
          <p:cNvSpPr>
            <a:spLocks noGrp="1"/>
          </p:cNvSpPr>
          <p:nvPr>
            <p:ph idx="1"/>
          </p:nvPr>
        </p:nvSpPr>
        <p:spPr>
          <a:xfrm>
            <a:off x="304800" y="1447800"/>
            <a:ext cx="8686800" cy="1752600"/>
          </a:xfrm>
        </p:spPr>
        <p:txBody>
          <a:bodyPr>
            <a:normAutofit lnSpcReduction="10000"/>
          </a:bodyPr>
          <a:lstStyle/>
          <a:p>
            <a:pPr>
              <a:lnSpc>
                <a:spcPct val="100000"/>
              </a:lnSpc>
            </a:pPr>
            <a:r>
              <a:rPr lang="en-US" sz="2200" dirty="0" smtClean="0">
                <a:latin typeface="Calibri" pitchFamily="34" charset="0"/>
              </a:rPr>
              <a:t>A SONS is an oil spill of such complexity or scope that it requires exceptional coordination</a:t>
            </a:r>
          </a:p>
          <a:p>
            <a:pPr>
              <a:lnSpc>
                <a:spcPct val="100000"/>
              </a:lnSpc>
            </a:pPr>
            <a:r>
              <a:rPr lang="en-US" sz="2200" dirty="0" smtClean="0">
                <a:latin typeface="Calibri" pitchFamily="34" charset="0"/>
              </a:rPr>
              <a:t>A USCG National Incident Commander (NIC) or EPA Senior Agency Official (SAO) will be appointed to assume/assist the OSC with communications and coordination</a:t>
            </a:r>
            <a:endParaRPr lang="en-US" sz="2200" dirty="0">
              <a:latin typeface="Calibri" pitchFamily="34" charset="0"/>
            </a:endParaRPr>
          </a:p>
        </p:txBody>
      </p:sp>
      <p:sp>
        <p:nvSpPr>
          <p:cNvPr id="4" name="Slide Number Placeholder 3"/>
          <p:cNvSpPr>
            <a:spLocks noGrp="1"/>
          </p:cNvSpPr>
          <p:nvPr>
            <p:ph type="sldNum" sz="quarter" idx="12"/>
          </p:nvPr>
        </p:nvSpPr>
        <p:spPr/>
        <p:txBody>
          <a:bodyPr/>
          <a:lstStyle/>
          <a:p>
            <a:pPr>
              <a:defRPr/>
            </a:pPr>
            <a:fld id="{E8173E21-A645-43F7-A80B-D97209F92684}" type="slidenum">
              <a:rPr lang="en-US" altLang="en-US" smtClean="0"/>
              <a:pPr>
                <a:defRPr/>
              </a:pPr>
              <a:t>14</a:t>
            </a:fld>
            <a:endParaRPr lang="en-US" altLang="en-US"/>
          </a:p>
        </p:txBody>
      </p:sp>
      <p:sp>
        <p:nvSpPr>
          <p:cNvPr id="6" name="TextBox 5"/>
          <p:cNvSpPr txBox="1"/>
          <p:nvPr/>
        </p:nvSpPr>
        <p:spPr>
          <a:xfrm>
            <a:off x="5410200" y="4572000"/>
            <a:ext cx="3429000" cy="1477328"/>
          </a:xfrm>
          <a:prstGeom prst="rect">
            <a:avLst/>
          </a:prstGeom>
          <a:noFill/>
        </p:spPr>
        <p:txBody>
          <a:bodyPr wrap="square" rtlCol="0">
            <a:spAutoFit/>
          </a:bodyPr>
          <a:lstStyle/>
          <a:p>
            <a:pPr marL="241300" indent="-241300">
              <a:buFont typeface="Arial" pitchFamily="34" charset="0"/>
              <a:buChar char="•"/>
            </a:pPr>
            <a:r>
              <a:rPr lang="en-US" sz="2400" dirty="0" smtClean="0">
                <a:latin typeface="Calibri" pitchFamily="34" charset="0"/>
              </a:rPr>
              <a:t> </a:t>
            </a:r>
            <a:r>
              <a:rPr lang="en-US" sz="2200" dirty="0" smtClean="0">
                <a:latin typeface="Calibri" pitchFamily="34" charset="0"/>
              </a:rPr>
              <a:t>A SONS exercise series  focuses on policy and strategic seminars for senior agency executives</a:t>
            </a:r>
            <a:endParaRPr lang="en-US" sz="2200" dirty="0">
              <a:latin typeface="Calibri" pitchFamily="34" charset="0"/>
            </a:endParaRPr>
          </a:p>
        </p:txBody>
      </p:sp>
      <p:sp>
        <p:nvSpPr>
          <p:cNvPr id="8" name="TextBox 7"/>
          <p:cNvSpPr txBox="1"/>
          <p:nvPr/>
        </p:nvSpPr>
        <p:spPr>
          <a:xfrm>
            <a:off x="3352800" y="3124200"/>
            <a:ext cx="5562600" cy="1446550"/>
          </a:xfrm>
          <a:prstGeom prst="rect">
            <a:avLst/>
          </a:prstGeom>
          <a:noFill/>
        </p:spPr>
        <p:txBody>
          <a:bodyPr wrap="square" rtlCol="0">
            <a:spAutoFit/>
          </a:bodyPr>
          <a:lstStyle/>
          <a:p>
            <a:pPr marL="119063" indent="-119063">
              <a:buFont typeface="Arial" pitchFamily="34" charset="0"/>
              <a:buChar char="•"/>
            </a:pPr>
            <a:r>
              <a:rPr lang="en-US" sz="2200" dirty="0" smtClean="0">
                <a:latin typeface="Calibri" pitchFamily="34" charset="0"/>
              </a:rPr>
              <a:t> The NRT plays a significant role assisting the NIC/SAO and OSC as requested to bridge policy gaps and address other interagency issues</a:t>
            </a:r>
            <a:endParaRPr lang="en-US" sz="2200" dirty="0"/>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7" name="Straight Arrow Connector 96"/>
          <p:cNvCxnSpPr/>
          <p:nvPr/>
        </p:nvCxnSpPr>
        <p:spPr>
          <a:xfrm flipH="1">
            <a:off x="3429000" y="3810000"/>
            <a:ext cx="0" cy="342900"/>
          </a:xfrm>
          <a:prstGeom prst="straightConnector1">
            <a:avLst/>
          </a:prstGeom>
          <a:ln w="38100">
            <a:solidFill>
              <a:schemeClr val="accent6">
                <a:lumMod val="75000"/>
              </a:schemeClr>
            </a:solidFill>
            <a:tailEnd type="triangle"/>
          </a:ln>
          <a:effectLst/>
        </p:spPr>
        <p:style>
          <a:lnRef idx="1">
            <a:schemeClr val="accent1"/>
          </a:lnRef>
          <a:fillRef idx="0">
            <a:schemeClr val="accent1"/>
          </a:fillRef>
          <a:effectRef idx="0">
            <a:schemeClr val="accent1"/>
          </a:effectRef>
          <a:fontRef idx="minor">
            <a:schemeClr val="tx1"/>
          </a:fontRef>
        </p:style>
      </p:cxnSp>
      <p:cxnSp>
        <p:nvCxnSpPr>
          <p:cNvPr id="98" name="Straight Arrow Connector 97"/>
          <p:cNvCxnSpPr/>
          <p:nvPr/>
        </p:nvCxnSpPr>
        <p:spPr>
          <a:xfrm flipH="1">
            <a:off x="4648200" y="3810000"/>
            <a:ext cx="0" cy="342900"/>
          </a:xfrm>
          <a:prstGeom prst="straightConnector1">
            <a:avLst/>
          </a:prstGeom>
          <a:ln w="38100">
            <a:solidFill>
              <a:schemeClr val="accent6">
                <a:lumMod val="75000"/>
              </a:schemeClr>
            </a:solidFill>
            <a:tailEnd type="triangle"/>
          </a:ln>
          <a:effectLst/>
        </p:spPr>
        <p:style>
          <a:lnRef idx="1">
            <a:schemeClr val="accent1"/>
          </a:lnRef>
          <a:fillRef idx="0">
            <a:schemeClr val="accent1"/>
          </a:fillRef>
          <a:effectRef idx="0">
            <a:schemeClr val="accent1"/>
          </a:effectRef>
          <a:fontRef idx="minor">
            <a:schemeClr val="tx1"/>
          </a:fontRef>
        </p:style>
      </p:cxnSp>
      <p:cxnSp>
        <p:nvCxnSpPr>
          <p:cNvPr id="99" name="Straight Arrow Connector 98"/>
          <p:cNvCxnSpPr/>
          <p:nvPr/>
        </p:nvCxnSpPr>
        <p:spPr>
          <a:xfrm flipH="1">
            <a:off x="5867400" y="3810000"/>
            <a:ext cx="0" cy="342900"/>
          </a:xfrm>
          <a:prstGeom prst="straightConnector1">
            <a:avLst/>
          </a:prstGeom>
          <a:ln w="38100">
            <a:solidFill>
              <a:schemeClr val="accent6">
                <a:lumMod val="75000"/>
              </a:schemeClr>
            </a:solidFill>
            <a:tailEnd type="triangle"/>
          </a:ln>
          <a:effectLst/>
        </p:spPr>
        <p:style>
          <a:lnRef idx="1">
            <a:schemeClr val="accent1"/>
          </a:lnRef>
          <a:fillRef idx="0">
            <a:schemeClr val="accent1"/>
          </a:fillRef>
          <a:effectRef idx="0">
            <a:schemeClr val="accent1"/>
          </a:effectRef>
          <a:fontRef idx="minor">
            <a:schemeClr val="tx1"/>
          </a:fontRef>
        </p:style>
      </p:cxnSp>
      <p:cxnSp>
        <p:nvCxnSpPr>
          <p:cNvPr id="100" name="Straight Arrow Connector 99"/>
          <p:cNvCxnSpPr/>
          <p:nvPr/>
        </p:nvCxnSpPr>
        <p:spPr>
          <a:xfrm flipH="1">
            <a:off x="7086600" y="3810000"/>
            <a:ext cx="0" cy="342900"/>
          </a:xfrm>
          <a:prstGeom prst="straightConnector1">
            <a:avLst/>
          </a:prstGeom>
          <a:ln w="38100">
            <a:solidFill>
              <a:schemeClr val="accent6">
                <a:lumMod val="75000"/>
              </a:schemeClr>
            </a:solidFill>
            <a:tailEnd type="triangle"/>
          </a:ln>
          <a:effectLst/>
        </p:spPr>
        <p:style>
          <a:lnRef idx="1">
            <a:schemeClr val="accent1"/>
          </a:lnRef>
          <a:fillRef idx="0">
            <a:schemeClr val="accent1"/>
          </a:fillRef>
          <a:effectRef idx="0">
            <a:schemeClr val="accent1"/>
          </a:effectRef>
          <a:fontRef idx="minor">
            <a:schemeClr val="tx1"/>
          </a:fontRef>
        </p:style>
      </p:cxnSp>
      <p:cxnSp>
        <p:nvCxnSpPr>
          <p:cNvPr id="96" name="Straight Arrow Connector 95"/>
          <p:cNvCxnSpPr/>
          <p:nvPr/>
        </p:nvCxnSpPr>
        <p:spPr>
          <a:xfrm flipH="1">
            <a:off x="2209800" y="3810000"/>
            <a:ext cx="0" cy="342900"/>
          </a:xfrm>
          <a:prstGeom prst="straightConnector1">
            <a:avLst/>
          </a:prstGeom>
          <a:ln w="38100">
            <a:solidFill>
              <a:schemeClr val="accent6">
                <a:lumMod val="75000"/>
              </a:schemeClr>
            </a:solidFill>
            <a:tailEnd type="triangle"/>
          </a:ln>
          <a:effectLst/>
        </p:spPr>
        <p:style>
          <a:lnRef idx="1">
            <a:schemeClr val="accent1"/>
          </a:lnRef>
          <a:fillRef idx="0">
            <a:schemeClr val="accent1"/>
          </a:fillRef>
          <a:effectRef idx="0">
            <a:schemeClr val="accent1"/>
          </a:effectRef>
          <a:fontRef idx="minor">
            <a:schemeClr val="tx1"/>
          </a:fontRef>
        </p:style>
      </p:cxnSp>
      <p:sp>
        <p:nvSpPr>
          <p:cNvPr id="79" name="Rounded Rectangle 78"/>
          <p:cNvSpPr/>
          <p:nvPr/>
        </p:nvSpPr>
        <p:spPr>
          <a:xfrm>
            <a:off x="0" y="457200"/>
            <a:ext cx="9144000" cy="609600"/>
          </a:xfrm>
          <a:prstGeom prst="roundRect">
            <a:avLst>
              <a:gd name="adj" fmla="val 10000"/>
            </a:avLst>
          </a:prstGeom>
          <a:no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defTabSz="342900" eaLnBrk="0" fontAlgn="base" hangingPunct="0">
              <a:spcBef>
                <a:spcPct val="0"/>
              </a:spcBef>
              <a:spcAft>
                <a:spcPct val="0"/>
              </a:spcAft>
              <a:defRPr/>
            </a:pPr>
            <a:r>
              <a:rPr lang="en-US" sz="2800" kern="0" cap="small" dirty="0">
                <a:solidFill>
                  <a:schemeClr val="accent2"/>
                </a:solidFill>
                <a:latin typeface="Calibri" pitchFamily="34" charset="0"/>
                <a:cs typeface="Arial" panose="020B0604020202020204" pitchFamily="34" charset="0"/>
              </a:rPr>
              <a:t>NCP and Presidential Policy Directive </a:t>
            </a:r>
            <a:r>
              <a:rPr lang="en-US" sz="2800" kern="0" cap="small" dirty="0" smtClean="0">
                <a:solidFill>
                  <a:schemeClr val="accent2"/>
                </a:solidFill>
                <a:latin typeface="Calibri" pitchFamily="34" charset="0"/>
                <a:cs typeface="Arial" panose="020B0604020202020204" pitchFamily="34" charset="0"/>
              </a:rPr>
              <a:t>8: National </a:t>
            </a:r>
            <a:r>
              <a:rPr lang="en-US" sz="2800" kern="0" cap="small" dirty="0">
                <a:solidFill>
                  <a:schemeClr val="accent2"/>
                </a:solidFill>
                <a:latin typeface="Calibri" pitchFamily="34" charset="0"/>
                <a:cs typeface="Arial" panose="020B0604020202020204" pitchFamily="34" charset="0"/>
              </a:rPr>
              <a:t>Preparedness</a:t>
            </a:r>
          </a:p>
        </p:txBody>
      </p:sp>
      <p:sp>
        <p:nvSpPr>
          <p:cNvPr id="80" name="Rounded Rectangle 79"/>
          <p:cNvSpPr/>
          <p:nvPr/>
        </p:nvSpPr>
        <p:spPr>
          <a:xfrm>
            <a:off x="1066800" y="1905000"/>
            <a:ext cx="7086600" cy="2057401"/>
          </a:xfrm>
          <a:prstGeom prst="roundRect">
            <a:avLst>
              <a:gd name="adj" fmla="val 5446"/>
            </a:avLst>
          </a:prstGeom>
          <a:solidFill>
            <a:schemeClr val="bg1">
              <a:lumMod val="95000"/>
            </a:schemeClr>
          </a:solidFill>
          <a:ln w="12700">
            <a:solidFill>
              <a:schemeClr val="bg1">
                <a:lumMod val="75000"/>
              </a:schemeClr>
            </a:solid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defTabSz="342900" eaLnBrk="0" fontAlgn="base" hangingPunct="0">
              <a:spcBef>
                <a:spcPct val="0"/>
              </a:spcBef>
              <a:spcAft>
                <a:spcPct val="0"/>
              </a:spcAft>
              <a:defRPr/>
            </a:pPr>
            <a:r>
              <a:rPr lang="en-US" sz="1600" b="1" kern="0" dirty="0">
                <a:solidFill>
                  <a:srgbClr val="000000"/>
                </a:solidFill>
                <a:latin typeface="Calibri" pitchFamily="34" charset="0"/>
                <a:cs typeface="Arial" panose="020B0604020202020204" pitchFamily="34" charset="0"/>
              </a:rPr>
              <a:t>National Planning Frameworks</a:t>
            </a:r>
          </a:p>
        </p:txBody>
      </p:sp>
      <p:sp>
        <p:nvSpPr>
          <p:cNvPr id="86" name="Rounded Rectangle 85"/>
          <p:cNvSpPr/>
          <p:nvPr/>
        </p:nvSpPr>
        <p:spPr>
          <a:xfrm>
            <a:off x="4312537" y="2960953"/>
            <a:ext cx="3078864" cy="384048"/>
          </a:xfrm>
          <a:prstGeom prst="roundRect">
            <a:avLst/>
          </a:prstGeom>
          <a:solidFill>
            <a:schemeClr val="accent6">
              <a:lumMod val="75000"/>
            </a:schemeClr>
          </a:solidFill>
          <a:ln w="28575">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lnSpc>
                <a:spcPts val="1900"/>
              </a:lnSpc>
              <a:spcBef>
                <a:spcPct val="0"/>
              </a:spcBef>
              <a:spcAft>
                <a:spcPct val="0"/>
              </a:spcAft>
              <a:defRPr/>
            </a:pPr>
            <a:r>
              <a:rPr lang="en-US" sz="1050" kern="0" dirty="0">
                <a:solidFill>
                  <a:srgbClr val="FFFFFF"/>
                </a:solidFill>
                <a:latin typeface="Calibri" pitchFamily="34" charset="0"/>
              </a:rPr>
              <a:t>14 Emergency Support Function (ESF) Annexes</a:t>
            </a:r>
          </a:p>
        </p:txBody>
      </p:sp>
      <p:sp>
        <p:nvSpPr>
          <p:cNvPr id="87" name="Rounded Rectangle 86"/>
          <p:cNvSpPr/>
          <p:nvPr/>
        </p:nvSpPr>
        <p:spPr>
          <a:xfrm>
            <a:off x="4312536" y="3490214"/>
            <a:ext cx="733806" cy="311152"/>
          </a:xfrm>
          <a:prstGeom prst="roundRect">
            <a:avLst/>
          </a:prstGeom>
          <a:solidFill>
            <a:schemeClr val="accent6">
              <a:lumMod val="75000"/>
            </a:schemeClr>
          </a:solidFill>
          <a:ln w="28575">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lnSpc>
                <a:spcPts val="1000"/>
              </a:lnSpc>
              <a:spcBef>
                <a:spcPct val="0"/>
              </a:spcBef>
              <a:spcAft>
                <a:spcPct val="0"/>
              </a:spcAft>
              <a:defRPr/>
            </a:pPr>
            <a:r>
              <a:rPr lang="en-US" sz="1050" kern="0" dirty="0">
                <a:solidFill>
                  <a:srgbClr val="FFFFFF"/>
                </a:solidFill>
                <a:latin typeface="Calibri" pitchFamily="34" charset="0"/>
              </a:rPr>
              <a:t>NCP</a:t>
            </a:r>
          </a:p>
        </p:txBody>
      </p:sp>
      <p:sp>
        <p:nvSpPr>
          <p:cNvPr id="88" name="Rounded Rectangle 87"/>
          <p:cNvSpPr/>
          <p:nvPr/>
        </p:nvSpPr>
        <p:spPr>
          <a:xfrm>
            <a:off x="1447800" y="4267200"/>
            <a:ext cx="6477000" cy="822960"/>
          </a:xfrm>
          <a:prstGeom prst="roundRect">
            <a:avLst>
              <a:gd name="adj" fmla="val 10000"/>
            </a:avLst>
          </a:prstGeom>
          <a:solidFill>
            <a:schemeClr val="bg1">
              <a:lumMod val="95000"/>
            </a:schemeClr>
          </a:solidFill>
          <a:ln w="12700">
            <a:solidFill>
              <a:schemeClr val="bg1">
                <a:lumMod val="75000"/>
              </a:schemeClr>
            </a:solid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defTabSz="342900" eaLnBrk="0" fontAlgn="base" hangingPunct="0">
              <a:spcBef>
                <a:spcPct val="0"/>
              </a:spcBef>
              <a:spcAft>
                <a:spcPct val="0"/>
              </a:spcAft>
              <a:defRPr/>
            </a:pPr>
            <a:r>
              <a:rPr lang="en-US" sz="1600" b="1" kern="0" dirty="0">
                <a:solidFill>
                  <a:srgbClr val="000000"/>
                </a:solidFill>
                <a:latin typeface="Calibri" pitchFamily="34" charset="0"/>
                <a:cs typeface="Arial" panose="020B0604020202020204" pitchFamily="34" charset="0"/>
              </a:rPr>
              <a:t>Federal Interagency Operational Plans (FIOPs)</a:t>
            </a:r>
          </a:p>
        </p:txBody>
      </p:sp>
      <p:sp>
        <p:nvSpPr>
          <p:cNvPr id="5" name="Rounded Rectangle 4"/>
          <p:cNvSpPr/>
          <p:nvPr/>
        </p:nvSpPr>
        <p:spPr>
          <a:xfrm>
            <a:off x="1676400" y="2363788"/>
            <a:ext cx="1011880" cy="379412"/>
          </a:xfrm>
          <a:prstGeom prst="roundRect">
            <a:avLst/>
          </a:prstGeom>
          <a:solidFill>
            <a:schemeClr val="accent6">
              <a:lumMod val="60000"/>
              <a:lumOff val="40000"/>
            </a:schemeClr>
          </a:solidFill>
          <a:ln w="12700">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1200" kern="0" dirty="0">
                <a:solidFill>
                  <a:srgbClr val="FFFFFF"/>
                </a:solidFill>
                <a:latin typeface="Calibri" pitchFamily="34" charset="0"/>
              </a:rPr>
              <a:t>Prevention</a:t>
            </a:r>
          </a:p>
        </p:txBody>
      </p:sp>
      <p:sp>
        <p:nvSpPr>
          <p:cNvPr id="82" name="Rounded Rectangle 81"/>
          <p:cNvSpPr/>
          <p:nvPr/>
        </p:nvSpPr>
        <p:spPr>
          <a:xfrm>
            <a:off x="2819400" y="2363788"/>
            <a:ext cx="1011880" cy="379412"/>
          </a:xfrm>
          <a:prstGeom prst="roundRect">
            <a:avLst/>
          </a:prstGeom>
          <a:solidFill>
            <a:schemeClr val="accent6">
              <a:lumMod val="60000"/>
              <a:lumOff val="40000"/>
            </a:schemeClr>
          </a:solidFill>
          <a:ln w="12700">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1200" kern="0" dirty="0">
                <a:solidFill>
                  <a:srgbClr val="FFFFFF"/>
                </a:solidFill>
                <a:latin typeface="Calibri" pitchFamily="34" charset="0"/>
              </a:rPr>
              <a:t>Protection</a:t>
            </a:r>
          </a:p>
        </p:txBody>
      </p:sp>
      <p:sp>
        <p:nvSpPr>
          <p:cNvPr id="84" name="Rounded Rectangle 83"/>
          <p:cNvSpPr/>
          <p:nvPr/>
        </p:nvSpPr>
        <p:spPr>
          <a:xfrm>
            <a:off x="5312720" y="2363792"/>
            <a:ext cx="1011880" cy="379413"/>
          </a:xfrm>
          <a:prstGeom prst="roundRect">
            <a:avLst/>
          </a:prstGeom>
          <a:solidFill>
            <a:schemeClr val="accent6">
              <a:lumMod val="60000"/>
              <a:lumOff val="40000"/>
            </a:schemeClr>
          </a:solidFill>
          <a:ln w="12700">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1200" kern="0" dirty="0">
                <a:solidFill>
                  <a:srgbClr val="FFFFFF"/>
                </a:solidFill>
                <a:latin typeface="Calibri" pitchFamily="34" charset="0"/>
              </a:rPr>
              <a:t>Recovery</a:t>
            </a:r>
          </a:p>
        </p:txBody>
      </p:sp>
      <p:sp>
        <p:nvSpPr>
          <p:cNvPr id="85" name="Rounded Rectangle 84"/>
          <p:cNvSpPr/>
          <p:nvPr/>
        </p:nvSpPr>
        <p:spPr>
          <a:xfrm>
            <a:off x="6531920" y="2363792"/>
            <a:ext cx="1011880" cy="379413"/>
          </a:xfrm>
          <a:prstGeom prst="roundRect">
            <a:avLst/>
          </a:prstGeom>
          <a:solidFill>
            <a:schemeClr val="accent6">
              <a:lumMod val="60000"/>
              <a:lumOff val="40000"/>
            </a:schemeClr>
          </a:solidFill>
          <a:ln w="12700">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1200" kern="0" dirty="0">
                <a:solidFill>
                  <a:srgbClr val="FFFFFF"/>
                </a:solidFill>
                <a:latin typeface="Calibri" pitchFamily="34" charset="0"/>
              </a:rPr>
              <a:t>Mitigation</a:t>
            </a:r>
          </a:p>
        </p:txBody>
      </p:sp>
      <p:cxnSp>
        <p:nvCxnSpPr>
          <p:cNvPr id="50" name="Straight Arrow Connector 49"/>
          <p:cNvCxnSpPr/>
          <p:nvPr/>
        </p:nvCxnSpPr>
        <p:spPr>
          <a:xfrm>
            <a:off x="4427335" y="1562100"/>
            <a:ext cx="0" cy="342900"/>
          </a:xfrm>
          <a:prstGeom prst="straightConnector1">
            <a:avLst/>
          </a:prstGeom>
          <a:ln w="38100">
            <a:solidFill>
              <a:schemeClr val="accent6">
                <a:lumMod val="75000"/>
              </a:schemeClr>
            </a:solidFill>
            <a:tailEnd type="triangle"/>
          </a:ln>
          <a:effectLst/>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bwMode="auto">
          <a:xfrm>
            <a:off x="4177699" y="3167126"/>
            <a:ext cx="134839" cy="0"/>
          </a:xfrm>
          <a:prstGeom prst="straightConnector1">
            <a:avLst/>
          </a:prstGeom>
          <a:solidFill>
            <a:schemeClr val="accent1"/>
          </a:solidFill>
          <a:ln w="9525" cap="flat" cmpd="sng" algn="ctr">
            <a:solidFill>
              <a:schemeClr val="accent6">
                <a:lumMod val="75000"/>
              </a:schemeClr>
            </a:solidFill>
            <a:prstDash val="solid"/>
            <a:round/>
            <a:headEnd type="none" w="med" len="med"/>
            <a:tailEnd type="triangl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33" name="Rounded Rectangle 32"/>
          <p:cNvSpPr/>
          <p:nvPr/>
        </p:nvSpPr>
        <p:spPr>
          <a:xfrm>
            <a:off x="2286000" y="1066804"/>
            <a:ext cx="4724400" cy="617541"/>
          </a:xfrm>
          <a:prstGeom prst="roundRect">
            <a:avLst>
              <a:gd name="adj" fmla="val 10000"/>
            </a:avLst>
          </a:prstGeom>
          <a:solidFill>
            <a:schemeClr val="bg1">
              <a:lumMod val="95000"/>
            </a:schemeClr>
          </a:solidFill>
          <a:ln w="12700">
            <a:solidFill>
              <a:schemeClr val="bg1">
                <a:lumMod val="75000"/>
              </a:schemeClr>
            </a:solid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nchorCtr="0"/>
          <a:lstStyle/>
          <a:p>
            <a:pPr algn="ctr" defTabSz="342900" eaLnBrk="0" fontAlgn="base" hangingPunct="0">
              <a:spcBef>
                <a:spcPct val="0"/>
              </a:spcBef>
              <a:spcAft>
                <a:spcPct val="0"/>
              </a:spcAft>
              <a:defRPr/>
            </a:pPr>
            <a:r>
              <a:rPr lang="en-US" sz="1600" b="1" kern="0" dirty="0">
                <a:solidFill>
                  <a:srgbClr val="000000"/>
                </a:solidFill>
                <a:latin typeface="Calibri" pitchFamily="34" charset="0"/>
                <a:cs typeface="Arial" panose="020B0604020202020204" pitchFamily="34" charset="0"/>
              </a:rPr>
              <a:t>National Preparedness Goal</a:t>
            </a:r>
          </a:p>
          <a:p>
            <a:pPr algn="ctr" defTabSz="342900" eaLnBrk="0" fontAlgn="base" hangingPunct="0">
              <a:spcBef>
                <a:spcPct val="0"/>
              </a:spcBef>
              <a:spcAft>
                <a:spcPct val="0"/>
              </a:spcAft>
              <a:defRPr/>
            </a:pPr>
            <a:r>
              <a:rPr lang="en-US" sz="1400" kern="0" dirty="0">
                <a:solidFill>
                  <a:srgbClr val="000000"/>
                </a:solidFill>
                <a:latin typeface="Calibri" pitchFamily="34" charset="0"/>
                <a:cs typeface="Arial" panose="020B0604020202020204" pitchFamily="34" charset="0"/>
              </a:rPr>
              <a:t>-- Core Capabilities for 5 Mission Areas --</a:t>
            </a:r>
          </a:p>
        </p:txBody>
      </p:sp>
      <p:grpSp>
        <p:nvGrpSpPr>
          <p:cNvPr id="2" name="Group 29"/>
          <p:cNvGrpSpPr/>
          <p:nvPr/>
        </p:nvGrpSpPr>
        <p:grpSpPr>
          <a:xfrm>
            <a:off x="1752601" y="4648200"/>
            <a:ext cx="5867399" cy="379413"/>
            <a:chOff x="1616274" y="4572000"/>
            <a:chExt cx="6140053" cy="379413"/>
          </a:xfrm>
        </p:grpSpPr>
        <p:sp>
          <p:nvSpPr>
            <p:cNvPr id="89" name="Rounded Rectangle 88"/>
            <p:cNvSpPr/>
            <p:nvPr/>
          </p:nvSpPr>
          <p:spPr>
            <a:xfrm>
              <a:off x="1616274" y="4572000"/>
              <a:ext cx="977503" cy="379412"/>
            </a:xfrm>
            <a:prstGeom prst="roundRect">
              <a:avLst/>
            </a:prstGeom>
            <a:solidFill>
              <a:schemeClr val="accent6">
                <a:lumMod val="60000"/>
                <a:lumOff val="40000"/>
              </a:schemeClr>
            </a:solidFill>
            <a:ln w="12700">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1200" kern="0" dirty="0">
                  <a:solidFill>
                    <a:srgbClr val="FFFFFF"/>
                  </a:solidFill>
                  <a:latin typeface="Calibri" pitchFamily="34" charset="0"/>
                </a:rPr>
                <a:t>Prevention</a:t>
              </a:r>
            </a:p>
          </p:txBody>
        </p:sp>
        <p:sp>
          <p:nvSpPr>
            <p:cNvPr id="90" name="Rounded Rectangle 89"/>
            <p:cNvSpPr/>
            <p:nvPr/>
          </p:nvSpPr>
          <p:spPr>
            <a:xfrm>
              <a:off x="2907507" y="4572000"/>
              <a:ext cx="976312" cy="379412"/>
            </a:xfrm>
            <a:prstGeom prst="roundRect">
              <a:avLst/>
            </a:prstGeom>
            <a:solidFill>
              <a:schemeClr val="accent6">
                <a:lumMod val="60000"/>
                <a:lumOff val="40000"/>
              </a:schemeClr>
            </a:solidFill>
            <a:ln w="12700">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1200" kern="0" dirty="0">
                  <a:solidFill>
                    <a:srgbClr val="FFFFFF"/>
                  </a:solidFill>
                  <a:latin typeface="Calibri" pitchFamily="34" charset="0"/>
                </a:rPr>
                <a:t>Protection</a:t>
              </a:r>
            </a:p>
          </p:txBody>
        </p:sp>
        <p:sp>
          <p:nvSpPr>
            <p:cNvPr id="93" name="Rounded Rectangle 92"/>
            <p:cNvSpPr/>
            <p:nvPr/>
          </p:nvSpPr>
          <p:spPr>
            <a:xfrm>
              <a:off x="6778824" y="4572000"/>
              <a:ext cx="977503" cy="379413"/>
            </a:xfrm>
            <a:prstGeom prst="roundRect">
              <a:avLst/>
            </a:prstGeom>
            <a:solidFill>
              <a:schemeClr val="accent6">
                <a:lumMod val="60000"/>
                <a:lumOff val="40000"/>
              </a:schemeClr>
            </a:solidFill>
            <a:ln w="12700">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1200" kern="0" dirty="0">
                  <a:solidFill>
                    <a:srgbClr val="FFFFFF"/>
                  </a:solidFill>
                  <a:latin typeface="Calibri" pitchFamily="34" charset="0"/>
                </a:rPr>
                <a:t>Mitigation</a:t>
              </a:r>
            </a:p>
          </p:txBody>
        </p:sp>
        <p:sp>
          <p:nvSpPr>
            <p:cNvPr id="91" name="Rounded Rectangle 90"/>
            <p:cNvSpPr/>
            <p:nvPr/>
          </p:nvSpPr>
          <p:spPr>
            <a:xfrm>
              <a:off x="4197550" y="4572000"/>
              <a:ext cx="977503" cy="379412"/>
            </a:xfrm>
            <a:prstGeom prst="roundRect">
              <a:avLst/>
            </a:prstGeom>
            <a:solidFill>
              <a:schemeClr val="accent6">
                <a:lumMod val="60000"/>
                <a:lumOff val="40000"/>
              </a:schemeClr>
            </a:solidFill>
            <a:ln w="12700">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1200" kern="0" dirty="0">
                  <a:solidFill>
                    <a:srgbClr val="FFFFFF"/>
                  </a:solidFill>
                  <a:latin typeface="Calibri" pitchFamily="34" charset="0"/>
                </a:rPr>
                <a:t>Response</a:t>
              </a:r>
            </a:p>
          </p:txBody>
        </p:sp>
        <p:sp>
          <p:nvSpPr>
            <p:cNvPr id="92" name="Rounded Rectangle 91"/>
            <p:cNvSpPr/>
            <p:nvPr/>
          </p:nvSpPr>
          <p:spPr>
            <a:xfrm>
              <a:off x="5488187" y="4572000"/>
              <a:ext cx="977503" cy="379413"/>
            </a:xfrm>
            <a:prstGeom prst="roundRect">
              <a:avLst/>
            </a:prstGeom>
            <a:solidFill>
              <a:schemeClr val="accent6">
                <a:lumMod val="60000"/>
                <a:lumOff val="40000"/>
              </a:schemeClr>
            </a:solidFill>
            <a:ln w="12700">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1200" kern="0" dirty="0">
                  <a:solidFill>
                    <a:srgbClr val="FFFFFF"/>
                  </a:solidFill>
                  <a:latin typeface="Calibri" pitchFamily="34" charset="0"/>
                </a:rPr>
                <a:t>Recovery</a:t>
              </a:r>
            </a:p>
          </p:txBody>
        </p:sp>
      </p:grpSp>
      <p:cxnSp>
        <p:nvCxnSpPr>
          <p:cNvPr id="29" name="Straight Connector 28"/>
          <p:cNvCxnSpPr/>
          <p:nvPr/>
        </p:nvCxnSpPr>
        <p:spPr bwMode="auto">
          <a:xfrm flipV="1">
            <a:off x="5257800" y="5257800"/>
            <a:ext cx="0" cy="184150"/>
          </a:xfrm>
          <a:prstGeom prst="line">
            <a:avLst/>
          </a:prstGeom>
          <a:solidFill>
            <a:schemeClr val="accent1"/>
          </a:solidFill>
          <a:ln w="9525" cap="flat" cmpd="sng" algn="ctr">
            <a:solidFill>
              <a:schemeClr val="accent6">
                <a:lumMod val="75000"/>
              </a:schemeClr>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47" name="Rounded Rectangle 46"/>
          <p:cNvSpPr/>
          <p:nvPr/>
        </p:nvSpPr>
        <p:spPr>
          <a:xfrm>
            <a:off x="2971801" y="5425440"/>
            <a:ext cx="4419599" cy="822960"/>
          </a:xfrm>
          <a:prstGeom prst="roundRect">
            <a:avLst>
              <a:gd name="adj" fmla="val 10000"/>
            </a:avLst>
          </a:prstGeom>
          <a:solidFill>
            <a:schemeClr val="accent6">
              <a:lumMod val="20000"/>
              <a:lumOff val="80000"/>
            </a:schemeClr>
          </a:solidFill>
          <a:ln w="12700">
            <a:solidFill>
              <a:schemeClr val="accent6">
                <a:lumMod val="75000"/>
              </a:schemeClr>
            </a:solid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defTabSz="342900" eaLnBrk="0" fontAlgn="base" hangingPunct="0">
              <a:spcBef>
                <a:spcPct val="0"/>
              </a:spcBef>
              <a:spcAft>
                <a:spcPct val="0"/>
              </a:spcAft>
              <a:defRPr/>
            </a:pPr>
            <a:r>
              <a:rPr lang="en-US" sz="1600" b="1" kern="0" dirty="0">
                <a:solidFill>
                  <a:srgbClr val="000000"/>
                </a:solidFill>
                <a:latin typeface="Calibri" pitchFamily="34" charset="0"/>
                <a:cs typeface="Arial" panose="020B0604020202020204" pitchFamily="34" charset="0"/>
              </a:rPr>
              <a:t>Incident Annexes</a:t>
            </a:r>
          </a:p>
        </p:txBody>
      </p:sp>
      <p:grpSp>
        <p:nvGrpSpPr>
          <p:cNvPr id="3" name="Group 8"/>
          <p:cNvGrpSpPr/>
          <p:nvPr/>
        </p:nvGrpSpPr>
        <p:grpSpPr>
          <a:xfrm>
            <a:off x="3048000" y="5779007"/>
            <a:ext cx="4267200" cy="393193"/>
            <a:chOff x="2124260" y="5943599"/>
            <a:chExt cx="4655304" cy="393193"/>
          </a:xfrm>
        </p:grpSpPr>
        <p:sp>
          <p:nvSpPr>
            <p:cNvPr id="40" name="Rounded Rectangle 39"/>
            <p:cNvSpPr/>
            <p:nvPr/>
          </p:nvSpPr>
          <p:spPr>
            <a:xfrm>
              <a:off x="2124260" y="5943599"/>
              <a:ext cx="978408" cy="393192"/>
            </a:xfrm>
            <a:prstGeom prst="roundRect">
              <a:avLst/>
            </a:prstGeom>
            <a:solidFill>
              <a:schemeClr val="accent6">
                <a:lumMod val="7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lnSpc>
                  <a:spcPts val="1600"/>
                </a:lnSpc>
                <a:spcBef>
                  <a:spcPct val="0"/>
                </a:spcBef>
                <a:spcAft>
                  <a:spcPct val="0"/>
                </a:spcAft>
                <a:defRPr/>
              </a:pPr>
              <a:r>
                <a:rPr lang="en-US" sz="1000" kern="0" dirty="0">
                  <a:solidFill>
                    <a:srgbClr val="FFFFFF"/>
                  </a:solidFill>
                  <a:latin typeface="Calibri" pitchFamily="34" charset="0"/>
                </a:rPr>
                <a:t>Oil/Chemical</a:t>
              </a:r>
            </a:p>
          </p:txBody>
        </p:sp>
        <p:sp>
          <p:nvSpPr>
            <p:cNvPr id="42" name="Rounded Rectangle 41"/>
            <p:cNvSpPr/>
            <p:nvPr/>
          </p:nvSpPr>
          <p:spPr>
            <a:xfrm>
              <a:off x="3349892" y="5943600"/>
              <a:ext cx="978408" cy="393192"/>
            </a:xfrm>
            <a:prstGeom prst="roundRect">
              <a:avLst/>
            </a:prstGeom>
            <a:solidFill>
              <a:schemeClr val="accent6">
                <a:lumMod val="7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lnSpc>
                  <a:spcPts val="1000"/>
                </a:lnSpc>
                <a:spcBef>
                  <a:spcPct val="0"/>
                </a:spcBef>
                <a:spcAft>
                  <a:spcPct val="0"/>
                </a:spcAft>
                <a:defRPr/>
              </a:pPr>
              <a:r>
                <a:rPr lang="en-US" sz="1000" kern="0" dirty="0">
                  <a:solidFill>
                    <a:srgbClr val="FFFFFF"/>
                  </a:solidFill>
                  <a:latin typeface="Calibri" pitchFamily="34" charset="0"/>
                </a:rPr>
                <a:t>Nuclear/</a:t>
              </a:r>
            </a:p>
            <a:p>
              <a:pPr algn="ctr" eaLnBrk="0" fontAlgn="base" hangingPunct="0">
                <a:lnSpc>
                  <a:spcPts val="1000"/>
                </a:lnSpc>
                <a:spcBef>
                  <a:spcPct val="0"/>
                </a:spcBef>
                <a:spcAft>
                  <a:spcPct val="0"/>
                </a:spcAft>
                <a:defRPr/>
              </a:pPr>
              <a:r>
                <a:rPr lang="en-US" sz="1000" kern="0" dirty="0">
                  <a:solidFill>
                    <a:srgbClr val="FFFFFF"/>
                  </a:solidFill>
                  <a:latin typeface="Calibri" pitchFamily="34" charset="0"/>
                </a:rPr>
                <a:t>Radiological</a:t>
              </a:r>
            </a:p>
          </p:txBody>
        </p:sp>
        <p:sp>
          <p:nvSpPr>
            <p:cNvPr id="43" name="Rounded Rectangle 42"/>
            <p:cNvSpPr/>
            <p:nvPr/>
          </p:nvSpPr>
          <p:spPr>
            <a:xfrm>
              <a:off x="4575524" y="5943599"/>
              <a:ext cx="978408" cy="393192"/>
            </a:xfrm>
            <a:prstGeom prst="roundRect">
              <a:avLst/>
            </a:prstGeom>
            <a:solidFill>
              <a:schemeClr val="accent6">
                <a:lumMod val="7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lnSpc>
                  <a:spcPts val="1600"/>
                </a:lnSpc>
                <a:spcBef>
                  <a:spcPct val="0"/>
                </a:spcBef>
                <a:spcAft>
                  <a:spcPct val="0"/>
                </a:spcAft>
                <a:defRPr/>
              </a:pPr>
              <a:r>
                <a:rPr lang="en-US" sz="1000" kern="0" dirty="0">
                  <a:solidFill>
                    <a:srgbClr val="FFFFFF"/>
                  </a:solidFill>
                  <a:latin typeface="Calibri" pitchFamily="34" charset="0"/>
                </a:rPr>
                <a:t>Biological</a:t>
              </a:r>
            </a:p>
          </p:txBody>
        </p:sp>
        <p:sp>
          <p:nvSpPr>
            <p:cNvPr id="44" name="Rounded Rectangle 43"/>
            <p:cNvSpPr/>
            <p:nvPr/>
          </p:nvSpPr>
          <p:spPr>
            <a:xfrm>
              <a:off x="5801156" y="5943600"/>
              <a:ext cx="978408" cy="393192"/>
            </a:xfrm>
            <a:prstGeom prst="roundRect">
              <a:avLst/>
            </a:prstGeom>
            <a:solidFill>
              <a:schemeClr val="accent6">
                <a:lumMod val="7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lnSpc>
                  <a:spcPts val="1600"/>
                </a:lnSpc>
                <a:spcBef>
                  <a:spcPct val="0"/>
                </a:spcBef>
                <a:spcAft>
                  <a:spcPct val="0"/>
                </a:spcAft>
                <a:defRPr/>
              </a:pPr>
              <a:r>
                <a:rPr lang="en-US" sz="1000" kern="0" dirty="0">
                  <a:solidFill>
                    <a:srgbClr val="FFFFFF"/>
                  </a:solidFill>
                  <a:latin typeface="Calibri" pitchFamily="34" charset="0"/>
                </a:rPr>
                <a:t>Others</a:t>
              </a:r>
            </a:p>
          </p:txBody>
        </p:sp>
      </p:grpSp>
      <p:cxnSp>
        <p:nvCxnSpPr>
          <p:cNvPr id="45" name="Elbow Connector 44"/>
          <p:cNvCxnSpPr/>
          <p:nvPr/>
        </p:nvCxnSpPr>
        <p:spPr bwMode="auto">
          <a:xfrm rot="10800000" flipH="1" flipV="1">
            <a:off x="4280448" y="2589378"/>
            <a:ext cx="21431" cy="1067530"/>
          </a:xfrm>
          <a:prstGeom prst="bentConnector3">
            <a:avLst>
              <a:gd name="adj1" fmla="val -551458"/>
            </a:avLst>
          </a:prstGeom>
          <a:solidFill>
            <a:schemeClr val="accent1"/>
          </a:solidFill>
          <a:ln w="9525" cap="flat" cmpd="sng" algn="ctr">
            <a:solidFill>
              <a:schemeClr val="accent6">
                <a:lumMod val="75000"/>
              </a:schemeClr>
            </a:solidFill>
            <a:prstDash val="solid"/>
            <a:round/>
            <a:headEnd type="none" w="med" len="med"/>
            <a:tailEnd type="triangl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83" name="Rounded Rectangle 82"/>
          <p:cNvSpPr/>
          <p:nvPr/>
        </p:nvSpPr>
        <p:spPr>
          <a:xfrm>
            <a:off x="4070000" y="2363788"/>
            <a:ext cx="1010647" cy="379412"/>
          </a:xfrm>
          <a:prstGeom prst="roundRect">
            <a:avLst/>
          </a:prstGeom>
          <a:solidFill>
            <a:schemeClr val="accent6">
              <a:lumMod val="60000"/>
              <a:lumOff val="40000"/>
            </a:schemeClr>
          </a:solidFill>
          <a:ln w="28575">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1200" kern="0" dirty="0">
                <a:solidFill>
                  <a:srgbClr val="FFFFFF"/>
                </a:solidFill>
                <a:latin typeface="Calibri" pitchFamily="34" charset="0"/>
              </a:rPr>
              <a:t>Response</a:t>
            </a:r>
          </a:p>
        </p:txBody>
      </p:sp>
      <p:cxnSp>
        <p:nvCxnSpPr>
          <p:cNvPr id="39" name="Elbow Connector 38"/>
          <p:cNvCxnSpPr/>
          <p:nvPr/>
        </p:nvCxnSpPr>
        <p:spPr bwMode="auto">
          <a:xfrm rot="16200000" flipH="1">
            <a:off x="5293518" y="4383882"/>
            <a:ext cx="1" cy="1290637"/>
          </a:xfrm>
          <a:prstGeom prst="bentConnector3">
            <a:avLst>
              <a:gd name="adj1" fmla="val 22860100000"/>
            </a:avLst>
          </a:prstGeom>
          <a:solidFill>
            <a:schemeClr val="accent1"/>
          </a:solidFill>
          <a:ln w="9525" cap="flat" cmpd="sng" algn="ctr">
            <a:solidFill>
              <a:schemeClr val="accent6">
                <a:lumMod val="75000"/>
              </a:schemeClr>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Tree>
    <p:extLst>
      <p:ext uri="{BB962C8B-B14F-4D97-AF65-F5344CB8AC3E}">
        <p14:creationId xmlns:p14="http://schemas.microsoft.com/office/powerpoint/2010/main" xmlns="" val="3849640876"/>
      </p:ext>
    </p:extLst>
  </p:cSld>
  <p:clrMapOvr>
    <a:masterClrMapping/>
  </p:clrMapOvr>
  <p:transition spd="med">
    <p:cover dir="rd"/>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A372D37-206D-4F04-A0F5-39E4F316C224}" type="slidenum">
              <a:rPr lang="en-US" altLang="en-US" smtClean="0"/>
              <a:pPr>
                <a:defRPr/>
              </a:pPr>
              <a:t>16</a:t>
            </a:fld>
            <a:endParaRPr lang="en-US" altLang="en-US"/>
          </a:p>
        </p:txBody>
      </p:sp>
      <p:sp>
        <p:nvSpPr>
          <p:cNvPr id="3" name="Rectangle 2"/>
          <p:cNvSpPr/>
          <p:nvPr/>
        </p:nvSpPr>
        <p:spPr>
          <a:xfrm>
            <a:off x="0" y="467380"/>
            <a:ext cx="9143999" cy="523220"/>
          </a:xfrm>
          <a:prstGeom prst="rect">
            <a:avLst/>
          </a:prstGeom>
        </p:spPr>
        <p:txBody>
          <a:bodyPr wrap="square">
            <a:spAutoFit/>
          </a:bodyPr>
          <a:lstStyle/>
          <a:p>
            <a:pPr algn="ctr" defTabSz="342900" eaLnBrk="0" fontAlgn="base" hangingPunct="0">
              <a:spcBef>
                <a:spcPct val="0"/>
              </a:spcBef>
              <a:spcAft>
                <a:spcPct val="0"/>
              </a:spcAft>
              <a:defRPr/>
            </a:pPr>
            <a:r>
              <a:rPr lang="en-US" sz="2800" kern="0" cap="small" dirty="0">
                <a:solidFill>
                  <a:schemeClr val="accent2"/>
                </a:solidFill>
                <a:latin typeface="Calibri" pitchFamily="34" charset="0"/>
                <a:cs typeface="Arial" panose="020B0604020202020204" pitchFamily="34" charset="0"/>
              </a:rPr>
              <a:t>NCP and Presidential Policy Directive 8: National Preparedness</a:t>
            </a:r>
          </a:p>
        </p:txBody>
      </p:sp>
      <p:sp>
        <p:nvSpPr>
          <p:cNvPr id="4" name="Rounded Rectangle 3"/>
          <p:cNvSpPr/>
          <p:nvPr/>
        </p:nvSpPr>
        <p:spPr>
          <a:xfrm>
            <a:off x="457200" y="990600"/>
            <a:ext cx="8077200" cy="499788"/>
          </a:xfrm>
          <a:prstGeom prst="roundRect">
            <a:avLst>
              <a:gd name="adj" fmla="val 10000"/>
            </a:avLst>
          </a:pr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defTabSz="342900" eaLnBrk="0" fontAlgn="base" hangingPunct="0">
              <a:spcBef>
                <a:spcPct val="0"/>
              </a:spcBef>
              <a:spcAft>
                <a:spcPct val="0"/>
              </a:spcAft>
              <a:defRPr/>
            </a:pPr>
            <a:r>
              <a:rPr lang="en-US" sz="2400" b="1" dirty="0">
                <a:solidFill>
                  <a:prstClr val="white"/>
                </a:solidFill>
                <a:latin typeface="Calibri" pitchFamily="34" charset="0"/>
                <a:cs typeface="Arial" panose="020B0604020202020204" pitchFamily="34" charset="0"/>
              </a:rPr>
              <a:t>National Response Framework (NRF)</a:t>
            </a:r>
          </a:p>
        </p:txBody>
      </p:sp>
      <p:sp>
        <p:nvSpPr>
          <p:cNvPr id="5" name="TextBox 3"/>
          <p:cNvSpPr txBox="1">
            <a:spLocks noChangeArrowheads="1"/>
          </p:cNvSpPr>
          <p:nvPr/>
        </p:nvSpPr>
        <p:spPr bwMode="auto">
          <a:xfrm>
            <a:off x="457200" y="1447800"/>
            <a:ext cx="8077200" cy="1461939"/>
          </a:xfrm>
          <a:prstGeom prst="rect">
            <a:avLst/>
          </a:prstGeom>
          <a:solidFill>
            <a:schemeClr val="bg2">
              <a:lumMod val="20000"/>
              <a:lumOff val="80000"/>
            </a:schemeClr>
          </a:solidFill>
          <a:ln w="9525">
            <a:solidFill>
              <a:schemeClr val="bg1"/>
            </a:solidFill>
            <a:miter lim="800000"/>
            <a:headEnd/>
            <a:tailEnd/>
          </a:ln>
        </p:spPr>
        <p:txBody>
          <a:bodyPr wrap="square">
            <a:spAutoFit/>
          </a:bodyPr>
          <a:lstStyle>
            <a:lvl1pPr marL="214313" indent="-214313">
              <a:defRPr>
                <a:solidFill>
                  <a:schemeClr val="tx1"/>
                </a:solidFill>
                <a:latin typeface="Trebuchet MS" panose="020B0603020202020204" pitchFamily="34" charset="0"/>
              </a:defRPr>
            </a:lvl1pPr>
            <a:lvl2pPr marL="390525" indent="-179388">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defRPr>
            </a:lvl9pPr>
          </a:lstStyle>
          <a:p>
            <a:pPr eaLnBrk="0" fontAlgn="base" hangingPunct="0">
              <a:spcBef>
                <a:spcPts val="150"/>
              </a:spcBef>
              <a:spcAft>
                <a:spcPts val="150"/>
              </a:spcAft>
              <a:buFont typeface="Wingdings" panose="05000000000000000000" pitchFamily="2" charset="2"/>
              <a:buChar char="v"/>
            </a:pPr>
            <a:r>
              <a:rPr lang="en-US" altLang="en-US" sz="1400" dirty="0">
                <a:solidFill>
                  <a:srgbClr val="000000"/>
                </a:solidFill>
                <a:latin typeface="Calibri" pitchFamily="34" charset="0"/>
                <a:cs typeface="Arial" panose="020B0604020202020204" pitchFamily="34" charset="0"/>
              </a:rPr>
              <a:t>National response to </a:t>
            </a:r>
            <a:r>
              <a:rPr lang="en-US" altLang="en-US" sz="1400" b="1" dirty="0">
                <a:solidFill>
                  <a:srgbClr val="000000"/>
                </a:solidFill>
                <a:latin typeface="Calibri" pitchFamily="34" charset="0"/>
                <a:cs typeface="Arial" panose="020B0604020202020204" pitchFamily="34" charset="0"/>
              </a:rPr>
              <a:t>all-hazard </a:t>
            </a:r>
            <a:r>
              <a:rPr lang="en-US" altLang="en-US" sz="1400" dirty="0">
                <a:solidFill>
                  <a:srgbClr val="000000"/>
                </a:solidFill>
                <a:latin typeface="Calibri" pitchFamily="34" charset="0"/>
                <a:cs typeface="Arial" panose="020B0604020202020204" pitchFamily="34" charset="0"/>
              </a:rPr>
              <a:t>emergencies -- natural disasters, terrorist attacks, oil/chemical incidents, public health emergencies, etc.</a:t>
            </a:r>
          </a:p>
          <a:p>
            <a:pPr eaLnBrk="0" fontAlgn="base" hangingPunct="0">
              <a:spcBef>
                <a:spcPts val="150"/>
              </a:spcBef>
              <a:spcAft>
                <a:spcPts val="150"/>
              </a:spcAft>
              <a:buFont typeface="Wingdings" panose="05000000000000000000" pitchFamily="2" charset="2"/>
              <a:buChar char="v"/>
            </a:pPr>
            <a:r>
              <a:rPr lang="en-US" altLang="en-US" sz="1400" dirty="0">
                <a:solidFill>
                  <a:srgbClr val="000000"/>
                </a:solidFill>
                <a:latin typeface="Calibri" pitchFamily="34" charset="0"/>
                <a:cs typeface="Arial" panose="020B0604020202020204" pitchFamily="34" charset="0"/>
              </a:rPr>
              <a:t>Federal government responses may be led by various federal agencies, under various federal authorities, including:</a:t>
            </a:r>
          </a:p>
          <a:p>
            <a:pPr marL="752475" lvl="2" eaLnBrk="0" fontAlgn="base" hangingPunct="0">
              <a:buFont typeface="Wingdings" panose="05000000000000000000" pitchFamily="2" charset="2"/>
              <a:buChar char="§"/>
            </a:pPr>
            <a:r>
              <a:rPr lang="en-US" altLang="en-US" sz="1400" b="1" dirty="0">
                <a:solidFill>
                  <a:srgbClr val="000000"/>
                </a:solidFill>
                <a:latin typeface="Calibri" pitchFamily="34" charset="0"/>
                <a:cs typeface="Arial" panose="020B0604020202020204" pitchFamily="34" charset="0"/>
              </a:rPr>
              <a:t>EPA/USCG under NCP</a:t>
            </a:r>
          </a:p>
          <a:p>
            <a:pPr marL="752475" lvl="2" eaLnBrk="0" fontAlgn="base" hangingPunct="0">
              <a:buFont typeface="Wingdings" panose="05000000000000000000" pitchFamily="2" charset="2"/>
              <a:buChar char="§"/>
            </a:pPr>
            <a:r>
              <a:rPr lang="en-US" altLang="en-US" sz="1400" b="1" dirty="0">
                <a:solidFill>
                  <a:srgbClr val="000000"/>
                </a:solidFill>
                <a:latin typeface="Calibri" pitchFamily="34" charset="0"/>
                <a:cs typeface="Arial" panose="020B0604020202020204" pitchFamily="34" charset="0"/>
              </a:rPr>
              <a:t>FEMA under Stafford Act</a:t>
            </a:r>
          </a:p>
        </p:txBody>
      </p:sp>
      <p:sp>
        <p:nvSpPr>
          <p:cNvPr id="12" name="Rounded Rectangle 11"/>
          <p:cNvSpPr/>
          <p:nvPr/>
        </p:nvSpPr>
        <p:spPr>
          <a:xfrm>
            <a:off x="457200" y="3200400"/>
            <a:ext cx="2133600" cy="391169"/>
          </a:xfrm>
          <a:prstGeom prst="roundRect">
            <a:avLst>
              <a:gd name="adj" fmla="val 10000"/>
            </a:avLst>
          </a:prstGeom>
          <a:solidFill>
            <a:schemeClr val="accent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defTabSz="342900" eaLnBrk="0" fontAlgn="base" hangingPunct="0">
              <a:spcBef>
                <a:spcPct val="0"/>
              </a:spcBef>
              <a:spcAft>
                <a:spcPct val="0"/>
              </a:spcAft>
              <a:defRPr/>
            </a:pPr>
            <a:r>
              <a:rPr lang="en-US" sz="1500" b="1" dirty="0">
                <a:solidFill>
                  <a:prstClr val="white"/>
                </a:solidFill>
                <a:latin typeface="Calibri" pitchFamily="34" charset="0"/>
                <a:cs typeface="Arial" panose="020B0604020202020204" pitchFamily="34" charset="0"/>
              </a:rPr>
              <a:t>NCP</a:t>
            </a:r>
          </a:p>
        </p:txBody>
      </p:sp>
      <p:sp>
        <p:nvSpPr>
          <p:cNvPr id="13" name="Rounded Rectangle 12"/>
          <p:cNvSpPr/>
          <p:nvPr/>
        </p:nvSpPr>
        <p:spPr>
          <a:xfrm>
            <a:off x="3505200" y="5105400"/>
            <a:ext cx="5091447" cy="362895"/>
          </a:xfrm>
          <a:prstGeom prst="roundRect">
            <a:avLst>
              <a:gd name="adj" fmla="val 10000"/>
            </a:avLst>
          </a:pr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defTabSz="342900" eaLnBrk="0" fontAlgn="base" hangingPunct="0">
              <a:spcBef>
                <a:spcPct val="0"/>
              </a:spcBef>
              <a:spcAft>
                <a:spcPct val="0"/>
              </a:spcAft>
              <a:defRPr/>
            </a:pPr>
            <a:r>
              <a:rPr lang="en-US" sz="1400" b="1" dirty="0">
                <a:solidFill>
                  <a:prstClr val="white"/>
                </a:solidFill>
                <a:latin typeface="Calibri" pitchFamily="34" charset="0"/>
                <a:cs typeface="Arial" panose="020B0604020202020204" pitchFamily="34" charset="0"/>
              </a:rPr>
              <a:t>ESF #10 – Oil &amp; Hazmat Response </a:t>
            </a:r>
          </a:p>
        </p:txBody>
      </p:sp>
      <p:sp>
        <p:nvSpPr>
          <p:cNvPr id="14" name="TextBox 13"/>
          <p:cNvSpPr txBox="1"/>
          <p:nvPr/>
        </p:nvSpPr>
        <p:spPr>
          <a:xfrm>
            <a:off x="457200" y="3581400"/>
            <a:ext cx="2133600" cy="2495555"/>
          </a:xfrm>
          <a:prstGeom prst="rect">
            <a:avLst/>
          </a:prstGeom>
          <a:solidFill>
            <a:schemeClr val="bg2">
              <a:lumMod val="20000"/>
              <a:lumOff val="80000"/>
            </a:schemeClr>
          </a:solidFill>
          <a:ln>
            <a:solidFill>
              <a:schemeClr val="bg1"/>
            </a:solidFill>
          </a:ln>
        </p:spPr>
        <p:txBody>
          <a:bodyPr wrap="square">
            <a:spAutoFit/>
          </a:bodyPr>
          <a:lstStyle/>
          <a:p>
            <a:pPr marL="171450" indent="-171450" eaLnBrk="0" fontAlgn="base" hangingPunct="0">
              <a:spcBef>
                <a:spcPts val="150"/>
              </a:spcBef>
              <a:spcAft>
                <a:spcPts val="150"/>
              </a:spcAft>
              <a:buFont typeface="Wingdings" panose="05000000000000000000" pitchFamily="2" charset="2"/>
              <a:buChar char="v"/>
              <a:defRPr/>
            </a:pPr>
            <a:r>
              <a:rPr lang="en-US" sz="1400" dirty="0">
                <a:solidFill>
                  <a:prstClr val="black"/>
                </a:solidFill>
                <a:latin typeface="Calibri" pitchFamily="34" charset="0"/>
                <a:cs typeface="Arial" panose="020B0604020202020204" pitchFamily="34" charset="0"/>
              </a:rPr>
              <a:t>EPA/USCG lead NCP oil/hazmat responses</a:t>
            </a:r>
          </a:p>
          <a:p>
            <a:pPr marL="171450" indent="-171450" eaLnBrk="0" fontAlgn="base" hangingPunct="0">
              <a:spcBef>
                <a:spcPts val="150"/>
              </a:spcBef>
              <a:spcAft>
                <a:spcPts val="150"/>
              </a:spcAft>
              <a:buFont typeface="Wingdings" panose="05000000000000000000" pitchFamily="2" charset="2"/>
              <a:buChar char="v"/>
              <a:defRPr/>
            </a:pPr>
            <a:r>
              <a:rPr lang="en-US" sz="1400" dirty="0">
                <a:solidFill>
                  <a:prstClr val="black"/>
                </a:solidFill>
                <a:latin typeface="Calibri" pitchFamily="34" charset="0"/>
                <a:cs typeface="Arial" panose="020B0604020202020204" pitchFamily="34" charset="0"/>
              </a:rPr>
              <a:t>NCP supplements NRF and serves as federal interagency ops plan for NCP responses</a:t>
            </a:r>
          </a:p>
          <a:p>
            <a:pPr marL="171450" indent="-171450" eaLnBrk="0" fontAlgn="base" hangingPunct="0">
              <a:spcBef>
                <a:spcPts val="150"/>
              </a:spcBef>
              <a:spcAft>
                <a:spcPts val="150"/>
              </a:spcAft>
              <a:buFont typeface="Wingdings" panose="05000000000000000000" pitchFamily="2" charset="2"/>
              <a:buChar char="v"/>
              <a:defRPr/>
            </a:pPr>
            <a:endParaRPr lang="en-US" sz="1400" dirty="0">
              <a:solidFill>
                <a:prstClr val="black"/>
              </a:solidFill>
              <a:latin typeface="Calibri" pitchFamily="34" charset="0"/>
              <a:cs typeface="Arial" panose="020B0604020202020204" pitchFamily="34" charset="0"/>
            </a:endParaRPr>
          </a:p>
          <a:p>
            <a:pPr marL="171450" indent="-171450" eaLnBrk="0" fontAlgn="base" hangingPunct="0">
              <a:spcBef>
                <a:spcPts val="150"/>
              </a:spcBef>
              <a:spcAft>
                <a:spcPts val="150"/>
              </a:spcAft>
              <a:buFont typeface="Wingdings" panose="05000000000000000000" pitchFamily="2" charset="2"/>
              <a:buChar char="v"/>
              <a:defRPr/>
            </a:pPr>
            <a:endParaRPr lang="en-US" sz="1400" dirty="0">
              <a:solidFill>
                <a:prstClr val="black"/>
              </a:solidFill>
              <a:latin typeface="Calibri" pitchFamily="34" charset="0"/>
              <a:cs typeface="Arial" panose="020B0604020202020204" pitchFamily="34" charset="0"/>
            </a:endParaRPr>
          </a:p>
          <a:p>
            <a:pPr marL="171450" indent="-171450" eaLnBrk="0" fontAlgn="base" hangingPunct="0">
              <a:spcBef>
                <a:spcPts val="150"/>
              </a:spcBef>
              <a:spcAft>
                <a:spcPts val="150"/>
              </a:spcAft>
              <a:buFont typeface="Wingdings" panose="05000000000000000000" pitchFamily="2" charset="2"/>
              <a:buChar char="v"/>
              <a:defRPr/>
            </a:pPr>
            <a:endParaRPr lang="en-US" sz="1400" dirty="0">
              <a:solidFill>
                <a:prstClr val="black"/>
              </a:solidFill>
              <a:latin typeface="Calibri" pitchFamily="34" charset="0"/>
              <a:cs typeface="Arial" panose="020B0604020202020204" pitchFamily="34" charset="0"/>
            </a:endParaRPr>
          </a:p>
          <a:p>
            <a:pPr eaLnBrk="0" fontAlgn="base" hangingPunct="0">
              <a:spcBef>
                <a:spcPts val="150"/>
              </a:spcBef>
              <a:spcAft>
                <a:spcPts val="150"/>
              </a:spcAft>
              <a:defRPr/>
            </a:pPr>
            <a:endParaRPr lang="en-US" sz="1350" dirty="0">
              <a:solidFill>
                <a:prstClr val="black"/>
              </a:solidFill>
              <a:latin typeface="Calibri" pitchFamily="34" charset="0"/>
              <a:cs typeface="Arial" panose="020B0604020202020204" pitchFamily="34" charset="0"/>
            </a:endParaRPr>
          </a:p>
        </p:txBody>
      </p:sp>
      <p:sp>
        <p:nvSpPr>
          <p:cNvPr id="15" name="Left-Right Arrow 14"/>
          <p:cNvSpPr/>
          <p:nvPr/>
        </p:nvSpPr>
        <p:spPr bwMode="auto">
          <a:xfrm>
            <a:off x="2667000" y="5332349"/>
            <a:ext cx="737046" cy="458851"/>
          </a:xfrm>
          <a:prstGeom prst="lef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1200" b="1" dirty="0">
                <a:solidFill>
                  <a:srgbClr val="F40A04"/>
                </a:solidFill>
              </a:rPr>
              <a:t>NRS</a:t>
            </a:r>
          </a:p>
        </p:txBody>
      </p:sp>
      <p:sp>
        <p:nvSpPr>
          <p:cNvPr id="16" name="TextBox 15"/>
          <p:cNvSpPr txBox="1"/>
          <p:nvPr/>
        </p:nvSpPr>
        <p:spPr>
          <a:xfrm>
            <a:off x="3505200" y="5410200"/>
            <a:ext cx="5091447" cy="1005403"/>
          </a:xfrm>
          <a:prstGeom prst="rect">
            <a:avLst/>
          </a:prstGeom>
          <a:solidFill>
            <a:schemeClr val="bg2">
              <a:lumMod val="20000"/>
              <a:lumOff val="80000"/>
            </a:schemeClr>
          </a:solidFill>
          <a:ln>
            <a:solidFill>
              <a:schemeClr val="bg1"/>
            </a:solidFill>
          </a:ln>
        </p:spPr>
        <p:txBody>
          <a:bodyPr wrap="square">
            <a:spAutoFit/>
          </a:bodyPr>
          <a:lstStyle/>
          <a:p>
            <a:pPr marL="214313" indent="-214313" eaLnBrk="0" fontAlgn="base" hangingPunct="0">
              <a:spcBef>
                <a:spcPts val="150"/>
              </a:spcBef>
              <a:spcAft>
                <a:spcPts val="150"/>
              </a:spcAft>
              <a:buFont typeface="Wingdings" panose="05000000000000000000" pitchFamily="2" charset="2"/>
              <a:buChar char="v"/>
              <a:defRPr/>
            </a:pPr>
            <a:r>
              <a:rPr lang="en-US" sz="1400" dirty="0">
                <a:solidFill>
                  <a:prstClr val="black"/>
                </a:solidFill>
                <a:latin typeface="Calibri" pitchFamily="34" charset="0"/>
                <a:cs typeface="Arial" panose="020B0604020202020204" pitchFamily="34" charset="0"/>
              </a:rPr>
              <a:t>Led by EPA</a:t>
            </a:r>
          </a:p>
          <a:p>
            <a:pPr marL="214313" indent="-214313" eaLnBrk="0" fontAlgn="base" hangingPunct="0">
              <a:spcBef>
                <a:spcPts val="150"/>
              </a:spcBef>
              <a:spcAft>
                <a:spcPts val="150"/>
              </a:spcAft>
              <a:buFont typeface="Wingdings" panose="05000000000000000000" pitchFamily="2" charset="2"/>
              <a:buChar char="v"/>
              <a:defRPr/>
            </a:pPr>
            <a:r>
              <a:rPr lang="en-US" sz="1400" dirty="0">
                <a:solidFill>
                  <a:prstClr val="black"/>
                </a:solidFill>
                <a:latin typeface="Calibri" pitchFamily="34" charset="0"/>
                <a:cs typeface="Arial" panose="020B0604020202020204" pitchFamily="34" charset="0"/>
              </a:rPr>
              <a:t>Together with USCG and other NRT agencies, uses NRS resources/structures to provide environmental response to oil/hazmat releases</a:t>
            </a:r>
          </a:p>
        </p:txBody>
      </p:sp>
      <p:sp>
        <p:nvSpPr>
          <p:cNvPr id="19" name="Rounded Rectangle 18"/>
          <p:cNvSpPr/>
          <p:nvPr/>
        </p:nvSpPr>
        <p:spPr>
          <a:xfrm>
            <a:off x="3505200" y="3200400"/>
            <a:ext cx="5091449" cy="361881"/>
          </a:xfrm>
          <a:prstGeom prst="roundRect">
            <a:avLst>
              <a:gd name="adj" fmla="val 10000"/>
            </a:avLst>
          </a:pr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defTabSz="342900" eaLnBrk="0" fontAlgn="base" hangingPunct="0">
              <a:spcBef>
                <a:spcPct val="0"/>
              </a:spcBef>
              <a:spcAft>
                <a:spcPct val="0"/>
              </a:spcAft>
              <a:defRPr/>
            </a:pPr>
            <a:r>
              <a:rPr lang="en-US" sz="1500" b="1" dirty="0">
                <a:solidFill>
                  <a:prstClr val="white"/>
                </a:solidFill>
                <a:latin typeface="Calibri" pitchFamily="34" charset="0"/>
                <a:cs typeface="Arial" panose="020B0604020202020204" pitchFamily="34" charset="0"/>
              </a:rPr>
              <a:t>Stafford Act</a:t>
            </a:r>
          </a:p>
        </p:txBody>
      </p:sp>
      <p:sp>
        <p:nvSpPr>
          <p:cNvPr id="20" name="TextBox 19"/>
          <p:cNvSpPr txBox="1"/>
          <p:nvPr/>
        </p:nvSpPr>
        <p:spPr>
          <a:xfrm>
            <a:off x="3505200" y="3505201"/>
            <a:ext cx="5091447" cy="1169551"/>
          </a:xfrm>
          <a:prstGeom prst="rect">
            <a:avLst/>
          </a:prstGeom>
          <a:solidFill>
            <a:schemeClr val="bg2">
              <a:lumMod val="20000"/>
              <a:lumOff val="80000"/>
            </a:schemeClr>
          </a:solidFill>
          <a:ln>
            <a:solidFill>
              <a:schemeClr val="bg1"/>
            </a:solidFill>
          </a:ln>
        </p:spPr>
        <p:txBody>
          <a:bodyPr wrap="square">
            <a:spAutoFit/>
          </a:bodyPr>
          <a:lstStyle/>
          <a:p>
            <a:pPr indent="-214313" eaLnBrk="0" fontAlgn="base" hangingPunct="0">
              <a:buFont typeface="Wingdings" panose="05000000000000000000" pitchFamily="2" charset="2"/>
              <a:buChar char="v"/>
              <a:defRPr/>
            </a:pPr>
            <a:r>
              <a:rPr lang="en-US" sz="1400" dirty="0">
                <a:solidFill>
                  <a:prstClr val="black"/>
                </a:solidFill>
                <a:latin typeface="Calibri" pitchFamily="34" charset="0"/>
                <a:cs typeface="Arial" panose="020B0604020202020204" pitchFamily="34" charset="0"/>
              </a:rPr>
              <a:t>FEMA coordinates the overall federal response</a:t>
            </a:r>
          </a:p>
          <a:p>
            <a:pPr indent="-214313" eaLnBrk="0" fontAlgn="base" hangingPunct="0">
              <a:buFont typeface="Wingdings" panose="05000000000000000000" pitchFamily="2" charset="2"/>
              <a:buChar char="v"/>
              <a:defRPr/>
            </a:pPr>
            <a:r>
              <a:rPr lang="en-US" sz="1400" dirty="0">
                <a:solidFill>
                  <a:prstClr val="black"/>
                </a:solidFill>
                <a:latin typeface="Calibri" pitchFamily="34" charset="0"/>
                <a:cs typeface="Arial" panose="020B0604020202020204" pitchFamily="34" charset="0"/>
              </a:rPr>
              <a:t>14 Emergency Support Functions (ESFs) support </a:t>
            </a:r>
            <a:r>
              <a:rPr lang="en-US" sz="1400" dirty="0" smtClean="0">
                <a:solidFill>
                  <a:prstClr val="black"/>
                </a:solidFill>
                <a:latin typeface="Calibri" pitchFamily="34" charset="0"/>
                <a:cs typeface="Arial" panose="020B0604020202020204" pitchFamily="34" charset="0"/>
              </a:rPr>
              <a:t>FEMA</a:t>
            </a:r>
          </a:p>
          <a:p>
            <a:pPr marL="228600" indent="-214313" eaLnBrk="0" fontAlgn="base" hangingPunct="0">
              <a:buFont typeface="Wingdings" panose="05000000000000000000" pitchFamily="2" charset="2"/>
              <a:buChar char="v"/>
              <a:defRPr/>
            </a:pPr>
            <a:r>
              <a:rPr lang="en-US" sz="1400" dirty="0" smtClean="0">
                <a:solidFill>
                  <a:prstClr val="black"/>
                </a:solidFill>
                <a:latin typeface="Calibri" pitchFamily="34" charset="0"/>
                <a:cs typeface="Arial" panose="020B0604020202020204" pitchFamily="34" charset="0"/>
              </a:rPr>
              <a:t>Each </a:t>
            </a:r>
            <a:r>
              <a:rPr lang="en-US" sz="1400" dirty="0">
                <a:solidFill>
                  <a:prstClr val="black"/>
                </a:solidFill>
                <a:latin typeface="Calibri" pitchFamily="34" charset="0"/>
                <a:cs typeface="Arial" panose="020B0604020202020204" pitchFamily="34" charset="0"/>
              </a:rPr>
              <a:t>ESF led by federal agency that coordinates multiple agencies to </a:t>
            </a:r>
            <a:r>
              <a:rPr lang="en-US" sz="1400" dirty="0" smtClean="0">
                <a:solidFill>
                  <a:prstClr val="black"/>
                </a:solidFill>
                <a:latin typeface="Calibri" pitchFamily="34" charset="0"/>
                <a:cs typeface="Arial" panose="020B0604020202020204" pitchFamily="34" charset="0"/>
              </a:rPr>
              <a:t>provide  </a:t>
            </a:r>
            <a:r>
              <a:rPr lang="en-US" sz="1400" dirty="0">
                <a:solidFill>
                  <a:prstClr val="black"/>
                </a:solidFill>
                <a:latin typeface="Calibri" pitchFamily="34" charset="0"/>
                <a:cs typeface="Arial" panose="020B0604020202020204" pitchFamily="34" charset="0"/>
              </a:rPr>
              <a:t>a certain type of federal support -- under FEMA-issued “Mission Assignments”</a:t>
            </a:r>
          </a:p>
        </p:txBody>
      </p:sp>
      <p:pic>
        <p:nvPicPr>
          <p:cNvPr id="21" name="Picture 1"/>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844778" y="4876800"/>
            <a:ext cx="251222"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8" name="Picture 1"/>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371600" y="2971800"/>
            <a:ext cx="251222" cy="2382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9" name="Picture 1"/>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867400" y="2971800"/>
            <a:ext cx="251222" cy="2382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41" name="Straight Connector 40"/>
          <p:cNvCxnSpPr>
            <a:stCxn id="38" idx="0"/>
            <a:endCxn id="39" idx="0"/>
          </p:cNvCxnSpPr>
          <p:nvPr/>
        </p:nvCxnSpPr>
        <p:spPr bwMode="auto">
          <a:xfrm>
            <a:off x="1497211" y="2971800"/>
            <a:ext cx="4495800" cy="0"/>
          </a:xfrm>
          <a:prstGeom prst="line">
            <a:avLst/>
          </a:prstGeom>
          <a:solidFill>
            <a:schemeClr val="accent1"/>
          </a:solidFill>
          <a:ln w="349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43" name="Straight Connector 42"/>
          <p:cNvCxnSpPr/>
          <p:nvPr/>
        </p:nvCxnSpPr>
        <p:spPr bwMode="auto">
          <a:xfrm flipV="1">
            <a:off x="3810000" y="2895600"/>
            <a:ext cx="0" cy="76200"/>
          </a:xfrm>
          <a:prstGeom prst="line">
            <a:avLst/>
          </a:prstGeom>
          <a:solidFill>
            <a:schemeClr val="accent1"/>
          </a:solidFill>
          <a:ln w="349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Tree>
    <p:extLst>
      <p:ext uri="{BB962C8B-B14F-4D97-AF65-F5344CB8AC3E}">
        <p14:creationId xmlns:p14="http://schemas.microsoft.com/office/powerpoint/2010/main" xmlns="" val="2722620118"/>
      </p:ext>
    </p:extLst>
  </p:cSld>
  <p:clrMapOvr>
    <a:masterClrMapping/>
  </p:clrMapOvr>
  <p:transition spd="med">
    <p:cover dir="r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cap="small" dirty="0">
                <a:latin typeface="Calibri" pitchFamily="34" charset="0"/>
              </a:rPr>
              <a:t>Response Information Management</a:t>
            </a:r>
          </a:p>
        </p:txBody>
      </p:sp>
      <p:sp>
        <p:nvSpPr>
          <p:cNvPr id="6" name="Content Placeholder 5"/>
          <p:cNvSpPr>
            <a:spLocks noGrp="1"/>
          </p:cNvSpPr>
          <p:nvPr>
            <p:ph idx="1"/>
          </p:nvPr>
        </p:nvSpPr>
        <p:spPr>
          <a:xfrm>
            <a:off x="381000" y="1676400"/>
            <a:ext cx="4038600" cy="4572000"/>
          </a:xfrm>
        </p:spPr>
        <p:txBody>
          <a:bodyPr>
            <a:normAutofit fontScale="92500" lnSpcReduction="20000"/>
          </a:bodyPr>
          <a:lstStyle/>
          <a:p>
            <a:pPr>
              <a:lnSpc>
                <a:spcPct val="110000"/>
              </a:lnSpc>
              <a:spcAft>
                <a:spcPts val="600"/>
              </a:spcAft>
            </a:pPr>
            <a:r>
              <a:rPr lang="en-US" sz="2400" dirty="0">
                <a:latin typeface="Calibri" pitchFamily="34" charset="0"/>
              </a:rPr>
              <a:t>Important to maintain integrity and timeliness of response information </a:t>
            </a:r>
          </a:p>
          <a:p>
            <a:pPr>
              <a:lnSpc>
                <a:spcPct val="110000"/>
              </a:lnSpc>
              <a:spcAft>
                <a:spcPts val="600"/>
              </a:spcAft>
            </a:pPr>
            <a:r>
              <a:rPr lang="en-US" sz="2400" dirty="0">
                <a:latin typeface="Calibri" pitchFamily="34" charset="0"/>
              </a:rPr>
              <a:t>For large incidents, a web-based Common Operating Picture (COP) will be utilized</a:t>
            </a:r>
          </a:p>
          <a:p>
            <a:pPr>
              <a:lnSpc>
                <a:spcPct val="110000"/>
              </a:lnSpc>
              <a:spcAft>
                <a:spcPts val="600"/>
              </a:spcAft>
            </a:pPr>
            <a:r>
              <a:rPr lang="en-US" sz="2400" dirty="0">
                <a:latin typeface="Calibri" pitchFamily="34" charset="0"/>
              </a:rPr>
              <a:t>COP and scheduled briefings provide most reliable response information</a:t>
            </a:r>
          </a:p>
          <a:p>
            <a:pPr>
              <a:lnSpc>
                <a:spcPct val="110000"/>
              </a:lnSpc>
              <a:spcAft>
                <a:spcPts val="600"/>
              </a:spcAft>
            </a:pPr>
            <a:r>
              <a:rPr lang="en-US" sz="2400" dirty="0">
                <a:latin typeface="Calibri" pitchFamily="34" charset="0"/>
              </a:rPr>
              <a:t>NRT Member can advise on information coordination protocols for incident</a:t>
            </a:r>
          </a:p>
          <a:p>
            <a:pPr>
              <a:lnSpc>
                <a:spcPct val="110000"/>
              </a:lnSpc>
              <a:spcAft>
                <a:spcPts val="600"/>
              </a:spcAft>
            </a:pPr>
            <a:endParaRPr lang="en-US" sz="2400" dirty="0">
              <a:latin typeface="Calibri" pitchFamily="34" charset="0"/>
            </a:endParaRPr>
          </a:p>
        </p:txBody>
      </p:sp>
      <p:sp>
        <p:nvSpPr>
          <p:cNvPr id="5" name="Slide Number Placeholder 4"/>
          <p:cNvSpPr>
            <a:spLocks noGrp="1"/>
          </p:cNvSpPr>
          <p:nvPr>
            <p:ph type="sldNum" sz="quarter" idx="12"/>
          </p:nvPr>
        </p:nvSpPr>
        <p:spPr/>
        <p:txBody>
          <a:bodyPr/>
          <a:lstStyle/>
          <a:p>
            <a:pPr>
              <a:defRPr/>
            </a:pPr>
            <a:fld id="{FB5E49AC-A954-4BB3-BE58-CEF7D04ABDDC}" type="slidenum">
              <a:rPr lang="en-US" altLang="en-US" smtClean="0"/>
              <a:pPr>
                <a:defRPr/>
              </a:pPr>
              <a:t>17</a:t>
            </a:fld>
            <a:endParaRPr lang="en-US" altLang="en-US"/>
          </a:p>
        </p:txBody>
      </p:sp>
      <p:pic>
        <p:nvPicPr>
          <p:cNvPr id="8" name="Picture 7" descr="refugio brief.jpg"/>
          <p:cNvPicPr>
            <a:picLocks noChangeAspect="1"/>
          </p:cNvPicPr>
          <p:nvPr/>
        </p:nvPicPr>
        <p:blipFill>
          <a:blip r:embed="rId3" cstate="print"/>
          <a:stretch>
            <a:fillRect/>
          </a:stretch>
        </p:blipFill>
        <p:spPr>
          <a:xfrm>
            <a:off x="4953000" y="1600200"/>
            <a:ext cx="4064000" cy="2768600"/>
          </a:xfrm>
          <a:prstGeom prst="rect">
            <a:avLst/>
          </a:prstGeom>
        </p:spPr>
      </p:pic>
      <p:pic>
        <p:nvPicPr>
          <p:cNvPr id="7" name="Picture 6" descr="ERMA Mussel Watch.png"/>
          <p:cNvPicPr>
            <a:picLocks noChangeAspect="1"/>
          </p:cNvPicPr>
          <p:nvPr/>
        </p:nvPicPr>
        <p:blipFill>
          <a:blip r:embed="rId4" cstate="print"/>
          <a:stretch>
            <a:fillRect/>
          </a:stretch>
        </p:blipFill>
        <p:spPr>
          <a:xfrm>
            <a:off x="4572000" y="3810000"/>
            <a:ext cx="4057438" cy="2552995"/>
          </a:xfrm>
          <a:prstGeom prst="rect">
            <a:avLst/>
          </a:prstGeom>
        </p:spPr>
      </p:pic>
      <p:sp>
        <p:nvSpPr>
          <p:cNvPr id="9" name="TextBox 8"/>
          <p:cNvSpPr txBox="1"/>
          <p:nvPr/>
        </p:nvSpPr>
        <p:spPr>
          <a:xfrm>
            <a:off x="4343400" y="6581001"/>
            <a:ext cx="2973891" cy="276999"/>
          </a:xfrm>
          <a:prstGeom prst="rect">
            <a:avLst/>
          </a:prstGeom>
          <a:noFill/>
        </p:spPr>
        <p:txBody>
          <a:bodyPr wrap="none" rtlCol="0">
            <a:spAutoFit/>
          </a:bodyPr>
          <a:lstStyle/>
          <a:p>
            <a:r>
              <a:rPr lang="en-US" sz="1200" dirty="0"/>
              <a:t>Photo credit: Santa Barbara Independent</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cap="small" dirty="0">
                <a:latin typeface="Calibri" pitchFamily="34" charset="0"/>
              </a:rPr>
              <a:t>Public Information</a:t>
            </a:r>
          </a:p>
        </p:txBody>
      </p:sp>
      <p:sp>
        <p:nvSpPr>
          <p:cNvPr id="3" name="Content Placeholder 2"/>
          <p:cNvSpPr>
            <a:spLocks noGrp="1"/>
          </p:cNvSpPr>
          <p:nvPr>
            <p:ph idx="1"/>
          </p:nvPr>
        </p:nvSpPr>
        <p:spPr>
          <a:xfrm>
            <a:off x="457200" y="1524000"/>
            <a:ext cx="4876800" cy="4876800"/>
          </a:xfrm>
        </p:spPr>
        <p:txBody>
          <a:bodyPr>
            <a:normAutofit fontScale="70000" lnSpcReduction="20000"/>
          </a:bodyPr>
          <a:lstStyle/>
          <a:p>
            <a:r>
              <a:rPr lang="en-US" dirty="0">
                <a:latin typeface="Calibri" pitchFamily="34" charset="0"/>
              </a:rPr>
              <a:t>HOW, WHEN, and WHAT information is shared is one of the biggest public affairs challenges during a response</a:t>
            </a:r>
          </a:p>
          <a:p>
            <a:r>
              <a:rPr lang="en-US" dirty="0">
                <a:latin typeface="Calibri" pitchFamily="34" charset="0"/>
              </a:rPr>
              <a:t>Important to be transparent, credible, and consistent</a:t>
            </a:r>
          </a:p>
          <a:p>
            <a:r>
              <a:rPr lang="en-US" dirty="0">
                <a:latin typeface="Calibri" pitchFamily="34" charset="0"/>
              </a:rPr>
              <a:t>Joint Information Center (JIC) may be established as hub for information dissemination to the public</a:t>
            </a:r>
          </a:p>
          <a:p>
            <a:r>
              <a:rPr lang="en-US" dirty="0">
                <a:latin typeface="Calibri" pitchFamily="34" charset="0"/>
              </a:rPr>
              <a:t>Be cognizant of, and respect, established process of public response communication during an incident</a:t>
            </a:r>
            <a:endParaRPr lang="en-US" dirty="0"/>
          </a:p>
        </p:txBody>
      </p:sp>
      <p:sp>
        <p:nvSpPr>
          <p:cNvPr id="4" name="Slide Number Placeholder 3"/>
          <p:cNvSpPr>
            <a:spLocks noGrp="1"/>
          </p:cNvSpPr>
          <p:nvPr>
            <p:ph type="sldNum" sz="quarter" idx="12"/>
          </p:nvPr>
        </p:nvSpPr>
        <p:spPr/>
        <p:txBody>
          <a:bodyPr/>
          <a:lstStyle/>
          <a:p>
            <a:pPr>
              <a:defRPr/>
            </a:pPr>
            <a:fld id="{E8173E21-A645-43F7-A80B-D97209F92684}" type="slidenum">
              <a:rPr lang="en-US" altLang="en-US" smtClean="0"/>
              <a:pPr>
                <a:defRPr/>
              </a:pPr>
              <a:t>18</a:t>
            </a:fld>
            <a:endParaRPr lang="en-US" altLang="en-US"/>
          </a:p>
        </p:txBody>
      </p:sp>
      <p:pic>
        <p:nvPicPr>
          <p:cNvPr id="5" name="Picture 2"/>
          <p:cNvPicPr>
            <a:picLocks noChangeAspect="1" noChangeArrowheads="1"/>
          </p:cNvPicPr>
          <p:nvPr/>
        </p:nvPicPr>
        <p:blipFill>
          <a:blip r:embed="rId3" cstate="print"/>
          <a:srcRect/>
          <a:stretch>
            <a:fillRect/>
          </a:stretch>
        </p:blipFill>
        <p:spPr bwMode="auto">
          <a:xfrm>
            <a:off x="5943600" y="990600"/>
            <a:ext cx="2985979" cy="3886200"/>
          </a:xfrm>
          <a:prstGeom prst="rect">
            <a:avLst/>
          </a:prstGeom>
          <a:noFill/>
          <a:ln w="9525">
            <a:noFill/>
            <a:miter lim="800000"/>
            <a:headEnd/>
            <a:tailEnd/>
          </a:ln>
        </p:spPr>
      </p:pic>
      <p:pic>
        <p:nvPicPr>
          <p:cNvPr id="2050" name="Picture 2"/>
          <p:cNvPicPr>
            <a:picLocks noChangeAspect="1" noChangeArrowheads="1"/>
          </p:cNvPicPr>
          <p:nvPr/>
        </p:nvPicPr>
        <p:blipFill>
          <a:blip r:embed="rId4" cstate="print"/>
          <a:srcRect/>
          <a:stretch>
            <a:fillRect/>
          </a:stretch>
        </p:blipFill>
        <p:spPr bwMode="auto">
          <a:xfrm>
            <a:off x="5181600" y="3429000"/>
            <a:ext cx="2438400" cy="3046654"/>
          </a:xfrm>
          <a:prstGeom prst="rect">
            <a:avLst/>
          </a:prstGeom>
          <a:noFill/>
          <a:ln w="9525">
            <a:solidFill>
              <a:schemeClr val="accent1"/>
            </a:solidFill>
            <a:miter lim="800000"/>
            <a:headEnd/>
            <a:tailEnd/>
          </a:ln>
        </p:spPr>
      </p:pic>
    </p:spTree>
    <p:extLst>
      <p:ext uri="{BB962C8B-B14F-4D97-AF65-F5344CB8AC3E}">
        <p14:creationId xmlns="" xmlns:p14="http://schemas.microsoft.com/office/powerpoint/2010/main" val="764641508"/>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smtClean="0">
                <a:latin typeface="Calibri" pitchFamily="34" charset="0"/>
              </a:rPr>
              <a:t>[AGENCY] Role in Response</a:t>
            </a:r>
            <a:endParaRPr lang="en-US" cap="small" dirty="0">
              <a:latin typeface="Calibri" pitchFamily="34" charset="0"/>
            </a:endParaRPr>
          </a:p>
        </p:txBody>
      </p:sp>
      <p:sp>
        <p:nvSpPr>
          <p:cNvPr id="41" name="TextBox 40"/>
          <p:cNvSpPr txBox="1"/>
          <p:nvPr/>
        </p:nvSpPr>
        <p:spPr>
          <a:xfrm>
            <a:off x="5715000" y="1905000"/>
            <a:ext cx="3101325" cy="923330"/>
          </a:xfrm>
          <a:prstGeom prst="rect">
            <a:avLst/>
          </a:prstGeom>
          <a:noFill/>
        </p:spPr>
        <p:txBody>
          <a:bodyPr wrap="square" rtlCol="0">
            <a:spAutoFit/>
          </a:bodyPr>
          <a:lstStyle/>
          <a:p>
            <a:r>
              <a:rPr lang="en-US" i="1" dirty="0" smtClean="0">
                <a:solidFill>
                  <a:srgbClr val="FF0000"/>
                </a:solidFill>
              </a:rPr>
              <a:t>Insert a picture or two of agency in action during a response</a:t>
            </a:r>
            <a:endParaRPr lang="en-US" i="1" dirty="0">
              <a:solidFill>
                <a:srgbClr val="FF0000"/>
              </a:solidFill>
            </a:endParaRPr>
          </a:p>
        </p:txBody>
      </p:sp>
      <p:sp>
        <p:nvSpPr>
          <p:cNvPr id="43" name="TextBox 42"/>
          <p:cNvSpPr txBox="1"/>
          <p:nvPr/>
        </p:nvSpPr>
        <p:spPr>
          <a:xfrm>
            <a:off x="304800" y="1676400"/>
            <a:ext cx="4724400" cy="4401205"/>
          </a:xfrm>
          <a:prstGeom prst="rect">
            <a:avLst/>
          </a:prstGeom>
          <a:noFill/>
        </p:spPr>
        <p:txBody>
          <a:bodyPr wrap="square" rtlCol="0">
            <a:spAutoFit/>
          </a:bodyPr>
          <a:lstStyle/>
          <a:p>
            <a:pPr marL="736600" lvl="1" indent="-403225">
              <a:spcAft>
                <a:spcPts val="1200"/>
              </a:spcAft>
              <a:buFont typeface="Arial" pitchFamily="34" charset="0"/>
              <a:buChar char="•"/>
            </a:pPr>
            <a:r>
              <a:rPr lang="en-US" sz="2400" dirty="0" smtClean="0">
                <a:latin typeface="Calibri" pitchFamily="34" charset="0"/>
              </a:rPr>
              <a:t>Primary concerns during a response</a:t>
            </a:r>
          </a:p>
          <a:p>
            <a:pPr marL="736600" lvl="1" indent="-403225">
              <a:spcAft>
                <a:spcPts val="1200"/>
              </a:spcAft>
              <a:buFont typeface="Arial" pitchFamily="34" charset="0"/>
              <a:buChar char="•"/>
            </a:pPr>
            <a:r>
              <a:rPr lang="en-US" sz="2400" dirty="0" smtClean="0">
                <a:latin typeface="Calibri" pitchFamily="34" charset="0"/>
              </a:rPr>
              <a:t>Role in a response operation</a:t>
            </a:r>
          </a:p>
          <a:p>
            <a:pPr marL="736600" lvl="1" indent="-403225">
              <a:spcAft>
                <a:spcPts val="1200"/>
              </a:spcAft>
              <a:buFont typeface="Arial" pitchFamily="34" charset="0"/>
              <a:buChar char="•"/>
            </a:pPr>
            <a:r>
              <a:rPr lang="en-US" sz="2400" dirty="0" smtClean="0">
                <a:latin typeface="Calibri" pitchFamily="34" charset="0"/>
              </a:rPr>
              <a:t>Assets and how they are accessed</a:t>
            </a:r>
          </a:p>
          <a:p>
            <a:pPr marL="736600" lvl="1" indent="-403225">
              <a:spcAft>
                <a:spcPts val="1200"/>
              </a:spcAft>
              <a:buFont typeface="Arial" pitchFamily="34" charset="0"/>
              <a:buChar char="•"/>
            </a:pPr>
            <a:r>
              <a:rPr lang="en-US" sz="2400" dirty="0" smtClean="0">
                <a:latin typeface="Calibri" pitchFamily="34" charset="0"/>
              </a:rPr>
              <a:t>Concerns/Issues most likely to be raised or addressed at the Senior Executive level</a:t>
            </a:r>
          </a:p>
          <a:p>
            <a:pPr marL="736600" lvl="1" indent="-403225">
              <a:spcAft>
                <a:spcPts val="1200"/>
              </a:spcAft>
              <a:buFont typeface="Arial" pitchFamily="34" charset="0"/>
              <a:buChar char="•"/>
            </a:pPr>
            <a:r>
              <a:rPr lang="en-US" sz="2400" dirty="0" smtClean="0">
                <a:latin typeface="Calibri" pitchFamily="34" charset="0"/>
              </a:rPr>
              <a:t>How information flows within [the department/agency]</a:t>
            </a:r>
          </a:p>
        </p:txBody>
      </p:sp>
      <p:sp>
        <p:nvSpPr>
          <p:cNvPr id="44" name="TextBox 43"/>
          <p:cNvSpPr txBox="1"/>
          <p:nvPr/>
        </p:nvSpPr>
        <p:spPr>
          <a:xfrm>
            <a:off x="6781800" y="533400"/>
            <a:ext cx="1805925" cy="369332"/>
          </a:xfrm>
          <a:prstGeom prst="rect">
            <a:avLst/>
          </a:prstGeom>
          <a:noFill/>
        </p:spPr>
        <p:txBody>
          <a:bodyPr wrap="square" rtlCol="0">
            <a:spAutoFit/>
          </a:bodyPr>
          <a:lstStyle/>
          <a:p>
            <a:r>
              <a:rPr lang="en-US" i="1" dirty="0" smtClean="0">
                <a:solidFill>
                  <a:srgbClr val="FF0000"/>
                </a:solidFill>
              </a:rPr>
              <a:t>Insert logo(s)</a:t>
            </a:r>
            <a:endParaRPr lang="en-US" i="1" dirty="0">
              <a:solidFill>
                <a:srgbClr val="FF0000"/>
              </a:solidFill>
            </a:endParaRP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smtClean="0"/>
              <a:t>Agency Slide(s) – how fit in</a:t>
            </a:r>
            <a:endParaRPr lang="en-US" cap="small"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To be added at the time of customizing presentation for audience</a:t>
            </a:r>
          </a:p>
          <a:p>
            <a:pPr lvl="1"/>
            <a:r>
              <a:rPr lang="en-US" dirty="0" smtClean="0"/>
              <a:t>Agency/Department’s primary concerns during a response</a:t>
            </a:r>
          </a:p>
          <a:p>
            <a:pPr lvl="1"/>
            <a:r>
              <a:rPr lang="en-US" dirty="0" smtClean="0"/>
              <a:t>Agency/Department’s role in a response</a:t>
            </a:r>
          </a:p>
          <a:p>
            <a:pPr lvl="1"/>
            <a:r>
              <a:rPr lang="en-US" dirty="0" smtClean="0"/>
              <a:t>Agency/Department’s assets and how they are accessed</a:t>
            </a:r>
          </a:p>
          <a:p>
            <a:pPr lvl="1"/>
            <a:r>
              <a:rPr lang="en-US" dirty="0" smtClean="0"/>
              <a:t>Concerns/Issues most likely to be raised or addressed at the Senior Executive level</a:t>
            </a:r>
            <a:endParaRPr lang="en-US" dirty="0"/>
          </a:p>
        </p:txBody>
      </p:sp>
      <p:sp>
        <p:nvSpPr>
          <p:cNvPr id="4" name="Slide Number Placeholder 3"/>
          <p:cNvSpPr>
            <a:spLocks noGrp="1"/>
          </p:cNvSpPr>
          <p:nvPr>
            <p:ph type="sldNum" sz="quarter" idx="12"/>
          </p:nvPr>
        </p:nvSpPr>
        <p:spPr/>
        <p:txBody>
          <a:bodyPr/>
          <a:lstStyle/>
          <a:p>
            <a:pPr>
              <a:defRPr/>
            </a:pPr>
            <a:fld id="{E8173E21-A645-43F7-A80B-D97209F92684}" type="slidenum">
              <a:rPr lang="en-US" altLang="en-US" smtClean="0"/>
              <a:pPr>
                <a:defRPr/>
              </a:pPr>
              <a:t>20</a:t>
            </a:fld>
            <a:endParaRPr lang="en-US" altLang="en-US"/>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382000" cy="1076325"/>
          </a:xfrm>
        </p:spPr>
        <p:txBody>
          <a:bodyPr>
            <a:normAutofit fontScale="90000"/>
          </a:bodyPr>
          <a:lstStyle/>
          <a:p>
            <a:r>
              <a:rPr lang="en-US" cap="small" dirty="0" smtClean="0"/>
              <a:t>Agency Slide(s) – How information flows within agency</a:t>
            </a:r>
            <a:endParaRPr lang="en-US" cap="small" dirty="0"/>
          </a:p>
        </p:txBody>
      </p:sp>
      <p:sp>
        <p:nvSpPr>
          <p:cNvPr id="4" name="Slide Number Placeholder 3"/>
          <p:cNvSpPr>
            <a:spLocks noGrp="1"/>
          </p:cNvSpPr>
          <p:nvPr>
            <p:ph type="sldNum" sz="quarter" idx="12"/>
          </p:nvPr>
        </p:nvSpPr>
        <p:spPr/>
        <p:txBody>
          <a:bodyPr/>
          <a:lstStyle/>
          <a:p>
            <a:pPr>
              <a:defRPr/>
            </a:pPr>
            <a:fld id="{E8173E21-A645-43F7-A80B-D97209F92684}" type="slidenum">
              <a:rPr lang="en-US" altLang="en-US" smtClean="0"/>
              <a:pPr>
                <a:defRPr/>
              </a:pPr>
              <a:t>21</a:t>
            </a:fld>
            <a:endParaRPr lang="en-US" altLang="en-US"/>
          </a:p>
        </p:txBody>
      </p:sp>
      <p:sp>
        <p:nvSpPr>
          <p:cNvPr id="6" name="Content Placeholder 2"/>
          <p:cNvSpPr>
            <a:spLocks noGrp="1"/>
          </p:cNvSpPr>
          <p:nvPr>
            <p:ph idx="1"/>
          </p:nvPr>
        </p:nvSpPr>
        <p:spPr>
          <a:xfrm>
            <a:off x="457200" y="1524000"/>
            <a:ext cx="8229600" cy="4876800"/>
          </a:xfrm>
        </p:spPr>
        <p:txBody>
          <a:bodyPr/>
          <a:lstStyle/>
          <a:p>
            <a:r>
              <a:rPr lang="en-US" dirty="0" smtClean="0"/>
              <a:t>To be added at time of customizing presentation for audience</a:t>
            </a:r>
            <a:endParaRPr lang="en-US" dirty="0"/>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cap="small" dirty="0" smtClean="0">
                <a:latin typeface="Calibri" pitchFamily="34" charset="0"/>
              </a:rPr>
              <a:t>Questions</a:t>
            </a:r>
            <a:endParaRPr lang="en-US" sz="6000" cap="small" dirty="0">
              <a:latin typeface="Calibri" pitchFamily="34" charset="0"/>
            </a:endParaRPr>
          </a:p>
        </p:txBody>
      </p:sp>
      <p:sp>
        <p:nvSpPr>
          <p:cNvPr id="4" name="Slide Number Placeholder 3"/>
          <p:cNvSpPr>
            <a:spLocks noGrp="1"/>
          </p:cNvSpPr>
          <p:nvPr>
            <p:ph type="sldNum" sz="quarter" idx="12"/>
          </p:nvPr>
        </p:nvSpPr>
        <p:spPr/>
        <p:txBody>
          <a:bodyPr/>
          <a:lstStyle/>
          <a:p>
            <a:pPr>
              <a:defRPr/>
            </a:pPr>
            <a:fld id="{E8173E21-A645-43F7-A80B-D97209F92684}" type="slidenum">
              <a:rPr lang="en-US" altLang="en-US" smtClean="0"/>
              <a:pPr>
                <a:defRPr/>
              </a:pPr>
              <a:t>22</a:t>
            </a:fld>
            <a:endParaRPr lang="en-US" altLang="en-US"/>
          </a:p>
        </p:txBody>
      </p:sp>
      <p:pic>
        <p:nvPicPr>
          <p:cNvPr id="5" name="Picture 2" descr="C:\Users\JRSmith6\AppData\Local\Microsoft\Windows\Temporary Internet Files\Content.IE5\114K0HF4\question-mark[1].jpg"/>
          <p:cNvPicPr>
            <a:picLocks noGrp="1" noChangeAspect="1" noChangeArrowheads="1"/>
          </p:cNvPicPr>
          <p:nvPr>
            <p:ph idx="1"/>
          </p:nvPr>
        </p:nvPicPr>
        <p:blipFill>
          <a:blip r:embed="rId3" cstate="print"/>
          <a:srcRect/>
          <a:stretch>
            <a:fillRect/>
          </a:stretch>
        </p:blipFill>
        <p:spPr bwMode="auto">
          <a:xfrm>
            <a:off x="2133600" y="1524000"/>
            <a:ext cx="4876800" cy="4876800"/>
          </a:xfrm>
          <a:prstGeom prst="rect">
            <a:avLst/>
          </a:prstGeom>
          <a:noFill/>
        </p:spPr>
      </p:pic>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bwMode="auto">
          <a:xfrm>
            <a:off x="7696200" y="4419600"/>
            <a:ext cx="1219200" cy="1600200"/>
          </a:xfrm>
          <a:prstGeom prst="rect">
            <a:avLst/>
          </a:prstGeom>
          <a:solidFill>
            <a:schemeClr val="bg2">
              <a:lumMod val="20000"/>
              <a:lumOff val="80000"/>
            </a:schemeClr>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lvl="0" algn="ctr" eaLnBrk="0" fontAlgn="base" hangingPunct="0">
              <a:spcBef>
                <a:spcPct val="0"/>
              </a:spcBef>
              <a:spcAft>
                <a:spcPct val="0"/>
              </a:spcAft>
            </a:pPr>
            <a:r>
              <a:rPr lang="en-US" sz="1200" b="1" dirty="0" smtClean="0">
                <a:solidFill>
                  <a:srgbClr val="333399"/>
                </a:solidFill>
                <a:effectLst>
                  <a:outerShdw blurRad="38100" dist="38100" dir="2700000" algn="tl">
                    <a:srgbClr val="000000">
                      <a:alpha val="43137"/>
                    </a:srgbClr>
                  </a:outerShdw>
                </a:effectLst>
                <a:latin typeface="Calibri" pitchFamily="34" charset="0"/>
              </a:rPr>
              <a:t>Chemical and Biological Warfare Agents</a:t>
            </a:r>
          </a:p>
          <a:p>
            <a:pPr lvl="0" algn="ctr" eaLnBrk="0" fontAlgn="base" hangingPunct="0">
              <a:spcBef>
                <a:spcPct val="0"/>
              </a:spcBef>
              <a:spcAft>
                <a:spcPct val="0"/>
              </a:spcAft>
            </a:pPr>
            <a:r>
              <a:rPr lang="en-US" sz="1200" b="1" dirty="0" smtClean="0">
                <a:solidFill>
                  <a:srgbClr val="333399"/>
                </a:solidFill>
                <a:effectLst>
                  <a:outerShdw blurRad="38100" dist="38100" dir="2700000" algn="tl">
                    <a:srgbClr val="000000">
                      <a:alpha val="43137"/>
                    </a:srgbClr>
                  </a:outerShdw>
                </a:effectLst>
                <a:latin typeface="Calibri" pitchFamily="34" charset="0"/>
              </a:rPr>
              <a:t>Quick Reference Guides</a:t>
            </a:r>
          </a:p>
        </p:txBody>
      </p:sp>
      <p:sp>
        <p:nvSpPr>
          <p:cNvPr id="8" name="Oval 7"/>
          <p:cNvSpPr/>
          <p:nvPr/>
        </p:nvSpPr>
        <p:spPr bwMode="auto">
          <a:xfrm>
            <a:off x="152400" y="4114800"/>
            <a:ext cx="1676400" cy="1676400"/>
          </a:xfrm>
          <a:prstGeom prst="ellipse">
            <a:avLst/>
          </a:prstGeom>
          <a:blipFill>
            <a:blip r:embed="rId3" cstate="print"/>
            <a:stretch>
              <a:fillRect/>
            </a:stretch>
          </a:bli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bg1"/>
                </a:solidFill>
                <a:effectLst>
                  <a:outerShdw blurRad="38100" dist="38100" dir="2700000" algn="tl">
                    <a:srgbClr val="000000">
                      <a:alpha val="43137"/>
                    </a:srgbClr>
                  </a:outerShdw>
                </a:effectLst>
                <a:latin typeface="Calibri" pitchFamily="34" charset="0"/>
              </a:rPr>
              <a:t>Emerging Risks:</a:t>
            </a:r>
            <a:r>
              <a:rPr kumimoji="0" lang="en-US" sz="1400" b="1" i="0" u="none" strike="noStrike" cap="none" normalizeH="0" dirty="0" smtClean="0">
                <a:ln>
                  <a:noFill/>
                </a:ln>
                <a:solidFill>
                  <a:schemeClr val="bg1"/>
                </a:solidFill>
                <a:effectLst>
                  <a:outerShdw blurRad="38100" dist="38100" dir="2700000" algn="tl">
                    <a:srgbClr val="000000">
                      <a:alpha val="43137"/>
                    </a:srgbClr>
                  </a:outerShdw>
                </a:effectLst>
                <a:latin typeface="Calibri" pitchFamily="34" charset="0"/>
              </a:rPr>
              <a:t> Responder Awareness Training</a:t>
            </a:r>
            <a:endParaRPr kumimoji="0" lang="en-US" sz="1400" b="1" i="0" u="none" strike="noStrike" cap="none" normalizeH="0" baseline="0" dirty="0" smtClean="0">
              <a:ln>
                <a:noFill/>
              </a:ln>
              <a:solidFill>
                <a:schemeClr val="bg1"/>
              </a:solidFill>
              <a:effectLst>
                <a:outerShdw blurRad="38100" dist="38100" dir="2700000" algn="tl">
                  <a:srgbClr val="000000">
                    <a:alpha val="43137"/>
                  </a:srgbClr>
                </a:outerShdw>
              </a:effectLst>
              <a:latin typeface="Calibri" pitchFamily="34" charset="0"/>
            </a:endParaRPr>
          </a:p>
        </p:txBody>
      </p:sp>
      <p:pic>
        <p:nvPicPr>
          <p:cNvPr id="1029" name="Picture 5"/>
          <p:cNvPicPr>
            <a:picLocks noChangeAspect="1" noChangeArrowheads="1"/>
          </p:cNvPicPr>
          <p:nvPr/>
        </p:nvPicPr>
        <p:blipFill>
          <a:blip r:embed="rId4" cstate="print"/>
          <a:srcRect/>
          <a:stretch>
            <a:fillRect/>
          </a:stretch>
        </p:blipFill>
        <p:spPr bwMode="auto">
          <a:xfrm rot="858087">
            <a:off x="5873516" y="4504780"/>
            <a:ext cx="1644049" cy="2106603"/>
          </a:xfrm>
          <a:prstGeom prst="rect">
            <a:avLst/>
          </a:prstGeom>
          <a:noFill/>
          <a:ln w="9525">
            <a:solidFill>
              <a:schemeClr val="tx1"/>
            </a:solidFill>
            <a:miter lim="800000"/>
            <a:headEnd/>
            <a:tailEnd/>
          </a:ln>
        </p:spPr>
      </p:pic>
      <p:pic>
        <p:nvPicPr>
          <p:cNvPr id="9" name="Picture 3"/>
          <p:cNvPicPr>
            <a:picLocks noChangeAspect="1" noChangeArrowheads="1"/>
          </p:cNvPicPr>
          <p:nvPr/>
        </p:nvPicPr>
        <p:blipFill>
          <a:blip r:embed="rId5" cstate="print"/>
          <a:srcRect/>
          <a:stretch>
            <a:fillRect/>
          </a:stretch>
        </p:blipFill>
        <p:spPr bwMode="auto">
          <a:xfrm rot="652433">
            <a:off x="418700" y="1662323"/>
            <a:ext cx="1673450" cy="2174677"/>
          </a:xfrm>
          <a:prstGeom prst="rect">
            <a:avLst/>
          </a:prstGeom>
          <a:noFill/>
          <a:ln w="9525">
            <a:solidFill>
              <a:schemeClr val="tx1"/>
            </a:solidFill>
            <a:miter lim="800000"/>
            <a:headEnd/>
            <a:tailEnd/>
          </a:ln>
          <a:effectLst/>
        </p:spPr>
      </p:pic>
      <p:sp>
        <p:nvSpPr>
          <p:cNvPr id="2" name="Title 1"/>
          <p:cNvSpPr>
            <a:spLocks noGrp="1"/>
          </p:cNvSpPr>
          <p:nvPr>
            <p:ph type="title"/>
          </p:nvPr>
        </p:nvSpPr>
        <p:spPr/>
        <p:txBody>
          <a:bodyPr>
            <a:normAutofit/>
          </a:bodyPr>
          <a:lstStyle/>
          <a:p>
            <a:r>
              <a:rPr lang="en-US" sz="4800" cap="small" dirty="0" smtClean="0">
                <a:latin typeface="Calibri" pitchFamily="34" charset="0"/>
              </a:rPr>
              <a:t>NRT Structure and Products</a:t>
            </a:r>
            <a:endParaRPr lang="en-US" sz="4800" cap="small" dirty="0">
              <a:latin typeface="Calibri" pitchFamily="34" charset="0"/>
            </a:endParaRPr>
          </a:p>
        </p:txBody>
      </p:sp>
      <p:sp>
        <p:nvSpPr>
          <p:cNvPr id="4" name="Slide Number Placeholder 3"/>
          <p:cNvSpPr>
            <a:spLocks noGrp="1"/>
          </p:cNvSpPr>
          <p:nvPr>
            <p:ph type="sldNum" sz="quarter" idx="12"/>
          </p:nvPr>
        </p:nvSpPr>
        <p:spPr/>
        <p:txBody>
          <a:bodyPr/>
          <a:lstStyle/>
          <a:p>
            <a:pPr>
              <a:defRPr/>
            </a:pPr>
            <a:fld id="{E8173E21-A645-43F7-A80B-D97209F92684}" type="slidenum">
              <a:rPr lang="en-US" altLang="en-US" smtClean="0">
                <a:latin typeface="Calibri" pitchFamily="34" charset="0"/>
              </a:rPr>
              <a:pPr>
                <a:defRPr/>
              </a:pPr>
              <a:t>23</a:t>
            </a:fld>
            <a:endParaRPr lang="en-US" altLang="en-US">
              <a:latin typeface="Calibri" pitchFamily="34" charset="0"/>
            </a:endParaRPr>
          </a:p>
        </p:txBody>
      </p:sp>
      <p:sp>
        <p:nvSpPr>
          <p:cNvPr id="7" name="Rounded Rectangle 6"/>
          <p:cNvSpPr/>
          <p:nvPr/>
        </p:nvSpPr>
        <p:spPr bwMode="auto">
          <a:xfrm rot="20931797">
            <a:off x="4309832" y="5181600"/>
            <a:ext cx="1447800" cy="1371600"/>
          </a:xfrm>
          <a:prstGeom prst="roundRect">
            <a:avLst/>
          </a:prstGeom>
          <a:blipFill>
            <a:blip r:embed="rId6" cstate="print"/>
            <a:stretch>
              <a:fillRect/>
            </a:stretch>
          </a:bli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bg1"/>
                </a:solidFill>
                <a:effectLst>
                  <a:outerShdw blurRad="38100" dist="38100" dir="2700000" algn="tl">
                    <a:srgbClr val="000000">
                      <a:alpha val="43137"/>
                    </a:srgbClr>
                  </a:outerShdw>
                </a:effectLst>
                <a:latin typeface="Calibri" pitchFamily="34" charset="0"/>
              </a:rPr>
              <a:t>WS&amp;H Technical Conference</a:t>
            </a:r>
          </a:p>
        </p:txBody>
      </p:sp>
      <p:graphicFrame>
        <p:nvGraphicFramePr>
          <p:cNvPr id="5" name="Diagram 4"/>
          <p:cNvGraphicFramePr/>
          <p:nvPr/>
        </p:nvGraphicFramePr>
        <p:xfrm>
          <a:off x="1295400" y="1447800"/>
          <a:ext cx="7848600" cy="48006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xmlns="" val="1952495847"/>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cap="small" dirty="0" smtClean="0">
                <a:latin typeface="Calibri" pitchFamily="34" charset="0"/>
              </a:rPr>
              <a:t>Related Organizations</a:t>
            </a:r>
            <a:endParaRPr lang="en-US" sz="5400" cap="small" dirty="0">
              <a:latin typeface="Calibri" pitchFamily="34" charset="0"/>
            </a:endParaRPr>
          </a:p>
        </p:txBody>
      </p:sp>
      <p:sp>
        <p:nvSpPr>
          <p:cNvPr id="4" name="Slide Number Placeholder 3"/>
          <p:cNvSpPr>
            <a:spLocks noGrp="1"/>
          </p:cNvSpPr>
          <p:nvPr>
            <p:ph type="sldNum" sz="quarter" idx="12"/>
          </p:nvPr>
        </p:nvSpPr>
        <p:spPr/>
        <p:txBody>
          <a:bodyPr/>
          <a:lstStyle/>
          <a:p>
            <a:pPr>
              <a:defRPr/>
            </a:pPr>
            <a:fld id="{E8173E21-A645-43F7-A80B-D97209F92684}" type="slidenum">
              <a:rPr lang="en-US" altLang="en-US" smtClean="0"/>
              <a:pPr>
                <a:defRPr/>
              </a:pPr>
              <a:t>24</a:t>
            </a:fld>
            <a:endParaRPr lang="en-US" altLang="en-US"/>
          </a:p>
        </p:txBody>
      </p:sp>
      <p:pic>
        <p:nvPicPr>
          <p:cNvPr id="1026" name="Picture 2" descr="Y:\CG-MER-3\ICCOPR\Logo and graphics\Final ICCOPR Logo\ICCOPR_Logo_Final_ transparent border.png"/>
          <p:cNvPicPr>
            <a:picLocks noChangeAspect="1" noChangeArrowheads="1"/>
          </p:cNvPicPr>
          <p:nvPr/>
        </p:nvPicPr>
        <p:blipFill>
          <a:blip r:embed="rId3" cstate="print"/>
          <a:srcRect/>
          <a:stretch>
            <a:fillRect/>
          </a:stretch>
        </p:blipFill>
        <p:spPr bwMode="auto">
          <a:xfrm>
            <a:off x="228600" y="2057400"/>
            <a:ext cx="2590800" cy="2590800"/>
          </a:xfrm>
          <a:prstGeom prst="rect">
            <a:avLst/>
          </a:prstGeom>
          <a:noFill/>
        </p:spPr>
      </p:pic>
      <p:pic>
        <p:nvPicPr>
          <p:cNvPr id="1027" name="Picture 3"/>
          <p:cNvPicPr>
            <a:picLocks noGrp="1" noChangeAspect="1" noChangeArrowheads="1"/>
          </p:cNvPicPr>
          <p:nvPr>
            <p:ph idx="1"/>
          </p:nvPr>
        </p:nvPicPr>
        <p:blipFill>
          <a:blip r:embed="rId4" cstate="print"/>
          <a:srcRect/>
          <a:stretch>
            <a:fillRect/>
          </a:stretch>
        </p:blipFill>
        <p:spPr bwMode="auto">
          <a:xfrm>
            <a:off x="3200400" y="1905000"/>
            <a:ext cx="2667000" cy="1524000"/>
          </a:xfrm>
          <a:prstGeom prst="rect">
            <a:avLst/>
          </a:prstGeom>
          <a:noFill/>
          <a:ln w="9525">
            <a:noFill/>
            <a:miter lim="800000"/>
            <a:headEnd/>
            <a:tailEnd/>
          </a:ln>
        </p:spPr>
      </p:pic>
      <p:pic>
        <p:nvPicPr>
          <p:cNvPr id="1029" name="Picture 5"/>
          <p:cNvPicPr>
            <a:picLocks noChangeAspect="1" noChangeArrowheads="1"/>
          </p:cNvPicPr>
          <p:nvPr/>
        </p:nvPicPr>
        <p:blipFill>
          <a:blip r:embed="rId5" cstate="print"/>
          <a:srcRect/>
          <a:stretch>
            <a:fillRect/>
          </a:stretch>
        </p:blipFill>
        <p:spPr bwMode="auto">
          <a:xfrm>
            <a:off x="3276600" y="3429000"/>
            <a:ext cx="2507826" cy="533400"/>
          </a:xfrm>
          <a:prstGeom prst="rect">
            <a:avLst/>
          </a:prstGeom>
          <a:noFill/>
          <a:ln w="76200">
            <a:solidFill>
              <a:srgbClr val="FF0000"/>
            </a:solidFill>
            <a:miter lim="800000"/>
            <a:headEnd/>
            <a:tailEnd/>
          </a:ln>
        </p:spPr>
      </p:pic>
      <p:sp>
        <p:nvSpPr>
          <p:cNvPr id="1031" name="Rectangle 7"/>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030" name="Picture 1"/>
          <p:cNvPicPr>
            <a:picLocks noChangeAspect="1" noChangeArrowheads="1"/>
          </p:cNvPicPr>
          <p:nvPr/>
        </p:nvPicPr>
        <p:blipFill>
          <a:blip r:embed="rId6" cstate="print"/>
          <a:srcRect/>
          <a:stretch>
            <a:fillRect/>
          </a:stretch>
        </p:blipFill>
        <p:spPr bwMode="auto">
          <a:xfrm>
            <a:off x="381000" y="5029200"/>
            <a:ext cx="1447800" cy="1295400"/>
          </a:xfrm>
          <a:prstGeom prst="rect">
            <a:avLst/>
          </a:prstGeom>
          <a:noFill/>
        </p:spPr>
      </p:pic>
      <p:pic>
        <p:nvPicPr>
          <p:cNvPr id="12" name="Picture 11" descr="cleangulf.jpg"/>
          <p:cNvPicPr>
            <a:picLocks noChangeAspect="1"/>
          </p:cNvPicPr>
          <p:nvPr/>
        </p:nvPicPr>
        <p:blipFill>
          <a:blip r:embed="rId7" cstate="print"/>
          <a:stretch>
            <a:fillRect/>
          </a:stretch>
        </p:blipFill>
        <p:spPr>
          <a:xfrm>
            <a:off x="2057400" y="5257800"/>
            <a:ext cx="1990304" cy="1025652"/>
          </a:xfrm>
          <a:prstGeom prst="rect">
            <a:avLst/>
          </a:prstGeom>
        </p:spPr>
      </p:pic>
      <p:pic>
        <p:nvPicPr>
          <p:cNvPr id="13" name="Picture 12" descr="clean pacific.png"/>
          <p:cNvPicPr>
            <a:picLocks noChangeAspect="1"/>
          </p:cNvPicPr>
          <p:nvPr/>
        </p:nvPicPr>
        <p:blipFill>
          <a:blip r:embed="rId8" cstate="print"/>
          <a:stretch>
            <a:fillRect/>
          </a:stretch>
        </p:blipFill>
        <p:spPr>
          <a:xfrm>
            <a:off x="4191000" y="5791200"/>
            <a:ext cx="2375921" cy="662942"/>
          </a:xfrm>
          <a:prstGeom prst="rect">
            <a:avLst/>
          </a:prstGeom>
        </p:spPr>
      </p:pic>
      <p:pic>
        <p:nvPicPr>
          <p:cNvPr id="14" name="Picture 13" descr="clear-waterways.jpg"/>
          <p:cNvPicPr>
            <a:picLocks noChangeAspect="1"/>
          </p:cNvPicPr>
          <p:nvPr/>
        </p:nvPicPr>
        <p:blipFill>
          <a:blip r:embed="rId9" cstate="print"/>
          <a:stretch>
            <a:fillRect/>
          </a:stretch>
        </p:blipFill>
        <p:spPr>
          <a:xfrm>
            <a:off x="6629400" y="5486400"/>
            <a:ext cx="2286000" cy="735806"/>
          </a:xfrm>
          <a:prstGeom prst="rect">
            <a:avLst/>
          </a:prstGeom>
        </p:spPr>
      </p:pic>
      <p:pic>
        <p:nvPicPr>
          <p:cNvPr id="15" name="Picture 14" descr="RESTORE.png"/>
          <p:cNvPicPr>
            <a:picLocks noChangeAspect="1"/>
          </p:cNvPicPr>
          <p:nvPr/>
        </p:nvPicPr>
        <p:blipFill>
          <a:blip r:embed="rId10" cstate="print"/>
          <a:stretch>
            <a:fillRect/>
          </a:stretch>
        </p:blipFill>
        <p:spPr>
          <a:xfrm>
            <a:off x="6172200" y="1981200"/>
            <a:ext cx="2819400" cy="2819400"/>
          </a:xfrm>
          <a:prstGeom prst="rect">
            <a:avLst/>
          </a:prstGeom>
        </p:spPr>
      </p:pic>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cap="small" dirty="0">
                <a:latin typeface="Calibri" pitchFamily="34" charset="0"/>
              </a:rPr>
              <a:t>Federal Facility Responses</a:t>
            </a:r>
          </a:p>
        </p:txBody>
      </p:sp>
      <p:sp>
        <p:nvSpPr>
          <p:cNvPr id="3" name="Slide Number Placeholder 2"/>
          <p:cNvSpPr>
            <a:spLocks noGrp="1"/>
          </p:cNvSpPr>
          <p:nvPr>
            <p:ph type="sldNum" sz="quarter" idx="12"/>
          </p:nvPr>
        </p:nvSpPr>
        <p:spPr/>
        <p:txBody>
          <a:bodyPr/>
          <a:lstStyle/>
          <a:p>
            <a:pPr>
              <a:defRPr/>
            </a:pPr>
            <a:fld id="{AC50A3B8-630D-400A-8B3E-928B8CE5A586}" type="slidenum">
              <a:rPr lang="en-US" altLang="en-US" sz="1800" kern="0">
                <a:solidFill>
                  <a:sysClr val="windowText" lastClr="000000"/>
                </a:solidFill>
              </a:rPr>
              <a:pPr>
                <a:defRPr/>
              </a:pPr>
              <a:t>25</a:t>
            </a:fld>
            <a:endParaRPr lang="en-US" altLang="en-US" sz="1800" kern="0">
              <a:solidFill>
                <a:sysClr val="windowText" lastClr="000000"/>
              </a:solidFill>
            </a:endParaRPr>
          </a:p>
        </p:txBody>
      </p:sp>
      <p:graphicFrame>
        <p:nvGraphicFramePr>
          <p:cNvPr id="5" name="Table 4"/>
          <p:cNvGraphicFramePr>
            <a:graphicFrameLocks noGrp="1"/>
          </p:cNvGraphicFramePr>
          <p:nvPr>
            <p:extLst>
              <p:ext uri="{D42A27DB-BD31-4B8C-83A1-F6EECF244321}">
                <p14:modId xmlns="" xmlns:p14="http://schemas.microsoft.com/office/powerpoint/2010/main" val="3219301029"/>
              </p:ext>
            </p:extLst>
          </p:nvPr>
        </p:nvGraphicFramePr>
        <p:xfrm>
          <a:off x="228599" y="1447800"/>
          <a:ext cx="8686802" cy="4896047"/>
        </p:xfrm>
        <a:graphic>
          <a:graphicData uri="http://schemas.openxmlformats.org/drawingml/2006/table">
            <a:tbl>
              <a:tblPr firstRow="1" bandRow="1">
                <a:tableStyleId>{21E4AEA4-8DFA-4A89-87EB-49C32662AFE0}</a:tableStyleId>
              </a:tblPr>
              <a:tblGrid>
                <a:gridCol w="3179990">
                  <a:extLst>
                    <a:ext uri="{9D8B030D-6E8A-4147-A177-3AD203B41FA5}">
                      <a16:colId xmlns="" xmlns:a16="http://schemas.microsoft.com/office/drawing/2014/main" val="1904579567"/>
                    </a:ext>
                  </a:extLst>
                </a:gridCol>
                <a:gridCol w="1861458">
                  <a:extLst>
                    <a:ext uri="{9D8B030D-6E8A-4147-A177-3AD203B41FA5}">
                      <a16:colId xmlns="" xmlns:a16="http://schemas.microsoft.com/office/drawing/2014/main" val="1069053719"/>
                    </a:ext>
                  </a:extLst>
                </a:gridCol>
                <a:gridCol w="1939018">
                  <a:extLst>
                    <a:ext uri="{9D8B030D-6E8A-4147-A177-3AD203B41FA5}">
                      <a16:colId xmlns="" xmlns:a16="http://schemas.microsoft.com/office/drawing/2014/main" val="1039812014"/>
                    </a:ext>
                  </a:extLst>
                </a:gridCol>
                <a:gridCol w="1706336">
                  <a:extLst>
                    <a:ext uri="{9D8B030D-6E8A-4147-A177-3AD203B41FA5}">
                      <a16:colId xmlns="" xmlns:a16="http://schemas.microsoft.com/office/drawing/2014/main" val="2087403984"/>
                    </a:ext>
                  </a:extLst>
                </a:gridCol>
              </a:tblGrid>
              <a:tr h="780866">
                <a:tc>
                  <a:txBody>
                    <a:bodyPr/>
                    <a:lstStyle/>
                    <a:p>
                      <a:pPr algn="ctr"/>
                      <a:r>
                        <a:rPr lang="en-US" sz="1600" dirty="0">
                          <a:latin typeface="Calibri" pitchFamily="34" charset="0"/>
                        </a:rPr>
                        <a:t>Source of CERCLA release</a:t>
                      </a:r>
                    </a:p>
                    <a:p>
                      <a:pPr algn="ctr"/>
                      <a:r>
                        <a:rPr lang="en-US" sz="1600" dirty="0">
                          <a:latin typeface="Calibri" pitchFamily="34" charset="0"/>
                        </a:rPr>
                        <a:t> or oil discharge</a:t>
                      </a:r>
                    </a:p>
                  </a:txBody>
                  <a:tcPr marL="68580" marR="68580"/>
                </a:tc>
                <a:tc>
                  <a:txBody>
                    <a:bodyPr/>
                    <a:lstStyle/>
                    <a:p>
                      <a:pPr algn="ctr"/>
                      <a:r>
                        <a:rPr lang="en-US" sz="1600" dirty="0">
                          <a:latin typeface="Calibri" pitchFamily="34" charset="0"/>
                        </a:rPr>
                        <a:t>CERCLA </a:t>
                      </a:r>
                      <a:r>
                        <a:rPr lang="en-US" sz="1600" b="1" dirty="0">
                          <a:latin typeface="Calibri" pitchFamily="34" charset="0"/>
                        </a:rPr>
                        <a:t>Emergency</a:t>
                      </a:r>
                      <a:r>
                        <a:rPr lang="en-US" sz="1600" dirty="0">
                          <a:latin typeface="Calibri" pitchFamily="34" charset="0"/>
                        </a:rPr>
                        <a:t> Removal Actions*</a:t>
                      </a:r>
                    </a:p>
                  </a:txBody>
                  <a:tcPr marL="68580" marR="68580"/>
                </a:tc>
                <a:tc>
                  <a:txBody>
                    <a:bodyPr/>
                    <a:lstStyle/>
                    <a:p>
                      <a:pPr algn="ctr"/>
                      <a:r>
                        <a:rPr lang="en-US" sz="1600" dirty="0">
                          <a:latin typeface="Calibri" pitchFamily="34" charset="0"/>
                        </a:rPr>
                        <a:t>CERCLA</a:t>
                      </a:r>
                    </a:p>
                    <a:p>
                      <a:pPr algn="ctr"/>
                      <a:r>
                        <a:rPr lang="en-US" sz="1600" dirty="0">
                          <a:latin typeface="Calibri" pitchFamily="34" charset="0"/>
                        </a:rPr>
                        <a:t> Non-emergency</a:t>
                      </a:r>
                      <a:r>
                        <a:rPr lang="en-US" sz="1600" baseline="0" dirty="0">
                          <a:latin typeface="Calibri" pitchFamily="34" charset="0"/>
                        </a:rPr>
                        <a:t> Removal Actions*</a:t>
                      </a:r>
                      <a:endParaRPr lang="en-US" sz="1600" dirty="0">
                        <a:latin typeface="Calibri" pitchFamily="34" charset="0"/>
                      </a:endParaRPr>
                    </a:p>
                  </a:txBody>
                  <a:tcPr marL="68580" marR="68580"/>
                </a:tc>
                <a:tc>
                  <a:txBody>
                    <a:bodyPr/>
                    <a:lstStyle/>
                    <a:p>
                      <a:pPr algn="ctr"/>
                      <a:r>
                        <a:rPr lang="en-US" sz="1600" dirty="0">
                          <a:latin typeface="Calibri" pitchFamily="34" charset="0"/>
                        </a:rPr>
                        <a:t>Oil Removal Actions*</a:t>
                      </a:r>
                    </a:p>
                  </a:txBody>
                  <a:tcPr marL="68580" marR="68580"/>
                </a:tc>
                <a:extLst>
                  <a:ext uri="{0D108BD9-81ED-4DB2-BD59-A6C34878D82A}">
                    <a16:rowId xmlns="" xmlns:a16="http://schemas.microsoft.com/office/drawing/2014/main" val="232094589"/>
                  </a:ext>
                </a:extLst>
              </a:tr>
              <a:tr h="765309">
                <a:tc>
                  <a:txBody>
                    <a:bodyPr/>
                    <a:lstStyle/>
                    <a:p>
                      <a:r>
                        <a:rPr lang="en-US" sz="1600" dirty="0">
                          <a:latin typeface="Calibri" pitchFamily="34" charset="0"/>
                        </a:rPr>
                        <a:t>CERCLA release on, or sole source from, </a:t>
                      </a:r>
                      <a:r>
                        <a:rPr lang="en-US" sz="1600" b="1" dirty="0">
                          <a:latin typeface="Calibri" pitchFamily="34" charset="0"/>
                        </a:rPr>
                        <a:t>DOE</a:t>
                      </a:r>
                      <a:r>
                        <a:rPr lang="en-US" sz="1600" baseline="0" dirty="0">
                          <a:latin typeface="Calibri" pitchFamily="34" charset="0"/>
                        </a:rPr>
                        <a:t> facility or vessel</a:t>
                      </a:r>
                      <a:endParaRPr lang="en-US" sz="1600" dirty="0">
                        <a:latin typeface="Calibri" pitchFamily="34" charset="0"/>
                      </a:endParaRPr>
                    </a:p>
                  </a:txBody>
                  <a:tcPr marL="68580" marR="68580"/>
                </a:tc>
                <a:tc>
                  <a:txBody>
                    <a:bodyPr/>
                    <a:lstStyle/>
                    <a:p>
                      <a:pPr algn="ctr"/>
                      <a:r>
                        <a:rPr lang="en-US" sz="1600" dirty="0">
                          <a:latin typeface="Calibri" pitchFamily="34" charset="0"/>
                        </a:rPr>
                        <a:t>DOE</a:t>
                      </a:r>
                    </a:p>
                  </a:txBody>
                  <a:tcPr marL="68580" marR="68580"/>
                </a:tc>
                <a:tc>
                  <a:txBody>
                    <a:bodyPr/>
                    <a:lstStyle/>
                    <a:p>
                      <a:pPr algn="ctr"/>
                      <a:r>
                        <a:rPr lang="en-US" sz="1600" dirty="0">
                          <a:latin typeface="Calibri" pitchFamily="34" charset="0"/>
                        </a:rPr>
                        <a:t>DOE</a:t>
                      </a:r>
                    </a:p>
                  </a:txBody>
                  <a:tcPr marL="68580" marR="68580"/>
                </a:tc>
                <a:tc>
                  <a:txBody>
                    <a:bodyPr/>
                    <a:lstStyle/>
                    <a:p>
                      <a:endParaRPr lang="en-US" sz="1600" dirty="0">
                        <a:latin typeface="Calibri" pitchFamily="34" charset="0"/>
                      </a:endParaRPr>
                    </a:p>
                  </a:txBody>
                  <a:tcPr marL="68580" marR="68580"/>
                </a:tc>
                <a:extLst>
                  <a:ext uri="{0D108BD9-81ED-4DB2-BD59-A6C34878D82A}">
                    <a16:rowId xmlns="" xmlns:a16="http://schemas.microsoft.com/office/drawing/2014/main" val="1894982145"/>
                  </a:ext>
                </a:extLst>
              </a:tr>
              <a:tr h="765309">
                <a:tc>
                  <a:txBody>
                    <a:bodyPr/>
                    <a:lstStyle/>
                    <a:p>
                      <a:r>
                        <a:rPr lang="en-US" sz="1600" dirty="0">
                          <a:latin typeface="Calibri" pitchFamily="34" charset="0"/>
                        </a:rPr>
                        <a:t>CERCLA release on, or sole source from, </a:t>
                      </a:r>
                      <a:r>
                        <a:rPr lang="en-US" sz="1600" b="1" dirty="0">
                          <a:latin typeface="Calibri" pitchFamily="34" charset="0"/>
                        </a:rPr>
                        <a:t>DOD</a:t>
                      </a:r>
                      <a:r>
                        <a:rPr lang="en-US" sz="1600" dirty="0">
                          <a:latin typeface="Calibri" pitchFamily="34" charset="0"/>
                        </a:rPr>
                        <a:t> facility or vessel</a:t>
                      </a:r>
                    </a:p>
                  </a:txBody>
                  <a:tcPr marL="68580" marR="68580"/>
                </a:tc>
                <a:tc>
                  <a:txBody>
                    <a:bodyPr/>
                    <a:lstStyle/>
                    <a:p>
                      <a:pPr algn="ctr"/>
                      <a:r>
                        <a:rPr lang="en-US" sz="1600" dirty="0">
                          <a:latin typeface="Calibri" pitchFamily="34" charset="0"/>
                        </a:rPr>
                        <a:t>DOD</a:t>
                      </a:r>
                    </a:p>
                  </a:txBody>
                  <a:tcPr marL="68580" marR="68580"/>
                </a:tc>
                <a:tc>
                  <a:txBody>
                    <a:bodyPr/>
                    <a:lstStyle/>
                    <a:p>
                      <a:pPr algn="ctr"/>
                      <a:r>
                        <a:rPr lang="en-US" sz="1600" dirty="0">
                          <a:latin typeface="Calibri" pitchFamily="34" charset="0"/>
                        </a:rPr>
                        <a:t>DOD</a:t>
                      </a:r>
                    </a:p>
                  </a:txBody>
                  <a:tcPr marL="68580" marR="68580"/>
                </a:tc>
                <a:tc>
                  <a:txBody>
                    <a:bodyPr/>
                    <a:lstStyle/>
                    <a:p>
                      <a:endParaRPr lang="en-US" sz="1600">
                        <a:latin typeface="Calibri" pitchFamily="34" charset="0"/>
                      </a:endParaRPr>
                    </a:p>
                  </a:txBody>
                  <a:tcPr marL="68580" marR="68580"/>
                </a:tc>
                <a:extLst>
                  <a:ext uri="{0D108BD9-81ED-4DB2-BD59-A6C34878D82A}">
                    <a16:rowId xmlns="" xmlns:a16="http://schemas.microsoft.com/office/drawing/2014/main" val="1413065217"/>
                  </a:ext>
                </a:extLst>
              </a:tr>
              <a:tr h="765309">
                <a:tc>
                  <a:txBody>
                    <a:bodyPr/>
                    <a:lstStyle/>
                    <a:p>
                      <a:r>
                        <a:rPr lang="en-US" sz="1600" dirty="0">
                          <a:latin typeface="Calibri" pitchFamily="34" charset="0"/>
                        </a:rPr>
                        <a:t>CERCLA incidents involving </a:t>
                      </a:r>
                      <a:r>
                        <a:rPr lang="en-US" sz="1600" b="1" dirty="0">
                          <a:latin typeface="Calibri" pitchFamily="34" charset="0"/>
                        </a:rPr>
                        <a:t>DOD</a:t>
                      </a:r>
                      <a:r>
                        <a:rPr lang="en-US" sz="1600" dirty="0">
                          <a:latin typeface="Calibri" pitchFamily="34" charset="0"/>
                        </a:rPr>
                        <a:t> weapons/munitions or weapons/</a:t>
                      </a:r>
                    </a:p>
                    <a:p>
                      <a:r>
                        <a:rPr lang="en-US" sz="1600" dirty="0">
                          <a:latin typeface="Calibri" pitchFamily="34" charset="0"/>
                        </a:rPr>
                        <a:t>munitions</a:t>
                      </a:r>
                      <a:r>
                        <a:rPr lang="en-US" sz="1600" baseline="0" dirty="0">
                          <a:latin typeface="Calibri" pitchFamily="34" charset="0"/>
                        </a:rPr>
                        <a:t> under </a:t>
                      </a:r>
                      <a:r>
                        <a:rPr lang="en-US" sz="1600" b="1" baseline="0" dirty="0">
                          <a:latin typeface="Calibri" pitchFamily="34" charset="0"/>
                        </a:rPr>
                        <a:t>DOD</a:t>
                      </a:r>
                      <a:r>
                        <a:rPr lang="en-US" sz="1600" baseline="0" dirty="0">
                          <a:latin typeface="Calibri" pitchFamily="34" charset="0"/>
                        </a:rPr>
                        <a:t> control</a:t>
                      </a:r>
                      <a:endParaRPr lang="en-US" sz="1600" dirty="0">
                        <a:latin typeface="Calibri" pitchFamily="34" charset="0"/>
                      </a:endParaRPr>
                    </a:p>
                  </a:txBody>
                  <a:tcPr marL="68580" marR="68580"/>
                </a:tc>
                <a:tc>
                  <a:txBody>
                    <a:bodyPr/>
                    <a:lstStyle/>
                    <a:p>
                      <a:pPr algn="ctr"/>
                      <a:r>
                        <a:rPr lang="en-US" sz="1600" dirty="0">
                          <a:latin typeface="Calibri" pitchFamily="34" charset="0"/>
                        </a:rPr>
                        <a:t>DOD</a:t>
                      </a:r>
                    </a:p>
                  </a:txBody>
                  <a:tcPr marL="68580" marR="68580"/>
                </a:tc>
                <a:tc>
                  <a:txBody>
                    <a:bodyPr/>
                    <a:lstStyle/>
                    <a:p>
                      <a:pPr algn="ctr"/>
                      <a:r>
                        <a:rPr lang="en-US" sz="1600" dirty="0">
                          <a:latin typeface="Calibri" pitchFamily="34" charset="0"/>
                        </a:rPr>
                        <a:t>DOD</a:t>
                      </a:r>
                    </a:p>
                  </a:txBody>
                  <a:tcPr marL="68580" marR="68580"/>
                </a:tc>
                <a:tc>
                  <a:txBody>
                    <a:bodyPr/>
                    <a:lstStyle/>
                    <a:p>
                      <a:endParaRPr lang="en-US" sz="1600">
                        <a:latin typeface="Calibri" pitchFamily="34" charset="0"/>
                      </a:endParaRPr>
                    </a:p>
                  </a:txBody>
                  <a:tcPr marL="68580" marR="68580"/>
                </a:tc>
                <a:extLst>
                  <a:ext uri="{0D108BD9-81ED-4DB2-BD59-A6C34878D82A}">
                    <a16:rowId xmlns="" xmlns:a16="http://schemas.microsoft.com/office/drawing/2014/main" val="2232760518"/>
                  </a:ext>
                </a:extLst>
              </a:tr>
              <a:tr h="896549">
                <a:tc>
                  <a:txBody>
                    <a:bodyPr/>
                    <a:lstStyle/>
                    <a:p>
                      <a:r>
                        <a:rPr lang="en-US" sz="1600" dirty="0">
                          <a:latin typeface="Calibri" pitchFamily="34" charset="0"/>
                        </a:rPr>
                        <a:t>CERCLA</a:t>
                      </a:r>
                      <a:r>
                        <a:rPr lang="en-US" sz="1600" baseline="0" dirty="0">
                          <a:latin typeface="Calibri" pitchFamily="34" charset="0"/>
                        </a:rPr>
                        <a:t> release on, or sole source from, a federal agency facility/vessel </a:t>
                      </a:r>
                      <a:r>
                        <a:rPr lang="en-US" sz="1600" b="1" i="0" u="sng" baseline="0" dirty="0">
                          <a:latin typeface="Calibri" pitchFamily="34" charset="0"/>
                        </a:rPr>
                        <a:t>other than </a:t>
                      </a:r>
                      <a:r>
                        <a:rPr lang="en-US" sz="1600" b="1" u="sng" baseline="0" dirty="0">
                          <a:latin typeface="Calibri" pitchFamily="34" charset="0"/>
                        </a:rPr>
                        <a:t>DOE/DOD</a:t>
                      </a:r>
                      <a:endParaRPr lang="en-US" sz="1600" b="1" u="sng" dirty="0">
                        <a:latin typeface="Calibri" pitchFamily="34" charset="0"/>
                      </a:endParaRPr>
                    </a:p>
                  </a:txBody>
                  <a:tcPr marL="68580" marR="68580"/>
                </a:tc>
                <a:tc>
                  <a:txBody>
                    <a:bodyPr/>
                    <a:lstStyle/>
                    <a:p>
                      <a:pPr algn="ctr"/>
                      <a:r>
                        <a:rPr lang="en-US" sz="1600" dirty="0">
                          <a:latin typeface="Calibri" pitchFamily="34" charset="0"/>
                        </a:rPr>
                        <a:t>EPA – inland</a:t>
                      </a:r>
                    </a:p>
                    <a:p>
                      <a:pPr algn="ctr"/>
                      <a:r>
                        <a:rPr lang="en-US" sz="1600" dirty="0">
                          <a:latin typeface="Calibri" pitchFamily="34" charset="0"/>
                        </a:rPr>
                        <a:t>USCG - coastal</a:t>
                      </a:r>
                    </a:p>
                  </a:txBody>
                  <a:tcPr marL="68580" marR="68580"/>
                </a:tc>
                <a:tc>
                  <a:txBody>
                    <a:bodyPr/>
                    <a:lstStyle/>
                    <a:p>
                      <a:pPr algn="ctr"/>
                      <a:r>
                        <a:rPr lang="en-US" sz="1600" dirty="0">
                          <a:latin typeface="Calibri" pitchFamily="34" charset="0"/>
                        </a:rPr>
                        <a:t>Federal agency</a:t>
                      </a:r>
                    </a:p>
                  </a:txBody>
                  <a:tcPr marL="68580" marR="68580"/>
                </a:tc>
                <a:tc>
                  <a:txBody>
                    <a:bodyPr/>
                    <a:lstStyle/>
                    <a:p>
                      <a:endParaRPr lang="en-US" sz="1600" dirty="0">
                        <a:latin typeface="Calibri" pitchFamily="34" charset="0"/>
                      </a:endParaRPr>
                    </a:p>
                  </a:txBody>
                  <a:tcPr marL="68580" marR="68580"/>
                </a:tc>
                <a:extLst>
                  <a:ext uri="{0D108BD9-81ED-4DB2-BD59-A6C34878D82A}">
                    <a16:rowId xmlns="" xmlns:a16="http://schemas.microsoft.com/office/drawing/2014/main" val="161599389"/>
                  </a:ext>
                </a:extLst>
              </a:tr>
              <a:tr h="78423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Calibri" pitchFamily="34" charset="0"/>
                        </a:rPr>
                        <a:t>Oil</a:t>
                      </a:r>
                      <a:r>
                        <a:rPr lang="en-US" sz="1600" baseline="0" dirty="0">
                          <a:latin typeface="Calibri" pitchFamily="34" charset="0"/>
                        </a:rPr>
                        <a:t> discharge from </a:t>
                      </a:r>
                      <a:r>
                        <a:rPr lang="en-US" sz="1600" b="1" baseline="0" dirty="0">
                          <a:latin typeface="Calibri" pitchFamily="34" charset="0"/>
                        </a:rPr>
                        <a:t>any federal agency facility/vessel</a:t>
                      </a:r>
                      <a:endParaRPr lang="en-US" sz="1600" b="1" dirty="0">
                        <a:latin typeface="Calibri" pitchFamily="34" charset="0"/>
                      </a:endParaRPr>
                    </a:p>
                    <a:p>
                      <a:endParaRPr lang="en-US" sz="1600" dirty="0">
                        <a:latin typeface="Calibri" pitchFamily="34" charset="0"/>
                      </a:endParaRPr>
                    </a:p>
                  </a:txBody>
                  <a:tcPr marL="68580" marR="68580"/>
                </a:tc>
                <a:tc>
                  <a:txBody>
                    <a:bodyPr/>
                    <a:lstStyle/>
                    <a:p>
                      <a:endParaRPr lang="en-US" sz="1600" dirty="0">
                        <a:latin typeface="Calibri" pitchFamily="34" charset="0"/>
                      </a:endParaRPr>
                    </a:p>
                  </a:txBody>
                  <a:tcPr marL="68580" marR="68580"/>
                </a:tc>
                <a:tc>
                  <a:txBody>
                    <a:bodyPr/>
                    <a:lstStyle/>
                    <a:p>
                      <a:endParaRPr lang="en-US" sz="1600" dirty="0">
                        <a:latin typeface="Calibri" pitchFamily="34" charset="0"/>
                      </a:endParaRPr>
                    </a:p>
                  </a:txBody>
                  <a:tcPr marL="68580" marR="68580"/>
                </a:tc>
                <a:tc>
                  <a:txBody>
                    <a:bodyPr/>
                    <a:lstStyle/>
                    <a:p>
                      <a:pPr algn="ctr"/>
                      <a:r>
                        <a:rPr lang="en-US" sz="1600" dirty="0">
                          <a:latin typeface="Calibri" pitchFamily="34" charset="0"/>
                        </a:rPr>
                        <a:t>EPA – inland</a:t>
                      </a:r>
                    </a:p>
                    <a:p>
                      <a:pPr algn="ctr"/>
                      <a:r>
                        <a:rPr lang="en-US" sz="1600" dirty="0">
                          <a:latin typeface="Calibri" pitchFamily="34" charset="0"/>
                        </a:rPr>
                        <a:t>USCG - coastal</a:t>
                      </a:r>
                    </a:p>
                  </a:txBody>
                  <a:tcPr marL="68580" marR="68580"/>
                </a:tc>
                <a:extLst>
                  <a:ext uri="{0D108BD9-81ED-4DB2-BD59-A6C34878D82A}">
                    <a16:rowId xmlns="" xmlns:a16="http://schemas.microsoft.com/office/drawing/2014/main" val="983670548"/>
                  </a:ext>
                </a:extLst>
              </a:tr>
            </a:tbl>
          </a:graphicData>
        </a:graphic>
      </p:graphicFrame>
      <p:sp>
        <p:nvSpPr>
          <p:cNvPr id="4" name="TextBox 3"/>
          <p:cNvSpPr txBox="1"/>
          <p:nvPr/>
        </p:nvSpPr>
        <p:spPr>
          <a:xfrm>
            <a:off x="1371600" y="6287930"/>
            <a:ext cx="5200650" cy="246221"/>
          </a:xfrm>
          <a:prstGeom prst="rect">
            <a:avLst/>
          </a:prstGeom>
          <a:noFill/>
        </p:spPr>
        <p:txBody>
          <a:bodyPr wrap="square" rtlCol="0">
            <a:spAutoFit/>
          </a:bodyPr>
          <a:lstStyle/>
          <a:p>
            <a:r>
              <a:rPr lang="en-US" sz="1000" dirty="0"/>
              <a:t>*Responsible for on-site and off-site removal actions</a:t>
            </a:r>
          </a:p>
        </p:txBody>
      </p:sp>
    </p:spTree>
    <p:extLst>
      <p:ext uri="{BB962C8B-B14F-4D97-AF65-F5344CB8AC3E}">
        <p14:creationId xmlns="" xmlns:p14="http://schemas.microsoft.com/office/powerpoint/2010/main" val="1989047185"/>
      </p:ext>
    </p:extLst>
  </p:cSld>
  <p:clrMapOvr>
    <a:masterClrMapping/>
  </p:clrMapOvr>
  <p:transition spd="med"/>
</p:sld>
</file>

<file path=ppt/theme/theme1.xml><?xml version="1.0" encoding="utf-8"?>
<a:theme xmlns:a="http://schemas.openxmlformats.org/drawingml/2006/main" name="1_NRT background">
  <a:themeElements>
    <a:clrScheme name="NRT backgroun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NRT backgroun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altLang="en-US" sz="4000" b="0" i="0" u="none" strike="noStrike" cap="none" normalizeH="0" baseline="0" smtClean="0">
            <a:ln>
              <a:noFill/>
            </a:ln>
            <a:solidFill>
              <a:srgbClr val="F40A04"/>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altLang="en-US" sz="4000" b="0" i="0" u="none" strike="noStrike" cap="none" normalizeH="0" baseline="0" smtClean="0">
            <a:ln>
              <a:noFill/>
            </a:ln>
            <a:solidFill>
              <a:srgbClr val="F40A04"/>
            </a:solidFill>
            <a:effectLst/>
            <a:latin typeface="Arial" charset="0"/>
          </a:defRPr>
        </a:defPPr>
      </a:lstStyle>
    </a:lnDef>
  </a:objectDefaults>
  <a:extraClrSchemeLst>
    <a:extraClrScheme>
      <a:clrScheme name="NRT backgroun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RT backgroun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RT backgroun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RT backgroun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RT backgroun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RT backgroun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RT backgroun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RT backgroun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RT backgroun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RT backgroun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RT backgroun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RT backgroun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altLang="en-US" sz="4000" b="0" i="0" u="none" strike="noStrike" cap="none" normalizeH="0" baseline="0" smtClean="0">
            <a:ln>
              <a:noFill/>
            </a:ln>
            <a:solidFill>
              <a:srgbClr val="F40A04"/>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altLang="en-US" sz="4000" b="0" i="0" u="none" strike="noStrike" cap="none" normalizeH="0" baseline="0" smtClean="0">
            <a:ln>
              <a:noFill/>
            </a:ln>
            <a:solidFill>
              <a:srgbClr val="F40A04"/>
            </a:solidFill>
            <a:effectLst/>
            <a:latin typeface="Arial"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altLang="en-US" sz="4000" b="0" i="0" u="none" strike="noStrike" cap="none" normalizeH="0" baseline="0" smtClean="0">
            <a:ln>
              <a:noFill/>
            </a:ln>
            <a:solidFill>
              <a:srgbClr val="F40A04"/>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altLang="en-US" sz="4000" b="0" i="0" u="none" strike="noStrike" cap="none" normalizeH="0" baseline="0" smtClean="0">
            <a:ln>
              <a:noFill/>
            </a:ln>
            <a:solidFill>
              <a:srgbClr val="F40A04"/>
            </a:solidFill>
            <a:effectLst/>
            <a:latin typeface="Arial"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7322</TotalTime>
  <Words>8099</Words>
  <Application>Microsoft Office PowerPoint</Application>
  <PresentationFormat>On-screen Show (4:3)</PresentationFormat>
  <Paragraphs>703</Paragraphs>
  <Slides>25</Slides>
  <Notes>25</Notes>
  <HiddenSlides>0</HiddenSlides>
  <MMClips>0</MMClips>
  <ScaleCrop>false</ScaleCrop>
  <HeadingPairs>
    <vt:vector size="4" baseType="variant">
      <vt:variant>
        <vt:lpstr>Theme</vt:lpstr>
      </vt:variant>
      <vt:variant>
        <vt:i4>3</vt:i4>
      </vt:variant>
      <vt:variant>
        <vt:lpstr>Slide Titles</vt:lpstr>
      </vt:variant>
      <vt:variant>
        <vt:i4>25</vt:i4>
      </vt:variant>
    </vt:vector>
  </HeadingPairs>
  <TitlesOfParts>
    <vt:vector size="28" baseType="lpstr">
      <vt:lpstr>1_NRT background</vt:lpstr>
      <vt:lpstr>1_Custom Design</vt:lpstr>
      <vt:lpstr>2_Custom Design</vt:lpstr>
      <vt:lpstr>Executive Briefing [Agency]</vt:lpstr>
      <vt:lpstr>Presentation Overview</vt:lpstr>
      <vt:lpstr>The Oil Response Landscape</vt:lpstr>
      <vt:lpstr>Slide 4</vt:lpstr>
      <vt:lpstr>National Response Team (NRT)</vt:lpstr>
      <vt:lpstr>Slide 6</vt:lpstr>
      <vt:lpstr>NRS Family of Plans</vt:lpstr>
      <vt:lpstr>Federal On-Scene Coordinators (OSCs)</vt:lpstr>
      <vt:lpstr>NRS Special Teams</vt:lpstr>
      <vt:lpstr>NRT and RRTs</vt:lpstr>
      <vt:lpstr>Role of the Responsible Party</vt:lpstr>
      <vt:lpstr>Slide 12</vt:lpstr>
      <vt:lpstr>NRS Response Funding</vt:lpstr>
      <vt:lpstr>Spill of National Significance (SONS)</vt:lpstr>
      <vt:lpstr>Slide 15</vt:lpstr>
      <vt:lpstr>Slide 16</vt:lpstr>
      <vt:lpstr>Response Information Management</vt:lpstr>
      <vt:lpstr>Public Information</vt:lpstr>
      <vt:lpstr>[AGENCY] Role in Response</vt:lpstr>
      <vt:lpstr>Agency Slide(s) – how fit in</vt:lpstr>
      <vt:lpstr>Agency Slide(s) – How information flows within agency</vt:lpstr>
      <vt:lpstr>Questions</vt:lpstr>
      <vt:lpstr>NRT Structure and Products</vt:lpstr>
      <vt:lpstr>Related Organizations</vt:lpstr>
      <vt:lpstr>Federal Facility Responses</vt:lpstr>
    </vt:vector>
  </TitlesOfParts>
  <Company>Department of Defense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Executive Briefing [Agency]</dc:title>
  <dc:creator>Monica K Maghini</dc:creator>
  <cp:lastModifiedBy>Monica K Maghini</cp:lastModifiedBy>
  <cp:revision>464</cp:revision>
  <cp:lastPrinted>2017-01-12T14:11:25Z</cp:lastPrinted>
  <dcterms:created xsi:type="dcterms:W3CDTF">2016-12-06T14:06:40Z</dcterms:created>
  <dcterms:modified xsi:type="dcterms:W3CDTF">2017-04-03T21:40:41Z</dcterms:modified>
</cp:coreProperties>
</file>