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8" r:id="rId6"/>
  </p:sldMasterIdLst>
  <p:notesMasterIdLst>
    <p:notesMasterId r:id="rId29"/>
  </p:notesMasterIdLst>
  <p:sldIdLst>
    <p:sldId id="265" r:id="rId7"/>
    <p:sldId id="390" r:id="rId8"/>
    <p:sldId id="473" r:id="rId9"/>
    <p:sldId id="278" r:id="rId10"/>
    <p:sldId id="376" r:id="rId11"/>
    <p:sldId id="257" r:id="rId12"/>
    <p:sldId id="261" r:id="rId13"/>
    <p:sldId id="344" r:id="rId14"/>
    <p:sldId id="472" r:id="rId15"/>
    <p:sldId id="280" r:id="rId16"/>
    <p:sldId id="347" r:id="rId17"/>
    <p:sldId id="349" r:id="rId18"/>
    <p:sldId id="267" r:id="rId19"/>
    <p:sldId id="359" r:id="rId20"/>
    <p:sldId id="260" r:id="rId21"/>
    <p:sldId id="268" r:id="rId22"/>
    <p:sldId id="259" r:id="rId23"/>
    <p:sldId id="269" r:id="rId24"/>
    <p:sldId id="475" r:id="rId25"/>
    <p:sldId id="476" r:id="rId26"/>
    <p:sldId id="379" r:id="rId27"/>
    <p:sldId id="36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437117-084F-9C7F-ED37-277929A42C59}" name="Jackson, Rebecca A - OSHA" initials="JRAO" userId="S::Jackson.Rebecca.A@dol.gov::b681de52-e296-470c-b6fc-2ce63c60f141" providerId="AD"/>
  <p188:author id="{23CC9A43-59C7-FE8E-38BA-BFF564878862}" name="Kebisek, Julie - OSHA" initials="KJO" userId="S::Kebisek.Julie@dol.gov::6583e0f6-acd3-434f-8c06-104bd14b901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33"/>
    <a:srgbClr val="FF3300"/>
    <a:srgbClr val="FFFF66"/>
    <a:srgbClr val="CC3300"/>
    <a:srgbClr val="CC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307709-67A3-4111-968F-24821FA8E0FF}" v="13" dt="2024-03-04T16:59:59.9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558" autoAdjust="0"/>
  </p:normalViewPr>
  <p:slideViewPr>
    <p:cSldViewPr snapToGrid="0">
      <p:cViewPr varScale="1">
        <p:scale>
          <a:sx n="69" d="100"/>
          <a:sy n="69" d="100"/>
        </p:scale>
        <p:origin x="1205" y="58"/>
      </p:cViewPr>
      <p:guideLst/>
    </p:cSldViewPr>
  </p:slideViewPr>
  <p:notesTextViewPr>
    <p:cViewPr>
      <p:scale>
        <a:sx n="1" d="1"/>
        <a:sy n="1" d="1"/>
      </p:scale>
      <p:origin x="0" y="0"/>
    </p:cViewPr>
  </p:notesTextViewPr>
  <p:sorterViewPr>
    <p:cViewPr>
      <p:scale>
        <a:sx n="100" d="100"/>
        <a:sy n="100" d="100"/>
      </p:scale>
      <p:origin x="0" y="-550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kson, Rebecca A - OSHA" userId="b681de52-e296-470c-b6fc-2ce63c60f141" providerId="ADAL" clId="{2E307709-67A3-4111-968F-24821FA8E0FF}"/>
    <pc:docChg chg="undo custSel modSld">
      <pc:chgData name="Jackson, Rebecca A - OSHA" userId="b681de52-e296-470c-b6fc-2ce63c60f141" providerId="ADAL" clId="{2E307709-67A3-4111-968F-24821FA8E0FF}" dt="2024-03-04T17:11:16.653" v="299" actId="478"/>
      <pc:docMkLst>
        <pc:docMk/>
      </pc:docMkLst>
      <pc:sldChg chg="addSp delSp modSp mod chgLayout">
        <pc:chgData name="Jackson, Rebecca A - OSHA" userId="b681de52-e296-470c-b6fc-2ce63c60f141" providerId="ADAL" clId="{2E307709-67A3-4111-968F-24821FA8E0FF}" dt="2024-03-04T16:57:43.881" v="29" actId="403"/>
        <pc:sldMkLst>
          <pc:docMk/>
          <pc:sldMk cId="3820752351" sldId="259"/>
        </pc:sldMkLst>
        <pc:spChg chg="mod ord">
          <ac:chgData name="Jackson, Rebecca A - OSHA" userId="b681de52-e296-470c-b6fc-2ce63c60f141" providerId="ADAL" clId="{2E307709-67A3-4111-968F-24821FA8E0FF}" dt="2024-03-04T16:53:52.946" v="5" actId="6264"/>
          <ac:spMkLst>
            <pc:docMk/>
            <pc:sldMk cId="3820752351" sldId="259"/>
            <ac:spMk id="2" creationId="{719BD862-5730-9894-8BEC-EF0CA130B716}"/>
          </ac:spMkLst>
        </pc:spChg>
        <pc:spChg chg="del">
          <ac:chgData name="Jackson, Rebecca A - OSHA" userId="b681de52-e296-470c-b6fc-2ce63c60f141" providerId="ADAL" clId="{2E307709-67A3-4111-968F-24821FA8E0FF}" dt="2024-03-04T16:53:34.768" v="1" actId="478"/>
          <ac:spMkLst>
            <pc:docMk/>
            <pc:sldMk cId="3820752351" sldId="259"/>
            <ac:spMk id="3" creationId="{345EB5F6-0C8C-BFFA-0027-6982B4B66031}"/>
          </ac:spMkLst>
        </pc:spChg>
        <pc:spChg chg="add del mod">
          <ac:chgData name="Jackson, Rebecca A - OSHA" userId="b681de52-e296-470c-b6fc-2ce63c60f141" providerId="ADAL" clId="{2E307709-67A3-4111-968F-24821FA8E0FF}" dt="2024-03-04T16:53:52.946" v="5" actId="6264"/>
          <ac:spMkLst>
            <pc:docMk/>
            <pc:sldMk cId="3820752351" sldId="259"/>
            <ac:spMk id="4" creationId="{48AFE71A-3400-BC00-8BF7-34FE6DC9D284}"/>
          </ac:spMkLst>
        </pc:spChg>
        <pc:spChg chg="add del mod">
          <ac:chgData name="Jackson, Rebecca A - OSHA" userId="b681de52-e296-470c-b6fc-2ce63c60f141" providerId="ADAL" clId="{2E307709-67A3-4111-968F-24821FA8E0FF}" dt="2024-03-04T16:53:52.946" v="5" actId="6264"/>
          <ac:spMkLst>
            <pc:docMk/>
            <pc:sldMk cId="3820752351" sldId="259"/>
            <ac:spMk id="5" creationId="{5D6256DA-AFDC-68DC-C54D-658846D62033}"/>
          </ac:spMkLst>
        </pc:spChg>
        <pc:graphicFrameChg chg="mod ord">
          <ac:chgData name="Jackson, Rebecca A - OSHA" userId="b681de52-e296-470c-b6fc-2ce63c60f141" providerId="ADAL" clId="{2E307709-67A3-4111-968F-24821FA8E0FF}" dt="2024-03-04T16:57:43.881" v="29" actId="403"/>
          <ac:graphicFrameMkLst>
            <pc:docMk/>
            <pc:sldMk cId="3820752351" sldId="259"/>
            <ac:graphicFrameMk id="8" creationId="{7E7FE28E-8F29-8E98-FBEB-C48E4D8B9B78}"/>
          </ac:graphicFrameMkLst>
        </pc:graphicFrameChg>
      </pc:sldChg>
      <pc:sldChg chg="modSp mod">
        <pc:chgData name="Jackson, Rebecca A - OSHA" userId="b681de52-e296-470c-b6fc-2ce63c60f141" providerId="ADAL" clId="{2E307709-67A3-4111-968F-24821FA8E0FF}" dt="2024-03-04T17:05:40.084" v="298" actId="20577"/>
        <pc:sldMkLst>
          <pc:docMk/>
          <pc:sldMk cId="2209683977" sldId="265"/>
        </pc:sldMkLst>
        <pc:spChg chg="mod">
          <ac:chgData name="Jackson, Rebecca A - OSHA" userId="b681de52-e296-470c-b6fc-2ce63c60f141" providerId="ADAL" clId="{2E307709-67A3-4111-968F-24821FA8E0FF}" dt="2024-03-04T17:05:14.404" v="283" actId="20577"/>
          <ac:spMkLst>
            <pc:docMk/>
            <pc:sldMk cId="2209683977" sldId="265"/>
            <ac:spMk id="4" creationId="{1A8ADCF8-D098-66B3-147E-A3BF1B142375}"/>
          </ac:spMkLst>
        </pc:spChg>
        <pc:spChg chg="mod">
          <ac:chgData name="Jackson, Rebecca A - OSHA" userId="b681de52-e296-470c-b6fc-2ce63c60f141" providerId="ADAL" clId="{2E307709-67A3-4111-968F-24821FA8E0FF}" dt="2024-03-04T17:05:40.084" v="298" actId="20577"/>
          <ac:spMkLst>
            <pc:docMk/>
            <pc:sldMk cId="2209683977" sldId="265"/>
            <ac:spMk id="5" creationId="{99C50AAB-EA05-9AAD-100C-FAE66C558C6B}"/>
          </ac:spMkLst>
        </pc:spChg>
      </pc:sldChg>
      <pc:sldChg chg="addSp delSp modSp mod chgLayout">
        <pc:chgData name="Jackson, Rebecca A - OSHA" userId="b681de52-e296-470c-b6fc-2ce63c60f141" providerId="ADAL" clId="{2E307709-67A3-4111-968F-24821FA8E0FF}" dt="2024-03-04T16:53:47.228" v="3" actId="6264"/>
        <pc:sldMkLst>
          <pc:docMk/>
          <pc:sldMk cId="1148263288" sldId="268"/>
        </pc:sldMkLst>
        <pc:spChg chg="mod ord">
          <ac:chgData name="Jackson, Rebecca A - OSHA" userId="b681de52-e296-470c-b6fc-2ce63c60f141" providerId="ADAL" clId="{2E307709-67A3-4111-968F-24821FA8E0FF}" dt="2024-03-04T16:53:47.228" v="3" actId="6264"/>
          <ac:spMkLst>
            <pc:docMk/>
            <pc:sldMk cId="1148263288" sldId="268"/>
            <ac:spMk id="2" creationId="{77C3BAE8-9AF6-97D7-B6EA-87D0D65A85E9}"/>
          </ac:spMkLst>
        </pc:spChg>
        <pc:spChg chg="del">
          <ac:chgData name="Jackson, Rebecca A - OSHA" userId="b681de52-e296-470c-b6fc-2ce63c60f141" providerId="ADAL" clId="{2E307709-67A3-4111-968F-24821FA8E0FF}" dt="2024-03-04T16:53:38.607" v="2" actId="478"/>
          <ac:spMkLst>
            <pc:docMk/>
            <pc:sldMk cId="1148263288" sldId="268"/>
            <ac:spMk id="3" creationId="{16D362CB-F7BE-7CAC-DA12-7B267D14657A}"/>
          </ac:spMkLst>
        </pc:spChg>
        <pc:spChg chg="add del mod">
          <ac:chgData name="Jackson, Rebecca A - OSHA" userId="b681de52-e296-470c-b6fc-2ce63c60f141" providerId="ADAL" clId="{2E307709-67A3-4111-968F-24821FA8E0FF}" dt="2024-03-04T16:53:47.228" v="3" actId="6264"/>
          <ac:spMkLst>
            <pc:docMk/>
            <pc:sldMk cId="1148263288" sldId="268"/>
            <ac:spMk id="4" creationId="{A7315799-9C82-B30E-C65C-2D802BA0F634}"/>
          </ac:spMkLst>
        </pc:spChg>
        <pc:spChg chg="add del mod">
          <ac:chgData name="Jackson, Rebecca A - OSHA" userId="b681de52-e296-470c-b6fc-2ce63c60f141" providerId="ADAL" clId="{2E307709-67A3-4111-968F-24821FA8E0FF}" dt="2024-03-04T16:53:47.228" v="3" actId="6264"/>
          <ac:spMkLst>
            <pc:docMk/>
            <pc:sldMk cId="1148263288" sldId="268"/>
            <ac:spMk id="5" creationId="{146D7E24-5B8E-6791-0BFF-4C8FBE5FA9E2}"/>
          </ac:spMkLst>
        </pc:spChg>
        <pc:graphicFrameChg chg="mod ord">
          <ac:chgData name="Jackson, Rebecca A - OSHA" userId="b681de52-e296-470c-b6fc-2ce63c60f141" providerId="ADAL" clId="{2E307709-67A3-4111-968F-24821FA8E0FF}" dt="2024-03-04T16:53:47.228" v="3" actId="6264"/>
          <ac:graphicFrameMkLst>
            <pc:docMk/>
            <pc:sldMk cId="1148263288" sldId="268"/>
            <ac:graphicFrameMk id="6" creationId="{F22539F6-E986-18E9-5BD8-36B0636B5594}"/>
          </ac:graphicFrameMkLst>
        </pc:graphicFrameChg>
      </pc:sldChg>
      <pc:sldChg chg="delSp modSp mod">
        <pc:chgData name="Jackson, Rebecca A - OSHA" userId="b681de52-e296-470c-b6fc-2ce63c60f141" providerId="ADAL" clId="{2E307709-67A3-4111-968F-24821FA8E0FF}" dt="2024-03-04T17:02:23.605" v="279" actId="404"/>
        <pc:sldMkLst>
          <pc:docMk/>
          <pc:sldMk cId="709060237" sldId="269"/>
        </pc:sldMkLst>
        <pc:spChg chg="mod">
          <ac:chgData name="Jackson, Rebecca A - OSHA" userId="b681de52-e296-470c-b6fc-2ce63c60f141" providerId="ADAL" clId="{2E307709-67A3-4111-968F-24821FA8E0FF}" dt="2024-03-04T17:00:09.967" v="51" actId="20577"/>
          <ac:spMkLst>
            <pc:docMk/>
            <pc:sldMk cId="709060237" sldId="269"/>
            <ac:spMk id="2" creationId="{CDCEFBB5-CDE1-CE99-CF61-E034CF06AC75}"/>
          </ac:spMkLst>
        </pc:spChg>
        <pc:spChg chg="mod">
          <ac:chgData name="Jackson, Rebecca A - OSHA" userId="b681de52-e296-470c-b6fc-2ce63c60f141" providerId="ADAL" clId="{2E307709-67A3-4111-968F-24821FA8E0FF}" dt="2024-03-04T17:02:23.605" v="279" actId="404"/>
          <ac:spMkLst>
            <pc:docMk/>
            <pc:sldMk cId="709060237" sldId="269"/>
            <ac:spMk id="3" creationId="{8A3E9FF9-C024-EE3B-A76F-A9CD9566AF7F}"/>
          </ac:spMkLst>
        </pc:spChg>
        <pc:spChg chg="del mod">
          <ac:chgData name="Jackson, Rebecca A - OSHA" userId="b681de52-e296-470c-b6fc-2ce63c60f141" providerId="ADAL" clId="{2E307709-67A3-4111-968F-24821FA8E0FF}" dt="2024-03-04T17:00:04.672" v="31" actId="478"/>
          <ac:spMkLst>
            <pc:docMk/>
            <pc:sldMk cId="709060237" sldId="269"/>
            <ac:spMk id="4" creationId="{950EC0E9-4404-CF41-B6A6-A42DC979DE43}"/>
          </ac:spMkLst>
        </pc:spChg>
      </pc:sldChg>
      <pc:sldChg chg="delSp mod">
        <pc:chgData name="Jackson, Rebecca A - OSHA" userId="b681de52-e296-470c-b6fc-2ce63c60f141" providerId="ADAL" clId="{2E307709-67A3-4111-968F-24821FA8E0FF}" dt="2024-03-04T17:11:16.653" v="299" actId="478"/>
        <pc:sldMkLst>
          <pc:docMk/>
          <pc:sldMk cId="2345201859" sldId="278"/>
        </pc:sldMkLst>
        <pc:spChg chg="del">
          <ac:chgData name="Jackson, Rebecca A - OSHA" userId="b681de52-e296-470c-b6fc-2ce63c60f141" providerId="ADAL" clId="{2E307709-67A3-4111-968F-24821FA8E0FF}" dt="2024-03-04T17:11:16.653" v="299" actId="478"/>
          <ac:spMkLst>
            <pc:docMk/>
            <pc:sldMk cId="2345201859" sldId="278"/>
            <ac:spMk id="6" creationId="{188DD897-A9E6-C17C-7080-537D1516D9AF}"/>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usdol.sharepoint.com/sites/OSHA-DTSEM/OSTA/OSTA%20Work%20Lib/Data/Heat%20NEP%20Eval/Data/Inspection%20Form/Heat%20NEP%20Inspection%20Data%20Collection%20Pulled%200803202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usdol.sharepoint.com/sites/OSHA-DTSEM/OSTA/OSTA%20Work%20Lib/Data/Heat%20NEP%20Eval/Data/Desk%20aid%20summary_3AUG22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usdol.sharepoint.com/sites/OSHA-DTSEM/OSTA/OSTA%20Work%20Lib/Data/Heat%20NEP%20Eval/Data/Results/Desk%20aid%20summary_6SEP2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Sheet4!$A$14</c:f>
              <c:strCache>
                <c:ptCount val="1"/>
                <c:pt idx="0">
                  <c:v>Outdoor</c:v>
                </c:pt>
              </c:strCache>
            </c:strRef>
          </c:tx>
          <c:spPr>
            <a:solidFill>
              <a:schemeClr val="accent4"/>
            </a:solidFill>
            <a:ln>
              <a:solidFill>
                <a:schemeClr val="tx1"/>
              </a:solidFill>
            </a:ln>
            <a:effectLst/>
          </c:spPr>
          <c:invertIfNegative val="0"/>
          <c:cat>
            <c:strRef>
              <c:f>Sheet4!$B$13:$C$13</c:f>
              <c:strCache>
                <c:ptCount val="2"/>
                <c:pt idx="0">
                  <c:v>Desk Aid</c:v>
                </c:pt>
                <c:pt idx="1">
                  <c:v>Inspection</c:v>
                </c:pt>
              </c:strCache>
            </c:strRef>
          </c:cat>
          <c:val>
            <c:numRef>
              <c:f>Sheet4!$B$14:$C$14</c:f>
              <c:numCache>
                <c:formatCode>General</c:formatCode>
                <c:ptCount val="2"/>
                <c:pt idx="0">
                  <c:v>9</c:v>
                </c:pt>
                <c:pt idx="1">
                  <c:v>32</c:v>
                </c:pt>
              </c:numCache>
            </c:numRef>
          </c:val>
          <c:extLst>
            <c:ext xmlns:c16="http://schemas.microsoft.com/office/drawing/2014/chart" uri="{C3380CC4-5D6E-409C-BE32-E72D297353CC}">
              <c16:uniqueId val="{00000000-ABC2-4810-8182-E4E1B35B1417}"/>
            </c:ext>
          </c:extLst>
        </c:ser>
        <c:ser>
          <c:idx val="1"/>
          <c:order val="1"/>
          <c:tx>
            <c:strRef>
              <c:f>Sheet4!$A$15</c:f>
              <c:strCache>
                <c:ptCount val="1"/>
                <c:pt idx="0">
                  <c:v>Indoor</c:v>
                </c:pt>
              </c:strCache>
            </c:strRef>
          </c:tx>
          <c:spPr>
            <a:solidFill>
              <a:schemeClr val="tx2"/>
            </a:solidFill>
            <a:ln>
              <a:solidFill>
                <a:schemeClr val="tx1"/>
              </a:solidFill>
            </a:ln>
            <a:effectLst/>
          </c:spPr>
          <c:invertIfNegative val="0"/>
          <c:cat>
            <c:strRef>
              <c:f>Sheet4!$B$13:$C$13</c:f>
              <c:strCache>
                <c:ptCount val="2"/>
                <c:pt idx="0">
                  <c:v>Desk Aid</c:v>
                </c:pt>
                <c:pt idx="1">
                  <c:v>Inspection</c:v>
                </c:pt>
              </c:strCache>
            </c:strRef>
          </c:cat>
          <c:val>
            <c:numRef>
              <c:f>Sheet4!$B$15:$C$15</c:f>
              <c:numCache>
                <c:formatCode>General</c:formatCode>
                <c:ptCount val="2"/>
                <c:pt idx="0">
                  <c:v>19</c:v>
                </c:pt>
                <c:pt idx="1">
                  <c:v>9</c:v>
                </c:pt>
              </c:numCache>
            </c:numRef>
          </c:val>
          <c:extLst>
            <c:ext xmlns:c16="http://schemas.microsoft.com/office/drawing/2014/chart" uri="{C3380CC4-5D6E-409C-BE32-E72D297353CC}">
              <c16:uniqueId val="{00000001-ABC2-4810-8182-E4E1B35B1417}"/>
            </c:ext>
          </c:extLst>
        </c:ser>
        <c:ser>
          <c:idx val="2"/>
          <c:order val="2"/>
          <c:tx>
            <c:strRef>
              <c:f>Sheet4!$A$16</c:f>
              <c:strCache>
                <c:ptCount val="1"/>
                <c:pt idx="0">
                  <c:v>Vehicle</c:v>
                </c:pt>
              </c:strCache>
            </c:strRef>
          </c:tx>
          <c:spPr>
            <a:solidFill>
              <a:schemeClr val="bg2"/>
            </a:solidFill>
            <a:ln>
              <a:solidFill>
                <a:schemeClr val="tx1"/>
              </a:solidFill>
            </a:ln>
            <a:effectLst/>
          </c:spPr>
          <c:invertIfNegative val="0"/>
          <c:cat>
            <c:strRef>
              <c:f>Sheet4!$B$13:$C$13</c:f>
              <c:strCache>
                <c:ptCount val="2"/>
                <c:pt idx="0">
                  <c:v>Desk Aid</c:v>
                </c:pt>
                <c:pt idx="1">
                  <c:v>Inspection</c:v>
                </c:pt>
              </c:strCache>
            </c:strRef>
          </c:cat>
          <c:val>
            <c:numRef>
              <c:f>Sheet4!$B$16:$C$16</c:f>
              <c:numCache>
                <c:formatCode>General</c:formatCode>
                <c:ptCount val="2"/>
                <c:pt idx="0">
                  <c:v>2</c:v>
                </c:pt>
                <c:pt idx="1">
                  <c:v>0</c:v>
                </c:pt>
              </c:numCache>
            </c:numRef>
          </c:val>
          <c:extLst>
            <c:ext xmlns:c16="http://schemas.microsoft.com/office/drawing/2014/chart" uri="{C3380CC4-5D6E-409C-BE32-E72D297353CC}">
              <c16:uniqueId val="{00000002-ABC2-4810-8182-E4E1B35B1417}"/>
            </c:ext>
          </c:extLst>
        </c:ser>
        <c:dLbls>
          <c:showLegendKey val="0"/>
          <c:showVal val="0"/>
          <c:showCatName val="0"/>
          <c:showSerName val="0"/>
          <c:showPercent val="0"/>
          <c:showBubbleSize val="0"/>
        </c:dLbls>
        <c:gapWidth val="150"/>
        <c:overlap val="100"/>
        <c:axId val="221086320"/>
        <c:axId val="221080912"/>
      </c:barChart>
      <c:catAx>
        <c:axId val="22108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solidFill>
                <a:latin typeface="+mn-lt"/>
                <a:ea typeface="+mn-ea"/>
                <a:cs typeface="+mn-cs"/>
              </a:defRPr>
            </a:pPr>
            <a:endParaRPr lang="en-US"/>
          </a:p>
        </c:txPr>
        <c:crossAx val="221080912"/>
        <c:crosses val="autoZero"/>
        <c:auto val="1"/>
        <c:lblAlgn val="ctr"/>
        <c:lblOffset val="100"/>
        <c:noMultiLvlLbl val="0"/>
      </c:catAx>
      <c:valAx>
        <c:axId val="221080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2108632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bg2"/>
              </a:solidFill>
              <a:ln w="9525">
                <a:solidFill>
                  <a:schemeClr val="tx1"/>
                </a:solidFill>
              </a:ln>
              <a:effectLst/>
            </c:spPr>
            <c:extLst>
              <c:ext xmlns:c16="http://schemas.microsoft.com/office/drawing/2014/chart" uri="{C3380CC4-5D6E-409C-BE32-E72D297353CC}">
                <c16:uniqueId val="{00000001-8942-4750-80DA-A45C8539F373}"/>
              </c:ext>
            </c:extLst>
          </c:dPt>
          <c:dPt>
            <c:idx val="1"/>
            <c:bubble3D val="0"/>
            <c:spPr>
              <a:solidFill>
                <a:schemeClr val="tx2"/>
              </a:solidFill>
              <a:ln w="9525">
                <a:solidFill>
                  <a:schemeClr val="tx1"/>
                </a:solidFill>
              </a:ln>
              <a:effectLst/>
            </c:spPr>
            <c:extLst>
              <c:ext xmlns:c16="http://schemas.microsoft.com/office/drawing/2014/chart" uri="{C3380CC4-5D6E-409C-BE32-E72D297353CC}">
                <c16:uniqueId val="{00000003-8942-4750-80DA-A45C8539F373}"/>
              </c:ext>
            </c:extLst>
          </c:dPt>
          <c:dPt>
            <c:idx val="2"/>
            <c:bubble3D val="0"/>
            <c:spPr>
              <a:solidFill>
                <a:schemeClr val="accent4"/>
              </a:solidFill>
              <a:ln w="9525">
                <a:solidFill>
                  <a:schemeClr val="tx1"/>
                </a:solidFill>
              </a:ln>
              <a:effectLst/>
            </c:spPr>
            <c:extLst>
              <c:ext xmlns:c16="http://schemas.microsoft.com/office/drawing/2014/chart" uri="{C3380CC4-5D6E-409C-BE32-E72D297353CC}">
                <c16:uniqueId val="{00000005-8942-4750-80DA-A45C8539F373}"/>
              </c:ext>
            </c:extLst>
          </c:dPt>
          <c:dLbls>
            <c:dLbl>
              <c:idx val="0"/>
              <c:layout>
                <c:manualLayout>
                  <c:x val="7.4074074074074181E-2"/>
                  <c:y val="-2.7777777777777863E-2"/>
                </c:manualLayout>
              </c:layout>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942-4750-80DA-A45C8539F373}"/>
                </c:ext>
              </c:extLst>
            </c:dLbl>
            <c:dLbl>
              <c:idx val="1"/>
              <c:layout>
                <c:manualLayout>
                  <c:x val="-7.1330589849108367E-2"/>
                  <c:y val="4.1666666666666664E-2"/>
                </c:manualLayout>
              </c:layout>
              <c:tx>
                <c:rich>
                  <a:bodyPr/>
                  <a:lstStyle/>
                  <a:p>
                    <a:fld id="{3E8A23BE-D3E5-4E0E-994B-C3F87D196878}" type="VALUE">
                      <a:rPr lang="en-US">
                        <a:solidFill>
                          <a:sysClr val="windowText" lastClr="000000"/>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942-4750-80DA-A45C8539F373}"/>
                </c:ext>
              </c:extLst>
            </c:dLbl>
            <c:dLbl>
              <c:idx val="2"/>
              <c:layout>
                <c:manualLayout>
                  <c:x val="-1.6460905349794289E-2"/>
                  <c:y val="-8.7962962962962965E-2"/>
                </c:manualLayout>
              </c:layout>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942-4750-80DA-A45C8539F373}"/>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'Summary results'!$A$26:$A$28</c:f>
              <c:strCache>
                <c:ptCount val="3"/>
                <c:pt idx="0">
                  <c:v>Yes</c:v>
                </c:pt>
                <c:pt idx="1">
                  <c:v>No</c:v>
                </c:pt>
                <c:pt idx="2">
                  <c:v>Don't know</c:v>
                </c:pt>
              </c:strCache>
            </c:strRef>
          </c:cat>
          <c:val>
            <c:numRef>
              <c:f>'Summary results'!$C$26:$C$28</c:f>
              <c:numCache>
                <c:formatCode>0%</c:formatCode>
                <c:ptCount val="3"/>
                <c:pt idx="0">
                  <c:v>0.41379310344827586</c:v>
                </c:pt>
                <c:pt idx="1">
                  <c:v>0.48275862068965519</c:v>
                </c:pt>
                <c:pt idx="2">
                  <c:v>0.13793103448275862</c:v>
                </c:pt>
              </c:numCache>
            </c:numRef>
          </c:val>
          <c:extLst>
            <c:ext xmlns:c16="http://schemas.microsoft.com/office/drawing/2014/chart" uri="{C3380CC4-5D6E-409C-BE32-E72D297353CC}">
              <c16:uniqueId val="{00000006-8942-4750-80DA-A45C8539F373}"/>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t"/>
      <c:layout>
        <c:manualLayout>
          <c:xMode val="edge"/>
          <c:yMode val="edge"/>
          <c:x val="0.28662235155388183"/>
          <c:y val="4.0045841551100268E-2"/>
          <c:w val="0.42675529689223629"/>
          <c:h val="0.11627320148423313"/>
        </c:manualLayout>
      </c:layout>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Sheet1!$C$1</c:f>
              <c:strCache>
                <c:ptCount val="1"/>
                <c:pt idx="0">
                  <c:v>Inspection</c:v>
                </c:pt>
              </c:strCache>
            </c:strRef>
          </c:tx>
          <c:spPr>
            <a:solidFill>
              <a:schemeClr val="accent2"/>
            </a:solidFill>
            <a:ln>
              <a:solidFill>
                <a:schemeClr val="accent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Outdoor</c:v>
                </c:pt>
                <c:pt idx="1">
                  <c:v>Indoor</c:v>
                </c:pt>
                <c:pt idx="2">
                  <c:v>Vehicle</c:v>
                </c:pt>
              </c:strCache>
            </c:strRef>
          </c:cat>
          <c:val>
            <c:numRef>
              <c:f>Sheet1!$C$2:$C$4</c:f>
              <c:numCache>
                <c:formatCode>0%</c:formatCode>
                <c:ptCount val="3"/>
                <c:pt idx="0">
                  <c:v>0.68</c:v>
                </c:pt>
                <c:pt idx="1">
                  <c:v>0.49</c:v>
                </c:pt>
                <c:pt idx="2">
                  <c:v>0.04</c:v>
                </c:pt>
              </c:numCache>
            </c:numRef>
          </c:val>
          <c:extLst>
            <c:ext xmlns:c16="http://schemas.microsoft.com/office/drawing/2014/chart" uri="{C3380CC4-5D6E-409C-BE32-E72D297353CC}">
              <c16:uniqueId val="{00000000-FA98-4B5E-9B32-358E6258BBF4}"/>
            </c:ext>
          </c:extLst>
        </c:ser>
        <c:ser>
          <c:idx val="1"/>
          <c:order val="1"/>
          <c:tx>
            <c:strRef>
              <c:f>Sheet1!$B$1</c:f>
              <c:strCache>
                <c:ptCount val="1"/>
                <c:pt idx="0">
                  <c:v>Duty Officer Call</c:v>
                </c:pt>
              </c:strCache>
            </c:strRef>
          </c:tx>
          <c:spPr>
            <a:solidFill>
              <a:schemeClr val="accent1"/>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Outdoor</c:v>
                </c:pt>
                <c:pt idx="1">
                  <c:v>Indoor</c:v>
                </c:pt>
                <c:pt idx="2">
                  <c:v>Vehicle</c:v>
                </c:pt>
              </c:strCache>
            </c:strRef>
          </c:cat>
          <c:val>
            <c:numRef>
              <c:f>Sheet1!$B$2:$B$4</c:f>
              <c:numCache>
                <c:formatCode>0%</c:formatCode>
                <c:ptCount val="3"/>
                <c:pt idx="0">
                  <c:v>0.23</c:v>
                </c:pt>
                <c:pt idx="1">
                  <c:v>0.75</c:v>
                </c:pt>
                <c:pt idx="2">
                  <c:v>0.03</c:v>
                </c:pt>
              </c:numCache>
            </c:numRef>
          </c:val>
          <c:extLst>
            <c:ext xmlns:c16="http://schemas.microsoft.com/office/drawing/2014/chart" uri="{C3380CC4-5D6E-409C-BE32-E72D297353CC}">
              <c16:uniqueId val="{00000002-73D9-4EC3-A722-69F63DE1863E}"/>
            </c:ext>
          </c:extLst>
        </c:ser>
        <c:dLbls>
          <c:showLegendKey val="0"/>
          <c:showVal val="0"/>
          <c:showCatName val="0"/>
          <c:showSerName val="0"/>
          <c:showPercent val="0"/>
          <c:showBubbleSize val="0"/>
        </c:dLbls>
        <c:gapWidth val="150"/>
        <c:axId val="826246352"/>
        <c:axId val="826241312"/>
      </c:barChart>
      <c:catAx>
        <c:axId val="82624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26241312"/>
        <c:crosses val="autoZero"/>
        <c:auto val="1"/>
        <c:lblAlgn val="ctr"/>
        <c:lblOffset val="100"/>
        <c:noMultiLvlLbl val="0"/>
      </c:catAx>
      <c:valAx>
        <c:axId val="826241312"/>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dirty="0"/>
                  <a:t>Percent of</a:t>
                </a:r>
                <a:r>
                  <a:rPr lang="en-US" sz="1600" baseline="0" dirty="0"/>
                  <a:t> Inspections/UPA</a:t>
                </a:r>
                <a:endParaRPr lang="en-US" sz="1600" dirty="0"/>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262463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Duty Officer Calls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Does the employer have a written heat illness prevention program?</c:v>
                </c:pt>
                <c:pt idx="1">
                  <c:v>Does the employer provide heat acclimatization for new and returning workers?</c:v>
                </c:pt>
                <c:pt idx="2">
                  <c:v>Is a heat buddy system in place (e.g., each worker has a co-worker who monitors another for signs/symptoms of heat illness)?</c:v>
                </c:pt>
                <c:pt idx="3">
                  <c:v>Does the employer provide training on signs and symptoms of heat illness, early recognition, and first aid measures for new and existing workers?</c:v>
                </c:pt>
                <c:pt idx="4">
                  <c:v>Does the employer provide structured mandatory rest breaks each working day?</c:v>
                </c:pt>
                <c:pt idx="5">
                  <c:v>Does the employer adjust work based on temperature?</c:v>
                </c:pt>
                <c:pt idx="6">
                  <c:v>Is there access to cool shaded areas?</c:v>
                </c:pt>
                <c:pt idx="7">
                  <c:v>Is water available and easily accessible to all workers?</c:v>
                </c:pt>
              </c:strCache>
            </c:strRef>
          </c:cat>
          <c:val>
            <c:numRef>
              <c:f>Sheet1!$B$2:$B$9</c:f>
              <c:numCache>
                <c:formatCode>0%</c:formatCode>
                <c:ptCount val="8"/>
                <c:pt idx="0">
                  <c:v>0.42</c:v>
                </c:pt>
                <c:pt idx="1">
                  <c:v>0.24</c:v>
                </c:pt>
                <c:pt idx="2">
                  <c:v>0.28000000000000003</c:v>
                </c:pt>
                <c:pt idx="3">
                  <c:v>0.35</c:v>
                </c:pt>
                <c:pt idx="4">
                  <c:v>0.53</c:v>
                </c:pt>
                <c:pt idx="5">
                  <c:v>0.25</c:v>
                </c:pt>
                <c:pt idx="6">
                  <c:v>0.67</c:v>
                </c:pt>
                <c:pt idx="7">
                  <c:v>0.79</c:v>
                </c:pt>
              </c:numCache>
            </c:numRef>
          </c:val>
          <c:extLst>
            <c:ext xmlns:c16="http://schemas.microsoft.com/office/drawing/2014/chart" uri="{C3380CC4-5D6E-409C-BE32-E72D297353CC}">
              <c16:uniqueId val="{00000000-32AB-4BF5-96BF-0436518DFEC4}"/>
            </c:ext>
          </c:extLst>
        </c:ser>
        <c:ser>
          <c:idx val="1"/>
          <c:order val="1"/>
          <c:tx>
            <c:strRef>
              <c:f>Sheet1!$C$1</c:f>
              <c:strCache>
                <c:ptCount val="1"/>
                <c:pt idx="0">
                  <c:v>Inspection </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Does the employer have a written heat illness prevention program?</c:v>
                </c:pt>
                <c:pt idx="1">
                  <c:v>Does the employer provide heat acclimatization for new and returning workers?</c:v>
                </c:pt>
                <c:pt idx="2">
                  <c:v>Is a heat buddy system in place (e.g., each worker has a co-worker who monitors another for signs/symptoms of heat illness)?</c:v>
                </c:pt>
                <c:pt idx="3">
                  <c:v>Does the employer provide training on signs and symptoms of heat illness, early recognition, and first aid measures for new and existing workers?</c:v>
                </c:pt>
                <c:pt idx="4">
                  <c:v>Does the employer provide structured mandatory rest breaks each working day?</c:v>
                </c:pt>
                <c:pt idx="5">
                  <c:v>Does the employer adjust work based on temperature?</c:v>
                </c:pt>
                <c:pt idx="6">
                  <c:v>Is there access to cool shaded areas?</c:v>
                </c:pt>
                <c:pt idx="7">
                  <c:v>Is water available and easily accessible to all workers?</c:v>
                </c:pt>
              </c:strCache>
            </c:strRef>
          </c:cat>
          <c:val>
            <c:numRef>
              <c:f>Sheet1!$C$2:$C$9</c:f>
              <c:numCache>
                <c:formatCode>0%</c:formatCode>
                <c:ptCount val="8"/>
                <c:pt idx="0">
                  <c:v>0.5</c:v>
                </c:pt>
                <c:pt idx="1">
                  <c:v>0.64</c:v>
                </c:pt>
                <c:pt idx="2">
                  <c:v>0.66</c:v>
                </c:pt>
                <c:pt idx="3">
                  <c:v>0.73</c:v>
                </c:pt>
                <c:pt idx="4">
                  <c:v>0.76</c:v>
                </c:pt>
                <c:pt idx="5">
                  <c:v>0.78</c:v>
                </c:pt>
                <c:pt idx="6">
                  <c:v>0.96</c:v>
                </c:pt>
                <c:pt idx="7">
                  <c:v>0.97</c:v>
                </c:pt>
              </c:numCache>
            </c:numRef>
          </c:val>
          <c:extLst>
            <c:ext xmlns:c16="http://schemas.microsoft.com/office/drawing/2014/chart" uri="{C3380CC4-5D6E-409C-BE32-E72D297353CC}">
              <c16:uniqueId val="{00000001-32AB-4BF5-96BF-0436518DFEC4}"/>
            </c:ext>
          </c:extLst>
        </c:ser>
        <c:dLbls>
          <c:dLblPos val="outEnd"/>
          <c:showLegendKey val="0"/>
          <c:showVal val="1"/>
          <c:showCatName val="0"/>
          <c:showSerName val="0"/>
          <c:showPercent val="0"/>
          <c:showBubbleSize val="0"/>
        </c:dLbls>
        <c:gapWidth val="182"/>
        <c:axId val="762330712"/>
        <c:axId val="762331792"/>
      </c:barChart>
      <c:catAx>
        <c:axId val="762330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62331792"/>
        <c:crosses val="autoZero"/>
        <c:auto val="1"/>
        <c:lblAlgn val="ctr"/>
        <c:lblOffset val="100"/>
        <c:noMultiLvlLbl val="0"/>
      </c:catAx>
      <c:valAx>
        <c:axId val="762331792"/>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6233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4C14D3-E763-4F12-9729-E2A6A575B6A2}" type="doc">
      <dgm:prSet loTypeId="urn:microsoft.com/office/officeart/2005/8/layout/hProcess11" loCatId="process" qsTypeId="urn:microsoft.com/office/officeart/2005/8/quickstyle/simple1" qsCatId="simple" csTypeId="urn:microsoft.com/office/officeart/2005/8/colors/accent1_2" csCatId="accent1" phldr="1"/>
      <dgm:spPr/>
    </dgm:pt>
    <dgm:pt modelId="{8BBA19B8-EEC4-4259-8E22-16662BA88A48}">
      <dgm:prSet phldrT="[Text]" custT="1"/>
      <dgm:spPr/>
      <dgm:t>
        <a:bodyPr/>
        <a:lstStyle/>
        <a:p>
          <a:r>
            <a:rPr lang="en-US" sz="2400" dirty="0"/>
            <a:t>Kickoff Calls</a:t>
          </a:r>
        </a:p>
        <a:p>
          <a:r>
            <a:rPr lang="en-US" sz="2400" dirty="0"/>
            <a:t>(April-May)</a:t>
          </a:r>
        </a:p>
      </dgm:t>
    </dgm:pt>
    <dgm:pt modelId="{4D5C3EBD-09A7-4A21-91AA-717E49DEC6A5}" type="parTrans" cxnId="{1FA956CF-A70C-4D7F-A156-AABB6FA902E1}">
      <dgm:prSet/>
      <dgm:spPr/>
      <dgm:t>
        <a:bodyPr/>
        <a:lstStyle/>
        <a:p>
          <a:endParaRPr lang="en-US"/>
        </a:p>
      </dgm:t>
    </dgm:pt>
    <dgm:pt modelId="{1A8DF51A-9EF1-424A-937F-5AB8EBD31927}" type="sibTrans" cxnId="{1FA956CF-A70C-4D7F-A156-AABB6FA902E1}">
      <dgm:prSet/>
      <dgm:spPr/>
      <dgm:t>
        <a:bodyPr/>
        <a:lstStyle/>
        <a:p>
          <a:endParaRPr lang="en-US"/>
        </a:p>
      </dgm:t>
    </dgm:pt>
    <dgm:pt modelId="{FFBABA7B-DC8C-462E-9585-DEE1D14B3C16}">
      <dgm:prSet phldrT="[Text]" custT="1"/>
      <dgm:spPr/>
      <dgm:t>
        <a:bodyPr/>
        <a:lstStyle/>
        <a:p>
          <a:r>
            <a:rPr lang="en-US" sz="2400" dirty="0"/>
            <a:t>Collect data</a:t>
          </a:r>
        </a:p>
        <a:p>
          <a:r>
            <a:rPr lang="en-US" sz="2400" dirty="0"/>
            <a:t>(July-Nov)</a:t>
          </a:r>
          <a:endParaRPr lang="en-US" sz="2000" dirty="0"/>
        </a:p>
      </dgm:t>
    </dgm:pt>
    <dgm:pt modelId="{962541AC-ED93-4ABD-86A6-728770F7043D}" type="parTrans" cxnId="{5FDD3D53-1B1B-4DD5-946E-42E4C1D25791}">
      <dgm:prSet/>
      <dgm:spPr/>
      <dgm:t>
        <a:bodyPr/>
        <a:lstStyle/>
        <a:p>
          <a:endParaRPr lang="en-US"/>
        </a:p>
      </dgm:t>
    </dgm:pt>
    <dgm:pt modelId="{076C1FC0-D523-4160-85F8-3A8E0BD1AB87}" type="sibTrans" cxnId="{5FDD3D53-1B1B-4DD5-946E-42E4C1D25791}">
      <dgm:prSet/>
      <dgm:spPr/>
      <dgm:t>
        <a:bodyPr/>
        <a:lstStyle/>
        <a:p>
          <a:endParaRPr lang="en-US"/>
        </a:p>
      </dgm:t>
    </dgm:pt>
    <dgm:pt modelId="{3E884E3B-C517-4068-BDA6-818E1921EAFA}">
      <dgm:prSet phldrT="[Text]" custT="1"/>
      <dgm:spPr/>
      <dgm:t>
        <a:bodyPr/>
        <a:lstStyle/>
        <a:p>
          <a:r>
            <a:rPr lang="en-US" sz="2400" dirty="0"/>
            <a:t>Regional and Area Office Training (June)</a:t>
          </a:r>
        </a:p>
      </dgm:t>
    </dgm:pt>
    <dgm:pt modelId="{8C592E3C-312C-451F-8FB9-FCD5B051B68A}" type="sibTrans" cxnId="{FD6126D6-EFE3-479E-8201-84EFDC0DDE6A}">
      <dgm:prSet/>
      <dgm:spPr/>
      <dgm:t>
        <a:bodyPr/>
        <a:lstStyle/>
        <a:p>
          <a:endParaRPr lang="en-US"/>
        </a:p>
      </dgm:t>
    </dgm:pt>
    <dgm:pt modelId="{1491C3DB-4C72-46F8-B856-67585582B2D7}" type="parTrans" cxnId="{FD6126D6-EFE3-479E-8201-84EFDC0DDE6A}">
      <dgm:prSet/>
      <dgm:spPr/>
      <dgm:t>
        <a:bodyPr/>
        <a:lstStyle/>
        <a:p>
          <a:endParaRPr lang="en-US"/>
        </a:p>
      </dgm:t>
    </dgm:pt>
    <dgm:pt modelId="{F722192A-9FA9-444D-A762-A434543FCB1B}">
      <dgm:prSet phldrT="[Text]" custT="1"/>
      <dgm:spPr/>
      <dgm:t>
        <a:bodyPr/>
        <a:lstStyle/>
        <a:p>
          <a:r>
            <a:rPr lang="en-US" sz="2400" dirty="0"/>
            <a:t>Analyze and Disseminate Data</a:t>
          </a:r>
        </a:p>
        <a:p>
          <a:r>
            <a:rPr lang="en-US" sz="2400" dirty="0"/>
            <a:t>(Nov-Dec)</a:t>
          </a:r>
        </a:p>
      </dgm:t>
    </dgm:pt>
    <dgm:pt modelId="{57AAEFB9-01E0-40DC-8D90-355C2C31BDB3}" type="parTrans" cxnId="{EB05C0D5-5425-4F7E-B9DF-C279EDB1C966}">
      <dgm:prSet/>
      <dgm:spPr/>
      <dgm:t>
        <a:bodyPr/>
        <a:lstStyle/>
        <a:p>
          <a:endParaRPr lang="en-US"/>
        </a:p>
      </dgm:t>
    </dgm:pt>
    <dgm:pt modelId="{17153C31-DBEB-41DB-948A-0E329932231B}" type="sibTrans" cxnId="{EB05C0D5-5425-4F7E-B9DF-C279EDB1C966}">
      <dgm:prSet/>
      <dgm:spPr/>
      <dgm:t>
        <a:bodyPr/>
        <a:lstStyle/>
        <a:p>
          <a:endParaRPr lang="en-US"/>
        </a:p>
      </dgm:t>
    </dgm:pt>
    <dgm:pt modelId="{99EAC4A2-2353-4860-BCB7-FDA55199F179}" type="pres">
      <dgm:prSet presAssocID="{FA4C14D3-E763-4F12-9729-E2A6A575B6A2}" presName="Name0" presStyleCnt="0">
        <dgm:presLayoutVars>
          <dgm:dir/>
          <dgm:resizeHandles val="exact"/>
        </dgm:presLayoutVars>
      </dgm:prSet>
      <dgm:spPr/>
    </dgm:pt>
    <dgm:pt modelId="{FBC0A233-7EB1-4441-A3B7-E3E0113C6AB7}" type="pres">
      <dgm:prSet presAssocID="{FA4C14D3-E763-4F12-9729-E2A6A575B6A2}" presName="arrow" presStyleLbl="bgShp" presStyleIdx="0" presStyleCnt="1"/>
      <dgm:spPr/>
    </dgm:pt>
    <dgm:pt modelId="{0C52F0CC-9964-473D-8C34-069BE80C0744}" type="pres">
      <dgm:prSet presAssocID="{FA4C14D3-E763-4F12-9729-E2A6A575B6A2}" presName="points" presStyleCnt="0"/>
      <dgm:spPr/>
    </dgm:pt>
    <dgm:pt modelId="{7556F9D0-F9AE-40F4-B4AC-17EA492F477E}" type="pres">
      <dgm:prSet presAssocID="{8BBA19B8-EEC4-4259-8E22-16662BA88A48}" presName="compositeA" presStyleCnt="0"/>
      <dgm:spPr/>
    </dgm:pt>
    <dgm:pt modelId="{DF24D6DB-E1C6-4747-9658-C21791ADDCC5}" type="pres">
      <dgm:prSet presAssocID="{8BBA19B8-EEC4-4259-8E22-16662BA88A48}" presName="textA" presStyleLbl="revTx" presStyleIdx="0" presStyleCnt="4">
        <dgm:presLayoutVars>
          <dgm:bulletEnabled val="1"/>
        </dgm:presLayoutVars>
      </dgm:prSet>
      <dgm:spPr/>
    </dgm:pt>
    <dgm:pt modelId="{B6A57238-277F-4976-8559-33A9F99364D9}" type="pres">
      <dgm:prSet presAssocID="{8BBA19B8-EEC4-4259-8E22-16662BA88A48}" presName="circleA" presStyleLbl="node1" presStyleIdx="0" presStyleCnt="4" custScaleX="181176" custScaleY="198535"/>
      <dgm:spPr>
        <a:blipFill rotWithShape="0">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pt>
    <dgm:pt modelId="{CCA3CF55-7A6D-4A70-A5A9-AFD0D682AEAF}" type="pres">
      <dgm:prSet presAssocID="{8BBA19B8-EEC4-4259-8E22-16662BA88A48}" presName="spaceA" presStyleCnt="0"/>
      <dgm:spPr/>
    </dgm:pt>
    <dgm:pt modelId="{819A90D8-C5B6-418C-8A24-B6BCD96A11B7}" type="pres">
      <dgm:prSet presAssocID="{1A8DF51A-9EF1-424A-937F-5AB8EBD31927}" presName="space" presStyleCnt="0"/>
      <dgm:spPr/>
    </dgm:pt>
    <dgm:pt modelId="{7E0151C4-3F21-49DF-BBC1-57E9C74F5BA8}" type="pres">
      <dgm:prSet presAssocID="{3E884E3B-C517-4068-BDA6-818E1921EAFA}" presName="compositeB" presStyleCnt="0"/>
      <dgm:spPr/>
    </dgm:pt>
    <dgm:pt modelId="{A8112CBA-9D69-4313-8914-84DB75E16E01}" type="pres">
      <dgm:prSet presAssocID="{3E884E3B-C517-4068-BDA6-818E1921EAFA}" presName="textB" presStyleLbl="revTx" presStyleIdx="1" presStyleCnt="4">
        <dgm:presLayoutVars>
          <dgm:bulletEnabled val="1"/>
        </dgm:presLayoutVars>
      </dgm:prSet>
      <dgm:spPr/>
    </dgm:pt>
    <dgm:pt modelId="{914E4EAC-67B0-4742-AC10-BD2A3F0931C7}" type="pres">
      <dgm:prSet presAssocID="{3E884E3B-C517-4068-BDA6-818E1921EAFA}" presName="circleB" presStyleLbl="node1" presStyleIdx="1" presStyleCnt="4" custScaleX="181176" custScaleY="198535"/>
      <dgm:spPr>
        <a:blipFill rotWithShape="0">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pt>
    <dgm:pt modelId="{125AE1B2-8D01-43C7-892C-F61B84C5F4DD}" type="pres">
      <dgm:prSet presAssocID="{3E884E3B-C517-4068-BDA6-818E1921EAFA}" presName="spaceB" presStyleCnt="0"/>
      <dgm:spPr/>
    </dgm:pt>
    <dgm:pt modelId="{3A080225-F1E0-4911-9CDA-68D6B4C540C6}" type="pres">
      <dgm:prSet presAssocID="{8C592E3C-312C-451F-8FB9-FCD5B051B68A}" presName="space" presStyleCnt="0"/>
      <dgm:spPr/>
    </dgm:pt>
    <dgm:pt modelId="{06805BF8-8B13-4D6E-8EC8-7E7502B9456D}" type="pres">
      <dgm:prSet presAssocID="{FFBABA7B-DC8C-462E-9585-DEE1D14B3C16}" presName="compositeA" presStyleCnt="0"/>
      <dgm:spPr/>
    </dgm:pt>
    <dgm:pt modelId="{EF4AFF79-B78F-43EA-96CA-3EA45BE97608}" type="pres">
      <dgm:prSet presAssocID="{FFBABA7B-DC8C-462E-9585-DEE1D14B3C16}" presName="textA" presStyleLbl="revTx" presStyleIdx="2" presStyleCnt="4">
        <dgm:presLayoutVars>
          <dgm:bulletEnabled val="1"/>
        </dgm:presLayoutVars>
      </dgm:prSet>
      <dgm:spPr/>
    </dgm:pt>
    <dgm:pt modelId="{7BF0CF0D-401A-4305-9C2D-1D68C809723C}" type="pres">
      <dgm:prSet presAssocID="{FFBABA7B-DC8C-462E-9585-DEE1D14B3C16}" presName="circleA" presStyleLbl="node1" presStyleIdx="2" presStyleCnt="4" custScaleX="181176" custScaleY="198535"/>
      <dgm:spPr>
        <a:blipFill rotWithShape="0">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pt>
    <dgm:pt modelId="{2E2F8F8D-BA82-42EC-B05F-540BA57B7CC3}" type="pres">
      <dgm:prSet presAssocID="{FFBABA7B-DC8C-462E-9585-DEE1D14B3C16}" presName="spaceA" presStyleCnt="0"/>
      <dgm:spPr/>
    </dgm:pt>
    <dgm:pt modelId="{F6D525DB-3807-4EE1-A4E3-3084F90A9D89}" type="pres">
      <dgm:prSet presAssocID="{076C1FC0-D523-4160-85F8-3A8E0BD1AB87}" presName="space" presStyleCnt="0"/>
      <dgm:spPr/>
    </dgm:pt>
    <dgm:pt modelId="{C4AB820C-D3AD-4CCC-9DC8-0E4BEE74A509}" type="pres">
      <dgm:prSet presAssocID="{F722192A-9FA9-444D-A762-A434543FCB1B}" presName="compositeB" presStyleCnt="0"/>
      <dgm:spPr/>
    </dgm:pt>
    <dgm:pt modelId="{B3D57710-0725-429C-938C-11900BC9BED6}" type="pres">
      <dgm:prSet presAssocID="{F722192A-9FA9-444D-A762-A434543FCB1B}" presName="textB" presStyleLbl="revTx" presStyleIdx="3" presStyleCnt="4" custScaleX="128584">
        <dgm:presLayoutVars>
          <dgm:bulletEnabled val="1"/>
        </dgm:presLayoutVars>
      </dgm:prSet>
      <dgm:spPr/>
    </dgm:pt>
    <dgm:pt modelId="{92F76A4C-3438-4195-BB8A-F8156E17D63E}" type="pres">
      <dgm:prSet presAssocID="{F722192A-9FA9-444D-A762-A434543FCB1B}" presName="circleB" presStyleLbl="node1" presStyleIdx="3" presStyleCnt="4" custScaleX="181176" custScaleY="198535"/>
      <dgm:spPr>
        <a:blipFill rotWithShape="0">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pt>
    <dgm:pt modelId="{D0D54F61-0F68-42B5-99CF-6C64A95AF89C}" type="pres">
      <dgm:prSet presAssocID="{F722192A-9FA9-444D-A762-A434543FCB1B}" presName="spaceB" presStyleCnt="0"/>
      <dgm:spPr/>
    </dgm:pt>
  </dgm:ptLst>
  <dgm:cxnLst>
    <dgm:cxn modelId="{FF4CB662-889B-4E0D-A318-C1BF43619CAF}" type="presOf" srcId="{3E884E3B-C517-4068-BDA6-818E1921EAFA}" destId="{A8112CBA-9D69-4313-8914-84DB75E16E01}" srcOrd="0" destOrd="0" presId="urn:microsoft.com/office/officeart/2005/8/layout/hProcess11"/>
    <dgm:cxn modelId="{5FDD3D53-1B1B-4DD5-946E-42E4C1D25791}" srcId="{FA4C14D3-E763-4F12-9729-E2A6A575B6A2}" destId="{FFBABA7B-DC8C-462E-9585-DEE1D14B3C16}" srcOrd="2" destOrd="0" parTransId="{962541AC-ED93-4ABD-86A6-728770F7043D}" sibTransId="{076C1FC0-D523-4160-85F8-3A8E0BD1AB87}"/>
    <dgm:cxn modelId="{0779E889-95A1-47BE-9FFA-4EE69ECDDD78}" type="presOf" srcId="{FA4C14D3-E763-4F12-9729-E2A6A575B6A2}" destId="{99EAC4A2-2353-4860-BCB7-FDA55199F179}" srcOrd="0" destOrd="0" presId="urn:microsoft.com/office/officeart/2005/8/layout/hProcess11"/>
    <dgm:cxn modelId="{118ABD8A-4D44-4977-896C-D4892B0B7406}" type="presOf" srcId="{FFBABA7B-DC8C-462E-9585-DEE1D14B3C16}" destId="{EF4AFF79-B78F-43EA-96CA-3EA45BE97608}" srcOrd="0" destOrd="0" presId="urn:microsoft.com/office/officeart/2005/8/layout/hProcess11"/>
    <dgm:cxn modelId="{1B3B088B-A153-4D03-8E9D-054B9DFDFA0D}" type="presOf" srcId="{8BBA19B8-EEC4-4259-8E22-16662BA88A48}" destId="{DF24D6DB-E1C6-4747-9658-C21791ADDCC5}" srcOrd="0" destOrd="0" presId="urn:microsoft.com/office/officeart/2005/8/layout/hProcess11"/>
    <dgm:cxn modelId="{BD9602CB-2FBE-4308-A8AA-8D5864C87378}" type="presOf" srcId="{F722192A-9FA9-444D-A762-A434543FCB1B}" destId="{B3D57710-0725-429C-938C-11900BC9BED6}" srcOrd="0" destOrd="0" presId="urn:microsoft.com/office/officeart/2005/8/layout/hProcess11"/>
    <dgm:cxn modelId="{1FA956CF-A70C-4D7F-A156-AABB6FA902E1}" srcId="{FA4C14D3-E763-4F12-9729-E2A6A575B6A2}" destId="{8BBA19B8-EEC4-4259-8E22-16662BA88A48}" srcOrd="0" destOrd="0" parTransId="{4D5C3EBD-09A7-4A21-91AA-717E49DEC6A5}" sibTransId="{1A8DF51A-9EF1-424A-937F-5AB8EBD31927}"/>
    <dgm:cxn modelId="{EB05C0D5-5425-4F7E-B9DF-C279EDB1C966}" srcId="{FA4C14D3-E763-4F12-9729-E2A6A575B6A2}" destId="{F722192A-9FA9-444D-A762-A434543FCB1B}" srcOrd="3" destOrd="0" parTransId="{57AAEFB9-01E0-40DC-8D90-355C2C31BDB3}" sibTransId="{17153C31-DBEB-41DB-948A-0E329932231B}"/>
    <dgm:cxn modelId="{FD6126D6-EFE3-479E-8201-84EFDC0DDE6A}" srcId="{FA4C14D3-E763-4F12-9729-E2A6A575B6A2}" destId="{3E884E3B-C517-4068-BDA6-818E1921EAFA}" srcOrd="1" destOrd="0" parTransId="{1491C3DB-4C72-46F8-B856-67585582B2D7}" sibTransId="{8C592E3C-312C-451F-8FB9-FCD5B051B68A}"/>
    <dgm:cxn modelId="{D624AE10-8459-4AB1-A846-EA55D24F539E}" type="presParOf" srcId="{99EAC4A2-2353-4860-BCB7-FDA55199F179}" destId="{FBC0A233-7EB1-4441-A3B7-E3E0113C6AB7}" srcOrd="0" destOrd="0" presId="urn:microsoft.com/office/officeart/2005/8/layout/hProcess11"/>
    <dgm:cxn modelId="{50B14F1C-4A14-4D05-9835-B8E33D925C3B}" type="presParOf" srcId="{99EAC4A2-2353-4860-BCB7-FDA55199F179}" destId="{0C52F0CC-9964-473D-8C34-069BE80C0744}" srcOrd="1" destOrd="0" presId="urn:microsoft.com/office/officeart/2005/8/layout/hProcess11"/>
    <dgm:cxn modelId="{054064F0-EF73-4098-B2ED-44A3A034CC03}" type="presParOf" srcId="{0C52F0CC-9964-473D-8C34-069BE80C0744}" destId="{7556F9D0-F9AE-40F4-B4AC-17EA492F477E}" srcOrd="0" destOrd="0" presId="urn:microsoft.com/office/officeart/2005/8/layout/hProcess11"/>
    <dgm:cxn modelId="{A1D63D50-B059-4F5F-90BA-3E249AE88AB2}" type="presParOf" srcId="{7556F9D0-F9AE-40F4-B4AC-17EA492F477E}" destId="{DF24D6DB-E1C6-4747-9658-C21791ADDCC5}" srcOrd="0" destOrd="0" presId="urn:microsoft.com/office/officeart/2005/8/layout/hProcess11"/>
    <dgm:cxn modelId="{3CF0F8A1-E4F8-440A-8B10-CFC104D703E0}" type="presParOf" srcId="{7556F9D0-F9AE-40F4-B4AC-17EA492F477E}" destId="{B6A57238-277F-4976-8559-33A9F99364D9}" srcOrd="1" destOrd="0" presId="urn:microsoft.com/office/officeart/2005/8/layout/hProcess11"/>
    <dgm:cxn modelId="{14BC089F-C9DC-4007-989C-502173F144C9}" type="presParOf" srcId="{7556F9D0-F9AE-40F4-B4AC-17EA492F477E}" destId="{CCA3CF55-7A6D-4A70-A5A9-AFD0D682AEAF}" srcOrd="2" destOrd="0" presId="urn:microsoft.com/office/officeart/2005/8/layout/hProcess11"/>
    <dgm:cxn modelId="{362BD70F-F342-439D-AB15-0169DDB3EFEF}" type="presParOf" srcId="{0C52F0CC-9964-473D-8C34-069BE80C0744}" destId="{819A90D8-C5B6-418C-8A24-B6BCD96A11B7}" srcOrd="1" destOrd="0" presId="urn:microsoft.com/office/officeart/2005/8/layout/hProcess11"/>
    <dgm:cxn modelId="{2B7433D0-25FD-4872-ADDB-14EC0F5634CC}" type="presParOf" srcId="{0C52F0CC-9964-473D-8C34-069BE80C0744}" destId="{7E0151C4-3F21-49DF-BBC1-57E9C74F5BA8}" srcOrd="2" destOrd="0" presId="urn:microsoft.com/office/officeart/2005/8/layout/hProcess11"/>
    <dgm:cxn modelId="{2011FEE1-C282-4BA0-A580-61ED5B7263FE}" type="presParOf" srcId="{7E0151C4-3F21-49DF-BBC1-57E9C74F5BA8}" destId="{A8112CBA-9D69-4313-8914-84DB75E16E01}" srcOrd="0" destOrd="0" presId="urn:microsoft.com/office/officeart/2005/8/layout/hProcess11"/>
    <dgm:cxn modelId="{7CDFC802-AB71-4D38-BC5B-C2140190C692}" type="presParOf" srcId="{7E0151C4-3F21-49DF-BBC1-57E9C74F5BA8}" destId="{914E4EAC-67B0-4742-AC10-BD2A3F0931C7}" srcOrd="1" destOrd="0" presId="urn:microsoft.com/office/officeart/2005/8/layout/hProcess11"/>
    <dgm:cxn modelId="{5B6B7DEA-E739-4E1D-A4D3-888DD212CD5A}" type="presParOf" srcId="{7E0151C4-3F21-49DF-BBC1-57E9C74F5BA8}" destId="{125AE1B2-8D01-43C7-892C-F61B84C5F4DD}" srcOrd="2" destOrd="0" presId="urn:microsoft.com/office/officeart/2005/8/layout/hProcess11"/>
    <dgm:cxn modelId="{9CFFD0CE-9B8E-48C2-91F0-3894296D9EB9}" type="presParOf" srcId="{0C52F0CC-9964-473D-8C34-069BE80C0744}" destId="{3A080225-F1E0-4911-9CDA-68D6B4C540C6}" srcOrd="3" destOrd="0" presId="urn:microsoft.com/office/officeart/2005/8/layout/hProcess11"/>
    <dgm:cxn modelId="{8764D73E-F126-4453-A90C-33FADB9F06B6}" type="presParOf" srcId="{0C52F0CC-9964-473D-8C34-069BE80C0744}" destId="{06805BF8-8B13-4D6E-8EC8-7E7502B9456D}" srcOrd="4" destOrd="0" presId="urn:microsoft.com/office/officeart/2005/8/layout/hProcess11"/>
    <dgm:cxn modelId="{6BD17226-4B5F-4E89-8AE5-2272759833AF}" type="presParOf" srcId="{06805BF8-8B13-4D6E-8EC8-7E7502B9456D}" destId="{EF4AFF79-B78F-43EA-96CA-3EA45BE97608}" srcOrd="0" destOrd="0" presId="urn:microsoft.com/office/officeart/2005/8/layout/hProcess11"/>
    <dgm:cxn modelId="{727372EB-A5AF-4D68-B710-BDC5F6B3F6F7}" type="presParOf" srcId="{06805BF8-8B13-4D6E-8EC8-7E7502B9456D}" destId="{7BF0CF0D-401A-4305-9C2D-1D68C809723C}" srcOrd="1" destOrd="0" presId="urn:microsoft.com/office/officeart/2005/8/layout/hProcess11"/>
    <dgm:cxn modelId="{6B9E7D7D-8085-49C1-8DF1-B977784D4606}" type="presParOf" srcId="{06805BF8-8B13-4D6E-8EC8-7E7502B9456D}" destId="{2E2F8F8D-BA82-42EC-B05F-540BA57B7CC3}" srcOrd="2" destOrd="0" presId="urn:microsoft.com/office/officeart/2005/8/layout/hProcess11"/>
    <dgm:cxn modelId="{5DF9CFAB-C4ED-414D-9A36-63BA50A3349E}" type="presParOf" srcId="{0C52F0CC-9964-473D-8C34-069BE80C0744}" destId="{F6D525DB-3807-4EE1-A4E3-3084F90A9D89}" srcOrd="5" destOrd="0" presId="urn:microsoft.com/office/officeart/2005/8/layout/hProcess11"/>
    <dgm:cxn modelId="{63D6BD95-518A-400C-A17C-88CF560B81C8}" type="presParOf" srcId="{0C52F0CC-9964-473D-8C34-069BE80C0744}" destId="{C4AB820C-D3AD-4CCC-9DC8-0E4BEE74A509}" srcOrd="6" destOrd="0" presId="urn:microsoft.com/office/officeart/2005/8/layout/hProcess11"/>
    <dgm:cxn modelId="{EDBB738D-9ED8-4351-8C41-AC614191C13C}" type="presParOf" srcId="{C4AB820C-D3AD-4CCC-9DC8-0E4BEE74A509}" destId="{B3D57710-0725-429C-938C-11900BC9BED6}" srcOrd="0" destOrd="0" presId="urn:microsoft.com/office/officeart/2005/8/layout/hProcess11"/>
    <dgm:cxn modelId="{5351E351-53A4-4215-943C-CE4CD2E2CEB7}" type="presParOf" srcId="{C4AB820C-D3AD-4CCC-9DC8-0E4BEE74A509}" destId="{92F76A4C-3438-4195-BB8A-F8156E17D63E}" srcOrd="1" destOrd="0" presId="urn:microsoft.com/office/officeart/2005/8/layout/hProcess11"/>
    <dgm:cxn modelId="{48A0C46F-D08D-4965-9B78-AA53B9B478DC}" type="presParOf" srcId="{C4AB820C-D3AD-4CCC-9DC8-0E4BEE74A509}" destId="{D0D54F61-0F68-42B5-99CF-6C64A95AF89C}"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C0A233-7EB1-4441-A3B7-E3E0113C6AB7}">
      <dsp:nvSpPr>
        <dsp:cNvPr id="0" name=""/>
        <dsp:cNvSpPr/>
      </dsp:nvSpPr>
      <dsp:spPr>
        <a:xfrm>
          <a:off x="0" y="1129188"/>
          <a:ext cx="10972800" cy="150558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24D6DB-E1C6-4747-9658-C21791ADDCC5}">
      <dsp:nvSpPr>
        <dsp:cNvPr id="0" name=""/>
        <dsp:cNvSpPr/>
      </dsp:nvSpPr>
      <dsp:spPr>
        <a:xfrm>
          <a:off x="2073" y="0"/>
          <a:ext cx="2225367" cy="1505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400" kern="1200" dirty="0"/>
            <a:t>Kickoff Calls</a:t>
          </a:r>
        </a:p>
        <a:p>
          <a:pPr marL="0" lvl="0" indent="0" algn="ctr" defTabSz="1066800">
            <a:lnSpc>
              <a:spcPct val="90000"/>
            </a:lnSpc>
            <a:spcBef>
              <a:spcPct val="0"/>
            </a:spcBef>
            <a:spcAft>
              <a:spcPct val="35000"/>
            </a:spcAft>
            <a:buNone/>
          </a:pPr>
          <a:r>
            <a:rPr lang="en-US" sz="2400" kern="1200" dirty="0"/>
            <a:t>(April-May)</a:t>
          </a:r>
        </a:p>
      </dsp:txBody>
      <dsp:txXfrm>
        <a:off x="2073" y="0"/>
        <a:ext cx="2225367" cy="1505585"/>
      </dsp:txXfrm>
    </dsp:sp>
    <dsp:sp modelId="{B6A57238-277F-4976-8559-33A9F99364D9}">
      <dsp:nvSpPr>
        <dsp:cNvPr id="0" name=""/>
        <dsp:cNvSpPr/>
      </dsp:nvSpPr>
      <dsp:spPr>
        <a:xfrm>
          <a:off x="773786" y="1508342"/>
          <a:ext cx="681939" cy="747278"/>
        </a:xfrm>
        <a:prstGeom prst="ellipse">
          <a:avLst/>
        </a:prstGeom>
        <a:blipFill rotWithShape="0">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112CBA-9D69-4313-8914-84DB75E16E01}">
      <dsp:nvSpPr>
        <dsp:cNvPr id="0" name=""/>
        <dsp:cNvSpPr/>
      </dsp:nvSpPr>
      <dsp:spPr>
        <a:xfrm>
          <a:off x="2338708" y="2258377"/>
          <a:ext cx="2225367" cy="1505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kern="1200" dirty="0"/>
            <a:t>Regional and Area Office Training (June)</a:t>
          </a:r>
        </a:p>
      </dsp:txBody>
      <dsp:txXfrm>
        <a:off x="2338708" y="2258377"/>
        <a:ext cx="2225367" cy="1505585"/>
      </dsp:txXfrm>
    </dsp:sp>
    <dsp:sp modelId="{914E4EAC-67B0-4742-AC10-BD2A3F0931C7}">
      <dsp:nvSpPr>
        <dsp:cNvPr id="0" name=""/>
        <dsp:cNvSpPr/>
      </dsp:nvSpPr>
      <dsp:spPr>
        <a:xfrm>
          <a:off x="3110422" y="1508342"/>
          <a:ext cx="681939" cy="747278"/>
        </a:xfrm>
        <a:prstGeom prst="ellipse">
          <a:avLst/>
        </a:prstGeom>
        <a:blipFill rotWithShape="0">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4AFF79-B78F-43EA-96CA-3EA45BE97608}">
      <dsp:nvSpPr>
        <dsp:cNvPr id="0" name=""/>
        <dsp:cNvSpPr/>
      </dsp:nvSpPr>
      <dsp:spPr>
        <a:xfrm>
          <a:off x="4675344" y="0"/>
          <a:ext cx="2225367" cy="1505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400" kern="1200" dirty="0"/>
            <a:t>Collect data</a:t>
          </a:r>
        </a:p>
        <a:p>
          <a:pPr marL="0" lvl="0" indent="0" algn="ctr" defTabSz="1066800">
            <a:lnSpc>
              <a:spcPct val="90000"/>
            </a:lnSpc>
            <a:spcBef>
              <a:spcPct val="0"/>
            </a:spcBef>
            <a:spcAft>
              <a:spcPct val="35000"/>
            </a:spcAft>
            <a:buNone/>
          </a:pPr>
          <a:r>
            <a:rPr lang="en-US" sz="2400" kern="1200" dirty="0"/>
            <a:t>(July-Nov)</a:t>
          </a:r>
          <a:endParaRPr lang="en-US" sz="2000" kern="1200" dirty="0"/>
        </a:p>
      </dsp:txBody>
      <dsp:txXfrm>
        <a:off x="4675344" y="0"/>
        <a:ext cx="2225367" cy="1505585"/>
      </dsp:txXfrm>
    </dsp:sp>
    <dsp:sp modelId="{7BF0CF0D-401A-4305-9C2D-1D68C809723C}">
      <dsp:nvSpPr>
        <dsp:cNvPr id="0" name=""/>
        <dsp:cNvSpPr/>
      </dsp:nvSpPr>
      <dsp:spPr>
        <a:xfrm>
          <a:off x="5447058" y="1508342"/>
          <a:ext cx="681939" cy="747278"/>
        </a:xfrm>
        <a:prstGeom prst="ellipse">
          <a:avLst/>
        </a:prstGeom>
        <a:blipFill rotWithShape="0">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D57710-0725-429C-938C-11900BC9BED6}">
      <dsp:nvSpPr>
        <dsp:cNvPr id="0" name=""/>
        <dsp:cNvSpPr/>
      </dsp:nvSpPr>
      <dsp:spPr>
        <a:xfrm>
          <a:off x="7011980" y="2258377"/>
          <a:ext cx="2861466" cy="1505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kern="1200" dirty="0"/>
            <a:t>Analyze and Disseminate Data</a:t>
          </a:r>
        </a:p>
        <a:p>
          <a:pPr marL="0" lvl="0" indent="0" algn="ctr" defTabSz="1066800">
            <a:lnSpc>
              <a:spcPct val="90000"/>
            </a:lnSpc>
            <a:spcBef>
              <a:spcPct val="0"/>
            </a:spcBef>
            <a:spcAft>
              <a:spcPct val="35000"/>
            </a:spcAft>
            <a:buNone/>
          </a:pPr>
          <a:r>
            <a:rPr lang="en-US" sz="2400" kern="1200" dirty="0"/>
            <a:t>(Nov-Dec)</a:t>
          </a:r>
        </a:p>
      </dsp:txBody>
      <dsp:txXfrm>
        <a:off x="7011980" y="2258377"/>
        <a:ext cx="2861466" cy="1505585"/>
      </dsp:txXfrm>
    </dsp:sp>
    <dsp:sp modelId="{92F76A4C-3438-4195-BB8A-F8156E17D63E}">
      <dsp:nvSpPr>
        <dsp:cNvPr id="0" name=""/>
        <dsp:cNvSpPr/>
      </dsp:nvSpPr>
      <dsp:spPr>
        <a:xfrm>
          <a:off x="8101743" y="1508342"/>
          <a:ext cx="681939" cy="747278"/>
        </a:xfrm>
        <a:prstGeom prst="ellipse">
          <a:avLst/>
        </a:prstGeom>
        <a:blipFill rotWithShape="0">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E71D5D-22B3-442C-B156-DF69ED36A674}" type="datetimeFigureOut">
              <a:rPr lang="en-US" smtClean="0"/>
              <a:t>3/4/2024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298658-BE8B-4525-9FCE-AD1CD48C00E3}" type="slidenum">
              <a:rPr lang="en-US" smtClean="0"/>
              <a:t>‹#›</a:t>
            </a:fld>
            <a:endParaRPr lang="en-US"/>
          </a:p>
        </p:txBody>
      </p:sp>
    </p:spTree>
    <p:extLst>
      <p:ext uri="{BB962C8B-B14F-4D97-AF65-F5344CB8AC3E}">
        <p14:creationId xmlns:p14="http://schemas.microsoft.com/office/powerpoint/2010/main" val="3220779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298658-BE8B-4525-9FCE-AD1CD48C00E3}" type="slidenum">
              <a:rPr lang="en-US" smtClean="0"/>
              <a:t>1</a:t>
            </a:fld>
            <a:endParaRPr lang="en-US"/>
          </a:p>
        </p:txBody>
      </p:sp>
    </p:spTree>
    <p:extLst>
      <p:ext uri="{BB962C8B-B14F-4D97-AF65-F5344CB8AC3E}">
        <p14:creationId xmlns:p14="http://schemas.microsoft.com/office/powerpoint/2010/main" val="3996348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 response to the recognized threat of heat-related illness facing workers, the Occupational Safety and Health Administration (OSHA) launched the Outdoor and Indoor Heat-Related Hazards National Emphasis Program (Heat NEP) on April 22, 2022. The Heat NEP created a nationwide enforcement and compliance assistance mechanism for OSHA to proactively inspect workplaces for heat-related hazards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a:cs typeface="Times New Roman"/>
              </a:rPr>
              <a:t>Goal - </a:t>
            </a:r>
            <a:r>
              <a:rPr lang="en-US" dirty="0"/>
              <a:t>To increase the likelihood of preventing heat-related illnesses and deaths </a:t>
            </a:r>
          </a:p>
          <a:p>
            <a:endParaRPr lang="en-US" dirty="0"/>
          </a:p>
        </p:txBody>
      </p:sp>
      <p:sp>
        <p:nvSpPr>
          <p:cNvPr id="4" name="Slide Number Placeholder 3"/>
          <p:cNvSpPr>
            <a:spLocks noGrp="1"/>
          </p:cNvSpPr>
          <p:nvPr>
            <p:ph type="sldNum" sz="quarter" idx="5"/>
          </p:nvPr>
        </p:nvSpPr>
        <p:spPr/>
        <p:txBody>
          <a:bodyPr/>
          <a:lstStyle/>
          <a:p>
            <a:fld id="{56298658-BE8B-4525-9FCE-AD1CD48C00E3}" type="slidenum">
              <a:rPr lang="en-US" smtClean="0"/>
              <a:t>2</a:t>
            </a:fld>
            <a:endParaRPr lang="en-US"/>
          </a:p>
        </p:txBody>
      </p:sp>
    </p:spTree>
    <p:extLst>
      <p:ext uri="{BB962C8B-B14F-4D97-AF65-F5344CB8AC3E}">
        <p14:creationId xmlns:p14="http://schemas.microsoft.com/office/powerpoint/2010/main" val="2362828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OSHA has 10 regions, and each region is made up of several area offices regions 4 (</a:t>
            </a:r>
            <a:r>
              <a:rPr lang="en-US" dirty="0" err="1"/>
              <a:t>southest</a:t>
            </a:r>
            <a:r>
              <a:rPr lang="en-US" dirty="0"/>
              <a:t> – in red) all area offices in FL participated, 6 (south central – OK City and Houston S), and Region 9 –made up of state plan states so fed OSHA jurisdiction is limited. All Area offices participate</a:t>
            </a:r>
          </a:p>
          <a:p>
            <a:r>
              <a:rPr lang="en-US" dirty="0"/>
              <a:t>Voluntary participation – cannot change nature of work w/out bargaining</a:t>
            </a:r>
          </a:p>
          <a:p>
            <a:r>
              <a:rPr lang="en-US" dirty="0"/>
              <a:t>These offices had a wide geographic range, include Region 9 that has many state plan states, and includes offices that were interested in heat illness prevention as well as inspectors with less experience conducting heat investigations.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BE2779E-D1FA-B94E-B00B-BB69D64E6083}"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0"/>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spTree>
    <p:extLst>
      <p:ext uri="{BB962C8B-B14F-4D97-AF65-F5344CB8AC3E}">
        <p14:creationId xmlns:p14="http://schemas.microsoft.com/office/powerpoint/2010/main" val="3944621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recruited area offices to participate in two pilot arms – a desk aid for when complaints came in and an inspection form for during inspections.</a:t>
            </a:r>
          </a:p>
          <a:p>
            <a:r>
              <a:rPr lang="en-US" dirty="0"/>
              <a:t>Both pilot arms have 8 questions about employer heat illness prevention programs</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desk aid form also collected whether the call was regarding heat in an indoor, outdoor, or vehicular workplace; whether there were additional sources of heat at the job site; and if the complaint was related to a damaged or missing engineering control</a:t>
            </a:r>
            <a:endParaRPr lang="en-US" dirty="0"/>
          </a:p>
          <a:p>
            <a:r>
              <a:rPr lang="en-US" dirty="0"/>
              <a:t>Inspection form also has collection of temperature data three possible ways– heat index from </a:t>
            </a:r>
            <a:r>
              <a:rPr lang="en-US" dirty="0" err="1"/>
              <a:t>osha</a:t>
            </a:r>
            <a:r>
              <a:rPr lang="en-US" dirty="0"/>
              <a:t>/</a:t>
            </a:r>
            <a:r>
              <a:rPr lang="en-US" dirty="0" err="1"/>
              <a:t>niosh</a:t>
            </a:r>
            <a:r>
              <a:rPr lang="en-US" dirty="0"/>
              <a:t> heat safety app, whether heat alert/warning was in place, and place to record measurements taken with kestrel or quest, including wet bulb.</a:t>
            </a:r>
          </a:p>
          <a:p>
            <a:r>
              <a:rPr lang="en-US" dirty="0"/>
              <a:t>For both forms there are two ways of doing online data collection – Office Forms and Fillable PDF. Also option to send in.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BE2779E-D1FA-B94E-B00B-BB69D64E6083}"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0"/>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spTree>
    <p:extLst>
      <p:ext uri="{BB962C8B-B14F-4D97-AF65-F5344CB8AC3E}">
        <p14:creationId xmlns:p14="http://schemas.microsoft.com/office/powerpoint/2010/main" val="2970589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To support participating CSHOs and Area Offices, DTSEM offered Weekly Office Hours with OOMN and OSTA (WOHOO) meetings throughout the pilot process. During these meetings heat pilot staff provided additional information about heat and the pilot, answered questions, and gathered qualitative feedback from participants. The 10 WOHOO meetings ranged from 10 to 50  attendees. Specifically, we provided updates on data collection at each meeting, conducted training on recreating temperature, and discussed heat enforcement cases. Allowed for qualitative data capture in addition to quantitative</a:t>
            </a:r>
          </a:p>
          <a:p>
            <a:endParaRPr lang="en-US" dirty="0"/>
          </a:p>
          <a:p>
            <a:r>
              <a:rPr lang="en-US" dirty="0"/>
              <a:t>Have you completed any forms this week? If so, what went well, what could be improved?</a:t>
            </a:r>
          </a:p>
          <a:p>
            <a:r>
              <a:rPr lang="en-US" dirty="0"/>
              <a:t>What (if anything) would you change in the forms before adding them into OIS?</a:t>
            </a:r>
          </a:p>
          <a:p>
            <a:r>
              <a:rPr lang="en-US" dirty="0"/>
              <a:t>Have you captured temperature data? Using which device(s)?</a:t>
            </a:r>
          </a:p>
          <a:p>
            <a:r>
              <a:rPr lang="en-US" dirty="0"/>
              <a:t>We ask for the heat index using the OSHA-NIOSH heat safety tool app. Did you find the app easy to use? Did the reading make sense?</a:t>
            </a:r>
          </a:p>
          <a:p>
            <a:r>
              <a:rPr lang="en-US" dirty="0"/>
              <a:t>Do you have any questions about capturing temperature data with the Kestrels? Have you noticed anything unexpected?</a:t>
            </a:r>
          </a:p>
          <a:p>
            <a:endParaRPr lang="en-US" dirty="0"/>
          </a:p>
        </p:txBody>
      </p:sp>
      <p:sp>
        <p:nvSpPr>
          <p:cNvPr id="4" name="Slide Number Placeholder 3"/>
          <p:cNvSpPr>
            <a:spLocks noGrp="1"/>
          </p:cNvSpPr>
          <p:nvPr>
            <p:ph type="sldNum" sz="quarter" idx="5"/>
          </p:nvPr>
        </p:nvSpPr>
        <p:spPr/>
        <p:txBody>
          <a:bodyPr/>
          <a:lstStyle/>
          <a:p>
            <a:fld id="{56298658-BE8B-4525-9FCE-AD1CD48C00E3}" type="slidenum">
              <a:rPr lang="en-US" smtClean="0"/>
              <a:t>5</a:t>
            </a:fld>
            <a:endParaRPr lang="en-US"/>
          </a:p>
        </p:txBody>
      </p:sp>
    </p:spTree>
    <p:extLst>
      <p:ext uri="{BB962C8B-B14F-4D97-AF65-F5344CB8AC3E}">
        <p14:creationId xmlns:p14="http://schemas.microsoft.com/office/powerpoint/2010/main" val="4212586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There were 151 heat NEP inspections during the study period in these offices, so this represents a completion rate of 29%. High completion rate in Region 4 of 72%.</a:t>
            </a:r>
          </a:p>
        </p:txBody>
      </p:sp>
      <p:sp>
        <p:nvSpPr>
          <p:cNvPr id="4" name="Slide Number Placeholder 3"/>
          <p:cNvSpPr>
            <a:spLocks noGrp="1"/>
          </p:cNvSpPr>
          <p:nvPr>
            <p:ph type="sldNum" sz="quarter" idx="5"/>
          </p:nvPr>
        </p:nvSpPr>
        <p:spPr/>
        <p:txBody>
          <a:bodyPr/>
          <a:lstStyle/>
          <a:p>
            <a:fld id="{56298658-BE8B-4525-9FCE-AD1CD48C00E3}" type="slidenum">
              <a:rPr lang="en-US" smtClean="0"/>
              <a:t>6</a:t>
            </a:fld>
            <a:endParaRPr lang="en-US"/>
          </a:p>
        </p:txBody>
      </p:sp>
    </p:spTree>
    <p:extLst>
      <p:ext uri="{BB962C8B-B14F-4D97-AF65-F5344CB8AC3E}">
        <p14:creationId xmlns:p14="http://schemas.microsoft.com/office/powerpoint/2010/main" val="3565432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Asked on all desk aids. Only asked when measurement was taken so lower n</a:t>
            </a:r>
          </a:p>
          <a:p>
            <a:r>
              <a:rPr lang="en-US" dirty="0"/>
              <a:t>Desk aid 63% indoors,  30% outdoors,  7% vehicle</a:t>
            </a:r>
          </a:p>
          <a:p>
            <a:r>
              <a:rPr lang="en-US" dirty="0"/>
              <a:t>Inspection 22% indoors and 78% outdoors</a:t>
            </a:r>
          </a:p>
          <a:p>
            <a:endParaRPr lang="en-US" dirty="0"/>
          </a:p>
        </p:txBody>
      </p:sp>
      <p:sp>
        <p:nvSpPr>
          <p:cNvPr id="4" name="Slide Number Placeholder 3"/>
          <p:cNvSpPr>
            <a:spLocks noGrp="1"/>
          </p:cNvSpPr>
          <p:nvPr>
            <p:ph type="sldNum" sz="quarter" idx="5"/>
          </p:nvPr>
        </p:nvSpPr>
        <p:spPr/>
        <p:txBody>
          <a:bodyPr/>
          <a:lstStyle/>
          <a:p>
            <a:fld id="{56298658-BE8B-4525-9FCE-AD1CD48C00E3}" type="slidenum">
              <a:rPr lang="en-US" smtClean="0"/>
              <a:t>7</a:t>
            </a:fld>
            <a:endParaRPr lang="en-US"/>
          </a:p>
        </p:txBody>
      </p:sp>
    </p:spTree>
    <p:extLst>
      <p:ext uri="{BB962C8B-B14F-4D97-AF65-F5344CB8AC3E}">
        <p14:creationId xmlns:p14="http://schemas.microsoft.com/office/powerpoint/2010/main" val="682114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About a third of complaints were related to a damaged, broken, or missing engineering control, like air conditioning.</a:t>
            </a:r>
          </a:p>
        </p:txBody>
      </p:sp>
      <p:sp>
        <p:nvSpPr>
          <p:cNvPr id="4" name="Slide Number Placeholder 3"/>
          <p:cNvSpPr>
            <a:spLocks noGrp="1"/>
          </p:cNvSpPr>
          <p:nvPr>
            <p:ph type="sldNum" sz="quarter" idx="5"/>
          </p:nvPr>
        </p:nvSpPr>
        <p:spPr/>
        <p:txBody>
          <a:bodyPr/>
          <a:lstStyle/>
          <a:p>
            <a:fld id="{56298658-BE8B-4525-9FCE-AD1CD48C00E3}" type="slidenum">
              <a:rPr lang="en-US" smtClean="0"/>
              <a:t>8</a:t>
            </a:fld>
            <a:endParaRPr lang="en-US"/>
          </a:p>
        </p:txBody>
      </p:sp>
    </p:spTree>
    <p:extLst>
      <p:ext uri="{BB962C8B-B14F-4D97-AF65-F5344CB8AC3E}">
        <p14:creationId xmlns:p14="http://schemas.microsoft.com/office/powerpoint/2010/main" val="612803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the main findings of the survey – presence of a given employer heat illness program </a:t>
            </a:r>
            <a:r>
              <a:rPr lang="en-US" dirty="0"/>
              <a:t>element </a:t>
            </a:r>
            <a:r>
              <a:rPr lang="en-US"/>
              <a:t>at the workplace </a:t>
            </a:r>
            <a:r>
              <a:rPr lang="en-US" dirty="0"/>
              <a:t>being </a:t>
            </a:r>
            <a:r>
              <a:rPr lang="en-US"/>
              <a:t>inspecting (darker blue color on top in each pair of results), or from the desk aid </a:t>
            </a:r>
            <a:r>
              <a:rPr lang="en-US" dirty="0"/>
              <a:t>form </a:t>
            </a:r>
            <a:r>
              <a:rPr lang="en-US"/>
              <a:t>(lighter blue bars on bottom). These employer heat illness prevention program elements are ordered by percent of employers who </a:t>
            </a:r>
            <a:r>
              <a:rPr lang="en-US" b="1"/>
              <a:t>had</a:t>
            </a:r>
            <a:r>
              <a:rPr lang="en-US"/>
              <a:t> a given element during inspections, so the elements at the top include water, shade, and training had a higher percentage of employers providing the element, </a:t>
            </a:r>
            <a:r>
              <a:rPr lang="en-US" dirty="0"/>
              <a:t>while </a:t>
            </a:r>
            <a:r>
              <a:rPr lang="en-US"/>
              <a:t>the </a:t>
            </a:r>
            <a:r>
              <a:rPr lang="en-US" dirty="0"/>
              <a:t>employer </a:t>
            </a:r>
            <a:r>
              <a:rPr lang="en-US"/>
              <a:t>elements on the bottom, including adjusting work based on temp, a written heat illness prevention program, and acclimatization for new and returning workers were being implemented </a:t>
            </a:r>
            <a:r>
              <a:rPr lang="en-US" dirty="0"/>
              <a:t>less frequently </a:t>
            </a:r>
            <a:r>
              <a:rPr lang="en-US"/>
              <a:t>of employers. Likewise, you’ll note that for every employer program element, a higher percentage of CSHOs found the element during an inspection than was reported during calls. This is expected – we receive DO calls when something has gone wrong at a workplace, and </a:t>
            </a:r>
            <a:r>
              <a:rPr lang="en-US" dirty="0"/>
              <a:t>so would expect </a:t>
            </a:r>
            <a:r>
              <a:rPr lang="en-US"/>
              <a:t>these workplaces </a:t>
            </a:r>
            <a:r>
              <a:rPr lang="en-US" dirty="0"/>
              <a:t>might </a:t>
            </a:r>
            <a:r>
              <a:rPr lang="en-US"/>
              <a:t>have less robust </a:t>
            </a:r>
            <a:r>
              <a:rPr lang="en-US" dirty="0"/>
              <a:t>heat illness prevention </a:t>
            </a:r>
            <a:r>
              <a:rPr lang="en-US"/>
              <a:t>programs.</a:t>
            </a:r>
            <a:r>
              <a:rPr lang="en-US" dirty="0"/>
              <a:t>  </a:t>
            </a:r>
            <a:r>
              <a:rPr lang="en-US"/>
              <a:t> </a:t>
            </a: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5799409-09AB-4A9F-A021-B523B238B4D1}"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spTree>
    <p:extLst>
      <p:ext uri="{BB962C8B-B14F-4D97-AF65-F5344CB8AC3E}">
        <p14:creationId xmlns:p14="http://schemas.microsoft.com/office/powerpoint/2010/main" val="5404900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Asked participating CSHOs to record temperature two ways – with OSHA NIOSH heat safety tool app and with a WBGT device (either kestrel or quest)</a:t>
            </a:r>
          </a:p>
          <a:p>
            <a:r>
              <a:rPr lang="en-US" dirty="0"/>
              <a:t>Heat index recoded 66% of the time</a:t>
            </a:r>
          </a:p>
          <a:p>
            <a:r>
              <a:rPr lang="en-US" dirty="0"/>
              <a:t>Most commonly reported temperature measurement</a:t>
            </a:r>
          </a:p>
          <a:p>
            <a:r>
              <a:rPr lang="en-US" dirty="0"/>
              <a:t>When it was recorded – majority of inspections were done on warning or danger</a:t>
            </a:r>
          </a:p>
          <a:p>
            <a:r>
              <a:rPr lang="en-US" dirty="0"/>
              <a:t>Unknown why it wasn’t recorded – limited our ability to make conclusions about app vs. measurement</a:t>
            </a:r>
          </a:p>
        </p:txBody>
      </p:sp>
      <p:sp>
        <p:nvSpPr>
          <p:cNvPr id="4" name="Slide Number Placeholder 3"/>
          <p:cNvSpPr>
            <a:spLocks noGrp="1"/>
          </p:cNvSpPr>
          <p:nvPr>
            <p:ph type="sldNum" sz="quarter" idx="5"/>
          </p:nvPr>
        </p:nvSpPr>
        <p:spPr/>
        <p:txBody>
          <a:bodyPr/>
          <a:lstStyle/>
          <a:p>
            <a:fld id="{56298658-BE8B-4525-9FCE-AD1CD48C00E3}" type="slidenum">
              <a:rPr lang="en-US" smtClean="0"/>
              <a:t>10</a:t>
            </a:fld>
            <a:endParaRPr lang="en-US"/>
          </a:p>
        </p:txBody>
      </p:sp>
    </p:spTree>
    <p:extLst>
      <p:ext uri="{BB962C8B-B14F-4D97-AF65-F5344CB8AC3E}">
        <p14:creationId xmlns:p14="http://schemas.microsoft.com/office/powerpoint/2010/main" val="597313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source of inspection temperature measurement was from kestrels or quests – 55% included at least one</a:t>
            </a:r>
          </a:p>
          <a:p>
            <a:r>
              <a:rPr lang="en-US" dirty="0"/>
              <a:t>Did not receive the data in a way that is easy to analyze </a:t>
            </a:r>
          </a:p>
          <a:p>
            <a:r>
              <a:rPr lang="en-US" dirty="0"/>
              <a:t>Bandwidth to do duel measurements </a:t>
            </a:r>
          </a:p>
          <a:p>
            <a:endParaRPr lang="en-US" dirty="0"/>
          </a:p>
          <a:p>
            <a:r>
              <a:rPr lang="en-US" dirty="0"/>
              <a:t>10 QT only</a:t>
            </a:r>
          </a:p>
          <a:p>
            <a:r>
              <a:rPr lang="en-US" dirty="0"/>
              <a:t>6 Both</a:t>
            </a:r>
          </a:p>
          <a:p>
            <a:r>
              <a:rPr lang="en-US" dirty="0"/>
              <a:t>8 Kestrel only</a:t>
            </a:r>
          </a:p>
        </p:txBody>
      </p:sp>
      <p:sp>
        <p:nvSpPr>
          <p:cNvPr id="4" name="Slide Number Placeholder 3"/>
          <p:cNvSpPr>
            <a:spLocks noGrp="1"/>
          </p:cNvSpPr>
          <p:nvPr>
            <p:ph type="sldNum" sz="quarter" idx="5"/>
          </p:nvPr>
        </p:nvSpPr>
        <p:spPr/>
        <p:txBody>
          <a:bodyPr/>
          <a:lstStyle/>
          <a:p>
            <a:fld id="{56298658-BE8B-4525-9FCE-AD1CD48C00E3}" type="slidenum">
              <a:rPr lang="en-US" smtClean="0"/>
              <a:t>11</a:t>
            </a:fld>
            <a:endParaRPr lang="en-US"/>
          </a:p>
        </p:txBody>
      </p:sp>
    </p:spTree>
    <p:extLst>
      <p:ext uri="{BB962C8B-B14F-4D97-AF65-F5344CB8AC3E}">
        <p14:creationId xmlns:p14="http://schemas.microsoft.com/office/powerpoint/2010/main" val="32947863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chart shows how often the environmental measurement and the heat safety tool agreed about the heat index</a:t>
            </a:r>
          </a:p>
          <a:p>
            <a:r>
              <a:rPr lang="en-US" dirty="0"/>
              <a:t>Agreement 15/21 = 71% - Simple Kappa Statistic of .49 (0.14-.84)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Eleven (n=11) </a:t>
            </a:r>
            <a:r>
              <a:rPr lang="en-US" dirty="0" err="1"/>
              <a:t>obs</a:t>
            </a:r>
            <a:r>
              <a:rPr lang="en-US" dirty="0"/>
              <a:t> did not have app calculation but did have kestrel/quest measurement.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that here when both were done used Kestrel as comparison.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Three reasons for discordant pairs</a:t>
            </a:r>
          </a:p>
          <a:p>
            <a:r>
              <a:rPr lang="en-US" dirty="0"/>
              <a:t>First – indoor inspections. Both times when app reading was higher than kestrel and one when kestrel was danger and app was warning. Discord 3/5 are indoor measurements. Concerning – Kestrel is not well validated up for indoor measurement. </a:t>
            </a:r>
          </a:p>
          <a:p>
            <a:endParaRPr lang="en-US" dirty="0"/>
          </a:p>
          <a:p>
            <a:r>
              <a:rPr lang="en-US" dirty="0"/>
              <a:t>Caution/Danger doesn’t make sense (App HI reading lower than daily min </a:t>
            </a:r>
            <a:r>
              <a:rPr lang="en-US" dirty="0" err="1"/>
              <a:t>obs</a:t>
            </a:r>
            <a:r>
              <a:rPr lang="en-US" dirty="0"/>
              <a:t> temp), One is 93 and 95, within what we would think could occur based on sun/radiant heat, or due to timing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6298658-BE8B-4525-9FCE-AD1CD48C00E3}" type="slidenum">
              <a:rPr lang="en-US" smtClean="0"/>
              <a:t>12</a:t>
            </a:fld>
            <a:endParaRPr lang="en-US"/>
          </a:p>
        </p:txBody>
      </p:sp>
    </p:spTree>
    <p:extLst>
      <p:ext uri="{BB962C8B-B14F-4D97-AF65-F5344CB8AC3E}">
        <p14:creationId xmlns:p14="http://schemas.microsoft.com/office/powerpoint/2010/main" val="181524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This pilot successfully captured the prevalence of heat illness prevention program elements during heat-related complaint calls and inspections. These elements are key parts of employer heat illness prevention programs, and their presence or absence is an important step in understanding how well workers are protected from heat. In </a:t>
            </a:r>
            <a:r>
              <a:rPr lang="en-US" dirty="0" err="1"/>
              <a:t>followup</a:t>
            </a:r>
            <a:r>
              <a:rPr lang="en-US" dirty="0"/>
              <a:t> to the pilot, these questions have been added to the OSHA information system and are available for all inspectors when completing a heat NEP.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In both - Many employers were not adjusting work based on temperature or implementing acclimatization programs</a:t>
            </a:r>
          </a:p>
          <a:p>
            <a:pPr lvl="1"/>
            <a:r>
              <a:rPr lang="en-US" sz="1200" dirty="0"/>
              <a:t>Program elements differed between desk aid and inspection form – programs, – training/structured breaks</a:t>
            </a:r>
          </a:p>
          <a:p>
            <a:pPr marL="457200" marR="0" lvl="1" indent="0">
              <a:lnSpc>
                <a:spcPct val="105000"/>
              </a:lnSpc>
              <a:spcBef>
                <a:spcPts val="0"/>
              </a:spcBef>
              <a:spcAft>
                <a:spcPts val="0"/>
              </a:spcAft>
              <a:buFont typeface="+mj-lt"/>
              <a:buNone/>
            </a:pPr>
            <a:endParaRPr lang="en-US" sz="1200" dirty="0">
              <a:effectLst/>
              <a:latin typeface="Calibri" panose="020F0502020204030204" pitchFamily="34" charset="0"/>
              <a:ea typeface="Calibri" panose="020F0502020204030204" pitchFamily="34" charset="0"/>
            </a:endParaRPr>
          </a:p>
          <a:p>
            <a:pPr marL="457200" marR="0" lvl="1" indent="0">
              <a:lnSpc>
                <a:spcPct val="105000"/>
              </a:lnSpc>
              <a:spcBef>
                <a:spcPts val="0"/>
              </a:spcBef>
              <a:spcAft>
                <a:spcPts val="0"/>
              </a:spcAft>
              <a:buFont typeface="+mj-lt"/>
              <a:buNone/>
            </a:pPr>
            <a:endParaRPr lang="en-US" sz="1200" dirty="0">
              <a:effectLst/>
              <a:latin typeface="Calibri" panose="020F0502020204030204" pitchFamily="34" charset="0"/>
              <a:ea typeface="Calibri" panose="020F0502020204030204" pitchFamily="34" charset="0"/>
            </a:endParaRPr>
          </a:p>
          <a:p>
            <a:r>
              <a:rPr lang="en-US" sz="1100" dirty="0"/>
              <a:t>Voluntary</a:t>
            </a:r>
          </a:p>
          <a:p>
            <a:r>
              <a:rPr lang="en-US" sz="1100" dirty="0"/>
              <a:t>No standardized data entry of temperature data</a:t>
            </a:r>
          </a:p>
          <a:p>
            <a:r>
              <a:rPr lang="en-US" sz="1100" dirty="0"/>
              <a:t>Limited temperature data was uploaded</a:t>
            </a:r>
          </a:p>
          <a:p>
            <a:r>
              <a:rPr lang="en-US" sz="1100" dirty="0"/>
              <a:t>Difficult to determine source of errors</a:t>
            </a:r>
            <a:endParaRPr lang="en-US" sz="11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56298658-BE8B-4525-9FCE-AD1CD48C00E3}" type="slidenum">
              <a:rPr lang="en-US" smtClean="0"/>
              <a:t>13</a:t>
            </a:fld>
            <a:endParaRPr lang="en-US"/>
          </a:p>
        </p:txBody>
      </p:sp>
    </p:spTree>
    <p:extLst>
      <p:ext uri="{BB962C8B-B14F-4D97-AF65-F5344CB8AC3E}">
        <p14:creationId xmlns:p14="http://schemas.microsoft.com/office/powerpoint/2010/main" val="6597590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8658-BE8B-4525-9FCE-AD1CD48C00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67277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from October 4</a:t>
            </a:r>
            <a:r>
              <a:rPr lang="en-US" baseline="30000" dirty="0"/>
              <a:t>th</a:t>
            </a:r>
            <a:r>
              <a:rPr lang="en-US" dirty="0"/>
              <a:t> – plan to update soon </a:t>
            </a:r>
          </a:p>
          <a:p>
            <a:r>
              <a:rPr lang="en-US" dirty="0" err="1"/>
              <a:t>FedOSHA</a:t>
            </a:r>
            <a:r>
              <a:rPr lang="en-US" dirty="0"/>
              <a:t> and State Plan OSHA states conducted </a:t>
            </a:r>
            <a:r>
              <a:rPr lang="en-US" b="1" dirty="0"/>
              <a:t>2,664</a:t>
            </a:r>
            <a:r>
              <a:rPr lang="en-US" dirty="0"/>
              <a:t> Heat NEP inspections and </a:t>
            </a:r>
            <a:r>
              <a:rPr lang="en-US" b="1" dirty="0"/>
              <a:t>1,420</a:t>
            </a:r>
            <a:r>
              <a:rPr lang="en-US" dirty="0"/>
              <a:t> Heat NEP UPAs between April 1 – September 30, 2023. </a:t>
            </a:r>
          </a:p>
          <a:p>
            <a:r>
              <a:rPr lang="en-US" dirty="0"/>
              <a:t>CSHOs answered </a:t>
            </a:r>
            <a:r>
              <a:rPr lang="en-US" b="1" dirty="0"/>
              <a:t>at least one </a:t>
            </a:r>
            <a:r>
              <a:rPr lang="en-US" dirty="0"/>
              <a:t>employer heat illness prevention program question during 85% of the Heat NEP inspections and answered </a:t>
            </a:r>
            <a:r>
              <a:rPr lang="en-US" b="1" dirty="0"/>
              <a:t>all</a:t>
            </a:r>
            <a:r>
              <a:rPr lang="en-US" dirty="0"/>
              <a:t> questions during 80% of Heat NEP inspections.</a:t>
            </a:r>
          </a:p>
          <a:p>
            <a:r>
              <a:rPr lang="en-US" dirty="0"/>
              <a:t>During duty officer calls, CSHOs answered </a:t>
            </a:r>
            <a:r>
              <a:rPr lang="en-US" b="1" dirty="0"/>
              <a:t>at least one </a:t>
            </a:r>
            <a:r>
              <a:rPr lang="en-US" dirty="0"/>
              <a:t>employer heat illness prevention program question 73% of the time and answered </a:t>
            </a:r>
            <a:r>
              <a:rPr lang="en-US" b="1" dirty="0"/>
              <a:t>all</a:t>
            </a:r>
            <a:r>
              <a:rPr lang="en-US" dirty="0"/>
              <a:t> questions 70% of the time.</a:t>
            </a:r>
          </a:p>
        </p:txBody>
      </p:sp>
      <p:sp>
        <p:nvSpPr>
          <p:cNvPr id="4" name="Slide Number Placeholder 3"/>
          <p:cNvSpPr>
            <a:spLocks noGrp="1"/>
          </p:cNvSpPr>
          <p:nvPr>
            <p:ph type="sldNum" sz="quarter" idx="5"/>
          </p:nvPr>
        </p:nvSpPr>
        <p:spPr/>
        <p:txBody>
          <a:bodyPr/>
          <a:lstStyle/>
          <a:p>
            <a:fld id="{BC5F5148-CC2F-4297-8E89-94D751CEC6DA}" type="slidenum">
              <a:rPr lang="en-US" smtClean="0"/>
              <a:t>15</a:t>
            </a:fld>
            <a:endParaRPr lang="en-US"/>
          </a:p>
        </p:txBody>
      </p:sp>
    </p:spTree>
    <p:extLst>
      <p:ext uri="{BB962C8B-B14F-4D97-AF65-F5344CB8AC3E}">
        <p14:creationId xmlns:p14="http://schemas.microsoft.com/office/powerpoint/2010/main" val="1798909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Respondents could check multiple locations, and 20% of inspections involved more than one location. Therefore these </a:t>
            </a:r>
          </a:p>
        </p:txBody>
      </p:sp>
      <p:sp>
        <p:nvSpPr>
          <p:cNvPr id="4" name="Slide Number Placeholder 3"/>
          <p:cNvSpPr>
            <a:spLocks noGrp="1"/>
          </p:cNvSpPr>
          <p:nvPr>
            <p:ph type="sldNum" sz="quarter" idx="5"/>
          </p:nvPr>
        </p:nvSpPr>
        <p:spPr/>
        <p:txBody>
          <a:bodyPr/>
          <a:lstStyle/>
          <a:p>
            <a:fld id="{BC5F5148-CC2F-4297-8E89-94D751CEC6DA}" type="slidenum">
              <a:rPr lang="en-US" smtClean="0"/>
              <a:t>16</a:t>
            </a:fld>
            <a:endParaRPr lang="en-US"/>
          </a:p>
        </p:txBody>
      </p:sp>
    </p:spTree>
    <p:extLst>
      <p:ext uri="{BB962C8B-B14F-4D97-AF65-F5344CB8AC3E}">
        <p14:creationId xmlns:p14="http://schemas.microsoft.com/office/powerpoint/2010/main" val="37623570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Percentage who answered yes to question. Looked at – high percent of people inputting data. PPL who took time to answer questions in OIS are helping us more clearly see what’s going on in the workplaces you are visiting.  Can see these questions put in for a Heat NEP and see people answer them. Interested in using these data to inform Note – percentages when known (exclude missing and DK)</a:t>
            </a:r>
          </a:p>
        </p:txBody>
      </p:sp>
      <p:sp>
        <p:nvSpPr>
          <p:cNvPr id="4" name="Slide Number Placeholder 3"/>
          <p:cNvSpPr>
            <a:spLocks noGrp="1"/>
          </p:cNvSpPr>
          <p:nvPr>
            <p:ph type="sldNum" sz="quarter" idx="5"/>
          </p:nvPr>
        </p:nvSpPr>
        <p:spPr/>
        <p:txBody>
          <a:bodyPr/>
          <a:lstStyle/>
          <a:p>
            <a:fld id="{BC5F5148-CC2F-4297-8E89-94D751CEC6DA}" type="slidenum">
              <a:rPr lang="en-US" smtClean="0"/>
              <a:t>17</a:t>
            </a:fld>
            <a:endParaRPr lang="en-US"/>
          </a:p>
        </p:txBody>
      </p:sp>
    </p:spTree>
    <p:extLst>
      <p:ext uri="{BB962C8B-B14F-4D97-AF65-F5344CB8AC3E}">
        <p14:creationId xmlns:p14="http://schemas.microsoft.com/office/powerpoint/2010/main" val="16137840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NEP inspections done during pilot July 1 – Sept 30, preliminary, numbers, might change</a:t>
            </a:r>
          </a:p>
          <a:p>
            <a:r>
              <a:rPr lang="en-US" dirty="0"/>
              <a:t>+Region 9 submitted forms from non-participating </a:t>
            </a:r>
            <a:r>
              <a:rPr lang="en-US" dirty="0" err="1"/>
              <a:t>Aos</a:t>
            </a:r>
            <a:endParaRPr lang="en-US" dirty="0"/>
          </a:p>
          <a:p>
            <a:endParaRPr lang="en-US" dirty="0"/>
          </a:p>
          <a:p>
            <a:r>
              <a:rPr lang="en-US" dirty="0"/>
              <a:t>UPAS are a bit harder to track but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17%</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68%</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60%</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34%</a:t>
            </a:r>
          </a:p>
          <a:p>
            <a:endParaRPr lang="en-US" dirty="0"/>
          </a:p>
        </p:txBody>
      </p:sp>
      <p:sp>
        <p:nvSpPr>
          <p:cNvPr id="4" name="Slide Number Placeholder 3"/>
          <p:cNvSpPr>
            <a:spLocks noGrp="1"/>
          </p:cNvSpPr>
          <p:nvPr>
            <p:ph type="sldNum" sz="quarter" idx="5"/>
          </p:nvPr>
        </p:nvSpPr>
        <p:spPr/>
        <p:txBody>
          <a:bodyPr/>
          <a:lstStyle/>
          <a:p>
            <a:fld id="{56298658-BE8B-4525-9FCE-AD1CD48C00E3}" type="slidenum">
              <a:rPr lang="en-US" smtClean="0"/>
              <a:t>21</a:t>
            </a:fld>
            <a:endParaRPr lang="en-US"/>
          </a:p>
        </p:txBody>
      </p:sp>
    </p:spTree>
    <p:extLst>
      <p:ext uri="{BB962C8B-B14F-4D97-AF65-F5344CB8AC3E}">
        <p14:creationId xmlns:p14="http://schemas.microsoft.com/office/powerpoint/2010/main" val="22150886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reasons for discordant pairs</a:t>
            </a:r>
          </a:p>
          <a:p>
            <a:r>
              <a:rPr lang="en-US" dirty="0"/>
              <a:t>First – indoor inspections. Both times when app reading was higher than kestrel and one when kestrel was danger and app was warning. Discord 3/5 are indoor measurements. Concerning – Kestrel is not well validated up for indoor measurement. </a:t>
            </a:r>
          </a:p>
          <a:p>
            <a:endParaRPr lang="en-US" dirty="0"/>
          </a:p>
          <a:p>
            <a:r>
              <a:rPr lang="en-US" dirty="0"/>
              <a:t>Caution/Danger doesn’t make sense (App HI reading lower than daily min </a:t>
            </a:r>
            <a:r>
              <a:rPr lang="en-US" dirty="0" err="1"/>
              <a:t>obs</a:t>
            </a:r>
            <a:r>
              <a:rPr lang="en-US" dirty="0"/>
              <a:t> temp), One is 93 and 95, within what we would think could occur based on sun/radiant heat, or due to timing</a:t>
            </a:r>
          </a:p>
          <a:p>
            <a:endParaRPr lang="en-US" dirty="0"/>
          </a:p>
        </p:txBody>
      </p:sp>
      <p:sp>
        <p:nvSpPr>
          <p:cNvPr id="4" name="Slide Number Placeholder 3"/>
          <p:cNvSpPr>
            <a:spLocks noGrp="1"/>
          </p:cNvSpPr>
          <p:nvPr>
            <p:ph type="sldNum" sz="quarter" idx="5"/>
          </p:nvPr>
        </p:nvSpPr>
        <p:spPr/>
        <p:txBody>
          <a:bodyPr/>
          <a:lstStyle/>
          <a:p>
            <a:fld id="{56298658-BE8B-4525-9FCE-AD1CD48C00E3}" type="slidenum">
              <a:rPr lang="en-US" smtClean="0"/>
              <a:t>22</a:t>
            </a:fld>
            <a:endParaRPr lang="en-US"/>
          </a:p>
        </p:txBody>
      </p:sp>
    </p:spTree>
    <p:extLst>
      <p:ext uri="{BB962C8B-B14F-4D97-AF65-F5344CB8AC3E}">
        <p14:creationId xmlns:p14="http://schemas.microsoft.com/office/powerpoint/2010/main" val="516326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70AB2-E932-701B-363C-4252CD15BE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F40A308-1DC4-41A7-2268-C554B62623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89A8047-CA69-96F0-E35D-85B7476543AF}"/>
              </a:ext>
            </a:extLst>
          </p:cNvPr>
          <p:cNvSpPr>
            <a:spLocks noGrp="1"/>
          </p:cNvSpPr>
          <p:nvPr>
            <p:ph type="dt" sz="half" idx="10"/>
          </p:nvPr>
        </p:nvSpPr>
        <p:spPr/>
        <p:txBody>
          <a:bodyPr/>
          <a:lstStyle/>
          <a:p>
            <a:fld id="{061102CB-CD11-46E8-A841-1FF052C6437E}" type="datetimeFigureOut">
              <a:rPr lang="en-US" smtClean="0"/>
              <a:t>3/4/2024</a:t>
            </a:fld>
            <a:endParaRPr lang="en-US"/>
          </a:p>
        </p:txBody>
      </p:sp>
      <p:sp>
        <p:nvSpPr>
          <p:cNvPr id="5" name="Footer Placeholder 4">
            <a:extLst>
              <a:ext uri="{FF2B5EF4-FFF2-40B4-BE49-F238E27FC236}">
                <a16:creationId xmlns:a16="http://schemas.microsoft.com/office/drawing/2014/main" id="{31642978-F2C2-A0D6-BE4F-1476D2D7F9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CB7115-CE6C-6DA2-AB46-5ED8B91BA475}"/>
              </a:ext>
            </a:extLst>
          </p:cNvPr>
          <p:cNvSpPr>
            <a:spLocks noGrp="1"/>
          </p:cNvSpPr>
          <p:nvPr>
            <p:ph type="sldNum" sz="quarter" idx="12"/>
          </p:nvPr>
        </p:nvSpPr>
        <p:spPr/>
        <p:txBody>
          <a:bodyPr/>
          <a:lstStyle/>
          <a:p>
            <a:fld id="{309D2A38-1D10-46BA-BF6E-134F7C656107}" type="slidenum">
              <a:rPr lang="en-US" smtClean="0"/>
              <a:t>‹#›</a:t>
            </a:fld>
            <a:endParaRPr lang="en-US"/>
          </a:p>
        </p:txBody>
      </p:sp>
    </p:spTree>
    <p:extLst>
      <p:ext uri="{BB962C8B-B14F-4D97-AF65-F5344CB8AC3E}">
        <p14:creationId xmlns:p14="http://schemas.microsoft.com/office/powerpoint/2010/main" val="1881562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BB32E-CFB6-84CA-9B8C-C0DEEE7B1A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94E01A-65B2-C002-6EA7-FA4DD39908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1112CC-5EAD-D4E2-F278-21CA9B4E7A93}"/>
              </a:ext>
            </a:extLst>
          </p:cNvPr>
          <p:cNvSpPr>
            <a:spLocks noGrp="1"/>
          </p:cNvSpPr>
          <p:nvPr>
            <p:ph type="dt" sz="half" idx="10"/>
          </p:nvPr>
        </p:nvSpPr>
        <p:spPr/>
        <p:txBody>
          <a:bodyPr/>
          <a:lstStyle/>
          <a:p>
            <a:fld id="{061102CB-CD11-46E8-A841-1FF052C6437E}" type="datetimeFigureOut">
              <a:rPr lang="en-US" smtClean="0"/>
              <a:t>3/4/2024</a:t>
            </a:fld>
            <a:endParaRPr lang="en-US"/>
          </a:p>
        </p:txBody>
      </p:sp>
      <p:sp>
        <p:nvSpPr>
          <p:cNvPr id="5" name="Footer Placeholder 4">
            <a:extLst>
              <a:ext uri="{FF2B5EF4-FFF2-40B4-BE49-F238E27FC236}">
                <a16:creationId xmlns:a16="http://schemas.microsoft.com/office/drawing/2014/main" id="{03726D57-6BFA-8311-6D01-CF3A55CC0A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B77BB5-2E57-BA20-E3E4-67AF9C927A3A}"/>
              </a:ext>
            </a:extLst>
          </p:cNvPr>
          <p:cNvSpPr>
            <a:spLocks noGrp="1"/>
          </p:cNvSpPr>
          <p:nvPr>
            <p:ph type="sldNum" sz="quarter" idx="12"/>
          </p:nvPr>
        </p:nvSpPr>
        <p:spPr/>
        <p:txBody>
          <a:bodyPr/>
          <a:lstStyle/>
          <a:p>
            <a:fld id="{309D2A38-1D10-46BA-BF6E-134F7C656107}" type="slidenum">
              <a:rPr lang="en-US" smtClean="0"/>
              <a:t>‹#›</a:t>
            </a:fld>
            <a:endParaRPr lang="en-US"/>
          </a:p>
        </p:txBody>
      </p:sp>
    </p:spTree>
    <p:extLst>
      <p:ext uri="{BB962C8B-B14F-4D97-AF65-F5344CB8AC3E}">
        <p14:creationId xmlns:p14="http://schemas.microsoft.com/office/powerpoint/2010/main" val="130513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4C62F-AAF5-C8BD-C90C-C241EFD0992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A168D8-E9A3-F652-03E2-984566D6D3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207B96E-ADFC-FEFD-0FDC-641DCEB86698}"/>
              </a:ext>
            </a:extLst>
          </p:cNvPr>
          <p:cNvSpPr>
            <a:spLocks noGrp="1"/>
          </p:cNvSpPr>
          <p:nvPr>
            <p:ph type="dt" sz="half" idx="10"/>
          </p:nvPr>
        </p:nvSpPr>
        <p:spPr/>
        <p:txBody>
          <a:bodyPr/>
          <a:lstStyle/>
          <a:p>
            <a:fld id="{061102CB-CD11-46E8-A841-1FF052C6437E}" type="datetimeFigureOut">
              <a:rPr lang="en-US" smtClean="0"/>
              <a:t>3/4/2024</a:t>
            </a:fld>
            <a:endParaRPr lang="en-US"/>
          </a:p>
        </p:txBody>
      </p:sp>
      <p:sp>
        <p:nvSpPr>
          <p:cNvPr id="5" name="Footer Placeholder 4">
            <a:extLst>
              <a:ext uri="{FF2B5EF4-FFF2-40B4-BE49-F238E27FC236}">
                <a16:creationId xmlns:a16="http://schemas.microsoft.com/office/drawing/2014/main" id="{CFC2A7DF-FFF1-7553-CA83-694C6AFFDF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6F339B-806C-B828-C1CC-5BA2D9200733}"/>
              </a:ext>
            </a:extLst>
          </p:cNvPr>
          <p:cNvSpPr>
            <a:spLocks noGrp="1"/>
          </p:cNvSpPr>
          <p:nvPr>
            <p:ph type="sldNum" sz="quarter" idx="12"/>
          </p:nvPr>
        </p:nvSpPr>
        <p:spPr/>
        <p:txBody>
          <a:bodyPr/>
          <a:lstStyle/>
          <a:p>
            <a:fld id="{309D2A38-1D10-46BA-BF6E-134F7C656107}" type="slidenum">
              <a:rPr lang="en-US" smtClean="0"/>
              <a:t>‹#›</a:t>
            </a:fld>
            <a:endParaRPr lang="en-US"/>
          </a:p>
        </p:txBody>
      </p:sp>
    </p:spTree>
    <p:extLst>
      <p:ext uri="{BB962C8B-B14F-4D97-AF65-F5344CB8AC3E}">
        <p14:creationId xmlns:p14="http://schemas.microsoft.com/office/powerpoint/2010/main" val="1063856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280EE-07BE-9579-A221-AC30EC819A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15340F-B1C9-243F-BFF6-0EE1DA0FE8F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CE333B-A114-A9AD-01DB-429BE39441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306A089-5176-D3A6-B10B-99EB77AF76CC}"/>
              </a:ext>
            </a:extLst>
          </p:cNvPr>
          <p:cNvSpPr>
            <a:spLocks noGrp="1"/>
          </p:cNvSpPr>
          <p:nvPr>
            <p:ph type="dt" sz="half" idx="10"/>
          </p:nvPr>
        </p:nvSpPr>
        <p:spPr/>
        <p:txBody>
          <a:bodyPr/>
          <a:lstStyle/>
          <a:p>
            <a:fld id="{061102CB-CD11-46E8-A841-1FF052C6437E}" type="datetimeFigureOut">
              <a:rPr lang="en-US" smtClean="0"/>
              <a:t>3/4/2024</a:t>
            </a:fld>
            <a:endParaRPr lang="en-US"/>
          </a:p>
        </p:txBody>
      </p:sp>
      <p:sp>
        <p:nvSpPr>
          <p:cNvPr id="6" name="Footer Placeholder 5">
            <a:extLst>
              <a:ext uri="{FF2B5EF4-FFF2-40B4-BE49-F238E27FC236}">
                <a16:creationId xmlns:a16="http://schemas.microsoft.com/office/drawing/2014/main" id="{96943078-FAC5-B1A1-5BD5-87D6B68E48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6B41A5-9A53-1638-2E97-EED37B89F9DE}"/>
              </a:ext>
            </a:extLst>
          </p:cNvPr>
          <p:cNvSpPr>
            <a:spLocks noGrp="1"/>
          </p:cNvSpPr>
          <p:nvPr>
            <p:ph type="sldNum" sz="quarter" idx="12"/>
          </p:nvPr>
        </p:nvSpPr>
        <p:spPr/>
        <p:txBody>
          <a:bodyPr/>
          <a:lstStyle/>
          <a:p>
            <a:fld id="{309D2A38-1D10-46BA-BF6E-134F7C656107}" type="slidenum">
              <a:rPr lang="en-US" smtClean="0"/>
              <a:t>‹#›</a:t>
            </a:fld>
            <a:endParaRPr lang="en-US"/>
          </a:p>
        </p:txBody>
      </p:sp>
    </p:spTree>
    <p:extLst>
      <p:ext uri="{BB962C8B-B14F-4D97-AF65-F5344CB8AC3E}">
        <p14:creationId xmlns:p14="http://schemas.microsoft.com/office/powerpoint/2010/main" val="3823076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27CBB-62AD-59C6-878C-D0905047412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6E6238B-82AD-EBD8-7CB3-F80BBA3DC0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19BF19-8397-9473-D3D4-14E736FEE55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9EE286C-F89D-FACD-2771-AAABD21672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2EC1F4-B5C2-8216-397D-2CCF2012D4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940610B-D476-85F7-0C0A-8DC23AC70490}"/>
              </a:ext>
            </a:extLst>
          </p:cNvPr>
          <p:cNvSpPr>
            <a:spLocks noGrp="1"/>
          </p:cNvSpPr>
          <p:nvPr>
            <p:ph type="dt" sz="half" idx="10"/>
          </p:nvPr>
        </p:nvSpPr>
        <p:spPr/>
        <p:txBody>
          <a:bodyPr/>
          <a:lstStyle/>
          <a:p>
            <a:fld id="{061102CB-CD11-46E8-A841-1FF052C6437E}" type="datetimeFigureOut">
              <a:rPr lang="en-US" smtClean="0"/>
              <a:t>3/4/2024</a:t>
            </a:fld>
            <a:endParaRPr lang="en-US"/>
          </a:p>
        </p:txBody>
      </p:sp>
      <p:sp>
        <p:nvSpPr>
          <p:cNvPr id="8" name="Footer Placeholder 7">
            <a:extLst>
              <a:ext uri="{FF2B5EF4-FFF2-40B4-BE49-F238E27FC236}">
                <a16:creationId xmlns:a16="http://schemas.microsoft.com/office/drawing/2014/main" id="{C9CCC0F2-9131-B463-4FE2-5F80E1BAD83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6B0214-A62C-C46A-BF19-EDFDABA82733}"/>
              </a:ext>
            </a:extLst>
          </p:cNvPr>
          <p:cNvSpPr>
            <a:spLocks noGrp="1"/>
          </p:cNvSpPr>
          <p:nvPr>
            <p:ph type="sldNum" sz="quarter" idx="12"/>
          </p:nvPr>
        </p:nvSpPr>
        <p:spPr/>
        <p:txBody>
          <a:bodyPr/>
          <a:lstStyle/>
          <a:p>
            <a:fld id="{309D2A38-1D10-46BA-BF6E-134F7C656107}" type="slidenum">
              <a:rPr lang="en-US" smtClean="0"/>
              <a:t>‹#›</a:t>
            </a:fld>
            <a:endParaRPr lang="en-US"/>
          </a:p>
        </p:txBody>
      </p:sp>
    </p:spTree>
    <p:extLst>
      <p:ext uri="{BB962C8B-B14F-4D97-AF65-F5344CB8AC3E}">
        <p14:creationId xmlns:p14="http://schemas.microsoft.com/office/powerpoint/2010/main" val="3843472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031F5-95C7-777D-3530-EADE764579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515A6B1-5C35-D03B-E308-95670FA77083}"/>
              </a:ext>
            </a:extLst>
          </p:cNvPr>
          <p:cNvSpPr>
            <a:spLocks noGrp="1"/>
          </p:cNvSpPr>
          <p:nvPr>
            <p:ph type="dt" sz="half" idx="10"/>
          </p:nvPr>
        </p:nvSpPr>
        <p:spPr/>
        <p:txBody>
          <a:bodyPr/>
          <a:lstStyle/>
          <a:p>
            <a:fld id="{061102CB-CD11-46E8-A841-1FF052C6437E}" type="datetimeFigureOut">
              <a:rPr lang="en-US" smtClean="0"/>
              <a:t>3/4/2024</a:t>
            </a:fld>
            <a:endParaRPr lang="en-US"/>
          </a:p>
        </p:txBody>
      </p:sp>
      <p:sp>
        <p:nvSpPr>
          <p:cNvPr id="4" name="Footer Placeholder 3">
            <a:extLst>
              <a:ext uri="{FF2B5EF4-FFF2-40B4-BE49-F238E27FC236}">
                <a16:creationId xmlns:a16="http://schemas.microsoft.com/office/drawing/2014/main" id="{8825CD68-232B-FFC8-8F87-76390671415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5ADCD5-9FB4-F4F7-8464-B3CC2E7288C2}"/>
              </a:ext>
            </a:extLst>
          </p:cNvPr>
          <p:cNvSpPr>
            <a:spLocks noGrp="1"/>
          </p:cNvSpPr>
          <p:nvPr>
            <p:ph type="sldNum" sz="quarter" idx="12"/>
          </p:nvPr>
        </p:nvSpPr>
        <p:spPr/>
        <p:txBody>
          <a:bodyPr/>
          <a:lstStyle/>
          <a:p>
            <a:fld id="{309D2A38-1D10-46BA-BF6E-134F7C656107}" type="slidenum">
              <a:rPr lang="en-US" smtClean="0"/>
              <a:t>‹#›</a:t>
            </a:fld>
            <a:endParaRPr lang="en-US"/>
          </a:p>
        </p:txBody>
      </p:sp>
    </p:spTree>
    <p:extLst>
      <p:ext uri="{BB962C8B-B14F-4D97-AF65-F5344CB8AC3E}">
        <p14:creationId xmlns:p14="http://schemas.microsoft.com/office/powerpoint/2010/main" val="2302668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B7BEA5-D624-7EA6-3BBE-20FED68C6817}"/>
              </a:ext>
            </a:extLst>
          </p:cNvPr>
          <p:cNvSpPr>
            <a:spLocks noGrp="1"/>
          </p:cNvSpPr>
          <p:nvPr>
            <p:ph type="dt" sz="half" idx="10"/>
          </p:nvPr>
        </p:nvSpPr>
        <p:spPr/>
        <p:txBody>
          <a:bodyPr/>
          <a:lstStyle/>
          <a:p>
            <a:fld id="{061102CB-CD11-46E8-A841-1FF052C6437E}" type="datetimeFigureOut">
              <a:rPr lang="en-US" smtClean="0"/>
              <a:t>3/4/2024</a:t>
            </a:fld>
            <a:endParaRPr lang="en-US"/>
          </a:p>
        </p:txBody>
      </p:sp>
      <p:sp>
        <p:nvSpPr>
          <p:cNvPr id="3" name="Footer Placeholder 2">
            <a:extLst>
              <a:ext uri="{FF2B5EF4-FFF2-40B4-BE49-F238E27FC236}">
                <a16:creationId xmlns:a16="http://schemas.microsoft.com/office/drawing/2014/main" id="{BA070622-F13B-7D5C-11BF-A0D041F8CCB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E80798-BBE4-6A53-93E3-B965F3D4E63B}"/>
              </a:ext>
            </a:extLst>
          </p:cNvPr>
          <p:cNvSpPr>
            <a:spLocks noGrp="1"/>
          </p:cNvSpPr>
          <p:nvPr>
            <p:ph type="sldNum" sz="quarter" idx="12"/>
          </p:nvPr>
        </p:nvSpPr>
        <p:spPr/>
        <p:txBody>
          <a:bodyPr/>
          <a:lstStyle/>
          <a:p>
            <a:fld id="{309D2A38-1D10-46BA-BF6E-134F7C656107}" type="slidenum">
              <a:rPr lang="en-US" smtClean="0"/>
              <a:t>‹#›</a:t>
            </a:fld>
            <a:endParaRPr lang="en-US"/>
          </a:p>
        </p:txBody>
      </p:sp>
    </p:spTree>
    <p:extLst>
      <p:ext uri="{BB962C8B-B14F-4D97-AF65-F5344CB8AC3E}">
        <p14:creationId xmlns:p14="http://schemas.microsoft.com/office/powerpoint/2010/main" val="2875813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7372A-D70D-A43B-6CA4-2A8B73609E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D5635F-4180-ED6E-95F3-DB901137AC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0C655F-6EDF-99D4-E620-1D3ABA24B8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B4F5CD-356D-D1FA-27DD-48A1DD573281}"/>
              </a:ext>
            </a:extLst>
          </p:cNvPr>
          <p:cNvSpPr>
            <a:spLocks noGrp="1"/>
          </p:cNvSpPr>
          <p:nvPr>
            <p:ph type="dt" sz="half" idx="10"/>
          </p:nvPr>
        </p:nvSpPr>
        <p:spPr/>
        <p:txBody>
          <a:bodyPr/>
          <a:lstStyle/>
          <a:p>
            <a:fld id="{061102CB-CD11-46E8-A841-1FF052C6437E}" type="datetimeFigureOut">
              <a:rPr lang="en-US" smtClean="0"/>
              <a:t>3/4/2024</a:t>
            </a:fld>
            <a:endParaRPr lang="en-US"/>
          </a:p>
        </p:txBody>
      </p:sp>
      <p:sp>
        <p:nvSpPr>
          <p:cNvPr id="6" name="Footer Placeholder 5">
            <a:extLst>
              <a:ext uri="{FF2B5EF4-FFF2-40B4-BE49-F238E27FC236}">
                <a16:creationId xmlns:a16="http://schemas.microsoft.com/office/drawing/2014/main" id="{22B309A9-BC63-458A-5E2A-39BFE4F701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069204-F2C3-3130-38E5-4699F295C0A4}"/>
              </a:ext>
            </a:extLst>
          </p:cNvPr>
          <p:cNvSpPr>
            <a:spLocks noGrp="1"/>
          </p:cNvSpPr>
          <p:nvPr>
            <p:ph type="sldNum" sz="quarter" idx="12"/>
          </p:nvPr>
        </p:nvSpPr>
        <p:spPr/>
        <p:txBody>
          <a:bodyPr/>
          <a:lstStyle/>
          <a:p>
            <a:fld id="{309D2A38-1D10-46BA-BF6E-134F7C656107}" type="slidenum">
              <a:rPr lang="en-US" smtClean="0"/>
              <a:t>‹#›</a:t>
            </a:fld>
            <a:endParaRPr lang="en-US"/>
          </a:p>
        </p:txBody>
      </p:sp>
    </p:spTree>
    <p:extLst>
      <p:ext uri="{BB962C8B-B14F-4D97-AF65-F5344CB8AC3E}">
        <p14:creationId xmlns:p14="http://schemas.microsoft.com/office/powerpoint/2010/main" val="3305145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A4C4A-37F5-ECA6-F809-4EAABE26FA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C73C51D-3979-8B08-409A-8C67B77837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B3903A6-AF85-C07C-449E-4F2B0DB83D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71154E-2E9E-324A-2EDD-35B23DB609E1}"/>
              </a:ext>
            </a:extLst>
          </p:cNvPr>
          <p:cNvSpPr>
            <a:spLocks noGrp="1"/>
          </p:cNvSpPr>
          <p:nvPr>
            <p:ph type="dt" sz="half" idx="10"/>
          </p:nvPr>
        </p:nvSpPr>
        <p:spPr/>
        <p:txBody>
          <a:bodyPr/>
          <a:lstStyle/>
          <a:p>
            <a:fld id="{061102CB-CD11-46E8-A841-1FF052C6437E}" type="datetimeFigureOut">
              <a:rPr lang="en-US" smtClean="0"/>
              <a:t>3/4/2024</a:t>
            </a:fld>
            <a:endParaRPr lang="en-US"/>
          </a:p>
        </p:txBody>
      </p:sp>
      <p:sp>
        <p:nvSpPr>
          <p:cNvPr id="6" name="Footer Placeholder 5">
            <a:extLst>
              <a:ext uri="{FF2B5EF4-FFF2-40B4-BE49-F238E27FC236}">
                <a16:creationId xmlns:a16="http://schemas.microsoft.com/office/drawing/2014/main" id="{AE57F50A-9B04-E5E8-5EB4-6C93C126DE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5B30C2-F134-5A3B-C4F1-EBD772ECED83}"/>
              </a:ext>
            </a:extLst>
          </p:cNvPr>
          <p:cNvSpPr>
            <a:spLocks noGrp="1"/>
          </p:cNvSpPr>
          <p:nvPr>
            <p:ph type="sldNum" sz="quarter" idx="12"/>
          </p:nvPr>
        </p:nvSpPr>
        <p:spPr/>
        <p:txBody>
          <a:bodyPr/>
          <a:lstStyle/>
          <a:p>
            <a:fld id="{309D2A38-1D10-46BA-BF6E-134F7C656107}" type="slidenum">
              <a:rPr lang="en-US" smtClean="0"/>
              <a:t>‹#›</a:t>
            </a:fld>
            <a:endParaRPr lang="en-US"/>
          </a:p>
        </p:txBody>
      </p:sp>
    </p:spTree>
    <p:extLst>
      <p:ext uri="{BB962C8B-B14F-4D97-AF65-F5344CB8AC3E}">
        <p14:creationId xmlns:p14="http://schemas.microsoft.com/office/powerpoint/2010/main" val="2013495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65D37-881A-94BB-AA5F-1075228A1F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61A0A2C-0CCF-8A76-82A2-064CC85D79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13E9C8-599E-18F3-3A97-97A4294F49B3}"/>
              </a:ext>
            </a:extLst>
          </p:cNvPr>
          <p:cNvSpPr>
            <a:spLocks noGrp="1"/>
          </p:cNvSpPr>
          <p:nvPr>
            <p:ph type="dt" sz="half" idx="10"/>
          </p:nvPr>
        </p:nvSpPr>
        <p:spPr/>
        <p:txBody>
          <a:bodyPr/>
          <a:lstStyle/>
          <a:p>
            <a:fld id="{061102CB-CD11-46E8-A841-1FF052C6437E}" type="datetimeFigureOut">
              <a:rPr lang="en-US" smtClean="0"/>
              <a:t>3/4/2024</a:t>
            </a:fld>
            <a:endParaRPr lang="en-US"/>
          </a:p>
        </p:txBody>
      </p:sp>
      <p:sp>
        <p:nvSpPr>
          <p:cNvPr id="5" name="Footer Placeholder 4">
            <a:extLst>
              <a:ext uri="{FF2B5EF4-FFF2-40B4-BE49-F238E27FC236}">
                <a16:creationId xmlns:a16="http://schemas.microsoft.com/office/drawing/2014/main" id="{8D7C6BB7-4882-6FFF-7500-AE896A23A8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9282A9-B1EC-08EF-70CA-03FBB924924F}"/>
              </a:ext>
            </a:extLst>
          </p:cNvPr>
          <p:cNvSpPr>
            <a:spLocks noGrp="1"/>
          </p:cNvSpPr>
          <p:nvPr>
            <p:ph type="sldNum" sz="quarter" idx="12"/>
          </p:nvPr>
        </p:nvSpPr>
        <p:spPr/>
        <p:txBody>
          <a:bodyPr/>
          <a:lstStyle/>
          <a:p>
            <a:fld id="{309D2A38-1D10-46BA-BF6E-134F7C656107}" type="slidenum">
              <a:rPr lang="en-US" smtClean="0"/>
              <a:t>‹#›</a:t>
            </a:fld>
            <a:endParaRPr lang="en-US"/>
          </a:p>
        </p:txBody>
      </p:sp>
    </p:spTree>
    <p:extLst>
      <p:ext uri="{BB962C8B-B14F-4D97-AF65-F5344CB8AC3E}">
        <p14:creationId xmlns:p14="http://schemas.microsoft.com/office/powerpoint/2010/main" val="42098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835338-54FD-E47E-BED5-F20A55D50F8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ACEB78-FD75-AF1A-4F01-D5024618932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ECFEB6-463E-1C9D-8DAF-1431DC61E748}"/>
              </a:ext>
            </a:extLst>
          </p:cNvPr>
          <p:cNvSpPr>
            <a:spLocks noGrp="1"/>
          </p:cNvSpPr>
          <p:nvPr>
            <p:ph type="dt" sz="half" idx="10"/>
          </p:nvPr>
        </p:nvSpPr>
        <p:spPr/>
        <p:txBody>
          <a:bodyPr/>
          <a:lstStyle/>
          <a:p>
            <a:fld id="{061102CB-CD11-46E8-A841-1FF052C6437E}" type="datetimeFigureOut">
              <a:rPr lang="en-US" smtClean="0"/>
              <a:t>3/4/2024</a:t>
            </a:fld>
            <a:endParaRPr lang="en-US"/>
          </a:p>
        </p:txBody>
      </p:sp>
      <p:sp>
        <p:nvSpPr>
          <p:cNvPr id="5" name="Footer Placeholder 4">
            <a:extLst>
              <a:ext uri="{FF2B5EF4-FFF2-40B4-BE49-F238E27FC236}">
                <a16:creationId xmlns:a16="http://schemas.microsoft.com/office/drawing/2014/main" id="{12BC1315-C3D9-8276-966F-18E09632B3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76D011-9E2C-250F-AC55-C50AC7F5374C}"/>
              </a:ext>
            </a:extLst>
          </p:cNvPr>
          <p:cNvSpPr>
            <a:spLocks noGrp="1"/>
          </p:cNvSpPr>
          <p:nvPr>
            <p:ph type="sldNum" sz="quarter" idx="12"/>
          </p:nvPr>
        </p:nvSpPr>
        <p:spPr/>
        <p:txBody>
          <a:bodyPr/>
          <a:lstStyle/>
          <a:p>
            <a:fld id="{309D2A38-1D10-46BA-BF6E-134F7C656107}" type="slidenum">
              <a:rPr lang="en-US" smtClean="0"/>
              <a:t>‹#›</a:t>
            </a:fld>
            <a:endParaRPr lang="en-US"/>
          </a:p>
        </p:txBody>
      </p:sp>
    </p:spTree>
    <p:extLst>
      <p:ext uri="{BB962C8B-B14F-4D97-AF65-F5344CB8AC3E}">
        <p14:creationId xmlns:p14="http://schemas.microsoft.com/office/powerpoint/2010/main" val="1330130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4600"/>
            <a:ext cx="10363200" cy="1085850"/>
          </a:xfrm>
          <a:prstGeom prst="rect">
            <a:avLst/>
          </a:prstGeom>
        </p:spPr>
        <p:txBody>
          <a:bodyPr anchor="ctr"/>
          <a:lstStyle>
            <a:lvl1pPr>
              <a:defRPr>
                <a:solidFill>
                  <a:srgbClr val="182C83"/>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cxnSp>
        <p:nvCxnSpPr>
          <p:cNvPr id="5" name="Straight Connector 4"/>
          <p:cNvCxnSpPr/>
          <p:nvPr userDrawn="1"/>
        </p:nvCxnSpPr>
        <p:spPr>
          <a:xfrm>
            <a:off x="2032000" y="3733800"/>
            <a:ext cx="8128000" cy="0"/>
          </a:xfrm>
          <a:prstGeom prst="line">
            <a:avLst/>
          </a:prstGeom>
          <a:ln w="3175" cmpd="sng">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511687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636000" cy="1143000"/>
          </a:xfrm>
          <a:prstGeom prst="rect">
            <a:avLst/>
          </a:prstGeom>
        </p:spPr>
        <p:txBody>
          <a:bodyPr anchor="ctr"/>
          <a:lstStyle>
            <a:lvl1pPr algn="l">
              <a:lnSpc>
                <a:spcPct val="90000"/>
              </a:lnSpc>
              <a:defRPr>
                <a:solidFill>
                  <a:srgbClr val="FFFFFF"/>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Content Placeholder 2"/>
          <p:cNvSpPr>
            <a:spLocks noGrp="1"/>
          </p:cNvSpPr>
          <p:nvPr>
            <p:ph idx="1"/>
          </p:nvPr>
        </p:nvSpPr>
        <p:spPr>
          <a:xfrm>
            <a:off x="609600" y="2362201"/>
            <a:ext cx="10972800" cy="3763963"/>
          </a:xfrm>
          <a:prstGeom prst="rect">
            <a:avLst/>
          </a:prstGeom>
        </p:spPr>
        <p:txBody>
          <a:bodyPr/>
          <a:lstStyle>
            <a:lvl1pPr marL="342900" indent="-342900">
              <a:buClr>
                <a:srgbClr val="0070C0"/>
              </a:buClr>
              <a:buFont typeface="Wingdings" charset="2"/>
              <a:buChar cha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buClr>
                <a:srgbClr val="0070C0"/>
              </a:buCl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0550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182C83"/>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atin typeface="Calibri" panose="020F0502020204030204" pitchFamily="34" charset="0"/>
                <a:cs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966216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432800" cy="1143000"/>
          </a:xfrm>
          <a:prstGeom prst="rect">
            <a:avLst/>
          </a:prstGeom>
        </p:spPr>
        <p:txBody>
          <a:bodyPr anchor="ctr"/>
          <a:lstStyle>
            <a:lvl1pPr algn="l">
              <a:lnSpc>
                <a:spcPct val="90000"/>
              </a:lnSpc>
              <a:defRPr>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Content Placeholder 2"/>
          <p:cNvSpPr>
            <a:spLocks noGrp="1"/>
          </p:cNvSpPr>
          <p:nvPr>
            <p:ph sz="half" idx="1"/>
          </p:nvPr>
        </p:nvSpPr>
        <p:spPr>
          <a:xfrm>
            <a:off x="609600" y="2362201"/>
            <a:ext cx="5384800" cy="3763963"/>
          </a:xfrm>
          <a:prstGeom prst="rect">
            <a:avLst/>
          </a:prstGeom>
        </p:spPr>
        <p:txBody>
          <a:bodyPr/>
          <a:lstStyle>
            <a:lvl1pPr marL="342900" indent="-342900">
              <a:buClr>
                <a:srgbClr val="0070C0"/>
              </a:buClr>
              <a:buFont typeface="Wingdings" charset="2"/>
              <a:buChar char="§"/>
              <a:defRPr sz="2800">
                <a:latin typeface="Calibri" panose="020F0502020204030204" pitchFamily="34" charset="0"/>
                <a:cs typeface="Calibri" panose="020F0502020204030204" pitchFamily="34" charset="0"/>
              </a:defRPr>
            </a:lvl1pPr>
            <a:lvl2pPr>
              <a:defRPr sz="2400">
                <a:latin typeface="Calibri" panose="020F0502020204030204" pitchFamily="34" charset="0"/>
                <a:cs typeface="Calibri" panose="020F0502020204030204" pitchFamily="34" charset="0"/>
              </a:defRPr>
            </a:lvl2pPr>
            <a:lvl3pPr>
              <a:buClr>
                <a:srgbClr val="182C83"/>
              </a:buClr>
              <a:defRPr sz="20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362201"/>
            <a:ext cx="5384800" cy="3763963"/>
          </a:xfrm>
          <a:prstGeom prst="rect">
            <a:avLst/>
          </a:prstGeom>
        </p:spPr>
        <p:txBody>
          <a:bodyPr/>
          <a:lstStyle>
            <a:lvl1pPr marL="342900" indent="-342900">
              <a:buClr>
                <a:srgbClr val="0070C0"/>
              </a:buClr>
              <a:buFont typeface="Wingdings" charset="2"/>
              <a:buChar char="§"/>
              <a:defRPr sz="2800">
                <a:latin typeface="Calibri" panose="020F0502020204030204" pitchFamily="34" charset="0"/>
                <a:cs typeface="Calibri" panose="020F0502020204030204" pitchFamily="34" charset="0"/>
              </a:defRPr>
            </a:lvl1pPr>
            <a:lvl2pPr>
              <a:defRPr sz="2400">
                <a:latin typeface="Calibri" panose="020F0502020204030204" pitchFamily="34" charset="0"/>
                <a:cs typeface="Calibri" panose="020F0502020204030204" pitchFamily="34" charset="0"/>
              </a:defRPr>
            </a:lvl2pPr>
            <a:lvl3pPr>
              <a:buClr>
                <a:srgbClr val="182C83"/>
              </a:buClr>
              <a:defRPr sz="20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45285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a:prstGeom prst="rect">
            <a:avLst/>
          </a:prstGeom>
        </p:spPr>
        <p:txBody>
          <a:bodyPr anchor="ctr"/>
          <a:lstStyle>
            <a:lvl1pPr algn="l">
              <a:lnSpc>
                <a:spcPct val="90000"/>
              </a:lnSpc>
              <a:defRPr>
                <a:solidFill>
                  <a:srgbClr val="FFFFFF"/>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 Placeholder 2"/>
          <p:cNvSpPr>
            <a:spLocks noGrp="1"/>
          </p:cNvSpPr>
          <p:nvPr>
            <p:ph type="body" idx="1"/>
          </p:nvPr>
        </p:nvSpPr>
        <p:spPr>
          <a:xfrm>
            <a:off x="609600" y="2419350"/>
            <a:ext cx="5386917" cy="639762"/>
          </a:xfrm>
          <a:prstGeom prst="rect">
            <a:avLst/>
          </a:prstGeom>
        </p:spPr>
        <p:txBody>
          <a:bodyPr anchor="b"/>
          <a:lstStyle>
            <a:lvl1pPr marL="0" indent="0">
              <a:buNone/>
              <a:defRPr sz="2400" b="1">
                <a:solidFill>
                  <a:srgbClr val="182C83"/>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3059112"/>
            <a:ext cx="5386917" cy="2960688"/>
          </a:xfrm>
          <a:prstGeom prst="rect">
            <a:avLst/>
          </a:prstGeom>
        </p:spPr>
        <p:txBody>
          <a:bodyPr/>
          <a:lstStyle>
            <a:lvl1pPr marL="342900" indent="-342900">
              <a:buClr>
                <a:srgbClr val="0070C0"/>
              </a:buClr>
              <a:buFont typeface="Wingdings" charset="2"/>
              <a:buChar char="§"/>
              <a:defRPr sz="24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buClr>
                <a:srgbClr val="182C83"/>
              </a:buClr>
              <a:defRPr sz="1800">
                <a:latin typeface="Calibri" panose="020F0502020204030204" pitchFamily="34" charset="0"/>
                <a:cs typeface="Calibri" panose="020F0502020204030204" pitchFamily="34" charset="0"/>
              </a:defRPr>
            </a:lvl3pPr>
            <a:lvl4pPr>
              <a:defRPr sz="1600">
                <a:latin typeface="Calibri" panose="020F0502020204030204" pitchFamily="34" charset="0"/>
                <a:cs typeface="Calibri" panose="020F0502020204030204" pitchFamily="34" charset="0"/>
              </a:defRPr>
            </a:lvl4pPr>
            <a:lvl5pPr>
              <a:defRPr sz="1600">
                <a:latin typeface="Calibri" panose="020F0502020204030204" pitchFamily="34" charset="0"/>
                <a:cs typeface="Calibri" panose="020F0502020204030204"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2419350"/>
            <a:ext cx="5389033" cy="639762"/>
          </a:xfrm>
          <a:prstGeom prst="rect">
            <a:avLst/>
          </a:prstGeom>
        </p:spPr>
        <p:txBody>
          <a:bodyPr anchor="b"/>
          <a:lstStyle>
            <a:lvl1pPr marL="0" indent="0">
              <a:buNone/>
              <a:defRPr sz="2400" b="1">
                <a:solidFill>
                  <a:srgbClr val="182C83"/>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3059112"/>
            <a:ext cx="5389033" cy="2960688"/>
          </a:xfrm>
          <a:prstGeom prst="rect">
            <a:avLst/>
          </a:prstGeom>
        </p:spPr>
        <p:txBody>
          <a:bodyPr/>
          <a:lstStyle>
            <a:lvl1pPr marL="342900" indent="-342900">
              <a:buClr>
                <a:srgbClr val="0070C0"/>
              </a:buClr>
              <a:buFont typeface="Wingdings" charset="2"/>
              <a:buChar char="§"/>
              <a:defRPr sz="24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buClr>
                <a:srgbClr val="182C83"/>
              </a:buClr>
              <a:defRPr sz="1800">
                <a:latin typeface="Calibri" panose="020F0502020204030204" pitchFamily="34" charset="0"/>
                <a:cs typeface="Calibri" panose="020F0502020204030204" pitchFamily="34" charset="0"/>
              </a:defRPr>
            </a:lvl3pPr>
            <a:lvl4pPr>
              <a:defRPr sz="1600">
                <a:latin typeface="Calibri" panose="020F0502020204030204" pitchFamily="34" charset="0"/>
                <a:cs typeface="Calibri" panose="020F0502020204030204" pitchFamily="34" charset="0"/>
              </a:defRPr>
            </a:lvl4pPr>
            <a:lvl5pPr>
              <a:defRPr sz="1600">
                <a:latin typeface="Calibri" panose="020F0502020204030204" pitchFamily="34" charset="0"/>
                <a:cs typeface="Calibri" panose="020F0502020204030204"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89487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042400" cy="1143000"/>
          </a:xfrm>
          <a:prstGeom prst="rect">
            <a:avLst/>
          </a:prstGeom>
        </p:spPr>
        <p:txBody>
          <a:bodyPr anchor="ctr"/>
          <a:lstStyle>
            <a:lvl1pPr algn="l">
              <a:lnSpc>
                <a:spcPct val="90000"/>
              </a:lnSpc>
              <a:defRPr>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Tree>
    <p:extLst>
      <p:ext uri="{BB962C8B-B14F-4D97-AF65-F5344CB8AC3E}">
        <p14:creationId xmlns:p14="http://schemas.microsoft.com/office/powerpoint/2010/main" val="4920511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37B6F6-7BD1-8A4C-9236-10E89A1C01D6}"/>
              </a:ext>
            </a:extLst>
          </p:cNvPr>
          <p:cNvSpPr/>
          <p:nvPr userDrawn="1"/>
        </p:nvSpPr>
        <p:spPr>
          <a:xfrm>
            <a:off x="8991600" y="6019800"/>
            <a:ext cx="28956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77413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4600"/>
            <a:ext cx="10363200" cy="1085850"/>
          </a:xfrm>
          <a:prstGeom prst="rect">
            <a:avLst/>
          </a:prstGeom>
        </p:spPr>
        <p:txBody>
          <a:bodyPr anchor="ctr"/>
          <a:lstStyle>
            <a:lvl1pPr>
              <a:defRPr>
                <a:solidFill>
                  <a:srgbClr val="182C83"/>
                </a:solidFill>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cxnSp>
        <p:nvCxnSpPr>
          <p:cNvPr id="5" name="Straight Connector 4"/>
          <p:cNvCxnSpPr/>
          <p:nvPr/>
        </p:nvCxnSpPr>
        <p:spPr>
          <a:xfrm>
            <a:off x="2032000" y="3733800"/>
            <a:ext cx="8128000" cy="0"/>
          </a:xfrm>
          <a:prstGeom prst="line">
            <a:avLst/>
          </a:prstGeom>
          <a:ln w="3175" cmpd="sng">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95575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636000" cy="1143000"/>
          </a:xfrm>
          <a:prstGeom prst="rect">
            <a:avLst/>
          </a:prstGeom>
        </p:spPr>
        <p:txBody>
          <a:bodyPr anchor="ctr"/>
          <a:lstStyle>
            <a:lvl1pPr algn="l">
              <a:lnSpc>
                <a:spcPct val="90000"/>
              </a:lnSpc>
              <a:defRPr sz="3600">
                <a:solidFill>
                  <a:srgbClr val="FFFFFF"/>
                </a:solidFill>
              </a:defRPr>
            </a:lvl1pPr>
          </a:lstStyle>
          <a:p>
            <a:r>
              <a:rPr lang="en-US"/>
              <a:t>Click to edit Master title style</a:t>
            </a:r>
          </a:p>
        </p:txBody>
      </p:sp>
      <p:sp>
        <p:nvSpPr>
          <p:cNvPr id="3" name="Content Placeholder 2"/>
          <p:cNvSpPr>
            <a:spLocks noGrp="1"/>
          </p:cNvSpPr>
          <p:nvPr>
            <p:ph idx="1"/>
          </p:nvPr>
        </p:nvSpPr>
        <p:spPr>
          <a:xfrm>
            <a:off x="609600" y="2362201"/>
            <a:ext cx="10972800" cy="3763963"/>
          </a:xfrm>
          <a:prstGeom prst="rect">
            <a:avLst/>
          </a:prstGeom>
        </p:spPr>
        <p:txBody>
          <a:bodyPr/>
          <a:lstStyle>
            <a:lvl1pPr marL="342900" indent="-342900">
              <a:buClr>
                <a:srgbClr val="0070C0"/>
              </a:buClr>
              <a:buFont typeface="Wingdings" charset="2"/>
              <a:buChar char="§"/>
              <a:defRPr sz="1800">
                <a:latin typeface="+mn-lt"/>
              </a:defRPr>
            </a:lvl1pPr>
            <a:lvl2pPr>
              <a:defRPr sz="1800">
                <a:latin typeface="+mn-lt"/>
              </a:defRPr>
            </a:lvl2pPr>
            <a:lvl3pPr>
              <a:buClr>
                <a:srgbClr val="0070C0"/>
              </a:buClr>
              <a:defRPr sz="1800">
                <a:latin typeface="+mn-lt"/>
              </a:defRPr>
            </a:lvl3pPr>
            <a:lvl4pPr>
              <a:defRPr sz="1800">
                <a:latin typeface="+mn-lt"/>
              </a:defRPr>
            </a:lvl4pPr>
            <a:lvl5pPr>
              <a:defRPr sz="18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05524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182C83"/>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9347315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432800" cy="1143000"/>
          </a:xfrm>
          <a:prstGeom prst="rect">
            <a:avLst/>
          </a:prstGeom>
        </p:spPr>
        <p:txBody>
          <a:bodyPr anchor="ctr"/>
          <a:lstStyle>
            <a:lvl1pPr algn="l">
              <a:lnSpc>
                <a:spcPct val="90000"/>
              </a:lnSpc>
              <a:defRPr>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609600" y="2362201"/>
            <a:ext cx="5384800" cy="3763963"/>
          </a:xfrm>
          <a:prstGeom prst="rect">
            <a:avLst/>
          </a:prstGeom>
        </p:spPr>
        <p:txBody>
          <a:bodyPr/>
          <a:lstStyle>
            <a:lvl1pPr marL="342900" indent="-342900">
              <a:buClr>
                <a:srgbClr val="0070C0"/>
              </a:buClr>
              <a:buFont typeface="Wingdings" charset="2"/>
              <a:buChar char="§"/>
              <a:defRPr sz="2800"/>
            </a:lvl1pPr>
            <a:lvl2pPr>
              <a:defRPr sz="2400"/>
            </a:lvl2pPr>
            <a:lvl3pPr>
              <a:buClr>
                <a:srgbClr val="182C83"/>
              </a:buCl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362201"/>
            <a:ext cx="5384800" cy="3763963"/>
          </a:xfrm>
          <a:prstGeom prst="rect">
            <a:avLst/>
          </a:prstGeom>
        </p:spPr>
        <p:txBody>
          <a:bodyPr/>
          <a:lstStyle>
            <a:lvl1pPr marL="342900" indent="-342900">
              <a:buClr>
                <a:srgbClr val="0070C0"/>
              </a:buClr>
              <a:buFont typeface="Wingdings" charset="2"/>
              <a:buChar char="§"/>
              <a:defRPr sz="2800"/>
            </a:lvl1pPr>
            <a:lvl2pPr>
              <a:defRPr sz="2400"/>
            </a:lvl2pPr>
            <a:lvl3pPr>
              <a:buClr>
                <a:srgbClr val="182C83"/>
              </a:buCl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18858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a:prstGeom prst="rect">
            <a:avLst/>
          </a:prstGeom>
        </p:spPr>
        <p:txBody>
          <a:bodyPr anchor="ctr"/>
          <a:lstStyle>
            <a:lvl1pPr algn="l">
              <a:lnSpc>
                <a:spcPct val="90000"/>
              </a:lnSpc>
              <a:defRPr>
                <a:solidFill>
                  <a:srgbClr val="FFFFFF"/>
                </a:solidFill>
              </a:defRPr>
            </a:lvl1pPr>
          </a:lstStyle>
          <a:p>
            <a:r>
              <a:rPr lang="en-US"/>
              <a:t>Click to edit Master title style</a:t>
            </a:r>
          </a:p>
        </p:txBody>
      </p:sp>
      <p:sp>
        <p:nvSpPr>
          <p:cNvPr id="3" name="Text Placeholder 2"/>
          <p:cNvSpPr>
            <a:spLocks noGrp="1"/>
          </p:cNvSpPr>
          <p:nvPr>
            <p:ph type="body" idx="1"/>
          </p:nvPr>
        </p:nvSpPr>
        <p:spPr>
          <a:xfrm>
            <a:off x="609600" y="2419350"/>
            <a:ext cx="5386917" cy="639762"/>
          </a:xfrm>
          <a:prstGeom prst="rect">
            <a:avLst/>
          </a:prstGeom>
        </p:spPr>
        <p:txBody>
          <a:bodyPr anchor="b"/>
          <a:lstStyle>
            <a:lvl1pPr marL="0" indent="0">
              <a:buNone/>
              <a:defRPr sz="2400" b="1">
                <a:solidFill>
                  <a:srgbClr val="182C8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3059112"/>
            <a:ext cx="5386917" cy="2960688"/>
          </a:xfrm>
          <a:prstGeom prst="rect">
            <a:avLst/>
          </a:prstGeom>
        </p:spPr>
        <p:txBody>
          <a:bodyPr/>
          <a:lstStyle>
            <a:lvl1pPr marL="342900" indent="-342900">
              <a:buClr>
                <a:srgbClr val="0070C0"/>
              </a:buClr>
              <a:buFont typeface="Wingdings" charset="2"/>
              <a:buChar char="§"/>
              <a:defRPr sz="2400"/>
            </a:lvl1pPr>
            <a:lvl2pPr>
              <a:defRPr sz="2000"/>
            </a:lvl2pPr>
            <a:lvl3pPr>
              <a:buClr>
                <a:srgbClr val="182C83"/>
              </a:buCl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2419350"/>
            <a:ext cx="5389033" cy="639762"/>
          </a:xfrm>
          <a:prstGeom prst="rect">
            <a:avLst/>
          </a:prstGeom>
        </p:spPr>
        <p:txBody>
          <a:bodyPr anchor="b"/>
          <a:lstStyle>
            <a:lvl1pPr marL="0" indent="0">
              <a:buNone/>
              <a:defRPr sz="2400" b="1">
                <a:solidFill>
                  <a:srgbClr val="182C8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3059112"/>
            <a:ext cx="5389033" cy="2960688"/>
          </a:xfrm>
          <a:prstGeom prst="rect">
            <a:avLst/>
          </a:prstGeom>
        </p:spPr>
        <p:txBody>
          <a:bodyPr/>
          <a:lstStyle>
            <a:lvl1pPr marL="342900" indent="-342900">
              <a:buClr>
                <a:srgbClr val="0070C0"/>
              </a:buClr>
              <a:buFont typeface="Wingdings" charset="2"/>
              <a:buChar char="§"/>
              <a:defRPr sz="2400"/>
            </a:lvl1pPr>
            <a:lvl2pPr>
              <a:defRPr sz="2000"/>
            </a:lvl2pPr>
            <a:lvl3pPr>
              <a:buClr>
                <a:srgbClr val="182C83"/>
              </a:buCl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587968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042400" cy="1143000"/>
          </a:xfrm>
          <a:prstGeom prst="rect">
            <a:avLst/>
          </a:prstGeom>
        </p:spPr>
        <p:txBody>
          <a:bodyPr anchor="ctr"/>
          <a:lstStyle>
            <a:lvl1pPr algn="l">
              <a:lnSpc>
                <a:spcPct val="90000"/>
              </a:lnSpc>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8171484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80242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676400"/>
            <a:ext cx="10972800" cy="1143000"/>
          </a:xfrm>
          <a:prstGeom prst="rect">
            <a:avLst/>
          </a:prstGeom>
        </p:spPr>
        <p:txBody>
          <a:bodyPr/>
          <a:lstStyle>
            <a:lvl1pPr>
              <a:defRPr/>
            </a:lvl1pPr>
          </a:lstStyle>
          <a:p>
            <a:r>
              <a:rPr lang="en-US"/>
              <a:t>OSHA</a:t>
            </a:r>
          </a:p>
        </p:txBody>
      </p:sp>
    </p:spTree>
    <p:extLst>
      <p:ext uri="{BB962C8B-B14F-4D97-AF65-F5344CB8AC3E}">
        <p14:creationId xmlns:p14="http://schemas.microsoft.com/office/powerpoint/2010/main" val="3536742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6127513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42655670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94053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9240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2.jpeg"/><Relationship Id="rId4" Type="http://schemas.openxmlformats.org/officeDocument/2006/relationships/slideLayout" Target="../slideLayouts/slideLayout15.xml"/><Relationship Id="rId9"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image" Target="../media/image2.jpeg"/><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B5CF22-38CF-688A-C57C-7713E70EE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39EC5E1-FB41-BB41-1AD8-A75568EE1F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C9459E-9766-DBA1-732D-14E5139D35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1102CB-CD11-46E8-A841-1FF052C6437E}" type="datetimeFigureOut">
              <a:rPr lang="en-US" smtClean="0"/>
              <a:t>3/4/2024</a:t>
            </a:fld>
            <a:endParaRPr lang="en-US"/>
          </a:p>
        </p:txBody>
      </p:sp>
      <p:sp>
        <p:nvSpPr>
          <p:cNvPr id="5" name="Footer Placeholder 4">
            <a:extLst>
              <a:ext uri="{FF2B5EF4-FFF2-40B4-BE49-F238E27FC236}">
                <a16:creationId xmlns:a16="http://schemas.microsoft.com/office/drawing/2014/main" id="{B4F0DA47-5DAF-7EA8-7D2B-BDCF9BC09C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CB91C4E-E7F1-62D7-4D2F-1D289B5A07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9D2A38-1D10-46BA-BF6E-134F7C656107}" type="slidenum">
              <a:rPr lang="en-US" smtClean="0"/>
              <a:t>‹#›</a:t>
            </a:fld>
            <a:endParaRPr lang="en-US"/>
          </a:p>
        </p:txBody>
      </p:sp>
    </p:spTree>
    <p:extLst>
      <p:ext uri="{BB962C8B-B14F-4D97-AF65-F5344CB8AC3E}">
        <p14:creationId xmlns:p14="http://schemas.microsoft.com/office/powerpoint/2010/main" val="24613345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0" name="Picture 22"/>
          <p:cNvPicPr>
            <a:picLocks noChangeAspect="1" noChangeArrowheads="1"/>
          </p:cNvPicPr>
          <p:nvPr userDrawn="1"/>
        </p:nvPicPr>
        <p:blipFill>
          <a:blip r:embed="rId9" cstate="email">
            <a:extLst>
              <a:ext uri="{28A0092B-C50C-407E-A947-70E740481C1C}">
                <a14:useLocalDpi xmlns:a14="http://schemas.microsoft.com/office/drawing/2010/main" val="0"/>
              </a:ext>
            </a:extLst>
          </a:blip>
          <a:stretch>
            <a:fillRect/>
          </a:stretch>
        </p:blipFill>
        <p:spPr bwMode="auto">
          <a:xfrm>
            <a:off x="9271000" y="6172200"/>
            <a:ext cx="2489200" cy="405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presentation_top.jpg"/>
          <p:cNvPicPr>
            <a:picLocks noChangeAspect="1"/>
          </p:cNvPicPr>
          <p:nvPr userDrawn="1"/>
        </p:nvPicPr>
        <p:blipFill rotWithShape="1">
          <a:blip r:embed="rId10" cstate="email">
            <a:extLst>
              <a:ext uri="{28A0092B-C50C-407E-A947-70E740481C1C}">
                <a14:useLocalDpi xmlns:a14="http://schemas.microsoft.com/office/drawing/2010/main" val="0"/>
              </a:ext>
            </a:extLst>
          </a:blip>
          <a:srcRect r="4762"/>
          <a:stretch/>
        </p:blipFill>
        <p:spPr>
          <a:xfrm>
            <a:off x="0" y="2"/>
            <a:ext cx="12192000" cy="2209800"/>
          </a:xfrm>
          <a:prstGeom prst="rect">
            <a:avLst/>
          </a:prstGeom>
        </p:spPr>
      </p:pic>
    </p:spTree>
    <p:extLst>
      <p:ext uri="{BB962C8B-B14F-4D97-AF65-F5344CB8AC3E}">
        <p14:creationId xmlns:p14="http://schemas.microsoft.com/office/powerpoint/2010/main" val="10090225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ctr" rtl="0" eaLnBrk="0" fontAlgn="base" hangingPunct="0">
        <a:spcBef>
          <a:spcPct val="0"/>
        </a:spcBef>
        <a:spcAft>
          <a:spcPct val="0"/>
        </a:spcAft>
        <a:defRPr sz="4000" b="1">
          <a:solidFill>
            <a:schemeClr val="accent2"/>
          </a:solidFill>
          <a:latin typeface="+mj-lt"/>
          <a:ea typeface="ＭＳ Ｐゴシック" charset="0"/>
          <a:cs typeface="+mj-cs"/>
        </a:defRPr>
      </a:lvl1pPr>
      <a:lvl2pPr algn="ctr" rtl="0" eaLnBrk="0" fontAlgn="base" hangingPunct="0">
        <a:spcBef>
          <a:spcPct val="0"/>
        </a:spcBef>
        <a:spcAft>
          <a:spcPct val="0"/>
        </a:spcAft>
        <a:defRPr sz="4000" b="1">
          <a:solidFill>
            <a:schemeClr val="accent2"/>
          </a:solidFill>
          <a:latin typeface="Arial" charset="0"/>
          <a:ea typeface="ＭＳ Ｐゴシック" charset="0"/>
        </a:defRPr>
      </a:lvl2pPr>
      <a:lvl3pPr algn="ctr" rtl="0" eaLnBrk="0" fontAlgn="base" hangingPunct="0">
        <a:spcBef>
          <a:spcPct val="0"/>
        </a:spcBef>
        <a:spcAft>
          <a:spcPct val="0"/>
        </a:spcAft>
        <a:defRPr sz="4000" b="1">
          <a:solidFill>
            <a:schemeClr val="accent2"/>
          </a:solidFill>
          <a:latin typeface="Arial" charset="0"/>
          <a:ea typeface="ＭＳ Ｐゴシック" charset="0"/>
        </a:defRPr>
      </a:lvl3pPr>
      <a:lvl4pPr algn="ctr" rtl="0" eaLnBrk="0" fontAlgn="base" hangingPunct="0">
        <a:spcBef>
          <a:spcPct val="0"/>
        </a:spcBef>
        <a:spcAft>
          <a:spcPct val="0"/>
        </a:spcAft>
        <a:defRPr sz="4000" b="1">
          <a:solidFill>
            <a:schemeClr val="accent2"/>
          </a:solidFill>
          <a:latin typeface="Arial" charset="0"/>
          <a:ea typeface="ＭＳ Ｐゴシック" charset="0"/>
        </a:defRPr>
      </a:lvl4pPr>
      <a:lvl5pPr algn="ctr" rtl="0" eaLnBrk="0" fontAlgn="base" hangingPunct="0">
        <a:spcBef>
          <a:spcPct val="0"/>
        </a:spcBef>
        <a:spcAft>
          <a:spcPct val="0"/>
        </a:spcAft>
        <a:defRPr sz="4000" b="1">
          <a:solidFill>
            <a:schemeClr val="accent2"/>
          </a:solidFill>
          <a:latin typeface="Arial" charset="0"/>
          <a:ea typeface="ＭＳ Ｐゴシック" charset="0"/>
        </a:defRPr>
      </a:lvl5pPr>
      <a:lvl6pPr marL="457200" algn="ctr" rtl="0" fontAlgn="base">
        <a:spcBef>
          <a:spcPct val="0"/>
        </a:spcBef>
        <a:spcAft>
          <a:spcPct val="0"/>
        </a:spcAft>
        <a:defRPr sz="4000" b="1">
          <a:solidFill>
            <a:schemeClr val="accent2"/>
          </a:solidFill>
          <a:latin typeface="Arial" charset="0"/>
        </a:defRPr>
      </a:lvl6pPr>
      <a:lvl7pPr marL="914400" algn="ctr" rtl="0" fontAlgn="base">
        <a:spcBef>
          <a:spcPct val="0"/>
        </a:spcBef>
        <a:spcAft>
          <a:spcPct val="0"/>
        </a:spcAft>
        <a:defRPr sz="4000" b="1">
          <a:solidFill>
            <a:schemeClr val="accent2"/>
          </a:solidFill>
          <a:latin typeface="Arial" charset="0"/>
        </a:defRPr>
      </a:lvl7pPr>
      <a:lvl8pPr marL="1371600" algn="ctr" rtl="0" fontAlgn="base">
        <a:spcBef>
          <a:spcPct val="0"/>
        </a:spcBef>
        <a:spcAft>
          <a:spcPct val="0"/>
        </a:spcAft>
        <a:defRPr sz="4000" b="1">
          <a:solidFill>
            <a:schemeClr val="accent2"/>
          </a:solidFill>
          <a:latin typeface="Arial" charset="0"/>
        </a:defRPr>
      </a:lvl8pPr>
      <a:lvl9pPr marL="1828800" algn="ctr" rtl="0" fontAlgn="base">
        <a:spcBef>
          <a:spcPct val="0"/>
        </a:spcBef>
        <a:spcAft>
          <a:spcPct val="0"/>
        </a:spcAft>
        <a:defRPr sz="4000" b="1">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0" name="Picture 22"/>
          <p:cNvPicPr>
            <a:picLocks noChangeAspect="1" noChangeArrowheads="1"/>
          </p:cNvPicPr>
          <p:nvPr/>
        </p:nvPicPr>
        <p:blipFill>
          <a:blip r:embed="rId14" cstate="email">
            <a:extLst>
              <a:ext uri="{28A0092B-C50C-407E-A947-70E740481C1C}">
                <a14:useLocalDpi xmlns:a14="http://schemas.microsoft.com/office/drawing/2010/main" val="0"/>
              </a:ext>
            </a:extLst>
          </a:blip>
          <a:stretch>
            <a:fillRect/>
          </a:stretch>
        </p:blipFill>
        <p:spPr bwMode="auto">
          <a:xfrm>
            <a:off x="9245600" y="6248400"/>
            <a:ext cx="2540000" cy="309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presentation_top.jpg"/>
          <p:cNvPicPr>
            <a:picLocks noChangeAspect="1"/>
          </p:cNvPicPr>
          <p:nvPr/>
        </p:nvPicPr>
        <p:blipFill rotWithShape="1">
          <a:blip r:embed="rId15" cstate="email">
            <a:extLst>
              <a:ext uri="{28A0092B-C50C-407E-A947-70E740481C1C}">
                <a14:useLocalDpi xmlns:a14="http://schemas.microsoft.com/office/drawing/2010/main" val="0"/>
              </a:ext>
            </a:extLst>
          </a:blip>
          <a:srcRect r="4762"/>
          <a:stretch/>
        </p:blipFill>
        <p:spPr>
          <a:xfrm>
            <a:off x="-3" y="1"/>
            <a:ext cx="12228576" cy="2216429"/>
          </a:xfrm>
          <a:prstGeom prst="rect">
            <a:avLst/>
          </a:prstGeom>
        </p:spPr>
      </p:pic>
    </p:spTree>
    <p:extLst>
      <p:ext uri="{BB962C8B-B14F-4D97-AF65-F5344CB8AC3E}">
        <p14:creationId xmlns:p14="http://schemas.microsoft.com/office/powerpoint/2010/main" val="137561491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ctr" rtl="0" eaLnBrk="1" fontAlgn="base" hangingPunct="1">
        <a:spcBef>
          <a:spcPct val="0"/>
        </a:spcBef>
        <a:spcAft>
          <a:spcPct val="0"/>
        </a:spcAft>
        <a:defRPr sz="4000" b="1">
          <a:solidFill>
            <a:schemeClr val="accent2"/>
          </a:solidFill>
          <a:latin typeface="+mj-lt"/>
          <a:ea typeface="ＭＳ Ｐゴシック" charset="0"/>
          <a:cs typeface="+mj-cs"/>
        </a:defRPr>
      </a:lvl1pPr>
      <a:lvl2pPr algn="ctr" rtl="0" eaLnBrk="1" fontAlgn="base" hangingPunct="1">
        <a:spcBef>
          <a:spcPct val="0"/>
        </a:spcBef>
        <a:spcAft>
          <a:spcPct val="0"/>
        </a:spcAft>
        <a:defRPr sz="4000" b="1">
          <a:solidFill>
            <a:schemeClr val="accent2"/>
          </a:solidFill>
          <a:latin typeface="Arial" charset="0"/>
          <a:ea typeface="ＭＳ Ｐゴシック" charset="0"/>
        </a:defRPr>
      </a:lvl2pPr>
      <a:lvl3pPr algn="ctr" rtl="0" eaLnBrk="1" fontAlgn="base" hangingPunct="1">
        <a:spcBef>
          <a:spcPct val="0"/>
        </a:spcBef>
        <a:spcAft>
          <a:spcPct val="0"/>
        </a:spcAft>
        <a:defRPr sz="4000" b="1">
          <a:solidFill>
            <a:schemeClr val="accent2"/>
          </a:solidFill>
          <a:latin typeface="Arial" charset="0"/>
          <a:ea typeface="ＭＳ Ｐゴシック" charset="0"/>
        </a:defRPr>
      </a:lvl3pPr>
      <a:lvl4pPr algn="ctr" rtl="0" eaLnBrk="1" fontAlgn="base" hangingPunct="1">
        <a:spcBef>
          <a:spcPct val="0"/>
        </a:spcBef>
        <a:spcAft>
          <a:spcPct val="0"/>
        </a:spcAft>
        <a:defRPr sz="4000" b="1">
          <a:solidFill>
            <a:schemeClr val="accent2"/>
          </a:solidFill>
          <a:latin typeface="Arial" charset="0"/>
          <a:ea typeface="ＭＳ Ｐゴシック" charset="0"/>
        </a:defRPr>
      </a:lvl4pPr>
      <a:lvl5pPr algn="ctr" rtl="0" eaLnBrk="1" fontAlgn="base" hangingPunct="1">
        <a:spcBef>
          <a:spcPct val="0"/>
        </a:spcBef>
        <a:spcAft>
          <a:spcPct val="0"/>
        </a:spcAft>
        <a:defRPr sz="4000" b="1">
          <a:solidFill>
            <a:schemeClr val="accent2"/>
          </a:solidFill>
          <a:latin typeface="Arial" charset="0"/>
          <a:ea typeface="ＭＳ Ｐゴシック"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1" fontAlgn="base" hangingPunct="1">
        <a:spcBef>
          <a:spcPct val="20000"/>
        </a:spcBef>
        <a:spcAft>
          <a:spcPct val="0"/>
        </a:spcAft>
        <a:buChar char="–"/>
        <a:defRPr sz="2800">
          <a:solidFill>
            <a:schemeClr val="tx1"/>
          </a:solidFill>
          <a:latin typeface="+mn-lt"/>
          <a:ea typeface="ＭＳ Ｐゴシック" charset="0"/>
        </a:defRPr>
      </a:lvl2pPr>
      <a:lvl3pPr marL="1143000" indent="-228600" algn="l" rtl="0" eaLnBrk="1" fontAlgn="base" hangingPunct="1">
        <a:spcBef>
          <a:spcPct val="20000"/>
        </a:spcBef>
        <a:spcAft>
          <a:spcPct val="0"/>
        </a:spcAft>
        <a:buChar char="•"/>
        <a:defRPr sz="2400">
          <a:solidFill>
            <a:schemeClr val="tx1"/>
          </a:solidFill>
          <a:latin typeface="+mn-lt"/>
          <a:ea typeface="ＭＳ Ｐゴシック" charset="0"/>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charset="0"/>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tmp"/></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microsoft.com/office/2007/relationships/hdphoto" Target="../media/hdphoto4.wdp"/><Relationship Id="rId5" Type="http://schemas.openxmlformats.org/officeDocument/2006/relationships/image" Target="../media/image22.png"/><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5.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hyperlink" Target="mailto:Jackson.Rebecca.A@dol.gov" TargetMode="External"/><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8ADCF8-D098-66B3-147E-A3BF1B142375}"/>
              </a:ext>
            </a:extLst>
          </p:cNvPr>
          <p:cNvSpPr>
            <a:spLocks noGrp="1"/>
          </p:cNvSpPr>
          <p:nvPr>
            <p:ph type="title"/>
          </p:nvPr>
        </p:nvSpPr>
        <p:spPr>
          <a:xfrm>
            <a:off x="524674" y="1738423"/>
            <a:ext cx="10363200" cy="3381153"/>
          </a:xfrm>
        </p:spPr>
        <p:txBody>
          <a:bodyPr anchor="b">
            <a:noAutofit/>
          </a:bodyPr>
          <a:lstStyle/>
          <a:p>
            <a:pPr algn="l"/>
            <a:r>
              <a:rPr lang="en-US" cap="none" dirty="0"/>
              <a:t>Quantifying Outdoor Heat Exposure: Findings from an Occupational Safety and Health Administration (OSHA) Data Collection Pilot, June-September 2022</a:t>
            </a:r>
          </a:p>
        </p:txBody>
      </p:sp>
      <p:sp>
        <p:nvSpPr>
          <p:cNvPr id="5" name="Subtitle 4">
            <a:extLst>
              <a:ext uri="{FF2B5EF4-FFF2-40B4-BE49-F238E27FC236}">
                <a16:creationId xmlns:a16="http://schemas.microsoft.com/office/drawing/2014/main" id="{99C50AAB-EA05-9AAD-100C-FAE66C558C6B}"/>
              </a:ext>
            </a:extLst>
          </p:cNvPr>
          <p:cNvSpPr>
            <a:spLocks noGrp="1"/>
          </p:cNvSpPr>
          <p:nvPr>
            <p:ph type="body" idx="1"/>
          </p:nvPr>
        </p:nvSpPr>
        <p:spPr>
          <a:xfrm>
            <a:off x="524674" y="5119576"/>
            <a:ext cx="10363200" cy="1500187"/>
          </a:xfrm>
        </p:spPr>
        <p:txBody>
          <a:bodyPr vert="horz" lIns="91440" tIns="45720" rIns="91440" bIns="45720" rtlCol="0" anchor="t">
            <a:normAutofit/>
          </a:bodyPr>
          <a:lstStyle/>
          <a:p>
            <a:pPr algn="l">
              <a:lnSpc>
                <a:spcPct val="100000"/>
              </a:lnSpc>
              <a:spcBef>
                <a:spcPts val="0"/>
              </a:spcBef>
            </a:pPr>
            <a:r>
              <a:rPr lang="en-US" sz="2000" b="1" dirty="0">
                <a:solidFill>
                  <a:schemeClr val="tx1">
                    <a:alpha val="60000"/>
                  </a:schemeClr>
                </a:solidFill>
              </a:rPr>
              <a:t>Rebecca Jackson</a:t>
            </a:r>
            <a:r>
              <a:rPr lang="en-US" sz="2000" dirty="0">
                <a:solidFill>
                  <a:schemeClr val="tx1">
                    <a:alpha val="60000"/>
                  </a:schemeClr>
                </a:solidFill>
              </a:rPr>
              <a:t>, Julie Kebisek, Andre Taylor, Bill White, and Michael Hodgson</a:t>
            </a:r>
          </a:p>
          <a:p>
            <a:pPr algn="l">
              <a:lnSpc>
                <a:spcPct val="100000"/>
              </a:lnSpc>
              <a:spcBef>
                <a:spcPts val="0"/>
              </a:spcBef>
            </a:pPr>
            <a:r>
              <a:rPr lang="en-US" dirty="0">
                <a:solidFill>
                  <a:schemeClr val="tx1">
                    <a:alpha val="60000"/>
                  </a:schemeClr>
                </a:solidFill>
              </a:rPr>
              <a:t>Occupational Safety and Health Administration</a:t>
            </a:r>
            <a:endParaRPr lang="en-US" sz="2000" dirty="0">
              <a:solidFill>
                <a:schemeClr val="tx1">
                  <a:alpha val="60000"/>
                </a:schemeClr>
              </a:solidFill>
            </a:endParaRPr>
          </a:p>
          <a:p>
            <a:pPr algn="l">
              <a:lnSpc>
                <a:spcPct val="100000"/>
              </a:lnSpc>
              <a:spcBef>
                <a:spcPts val="0"/>
              </a:spcBef>
            </a:pPr>
            <a:r>
              <a:rPr lang="en-US" sz="2000" dirty="0">
                <a:solidFill>
                  <a:schemeClr val="tx1">
                    <a:alpha val="60000"/>
                  </a:schemeClr>
                </a:solidFill>
              </a:rPr>
              <a:t>Directorate of Technical Support and Emergency Management </a:t>
            </a:r>
          </a:p>
          <a:p>
            <a:pPr algn="l">
              <a:lnSpc>
                <a:spcPct val="100000"/>
              </a:lnSpc>
              <a:spcBef>
                <a:spcPts val="0"/>
              </a:spcBef>
            </a:pPr>
            <a:r>
              <a:rPr lang="en-US" dirty="0">
                <a:solidFill>
                  <a:schemeClr val="tx1">
                    <a:alpha val="60000"/>
                  </a:schemeClr>
                </a:solidFill>
                <a:cs typeface="Calibri"/>
              </a:rPr>
              <a:t>March 14, 2024</a:t>
            </a:r>
            <a:endParaRPr lang="en-US" sz="2000" dirty="0">
              <a:solidFill>
                <a:schemeClr val="tx1">
                  <a:alpha val="60000"/>
                </a:schemeClr>
              </a:solidFill>
              <a:cs typeface="Calibri"/>
            </a:endParaRPr>
          </a:p>
          <a:p>
            <a:pPr algn="l"/>
            <a:endParaRPr lang="en-US" sz="2000" dirty="0">
              <a:solidFill>
                <a:schemeClr val="tx1">
                  <a:alpha val="60000"/>
                </a:schemeClr>
              </a:solidFill>
            </a:endParaRPr>
          </a:p>
          <a:p>
            <a:pPr algn="l"/>
            <a:endParaRPr lang="en-US" sz="2000" dirty="0">
              <a:solidFill>
                <a:schemeClr val="tx1">
                  <a:alpha val="60000"/>
                </a:schemeClr>
              </a:solidFill>
            </a:endParaRPr>
          </a:p>
        </p:txBody>
      </p:sp>
      <p:pic>
        <p:nvPicPr>
          <p:cNvPr id="8" name="Graphic 7" descr="Dim (Medium Sun) with solid fill">
            <a:extLst>
              <a:ext uri="{FF2B5EF4-FFF2-40B4-BE49-F238E27FC236}">
                <a16:creationId xmlns:a16="http://schemas.microsoft.com/office/drawing/2014/main" id="{EE5D97EF-B8EF-135D-EDC1-D3CA06B9BC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97297" y="2930733"/>
            <a:ext cx="3381153" cy="3381153"/>
          </a:xfrm>
          <a:prstGeom prst="rect">
            <a:avLst/>
          </a:prstGeom>
        </p:spPr>
      </p:pic>
    </p:spTree>
    <p:extLst>
      <p:ext uri="{BB962C8B-B14F-4D97-AF65-F5344CB8AC3E}">
        <p14:creationId xmlns:p14="http://schemas.microsoft.com/office/powerpoint/2010/main" val="2209683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C0BFBD50-06CE-42F1-9AB9-3D9079057D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C3D147-C1B6-BA81-AED3-6BB32763B94F}"/>
              </a:ext>
            </a:extLst>
          </p:cNvPr>
          <p:cNvSpPr>
            <a:spLocks noGrp="1"/>
          </p:cNvSpPr>
          <p:nvPr>
            <p:ph type="title"/>
          </p:nvPr>
        </p:nvSpPr>
        <p:spPr>
          <a:xfrm>
            <a:off x="6218635" y="45840"/>
            <a:ext cx="5480227" cy="1676603"/>
          </a:xfrm>
        </p:spPr>
        <p:txBody>
          <a:bodyPr>
            <a:normAutofit/>
          </a:bodyPr>
          <a:lstStyle/>
          <a:p>
            <a:r>
              <a:rPr lang="en-US" dirty="0">
                <a:solidFill>
                  <a:schemeClr val="accent2"/>
                </a:solidFill>
              </a:rPr>
              <a:t>Data Collection Pilot Goals:</a:t>
            </a:r>
          </a:p>
        </p:txBody>
      </p:sp>
      <p:sp>
        <p:nvSpPr>
          <p:cNvPr id="25" name="Rectangle 24">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Text&#10;&#10;Description automatically generated">
            <a:extLst>
              <a:ext uri="{FF2B5EF4-FFF2-40B4-BE49-F238E27FC236}">
                <a16:creationId xmlns:a16="http://schemas.microsoft.com/office/drawing/2014/main" id="{5B9EE0B7-CF12-D9EA-7CE0-0BB9D5AE6C4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73000"/>
                    </a14:imgEffect>
                  </a14:imgLayer>
                </a14:imgProps>
              </a:ext>
              <a:ext uri="{28A0092B-C50C-407E-A947-70E740481C1C}">
                <a14:useLocalDpi xmlns:a14="http://schemas.microsoft.com/office/drawing/2010/main" val="0"/>
              </a:ext>
            </a:extLst>
          </a:blip>
          <a:srcRect r="-1" b="14255"/>
          <a:stretch/>
        </p:blipFill>
        <p:spPr>
          <a:xfrm>
            <a:off x="656844" y="751562"/>
            <a:ext cx="4756527" cy="5384061"/>
          </a:xfrm>
          <a:prstGeom prst="rect">
            <a:avLst/>
          </a:prstGeom>
          <a:solidFill>
            <a:srgbClr val="FFFFFF">
              <a:shade val="85000"/>
            </a:srgbClr>
          </a:solidFill>
          <a:ln w="190500" cap="sq">
            <a:solidFill>
              <a:srgbClr val="FFFFFF"/>
            </a:solidFill>
            <a:miter lim="800000"/>
          </a:ln>
          <a:effectLst/>
          <a:scene3d>
            <a:camera prst="orthographicFront"/>
            <a:lightRig rig="twoPt" dir="t">
              <a:rot lat="0" lon="0" rev="7200000"/>
            </a:lightRig>
          </a:scene3d>
          <a:sp3d>
            <a:bevelT w="25400" h="19050"/>
            <a:contourClr>
              <a:srgbClr val="FFFFFF"/>
            </a:contourClr>
          </a:sp3d>
        </p:spPr>
      </p:pic>
      <p:sp>
        <p:nvSpPr>
          <p:cNvPr id="20" name="Content Placeholder 19">
            <a:extLst>
              <a:ext uri="{FF2B5EF4-FFF2-40B4-BE49-F238E27FC236}">
                <a16:creationId xmlns:a16="http://schemas.microsoft.com/office/drawing/2014/main" id="{11A8BA92-861E-AB4A-39E4-CA5E5A5A3D99}"/>
              </a:ext>
            </a:extLst>
          </p:cNvPr>
          <p:cNvSpPr>
            <a:spLocks noGrp="1"/>
          </p:cNvSpPr>
          <p:nvPr>
            <p:ph idx="1"/>
          </p:nvPr>
        </p:nvSpPr>
        <p:spPr>
          <a:xfrm>
            <a:off x="6096000" y="1722444"/>
            <a:ext cx="6096000" cy="4495478"/>
          </a:xfrm>
        </p:spPr>
        <p:txBody>
          <a:bodyPr>
            <a:noAutofit/>
          </a:bodyPr>
          <a:lstStyle/>
          <a:p>
            <a:pPr marL="571500" indent="-514350"/>
            <a:r>
              <a:rPr lang="en-US" sz="2800" dirty="0"/>
              <a:t>Identify key elements of employer heat illness prevention programs associated with inspections under the Heat NEP</a:t>
            </a:r>
          </a:p>
          <a:p>
            <a:pPr marL="571500" indent="-514350"/>
            <a:r>
              <a:rPr lang="en-US" sz="2800" dirty="0"/>
              <a:t>Quantify workplace heat exposure using Kestrels and compare with the OSHA-NIOSH Heat Safety Tool application readings</a:t>
            </a:r>
          </a:p>
          <a:p>
            <a:pPr marL="571500" indent="-514350"/>
            <a:r>
              <a:rPr lang="en-US" sz="2800" dirty="0"/>
              <a:t>Model ways of improving the Heat NEP in 2023</a:t>
            </a:r>
          </a:p>
        </p:txBody>
      </p:sp>
    </p:spTree>
    <p:extLst>
      <p:ext uri="{BB962C8B-B14F-4D97-AF65-F5344CB8AC3E}">
        <p14:creationId xmlns:p14="http://schemas.microsoft.com/office/powerpoint/2010/main" val="2801747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96943-773B-4BD9-AC4D-549568AE4D4B}"/>
              </a:ext>
            </a:extLst>
          </p:cNvPr>
          <p:cNvSpPr>
            <a:spLocks noGrp="1"/>
          </p:cNvSpPr>
          <p:nvPr>
            <p:ph type="title"/>
          </p:nvPr>
        </p:nvSpPr>
        <p:spPr/>
        <p:txBody>
          <a:bodyPr/>
          <a:lstStyle/>
          <a:p>
            <a:r>
              <a:rPr lang="en-US"/>
              <a:t>Participating Offices</a:t>
            </a:r>
          </a:p>
        </p:txBody>
      </p:sp>
      <p:pic>
        <p:nvPicPr>
          <p:cNvPr id="12" name="Picture 11" descr="A map of the united states&#10;&#10;Description automatically generated">
            <a:extLst>
              <a:ext uri="{FF2B5EF4-FFF2-40B4-BE49-F238E27FC236}">
                <a16:creationId xmlns:a16="http://schemas.microsoft.com/office/drawing/2014/main" id="{8784EB31-C624-9111-6A5D-3BDC9888A05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896" b="89972" l="4642" r="96462">
                        <a14:foregroundMark x1="9142" y1="37242" x2="9142" y2="37242"/>
                        <a14:foregroundMark x1="8746" y1="33603" x2="8350" y2="30691"/>
                        <a14:foregroundMark x1="16275" y1="73069" x2="14124" y2="65952"/>
                        <a14:foregroundMark x1="14124" y1="65952" x2="14124" y2="65952"/>
                        <a14:foregroundMark x1="26125" y1="73231" x2="31843" y2="77032"/>
                        <a14:foregroundMark x1="31843" y1="77032" x2="34305" y2="81480"/>
                        <a14:foregroundMark x1="31899" y1="79256" x2="30342" y2="79822"/>
                        <a14:foregroundMark x1="27031" y1="72867" x2="32324" y2="75859"/>
                        <a14:foregroundMark x1="32324" y1="75859" x2="35890" y2="81278"/>
                        <a14:foregroundMark x1="35890" y1="81278" x2="35975" y2="81844"/>
                        <a14:foregroundMark x1="36881" y1="80712" x2="30342" y2="71452"/>
                        <a14:foregroundMark x1="30342" y1="71452" x2="24653" y2="74323"/>
                        <a14:foregroundMark x1="24653" y1="74323" x2="32975" y2="81601"/>
                        <a14:foregroundMark x1="32975" y1="81601" x2="32663" y2="82936"/>
                        <a14:foregroundMark x1="20776" y1="76547" x2="18738" y2="68500"/>
                        <a14:foregroundMark x1="18738" y1="68500" x2="20521" y2="75536"/>
                        <a14:foregroundMark x1="20521" y1="75536" x2="20521" y2="75981"/>
                        <a14:foregroundMark x1="18851" y1="69592" x2="19474" y2="69753"/>
                        <a14:foregroundMark x1="9652" y1="68864" x2="6029" y2="78811"/>
                        <a14:foregroundMark x1="6029" y1="78811" x2="11463" y2="81520"/>
                        <a14:foregroundMark x1="11463" y1="81520" x2="11435" y2="81480"/>
                        <a14:foregroundMark x1="4642" y1="82006" x2="9397" y2="81116"/>
                        <a14:foregroundMark x1="6057" y1="70683" x2="8350" y2="73433"/>
                        <a14:foregroundMark x1="5944" y1="72139" x2="8491" y2="75253"/>
                        <a14:foregroundMark x1="6567" y1="72867" x2="6567" y2="71977"/>
                        <a14:foregroundMark x1="10020" y1="67570" x2="12596" y2="63930"/>
                        <a14:foregroundMark x1="19728" y1="66316" x2="18851" y2="70117"/>
                        <a14:foregroundMark x1="19219" y1="65386" x2="14747" y2="62475"/>
                        <a14:foregroundMark x1="14747" y1="62475" x2="14747" y2="62475"/>
                        <a14:foregroundMark x1="13105" y1="63728" x2="14747" y2="63203"/>
                        <a14:foregroundMark x1="23436" y1="82936" x2="18030" y2="77517"/>
                        <a14:foregroundMark x1="18030" y1="77517" x2="10926" y2="81844"/>
                        <a14:foregroundMark x1="7982" y1="69592" x2="8605" y2="68662"/>
                        <a14:foregroundMark x1="35352" y1="82006" x2="32918" y2="83664"/>
                        <a14:foregroundMark x1="38013" y1="79256" x2="38013" y2="79256"/>
                        <a14:foregroundMark x1="24229" y1="74525" x2="28984" y2="71573"/>
                        <a14:foregroundMark x1="28984" y1="71573" x2="23691" y2="74687"/>
                        <a14:foregroundMark x1="82212" y1="59338" x2="82112" y2="59321"/>
                        <a14:foregroundMark x1="92264" y1="61003" x2="83410" y2="59536"/>
                        <a14:foregroundMark x1="83231" y1="63843" x2="83463" y2="64779"/>
                        <a14:foregroundMark x1="82112" y1="59321" x2="82197" y2="59664"/>
                        <a14:foregroundMark x1="91048" y1="72093" x2="91055" y2="71623"/>
                        <a14:foregroundMark x1="82168" y1="73757" x2="82210" y2="73014"/>
                        <a14:foregroundMark x1="85000" y1="74835" x2="87942" y2="75536"/>
                        <a14:foregroundMark x1="82168" y1="74161" x2="83807" y2="74551"/>
                        <a14:foregroundMark x1="90423" y1="74803" x2="91226" y2="74565"/>
                        <a14:foregroundMark x1="87942" y1="75536" x2="88452" y2="75385"/>
                        <a14:foregroundMark x1="96462" y1="63364" x2="96462" y2="64011"/>
                        <a14:foregroundMark x1="50099" y1="16336" x2="72601" y2="26041"/>
                        <a14:foregroundMark x1="72601" y1="26041" x2="82140" y2="12535"/>
                        <a14:foregroundMark x1="82140" y1="12535" x2="89697" y2="17064"/>
                        <a14:foregroundMark x1="89697" y1="17064" x2="87263" y2="24424"/>
                        <a14:foregroundMark x1="66402" y1="21189" x2="58251" y2="18601"/>
                        <a14:foregroundMark x1="58251" y1="18601" x2="51911" y2="13021"/>
                        <a14:foregroundMark x1="51911" y1="13021" x2="44127" y2="11444"/>
                        <a14:foregroundMark x1="44127" y1="11444" x2="36994" y2="13546"/>
                        <a14:foregroundMark x1="36994" y1="13546" x2="9539" y2="8896"/>
                        <a14:foregroundMark x1="57005" y1="17630" x2="58477" y2="17469"/>
                        <a14:foregroundMark x1="62893" y1="24100" x2="58279" y2="28993"/>
                        <a14:foregroundMark x1="58279" y1="28993" x2="62327" y2="22766"/>
                        <a14:foregroundMark x1="62327" y1="22766" x2="61336" y2="32673"/>
                        <a14:foregroundMark x1="61336" y1="32673" x2="61308" y2="26688"/>
                        <a14:foregroundMark x1="84631" y1="28306" x2="80725" y2="37566"/>
                        <a14:foregroundMark x1="80725" y1="37566" x2="81687" y2="50344"/>
                        <a14:foregroundMark x1="81687" y1="50344" x2="77158" y2="59927"/>
                        <a14:foregroundMark x1="77158" y1="59927" x2="77611" y2="77355"/>
                        <a14:foregroundMark x1="82593" y1="46260" x2="85423" y2="30085"/>
                        <a14:foregroundMark x1="85423" y1="36393" x2="85989" y2="26890"/>
                        <a14:foregroundMark x1="85989" y1="26890" x2="87603" y2="23453"/>
                        <a14:foregroundMark x1="84744" y1="32511" x2="86584" y2="33482"/>
                        <a14:foregroundMark x1="81461" y1="45127" x2="83612" y2="40922"/>
                        <a14:backgroundMark x1="83130" y1="52770" x2="82196" y2="72260"/>
                        <a14:backgroundMark x1="82196" y1="72260" x2="90461" y2="73190"/>
                        <a14:backgroundMark x1="90461" y1="73190" x2="94141" y2="62313"/>
                        <a14:backgroundMark x1="94141" y1="62313" x2="86442" y2="54751"/>
                        <a14:backgroundMark x1="86442" y1="54751" x2="85508" y2="54711"/>
                        <a14:backgroundMark x1="88112" y1="63445" x2="95500" y2="67004"/>
                        <a14:backgroundMark x1="95500" y1="67004" x2="85735" y2="64577"/>
                        <a14:backgroundMark x1="85735" y1="64577" x2="90376" y2="73393"/>
                        <a14:backgroundMark x1="90376" y1="73393" x2="84121" y2="75293"/>
                        <a14:backgroundMark x1="84121" y1="75293" x2="83470" y2="74282"/>
                        <a14:backgroundMark x1="82451" y1="60857" x2="96858" y2="62920"/>
                        <a14:backgroundMark x1="96858" y1="62920" x2="97085" y2="62798"/>
                        <a14:backgroundMark x1="96292" y1="62636" x2="82904" y2="63122"/>
                        <a14:backgroundMark x1="91622" y1="62151" x2="96179" y2="61989"/>
                        <a14:backgroundMark x1="84829" y1="65710" x2="84376" y2="75293"/>
                        <a14:backgroundMark x1="84376" y1="75293" x2="90178" y2="69389"/>
                        <a14:backgroundMark x1="90178" y1="69389" x2="83130" y2="65184"/>
                        <a14:backgroundMark x1="83130" y1="65184" x2="82112" y2="61989"/>
                        <a14:backgroundMark x1="82451" y1="74606" x2="89414" y2="68945"/>
                        <a14:backgroundMark x1="89414" y1="68945" x2="84121" y2="71856"/>
                        <a14:backgroundMark x1="84121" y1="71856" x2="91226" y2="76183"/>
                        <a14:backgroundMark x1="91226" y1="76183" x2="91282" y2="75576"/>
                        <a14:backgroundMark x1="89244" y1="61828" x2="86753" y2="61181"/>
                        <a14:backgroundMark x1="89471" y1="67812" x2="83668" y2="69268"/>
                        <a14:backgroundMark x1="83668" y1="69268" x2="86640" y2="68783"/>
                        <a14:backgroundMark x1="89471" y1="66357" x2="81857" y2="68581"/>
                        <a14:backgroundMark x1="81857" y1="68581" x2="91622" y2="70886"/>
                        <a14:backgroundMark x1="91622" y1="70886" x2="84914" y2="71209"/>
                        <a14:backgroundMark x1="84914" y1="71209" x2="90829" y2="72827"/>
                        <a14:backgroundMark x1="89018" y1="61989" x2="89018" y2="61504"/>
                        <a14:backgroundMark x1="90150" y1="67004" x2="91282" y2="65548"/>
                        <a14:backgroundMark x1="83017" y1="67165" x2="83923" y2="67004"/>
                        <a14:backgroundMark x1="83357" y1="66680" x2="83923" y2="70239"/>
                        <a14:backgroundMark x1="83244" y1="71209" x2="83810" y2="67812"/>
                        <a14:backgroundMark x1="90490" y1="66842" x2="90603" y2="71533"/>
                        <a14:backgroundMark x1="92641" y1="66680" x2="92641" y2="66680"/>
                        <a14:backgroundMark x1="88905" y1="61828" x2="92641" y2="61181"/>
                        <a14:backgroundMark x1="83810" y1="71694" x2="83810" y2="70239"/>
                        <a14:backgroundMark x1="83583" y1="71533" x2="83697" y2="69106"/>
                      </a14:backgroundRemoval>
                    </a14:imgEffect>
                  </a14:imgLayer>
                </a14:imgProps>
              </a:ext>
              <a:ext uri="{28A0092B-C50C-407E-A947-70E740481C1C}">
                <a14:useLocalDpi xmlns:a14="http://schemas.microsoft.com/office/drawing/2010/main" val="0"/>
              </a:ext>
            </a:extLst>
          </a:blip>
          <a:stretch>
            <a:fillRect/>
          </a:stretch>
        </p:blipFill>
        <p:spPr>
          <a:xfrm>
            <a:off x="0" y="1771650"/>
            <a:ext cx="8409214" cy="5886450"/>
          </a:xfrm>
          <a:prstGeom prst="rect">
            <a:avLst/>
          </a:prstGeom>
        </p:spPr>
      </p:pic>
      <p:sp>
        <p:nvSpPr>
          <p:cNvPr id="13" name="Content Placeholder 3">
            <a:extLst>
              <a:ext uri="{FF2B5EF4-FFF2-40B4-BE49-F238E27FC236}">
                <a16:creationId xmlns:a16="http://schemas.microsoft.com/office/drawing/2014/main" id="{D5E64210-D4BC-EAF3-6AB4-1531BF010032}"/>
              </a:ext>
            </a:extLst>
          </p:cNvPr>
          <p:cNvSpPr txBox="1">
            <a:spLocks/>
          </p:cNvSpPr>
          <p:nvPr/>
        </p:nvSpPr>
        <p:spPr>
          <a:xfrm>
            <a:off x="7139835" y="1918680"/>
            <a:ext cx="4722313" cy="4832850"/>
          </a:xfrm>
          <a:prstGeom prst="rect">
            <a:avLst/>
          </a:prstGeom>
          <a:ln w="28575">
            <a:noFill/>
          </a:ln>
        </p:spPr>
        <p:txBody>
          <a:bodyPr lIns="91440" tIns="45720" rIns="91440" bIns="45720" numCol="2" anchor="t"/>
          <a:lstStyle>
            <a:lvl1pPr marL="342900" indent="-342900" algn="l" rtl="0" eaLnBrk="0" fontAlgn="base" hangingPunct="0">
              <a:spcBef>
                <a:spcPct val="20000"/>
              </a:spcBef>
              <a:spcAft>
                <a:spcPct val="0"/>
              </a:spcAft>
              <a:buClr>
                <a:srgbClr val="0070C0"/>
              </a:buClr>
              <a:buFont typeface="Wingdings" charset="2"/>
              <a:buChar char="§"/>
              <a:defRPr sz="2800">
                <a:solidFill>
                  <a:schemeClr val="tx1"/>
                </a:solidFill>
                <a:latin typeface="Calibri" panose="020F0502020204030204" pitchFamily="34" charset="0"/>
                <a:ea typeface="ＭＳ Ｐゴシック" charset="0"/>
                <a:cs typeface="Calibri" panose="020F0502020204030204" pitchFamily="34" charset="0"/>
              </a:defRPr>
            </a:lvl1pPr>
            <a:lvl2pPr marL="742950" indent="-285750" algn="l" rtl="0" eaLnBrk="0" fontAlgn="base" hangingPunct="0">
              <a:spcBef>
                <a:spcPct val="20000"/>
              </a:spcBef>
              <a:spcAft>
                <a:spcPct val="0"/>
              </a:spcAft>
              <a:buChar char="–"/>
              <a:defRPr sz="2400">
                <a:solidFill>
                  <a:schemeClr val="tx1"/>
                </a:solidFill>
                <a:latin typeface="Calibri" panose="020F0502020204030204" pitchFamily="34" charset="0"/>
                <a:ea typeface="ＭＳ Ｐゴシック" charset="0"/>
                <a:cs typeface="Calibri" panose="020F0502020204030204" pitchFamily="34" charset="0"/>
              </a:defRPr>
            </a:lvl2pPr>
            <a:lvl3pPr marL="1143000" indent="-228600" algn="l" rtl="0" eaLnBrk="0" fontAlgn="base" hangingPunct="0">
              <a:spcBef>
                <a:spcPct val="20000"/>
              </a:spcBef>
              <a:spcAft>
                <a:spcPct val="0"/>
              </a:spcAft>
              <a:buClr>
                <a:srgbClr val="182C83"/>
              </a:buClr>
              <a:buChar char="•"/>
              <a:defRPr sz="2000">
                <a:solidFill>
                  <a:schemeClr val="tx1"/>
                </a:solidFill>
                <a:latin typeface="Calibri" panose="020F0502020204030204" pitchFamily="34" charset="0"/>
                <a:ea typeface="ＭＳ Ｐゴシック" charset="0"/>
                <a:cs typeface="Calibri" panose="020F0502020204030204" pitchFamily="34" charset="0"/>
              </a:defRPr>
            </a:lvl3pPr>
            <a:lvl4pPr marL="1600200" indent="-228600" algn="l" rtl="0" eaLnBrk="0" fontAlgn="base" hangingPunct="0">
              <a:spcBef>
                <a:spcPct val="20000"/>
              </a:spcBef>
              <a:spcAft>
                <a:spcPct val="0"/>
              </a:spcAft>
              <a:buChar char="–"/>
              <a:defRPr sz="1800">
                <a:solidFill>
                  <a:schemeClr val="tx1"/>
                </a:solidFill>
                <a:latin typeface="Calibri" panose="020F0502020204030204" pitchFamily="34" charset="0"/>
                <a:ea typeface="ＭＳ Ｐゴシック" charset="0"/>
                <a:cs typeface="Calibri" panose="020F0502020204030204" pitchFamily="34" charset="0"/>
              </a:defRPr>
            </a:lvl4pPr>
            <a:lvl5pPr marL="2057400" indent="-228600" algn="l" rtl="0" eaLnBrk="0" fontAlgn="base" hangingPunct="0">
              <a:spcBef>
                <a:spcPct val="20000"/>
              </a:spcBef>
              <a:spcAft>
                <a:spcPct val="0"/>
              </a:spcAft>
              <a:buChar char="»"/>
              <a:defRPr sz="1800">
                <a:solidFill>
                  <a:schemeClr val="tx1"/>
                </a:solidFill>
                <a:latin typeface="Calibri" panose="020F0502020204030204" pitchFamily="34" charset="0"/>
                <a:ea typeface="ＭＳ Ｐゴシック" charset="0"/>
                <a:cs typeface="Calibri" panose="020F0502020204030204" pitchFamily="34" charset="0"/>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r>
              <a:rPr lang="en-US" kern="0" dirty="0">
                <a:ea typeface="ＭＳ Ｐゴシック"/>
              </a:rPr>
              <a:t>Region 4</a:t>
            </a:r>
            <a:endParaRPr lang="en-US" kern="0" dirty="0">
              <a:ea typeface="ＭＳ Ｐゴシック"/>
              <a:cs typeface="Arial"/>
            </a:endParaRPr>
          </a:p>
          <a:p>
            <a:pPr lvl="1"/>
            <a:r>
              <a:rPr lang="en-US" kern="0" dirty="0">
                <a:ea typeface="ＭＳ Ｐゴシック"/>
              </a:rPr>
              <a:t>Mobile</a:t>
            </a:r>
            <a:endParaRPr lang="en-US" kern="0" dirty="0">
              <a:ea typeface="ＭＳ Ｐゴシック"/>
              <a:cs typeface="Arial"/>
            </a:endParaRPr>
          </a:p>
          <a:p>
            <a:pPr lvl="1"/>
            <a:r>
              <a:rPr lang="en-US" kern="0" dirty="0">
                <a:ea typeface="ＭＳ Ｐゴシック"/>
              </a:rPr>
              <a:t>Jacksonville</a:t>
            </a:r>
          </a:p>
          <a:p>
            <a:pPr lvl="1"/>
            <a:r>
              <a:rPr lang="en-US" kern="0" dirty="0">
                <a:ea typeface="ＭＳ Ｐゴシック"/>
                <a:cs typeface="Arial"/>
              </a:rPr>
              <a:t>Tampa</a:t>
            </a:r>
          </a:p>
          <a:p>
            <a:pPr lvl="1"/>
            <a:r>
              <a:rPr lang="en-US" kern="0" dirty="0">
                <a:ea typeface="ＭＳ Ｐゴシック"/>
                <a:cs typeface="Arial"/>
              </a:rPr>
              <a:t>Ft Lauderdale</a:t>
            </a:r>
          </a:p>
          <a:p>
            <a:r>
              <a:rPr lang="en-US" kern="0" dirty="0">
                <a:ea typeface="ＭＳ Ｐゴシック"/>
              </a:rPr>
              <a:t>Region 6 </a:t>
            </a:r>
          </a:p>
          <a:p>
            <a:pPr lvl="1"/>
            <a:r>
              <a:rPr lang="en-US" kern="0" dirty="0">
                <a:ea typeface="ＭＳ Ｐゴシック"/>
              </a:rPr>
              <a:t>Oklahoma City</a:t>
            </a:r>
            <a:endParaRPr lang="en-US" kern="0" dirty="0">
              <a:ea typeface="ＭＳ Ｐゴシック"/>
              <a:cs typeface="Arial"/>
            </a:endParaRPr>
          </a:p>
          <a:p>
            <a:pPr lvl="1"/>
            <a:r>
              <a:rPr lang="en-US" kern="0" dirty="0">
                <a:ea typeface="ＭＳ Ｐゴシック"/>
              </a:rPr>
              <a:t>Houston South</a:t>
            </a:r>
            <a:endParaRPr lang="en-US" kern="0" dirty="0">
              <a:ea typeface="ＭＳ Ｐゴシック"/>
              <a:cs typeface="Arial"/>
            </a:endParaRPr>
          </a:p>
          <a:p>
            <a:r>
              <a:rPr lang="en-US" kern="0" dirty="0">
                <a:ea typeface="ＭＳ Ｐゴシック"/>
              </a:rPr>
              <a:t>Region 9 </a:t>
            </a:r>
            <a:endParaRPr lang="en-US" kern="0" dirty="0">
              <a:cs typeface="Arial"/>
            </a:endParaRPr>
          </a:p>
          <a:p>
            <a:pPr lvl="1"/>
            <a:r>
              <a:rPr lang="en-US" kern="0" dirty="0">
                <a:ea typeface="ＭＳ Ｐゴシック"/>
              </a:rPr>
              <a:t>Phoenix</a:t>
            </a:r>
            <a:endParaRPr lang="en-US" kern="0" dirty="0">
              <a:ea typeface="ＭＳ Ｐゴシック"/>
              <a:cs typeface="Arial"/>
            </a:endParaRPr>
          </a:p>
          <a:p>
            <a:pPr lvl="1"/>
            <a:r>
              <a:rPr lang="en-US" kern="0" dirty="0">
                <a:ea typeface="ＭＳ Ｐゴシック"/>
              </a:rPr>
              <a:t>San Diego</a:t>
            </a:r>
            <a:endParaRPr lang="en-US" kern="0" dirty="0">
              <a:ea typeface="ＭＳ Ｐゴシック"/>
              <a:cs typeface="Arial"/>
            </a:endParaRPr>
          </a:p>
          <a:p>
            <a:pPr lvl="1"/>
            <a:r>
              <a:rPr lang="en-US" kern="0" dirty="0">
                <a:ea typeface="ＭＳ Ｐゴシック"/>
              </a:rPr>
              <a:t>Las Vegas</a:t>
            </a:r>
          </a:p>
          <a:p>
            <a:pPr lvl="1"/>
            <a:r>
              <a:rPr lang="en-US" kern="0" dirty="0">
                <a:ea typeface="ＭＳ Ｐゴシック"/>
                <a:cs typeface="Arial"/>
              </a:rPr>
              <a:t>Honolulu</a:t>
            </a:r>
          </a:p>
          <a:p>
            <a:pPr lvl="1"/>
            <a:r>
              <a:rPr lang="en-US" kern="0" dirty="0">
                <a:ea typeface="ＭＳ Ｐゴシック"/>
                <a:cs typeface="Arial"/>
              </a:rPr>
              <a:t>Oakland</a:t>
            </a:r>
          </a:p>
        </p:txBody>
      </p:sp>
    </p:spTree>
    <p:extLst>
      <p:ext uri="{BB962C8B-B14F-4D97-AF65-F5344CB8AC3E}">
        <p14:creationId xmlns:p14="http://schemas.microsoft.com/office/powerpoint/2010/main" val="3369812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96943-773B-4BD9-AC4D-549568AE4D4B}"/>
              </a:ext>
            </a:extLst>
          </p:cNvPr>
          <p:cNvSpPr>
            <a:spLocks noGrp="1"/>
          </p:cNvSpPr>
          <p:nvPr>
            <p:ph type="title"/>
          </p:nvPr>
        </p:nvSpPr>
        <p:spPr/>
        <p:txBody>
          <a:bodyPr/>
          <a:lstStyle/>
          <a:p>
            <a:r>
              <a:rPr lang="en-US" dirty="0"/>
              <a:t>Two Pilot Arms</a:t>
            </a:r>
          </a:p>
        </p:txBody>
      </p:sp>
      <p:pic>
        <p:nvPicPr>
          <p:cNvPr id="9" name="Content Placeholder 8" descr="Graphical user interface, text, application, email&#10;&#10;Description automatically generated">
            <a:extLst>
              <a:ext uri="{FF2B5EF4-FFF2-40B4-BE49-F238E27FC236}">
                <a16:creationId xmlns:a16="http://schemas.microsoft.com/office/drawing/2014/main" id="{640116F0-76EB-AAE6-AA49-9C27D8DE7094}"/>
              </a:ext>
            </a:extLst>
          </p:cNvPr>
          <p:cNvPicPr>
            <a:picLocks noGrp="1" noChangeAspect="1"/>
          </p:cNvPicPr>
          <p:nvPr>
            <p:ph sz="half" idx="2"/>
          </p:nvPr>
        </p:nvPicPr>
        <p:blipFill rotWithShape="1">
          <a:blip r:embed="rId3" cstate="email">
            <a:extLst>
              <a:ext uri="{28A0092B-C50C-407E-A947-70E740481C1C}">
                <a14:useLocalDpi xmlns:a14="http://schemas.microsoft.com/office/drawing/2010/main" val="0"/>
              </a:ext>
            </a:extLst>
          </a:blip>
          <a:srcRect l="15547" t="19253" r="17109" b="3261"/>
          <a:stretch/>
        </p:blipFill>
        <p:spPr>
          <a:xfrm>
            <a:off x="382109" y="3169983"/>
            <a:ext cx="5384800" cy="3324393"/>
          </a:xfrm>
          <a:prstGeom prst="rect">
            <a:avLst/>
          </a:prstGeom>
          <a:ln>
            <a:noFill/>
          </a:ln>
          <a:effectLst>
            <a:outerShdw blurRad="292100" dist="139700" dir="2700000" algn="tl" rotWithShape="0">
              <a:srgbClr val="333333">
                <a:alpha val="65000"/>
              </a:srgbClr>
            </a:outerShdw>
          </a:effectLst>
        </p:spPr>
      </p:pic>
      <p:pic>
        <p:nvPicPr>
          <p:cNvPr id="4" name="Picture 3" descr="Table&#10;&#10;Description automatically generated">
            <a:extLst>
              <a:ext uri="{FF2B5EF4-FFF2-40B4-BE49-F238E27FC236}">
                <a16:creationId xmlns:a16="http://schemas.microsoft.com/office/drawing/2014/main" id="{78B3E171-AF1A-F85D-1FF8-E3491881FE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1382" y="3169983"/>
            <a:ext cx="4263050" cy="2225187"/>
          </a:xfrm>
          <a:prstGeom prst="rect">
            <a:avLst/>
          </a:prstGeom>
          <a:ln>
            <a:noFill/>
          </a:ln>
          <a:effectLst>
            <a:outerShdw blurRad="292100" dist="139700" dir="2700000" algn="tl" rotWithShape="0">
              <a:srgbClr val="333333">
                <a:alpha val="65000"/>
              </a:srgbClr>
            </a:outerShdw>
          </a:effectLst>
        </p:spPr>
      </p:pic>
      <p:pic>
        <p:nvPicPr>
          <p:cNvPr id="10" name="Picture 9" descr="Table&#10;&#10;Description automatically generated">
            <a:extLst>
              <a:ext uri="{FF2B5EF4-FFF2-40B4-BE49-F238E27FC236}">
                <a16:creationId xmlns:a16="http://schemas.microsoft.com/office/drawing/2014/main" id="{679A9895-CE02-FC7D-E366-7D52C0444F20}"/>
              </a:ext>
            </a:extLst>
          </p:cNvPr>
          <p:cNvPicPr>
            <a:picLocks noChangeAspect="1"/>
          </p:cNvPicPr>
          <p:nvPr/>
        </p:nvPicPr>
        <p:blipFill rotWithShape="1">
          <a:blip r:embed="rId5">
            <a:extLst>
              <a:ext uri="{28A0092B-C50C-407E-A947-70E740481C1C}">
                <a14:useLocalDpi xmlns:a14="http://schemas.microsoft.com/office/drawing/2010/main" val="0"/>
              </a:ext>
            </a:extLst>
          </a:blip>
          <a:srcRect t="1113"/>
          <a:stretch/>
        </p:blipFill>
        <p:spPr>
          <a:xfrm>
            <a:off x="9042400" y="3925230"/>
            <a:ext cx="2767491" cy="2040860"/>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4AB8FA77-7EAC-DD8F-3045-CC11A826B80C}"/>
              </a:ext>
            </a:extLst>
          </p:cNvPr>
          <p:cNvSpPr txBox="1"/>
          <p:nvPr/>
        </p:nvSpPr>
        <p:spPr>
          <a:xfrm>
            <a:off x="1229581" y="2585208"/>
            <a:ext cx="368985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Desk Aid (Complaint)</a:t>
            </a:r>
          </a:p>
        </p:txBody>
      </p:sp>
      <p:sp>
        <p:nvSpPr>
          <p:cNvPr id="11" name="TextBox 10">
            <a:extLst>
              <a:ext uri="{FF2B5EF4-FFF2-40B4-BE49-F238E27FC236}">
                <a16:creationId xmlns:a16="http://schemas.microsoft.com/office/drawing/2014/main" id="{1D799D69-37B7-06B2-784D-E11F1DF268B9}"/>
              </a:ext>
            </a:extLst>
          </p:cNvPr>
          <p:cNvSpPr txBox="1"/>
          <p:nvPr/>
        </p:nvSpPr>
        <p:spPr>
          <a:xfrm>
            <a:off x="7400764" y="2523652"/>
            <a:ext cx="328327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Inspection (NEP)</a:t>
            </a:r>
          </a:p>
        </p:txBody>
      </p:sp>
      <p:pic>
        <p:nvPicPr>
          <p:cNvPr id="12" name="Picture 2">
            <a:extLst>
              <a:ext uri="{FF2B5EF4-FFF2-40B4-BE49-F238E27FC236}">
                <a16:creationId xmlns:a16="http://schemas.microsoft.com/office/drawing/2014/main" id="{D6991E3A-7FE6-67A3-23A5-B5514BC9BD8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3385"/>
          <a:stretch/>
        </p:blipFill>
        <p:spPr bwMode="auto">
          <a:xfrm>
            <a:off x="6932783" y="3925230"/>
            <a:ext cx="1530124" cy="26294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20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006C0-17ED-C09E-548C-F92655FC6B7C}"/>
              </a:ext>
            </a:extLst>
          </p:cNvPr>
          <p:cNvSpPr>
            <a:spLocks noGrp="1"/>
          </p:cNvSpPr>
          <p:nvPr>
            <p:ph type="title"/>
          </p:nvPr>
        </p:nvSpPr>
        <p:spPr/>
        <p:txBody>
          <a:bodyPr/>
          <a:lstStyle/>
          <a:p>
            <a:r>
              <a:rPr lang="en-US" dirty="0"/>
              <a:t>Support Activities</a:t>
            </a:r>
          </a:p>
        </p:txBody>
      </p:sp>
      <p:graphicFrame>
        <p:nvGraphicFramePr>
          <p:cNvPr id="6" name="Content Placeholder 5">
            <a:extLst>
              <a:ext uri="{FF2B5EF4-FFF2-40B4-BE49-F238E27FC236}">
                <a16:creationId xmlns:a16="http://schemas.microsoft.com/office/drawing/2014/main" id="{59ADDA4E-7671-C4AB-5C67-CA2F4161694E}"/>
              </a:ext>
            </a:extLst>
          </p:cNvPr>
          <p:cNvGraphicFramePr>
            <a:graphicFrameLocks noGrp="1"/>
          </p:cNvGraphicFramePr>
          <p:nvPr>
            <p:ph idx="1"/>
            <p:extLst>
              <p:ext uri="{D42A27DB-BD31-4B8C-83A1-F6EECF244321}">
                <p14:modId xmlns:p14="http://schemas.microsoft.com/office/powerpoint/2010/main" val="183813211"/>
              </p:ext>
            </p:extLst>
          </p:nvPr>
        </p:nvGraphicFramePr>
        <p:xfrm>
          <a:off x="609600" y="2362200"/>
          <a:ext cx="10972800" cy="3763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47171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988AD9-1FDE-D996-FF88-F1ACEA4F40E7}"/>
              </a:ext>
            </a:extLst>
          </p:cNvPr>
          <p:cNvSpPr>
            <a:spLocks noGrp="1"/>
          </p:cNvSpPr>
          <p:nvPr>
            <p:ph type="title"/>
          </p:nvPr>
        </p:nvSpPr>
        <p:spPr/>
        <p:txBody>
          <a:bodyPr>
            <a:normAutofit fontScale="90000"/>
          </a:bodyPr>
          <a:lstStyle/>
          <a:p>
            <a:r>
              <a:rPr lang="en-US" dirty="0">
                <a:solidFill>
                  <a:srgbClr val="FFFFFF"/>
                </a:solidFill>
              </a:rPr>
              <a:t>Pilot Forms Received </a:t>
            </a:r>
            <a:br>
              <a:rPr lang="en-US" dirty="0">
                <a:solidFill>
                  <a:srgbClr val="FFFFFF"/>
                </a:solidFill>
              </a:rPr>
            </a:br>
            <a:r>
              <a:rPr lang="en-US" dirty="0">
                <a:solidFill>
                  <a:srgbClr val="FFFFFF"/>
                </a:solidFill>
              </a:rPr>
              <a:t>July-September 2022</a:t>
            </a:r>
          </a:p>
        </p:txBody>
      </p:sp>
      <p:graphicFrame>
        <p:nvGraphicFramePr>
          <p:cNvPr id="8" name="Table 2">
            <a:extLst>
              <a:ext uri="{FF2B5EF4-FFF2-40B4-BE49-F238E27FC236}">
                <a16:creationId xmlns:a16="http://schemas.microsoft.com/office/drawing/2014/main" id="{8B325F67-767D-CF52-91F3-37AE08183D1E}"/>
              </a:ext>
            </a:extLst>
          </p:cNvPr>
          <p:cNvGraphicFramePr>
            <a:graphicFrameLocks noGrp="1"/>
          </p:cNvGraphicFramePr>
          <p:nvPr>
            <p:ph idx="1"/>
            <p:extLst>
              <p:ext uri="{D42A27DB-BD31-4B8C-83A1-F6EECF244321}">
                <p14:modId xmlns:p14="http://schemas.microsoft.com/office/powerpoint/2010/main" val="762059160"/>
              </p:ext>
            </p:extLst>
          </p:nvPr>
        </p:nvGraphicFramePr>
        <p:xfrm>
          <a:off x="609600" y="2362200"/>
          <a:ext cx="11227496" cy="3462405"/>
        </p:xfrm>
        <a:graphic>
          <a:graphicData uri="http://schemas.openxmlformats.org/drawingml/2006/table">
            <a:tbl>
              <a:tblPr firstRow="1" bandRow="1">
                <a:tableStyleId>{D27102A9-8310-4765-A935-A1911B00CA55}</a:tableStyleId>
              </a:tblPr>
              <a:tblGrid>
                <a:gridCol w="3609839">
                  <a:extLst>
                    <a:ext uri="{9D8B030D-6E8A-4147-A177-3AD203B41FA5}">
                      <a16:colId xmlns:a16="http://schemas.microsoft.com/office/drawing/2014/main" val="1904542259"/>
                    </a:ext>
                  </a:extLst>
                </a:gridCol>
                <a:gridCol w="3807418">
                  <a:extLst>
                    <a:ext uri="{9D8B030D-6E8A-4147-A177-3AD203B41FA5}">
                      <a16:colId xmlns:a16="http://schemas.microsoft.com/office/drawing/2014/main" val="1995383045"/>
                    </a:ext>
                  </a:extLst>
                </a:gridCol>
                <a:gridCol w="3810239">
                  <a:extLst>
                    <a:ext uri="{9D8B030D-6E8A-4147-A177-3AD203B41FA5}">
                      <a16:colId xmlns:a16="http://schemas.microsoft.com/office/drawing/2014/main" val="1156888634"/>
                    </a:ext>
                  </a:extLst>
                </a:gridCol>
              </a:tblGrid>
              <a:tr h="1034853">
                <a:tc>
                  <a:txBody>
                    <a:bodyPr/>
                    <a:lstStyle/>
                    <a:p>
                      <a:pPr algn="ctr"/>
                      <a:r>
                        <a:rPr lang="en-US" sz="2800" dirty="0"/>
                        <a:t>Region</a:t>
                      </a:r>
                    </a:p>
                  </a:txBody>
                  <a:tcPr marL="122903" marR="122903" marT="61451" marB="61451" anchor="ctr"/>
                </a:tc>
                <a:tc>
                  <a:txBody>
                    <a:bodyPr/>
                    <a:lstStyle/>
                    <a:p>
                      <a:pPr algn="ctr"/>
                      <a:r>
                        <a:rPr lang="en-US" sz="2800" dirty="0"/>
                        <a:t>Desk Aid </a:t>
                      </a:r>
                    </a:p>
                    <a:p>
                      <a:pPr algn="ctr"/>
                      <a:r>
                        <a:rPr lang="en-US" sz="2800" dirty="0"/>
                        <a:t>(Complaint) </a:t>
                      </a:r>
                    </a:p>
                  </a:txBody>
                  <a:tcPr marL="122903" marR="122903" marT="61451" marB="61451" anchor="ctr"/>
                </a:tc>
                <a:tc>
                  <a:txBody>
                    <a:bodyPr/>
                    <a:lstStyle/>
                    <a:p>
                      <a:pPr algn="ctr"/>
                      <a:r>
                        <a:rPr lang="en-US" sz="2800"/>
                        <a:t>Inspection</a:t>
                      </a:r>
                    </a:p>
                    <a:p>
                      <a:pPr algn="ctr"/>
                      <a:r>
                        <a:rPr lang="en-US" sz="2800"/>
                        <a:t>(NEP)</a:t>
                      </a:r>
                    </a:p>
                  </a:txBody>
                  <a:tcPr marL="122903" marR="122903" marT="61451" marB="61451" anchor="ctr"/>
                </a:tc>
                <a:extLst>
                  <a:ext uri="{0D108BD9-81ED-4DB2-BD59-A6C34878D82A}">
                    <a16:rowId xmlns:a16="http://schemas.microsoft.com/office/drawing/2014/main" val="878276851"/>
                  </a:ext>
                </a:extLst>
              </a:tr>
              <a:tr h="606888">
                <a:tc>
                  <a:txBody>
                    <a:bodyPr/>
                    <a:lstStyle/>
                    <a:p>
                      <a:r>
                        <a:rPr lang="en-US" sz="2800" b="1" dirty="0"/>
                        <a:t>Region 4</a:t>
                      </a:r>
                    </a:p>
                  </a:txBody>
                  <a:tcPr marL="122903" marR="122903" marT="61451" marB="61451" anchor="ctr"/>
                </a:tc>
                <a:tc>
                  <a:txBody>
                    <a:bodyPr/>
                    <a:lstStyle/>
                    <a:p>
                      <a:pPr algn="ctr"/>
                      <a:r>
                        <a:rPr lang="en-US" sz="2800" dirty="0"/>
                        <a:t>10 (33%)</a:t>
                      </a:r>
                    </a:p>
                  </a:txBody>
                  <a:tcPr marL="122903" marR="122903" marT="61451" marB="61451" anchor="ctr">
                    <a:solidFill>
                      <a:srgbClr val="CCCCCC"/>
                    </a:solidFill>
                  </a:tcPr>
                </a:tc>
                <a:tc>
                  <a:txBody>
                    <a:bodyPr/>
                    <a:lstStyle/>
                    <a:p>
                      <a:pPr marL="0" marR="0" algn="ctr">
                        <a:lnSpc>
                          <a:spcPct val="107000"/>
                        </a:lnSpc>
                        <a:spcBef>
                          <a:spcPts val="0"/>
                        </a:spcBef>
                        <a:spcAft>
                          <a:spcPts val="0"/>
                        </a:spcAft>
                      </a:pPr>
                      <a:r>
                        <a:rPr lang="en-US" sz="2800" dirty="0">
                          <a:solidFill>
                            <a:srgbClr val="000000"/>
                          </a:solidFill>
                          <a:effectLst/>
                          <a:latin typeface="+mn-lt"/>
                          <a:ea typeface="Calibri" panose="020F0502020204030204" pitchFamily="34" charset="0"/>
                          <a:cs typeface="Times New Roman" panose="02020603050405020304" pitchFamily="18" charset="0"/>
                        </a:rPr>
                        <a:t>29 (66%)</a:t>
                      </a:r>
                      <a:endParaRPr lang="en-US" sz="2800" dirty="0">
                        <a:effectLst/>
                        <a:latin typeface="+mn-lt"/>
                        <a:ea typeface="Calibri" panose="020F0502020204030204" pitchFamily="34" charset="0"/>
                        <a:cs typeface="Times New Roman" panose="02020603050405020304" pitchFamily="18" charset="0"/>
                      </a:endParaRPr>
                    </a:p>
                  </a:txBody>
                  <a:tcPr marL="8255" marR="8255" marT="8255" marB="0" anchor="ctr"/>
                </a:tc>
                <a:extLst>
                  <a:ext uri="{0D108BD9-81ED-4DB2-BD59-A6C34878D82A}">
                    <a16:rowId xmlns:a16="http://schemas.microsoft.com/office/drawing/2014/main" val="2251379914"/>
                  </a:ext>
                </a:extLst>
              </a:tr>
              <a:tr h="606888">
                <a:tc>
                  <a:txBody>
                    <a:bodyPr/>
                    <a:lstStyle/>
                    <a:p>
                      <a:r>
                        <a:rPr lang="en-US" sz="2800" b="1" dirty="0"/>
                        <a:t>Region 6</a:t>
                      </a:r>
                    </a:p>
                  </a:txBody>
                  <a:tcPr marL="122903" marR="122903" marT="61451" marB="61451" anchor="ctr"/>
                </a:tc>
                <a:tc>
                  <a:txBody>
                    <a:bodyPr/>
                    <a:lstStyle/>
                    <a:p>
                      <a:pPr algn="ctr"/>
                      <a:r>
                        <a:rPr lang="en-US" sz="2800" dirty="0"/>
                        <a:t>17 (57%)</a:t>
                      </a:r>
                    </a:p>
                  </a:txBody>
                  <a:tcPr marL="122903" marR="122903" marT="61451" marB="61451" anchor="ctr"/>
                </a:tc>
                <a:tc>
                  <a:txBody>
                    <a:bodyPr/>
                    <a:lstStyle/>
                    <a:p>
                      <a:pPr marL="0" marR="0" algn="ctr">
                        <a:lnSpc>
                          <a:spcPct val="107000"/>
                        </a:lnSpc>
                        <a:spcBef>
                          <a:spcPts val="0"/>
                        </a:spcBef>
                        <a:spcAft>
                          <a:spcPts val="0"/>
                        </a:spcAft>
                      </a:pPr>
                      <a:r>
                        <a:rPr lang="en-US" sz="2800" dirty="0">
                          <a:effectLst/>
                          <a:latin typeface="+mn-lt"/>
                          <a:ea typeface="Calibri" panose="020F0502020204030204" pitchFamily="34" charset="0"/>
                          <a:cs typeface="Times New Roman" panose="02020603050405020304" pitchFamily="18" charset="0"/>
                        </a:rPr>
                        <a:t>8 (18%)</a:t>
                      </a:r>
                    </a:p>
                  </a:txBody>
                  <a:tcPr marL="8255" marR="8255" marT="8255" marB="0" anchor="ctr"/>
                </a:tc>
                <a:extLst>
                  <a:ext uri="{0D108BD9-81ED-4DB2-BD59-A6C34878D82A}">
                    <a16:rowId xmlns:a16="http://schemas.microsoft.com/office/drawing/2014/main" val="4236910928"/>
                  </a:ext>
                </a:extLst>
              </a:tr>
              <a:tr h="606888">
                <a:tc>
                  <a:txBody>
                    <a:bodyPr/>
                    <a:lstStyle/>
                    <a:p>
                      <a:r>
                        <a:rPr lang="en-US" sz="2800" b="1"/>
                        <a:t>Region 9</a:t>
                      </a:r>
                    </a:p>
                  </a:txBody>
                  <a:tcPr marL="122903" marR="122903" marT="61451" marB="61451" anchor="ctr"/>
                </a:tc>
                <a:tc>
                  <a:txBody>
                    <a:bodyPr/>
                    <a:lstStyle/>
                    <a:p>
                      <a:pPr algn="ctr"/>
                      <a:r>
                        <a:rPr lang="en-US" sz="2800" dirty="0"/>
                        <a:t>3 (10%)</a:t>
                      </a:r>
                    </a:p>
                  </a:txBody>
                  <a:tcPr marL="122903" marR="122903" marT="61451" marB="61451" anchor="ctr"/>
                </a:tc>
                <a:tc>
                  <a:txBody>
                    <a:bodyPr/>
                    <a:lstStyle/>
                    <a:p>
                      <a:pPr marL="0" marR="0" algn="ctr">
                        <a:lnSpc>
                          <a:spcPct val="107000"/>
                        </a:lnSpc>
                        <a:spcBef>
                          <a:spcPts val="0"/>
                        </a:spcBef>
                        <a:spcAft>
                          <a:spcPts val="0"/>
                        </a:spcAft>
                      </a:pPr>
                      <a:r>
                        <a:rPr lang="en-US" sz="2800" dirty="0">
                          <a:solidFill>
                            <a:srgbClr val="000000"/>
                          </a:solidFill>
                          <a:effectLst/>
                          <a:latin typeface="+mn-lt"/>
                          <a:ea typeface="Calibri" panose="020F0502020204030204" pitchFamily="34" charset="0"/>
                          <a:cs typeface="Times New Roman" panose="02020603050405020304" pitchFamily="18" charset="0"/>
                        </a:rPr>
                        <a:t>7 (16%)</a:t>
                      </a:r>
                      <a:endParaRPr lang="en-US" sz="2800" dirty="0">
                        <a:effectLst/>
                        <a:latin typeface="+mn-lt"/>
                        <a:ea typeface="Calibri" panose="020F0502020204030204" pitchFamily="34" charset="0"/>
                        <a:cs typeface="Times New Roman" panose="02020603050405020304" pitchFamily="18" charset="0"/>
                      </a:endParaRPr>
                    </a:p>
                  </a:txBody>
                  <a:tcPr marL="8255" marR="8255" marT="8255" marB="0" anchor="ctr"/>
                </a:tc>
                <a:extLst>
                  <a:ext uri="{0D108BD9-81ED-4DB2-BD59-A6C34878D82A}">
                    <a16:rowId xmlns:a16="http://schemas.microsoft.com/office/drawing/2014/main" val="1178405344"/>
                  </a:ext>
                </a:extLst>
              </a:tr>
              <a:tr h="606888">
                <a:tc>
                  <a:txBody>
                    <a:bodyPr/>
                    <a:lstStyle/>
                    <a:p>
                      <a:r>
                        <a:rPr lang="en-US" sz="2800" b="1"/>
                        <a:t>Total</a:t>
                      </a:r>
                    </a:p>
                  </a:txBody>
                  <a:tcPr marL="122903" marR="122903" marT="61451" marB="61451" anchor="ctr"/>
                </a:tc>
                <a:tc>
                  <a:txBody>
                    <a:bodyPr/>
                    <a:lstStyle/>
                    <a:p>
                      <a:pPr algn="ctr"/>
                      <a:r>
                        <a:rPr lang="en-US" sz="2800" b="1"/>
                        <a:t>30</a:t>
                      </a:r>
                    </a:p>
                  </a:txBody>
                  <a:tcPr marL="122903" marR="122903" marT="61451" marB="61451" anchor="ctr"/>
                </a:tc>
                <a:tc>
                  <a:txBody>
                    <a:bodyPr/>
                    <a:lstStyle/>
                    <a:p>
                      <a:pPr marL="0" marR="0" algn="ctr">
                        <a:lnSpc>
                          <a:spcPct val="107000"/>
                        </a:lnSpc>
                        <a:spcBef>
                          <a:spcPts val="0"/>
                        </a:spcBef>
                        <a:spcAft>
                          <a:spcPts val="0"/>
                        </a:spcAft>
                      </a:pPr>
                      <a:r>
                        <a:rPr lang="en-US" sz="2800" b="1" dirty="0">
                          <a:effectLst/>
                          <a:latin typeface="+mn-lt"/>
                          <a:ea typeface="Calibri" panose="020F0502020204030204" pitchFamily="34" charset="0"/>
                          <a:cs typeface="Times New Roman" panose="02020603050405020304" pitchFamily="18" charset="0"/>
                        </a:rPr>
                        <a:t>44</a:t>
                      </a:r>
                      <a:endParaRPr lang="en-US" sz="2800" dirty="0">
                        <a:effectLst/>
                        <a:latin typeface="+mn-lt"/>
                        <a:ea typeface="Calibri" panose="020F0502020204030204" pitchFamily="34" charset="0"/>
                        <a:cs typeface="Times New Roman" panose="02020603050405020304" pitchFamily="18" charset="0"/>
                      </a:endParaRPr>
                    </a:p>
                  </a:txBody>
                  <a:tcPr marL="8255" marR="8255" marT="8255" marB="0" anchor="ctr"/>
                </a:tc>
                <a:extLst>
                  <a:ext uri="{0D108BD9-81ED-4DB2-BD59-A6C34878D82A}">
                    <a16:rowId xmlns:a16="http://schemas.microsoft.com/office/drawing/2014/main" val="1664723288"/>
                  </a:ext>
                </a:extLst>
              </a:tr>
            </a:tbl>
          </a:graphicData>
        </a:graphic>
      </p:graphicFrame>
    </p:spTree>
    <p:extLst>
      <p:ext uri="{BB962C8B-B14F-4D97-AF65-F5344CB8AC3E}">
        <p14:creationId xmlns:p14="http://schemas.microsoft.com/office/powerpoint/2010/main" val="2179489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presentation_top.jpg">
            <a:extLst>
              <a:ext uri="{FF2B5EF4-FFF2-40B4-BE49-F238E27FC236}">
                <a16:creationId xmlns:a16="http://schemas.microsoft.com/office/drawing/2014/main" id="{9236C120-669D-A243-9C46-F1904602C39F}"/>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r="4762"/>
          <a:stretch/>
        </p:blipFill>
        <p:spPr>
          <a:xfrm>
            <a:off x="0" y="0"/>
            <a:ext cx="12192000" cy="2209800"/>
          </a:xfrm>
          <a:prstGeom prst="rect">
            <a:avLst/>
          </a:prstGeom>
        </p:spPr>
      </p:pic>
      <p:sp>
        <p:nvSpPr>
          <p:cNvPr id="2" name="Title 1">
            <a:extLst>
              <a:ext uri="{FF2B5EF4-FFF2-40B4-BE49-F238E27FC236}">
                <a16:creationId xmlns:a16="http://schemas.microsoft.com/office/drawing/2014/main" id="{76942474-2BDC-0F80-26B7-C4985B901797}"/>
              </a:ext>
            </a:extLst>
          </p:cNvPr>
          <p:cNvSpPr>
            <a:spLocks noGrp="1"/>
          </p:cNvSpPr>
          <p:nvPr>
            <p:ph type="title"/>
          </p:nvPr>
        </p:nvSpPr>
        <p:spPr/>
        <p:txBody>
          <a:bodyPr/>
          <a:lstStyle/>
          <a:p>
            <a:r>
              <a:rPr lang="en-US" b="1">
                <a:solidFill>
                  <a:schemeClr val="bg1"/>
                </a:solidFill>
                <a:latin typeface="+mn-lt"/>
              </a:rPr>
              <a:t>Location: Desk Aid and Inspection</a:t>
            </a:r>
          </a:p>
        </p:txBody>
      </p:sp>
      <p:graphicFrame>
        <p:nvGraphicFramePr>
          <p:cNvPr id="4" name="Content Placeholder 3">
            <a:extLst>
              <a:ext uri="{FF2B5EF4-FFF2-40B4-BE49-F238E27FC236}">
                <a16:creationId xmlns:a16="http://schemas.microsoft.com/office/drawing/2014/main" id="{1566E02E-DFB8-6EA7-939D-DF04D32FC930}"/>
              </a:ext>
            </a:extLst>
          </p:cNvPr>
          <p:cNvGraphicFramePr>
            <a:graphicFrameLocks noGrp="1"/>
          </p:cNvGraphicFramePr>
          <p:nvPr>
            <p:ph idx="1"/>
            <p:extLst>
              <p:ext uri="{D42A27DB-BD31-4B8C-83A1-F6EECF244321}">
                <p14:modId xmlns:p14="http://schemas.microsoft.com/office/powerpoint/2010/main" val="3969566742"/>
              </p:ext>
            </p:extLst>
          </p:nvPr>
        </p:nvGraphicFramePr>
        <p:xfrm>
          <a:off x="838200" y="2209799"/>
          <a:ext cx="10515600" cy="3967163"/>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a:extLst>
              <a:ext uri="{FF2B5EF4-FFF2-40B4-BE49-F238E27FC236}">
                <a16:creationId xmlns:a16="http://schemas.microsoft.com/office/drawing/2014/main" id="{E2B1038C-49FD-40DC-E6F5-77041A2A8E72}"/>
              </a:ext>
            </a:extLst>
          </p:cNvPr>
          <p:cNvSpPr txBox="1"/>
          <p:nvPr/>
        </p:nvSpPr>
        <p:spPr>
          <a:xfrm>
            <a:off x="3236110" y="5969655"/>
            <a:ext cx="5157181" cy="523220"/>
          </a:xfrm>
          <a:prstGeom prst="rect">
            <a:avLst/>
          </a:prstGeom>
          <a:noFill/>
        </p:spPr>
        <p:txBody>
          <a:bodyPr wrap="none" rtlCol="0">
            <a:spAutoFit/>
          </a:bodyPr>
          <a:lstStyle/>
          <a:p>
            <a:r>
              <a:rPr lang="en-US" sz="2800" dirty="0"/>
              <a:t>(n=30)			    (n=41)</a:t>
            </a:r>
          </a:p>
        </p:txBody>
      </p:sp>
    </p:spTree>
    <p:extLst>
      <p:ext uri="{BB962C8B-B14F-4D97-AF65-F5344CB8AC3E}">
        <p14:creationId xmlns:p14="http://schemas.microsoft.com/office/powerpoint/2010/main" val="1116461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presentation_top.jpg">
            <a:extLst>
              <a:ext uri="{FF2B5EF4-FFF2-40B4-BE49-F238E27FC236}">
                <a16:creationId xmlns:a16="http://schemas.microsoft.com/office/drawing/2014/main" id="{449CA180-64AB-D8AF-101B-74ECA568DF83}"/>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r="4762"/>
          <a:stretch/>
        </p:blipFill>
        <p:spPr>
          <a:xfrm>
            <a:off x="0" y="2"/>
            <a:ext cx="12192000" cy="2209800"/>
          </a:xfrm>
          <a:prstGeom prst="rect">
            <a:avLst/>
          </a:prstGeom>
        </p:spPr>
      </p:pic>
      <p:sp>
        <p:nvSpPr>
          <p:cNvPr id="3" name="Title 2">
            <a:extLst>
              <a:ext uri="{FF2B5EF4-FFF2-40B4-BE49-F238E27FC236}">
                <a16:creationId xmlns:a16="http://schemas.microsoft.com/office/drawing/2014/main" id="{9E79272D-27CC-20D4-C0E2-D2EAC195F0B4}"/>
              </a:ext>
            </a:extLst>
          </p:cNvPr>
          <p:cNvSpPr>
            <a:spLocks noGrp="1"/>
          </p:cNvSpPr>
          <p:nvPr>
            <p:ph type="title"/>
          </p:nvPr>
        </p:nvSpPr>
        <p:spPr/>
        <p:txBody>
          <a:bodyPr>
            <a:normAutofit/>
          </a:bodyPr>
          <a:lstStyle/>
          <a:p>
            <a:r>
              <a:rPr lang="en-US" b="1">
                <a:solidFill>
                  <a:schemeClr val="bg1"/>
                </a:solidFill>
                <a:latin typeface="+mn-lt"/>
              </a:rPr>
              <a:t>Complaints related to an engineering control: Desk Aid (n=30)</a:t>
            </a:r>
          </a:p>
        </p:txBody>
      </p:sp>
      <p:graphicFrame>
        <p:nvGraphicFramePr>
          <p:cNvPr id="7" name="Chart 6">
            <a:extLst>
              <a:ext uri="{FF2B5EF4-FFF2-40B4-BE49-F238E27FC236}">
                <a16:creationId xmlns:a16="http://schemas.microsoft.com/office/drawing/2014/main" id="{5A830F91-03E9-221F-41FF-DEEA6AF128AF}"/>
              </a:ext>
            </a:extLst>
          </p:cNvPr>
          <p:cNvGraphicFramePr>
            <a:graphicFrameLocks/>
          </p:cNvGraphicFramePr>
          <p:nvPr/>
        </p:nvGraphicFramePr>
        <p:xfrm>
          <a:off x="838200" y="2326686"/>
          <a:ext cx="10512547" cy="445030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 name="Content Placeholder 1">
            <a:extLst>
              <a:ext uri="{FF2B5EF4-FFF2-40B4-BE49-F238E27FC236}">
                <a16:creationId xmlns:a16="http://schemas.microsoft.com/office/drawing/2014/main" id="{B9D7B8EF-C578-22EA-8679-E984D69BBDC5}"/>
              </a:ext>
            </a:extLst>
          </p:cNvPr>
          <p:cNvGraphicFramePr>
            <a:graphicFrameLocks noGrp="1"/>
          </p:cNvGraphicFramePr>
          <p:nvPr>
            <p:ph idx="1"/>
            <p:extLst>
              <p:ext uri="{D42A27DB-BD31-4B8C-83A1-F6EECF244321}">
                <p14:modId xmlns:p14="http://schemas.microsoft.com/office/powerpoint/2010/main" val="914330732"/>
              </p:ext>
            </p:extLst>
          </p:nvPr>
        </p:nvGraphicFramePr>
        <p:xfrm>
          <a:off x="838200" y="2055811"/>
          <a:ext cx="10515600" cy="412115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124207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1F4B63C3-8743-FE2A-E79A-8B7E11B3FF4A}"/>
              </a:ext>
            </a:extLst>
          </p:cNvPr>
          <p:cNvSpPr>
            <a:spLocks noGrp="1"/>
          </p:cNvSpPr>
          <p:nvPr>
            <p:ph type="title"/>
          </p:nvPr>
        </p:nvSpPr>
        <p:spPr>
          <a:xfrm>
            <a:off x="0" y="0"/>
            <a:ext cx="10543592" cy="1338942"/>
          </a:xfrm>
        </p:spPr>
        <p:txBody>
          <a:bodyPr anchor="t">
            <a:noAutofit/>
          </a:bodyPr>
          <a:lstStyle/>
          <a:p>
            <a:r>
              <a:rPr lang="en-US" sz="4800" dirty="0">
                <a:solidFill>
                  <a:srgbClr val="FFFFFF"/>
                </a:solidFill>
                <a:latin typeface="Calibri" panose="020F0502020204030204" pitchFamily="34" charset="0"/>
                <a:cs typeface="Calibri" panose="020F0502020204030204" pitchFamily="34" charset="0"/>
              </a:rPr>
              <a:t>Employer Heat Illness Program Elements</a:t>
            </a:r>
            <a:br>
              <a:rPr lang="en-US" sz="4800" dirty="0">
                <a:solidFill>
                  <a:srgbClr val="FFFFFF"/>
                </a:solidFill>
                <a:latin typeface="Calibri" panose="020F0502020204030204" pitchFamily="34" charset="0"/>
                <a:cs typeface="Calibri" panose="020F0502020204030204" pitchFamily="34" charset="0"/>
              </a:rPr>
            </a:br>
            <a:r>
              <a:rPr lang="en-US" b="0" dirty="0">
                <a:solidFill>
                  <a:srgbClr val="FFFFFF"/>
                </a:solidFill>
                <a:latin typeface="Calibri" panose="020F0502020204030204" pitchFamily="34" charset="0"/>
                <a:cs typeface="Calibri" panose="020F0502020204030204" pitchFamily="34" charset="0"/>
              </a:rPr>
              <a:t>July - September 2022</a:t>
            </a:r>
            <a:br>
              <a:rPr lang="en-US" sz="4800" dirty="0">
                <a:solidFill>
                  <a:srgbClr val="FFFFFF"/>
                </a:solidFill>
                <a:latin typeface="Calibri" panose="020F0502020204030204" pitchFamily="34" charset="0"/>
                <a:cs typeface="Calibri" panose="020F0502020204030204" pitchFamily="34" charset="0"/>
              </a:rPr>
            </a:br>
            <a:endParaRPr lang="en-US" sz="4800" dirty="0">
              <a:solidFill>
                <a:srgbClr val="FFFFFF"/>
              </a:solidFill>
              <a:latin typeface="Calibri" panose="020F0502020204030204" pitchFamily="34" charset="0"/>
              <a:cs typeface="Calibri" panose="020F0502020204030204" pitchFamily="34" charset="0"/>
            </a:endParaRPr>
          </a:p>
        </p:txBody>
      </p:sp>
      <p:pic>
        <p:nvPicPr>
          <p:cNvPr id="21" name="Picture 21">
            <a:extLst>
              <a:ext uri="{FF2B5EF4-FFF2-40B4-BE49-F238E27FC236}">
                <a16:creationId xmlns:a16="http://schemas.microsoft.com/office/drawing/2014/main" id="{15C80AAB-251F-2660-CD8F-CB3761DBC0C2}"/>
              </a:ext>
            </a:extLst>
          </p:cNvPr>
          <p:cNvPicPr>
            <a:picLocks noGrp="1" noChangeAspect="1"/>
          </p:cNvPicPr>
          <p:nvPr>
            <p:ph idx="1"/>
          </p:nvPr>
        </p:nvPicPr>
        <p:blipFill>
          <a:blip r:embed="rId3"/>
          <a:stretch>
            <a:fillRect/>
          </a:stretch>
        </p:blipFill>
        <p:spPr>
          <a:xfrm>
            <a:off x="370967" y="2001796"/>
            <a:ext cx="11450065" cy="4505367"/>
          </a:xfrm>
        </p:spPr>
      </p:pic>
    </p:spTree>
    <p:extLst>
      <p:ext uri="{BB962C8B-B14F-4D97-AF65-F5344CB8AC3E}">
        <p14:creationId xmlns:p14="http://schemas.microsoft.com/office/powerpoint/2010/main" val="1685896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8EB70-9284-456D-66F7-232C7C41EBEF}"/>
              </a:ext>
            </a:extLst>
          </p:cNvPr>
          <p:cNvSpPr>
            <a:spLocks noGrp="1"/>
          </p:cNvSpPr>
          <p:nvPr>
            <p:ph type="title"/>
          </p:nvPr>
        </p:nvSpPr>
        <p:spPr/>
        <p:txBody>
          <a:bodyPr/>
          <a:lstStyle/>
          <a:p>
            <a:r>
              <a:rPr lang="en-US"/>
              <a:t>Inspection Heat Index</a:t>
            </a:r>
          </a:p>
        </p:txBody>
      </p:sp>
      <p:graphicFrame>
        <p:nvGraphicFramePr>
          <p:cNvPr id="4" name="Content Placeholder 3">
            <a:extLst>
              <a:ext uri="{FF2B5EF4-FFF2-40B4-BE49-F238E27FC236}">
                <a16:creationId xmlns:a16="http://schemas.microsoft.com/office/drawing/2014/main" id="{592AEC3E-A3DC-5AAA-5774-BF810A809F86}"/>
              </a:ext>
            </a:extLst>
          </p:cNvPr>
          <p:cNvGraphicFramePr>
            <a:graphicFrameLocks noGrp="1"/>
          </p:cNvGraphicFramePr>
          <p:nvPr>
            <p:ph sz="half" idx="1"/>
            <p:extLst>
              <p:ext uri="{D42A27DB-BD31-4B8C-83A1-F6EECF244321}">
                <p14:modId xmlns:p14="http://schemas.microsoft.com/office/powerpoint/2010/main" val="3648053998"/>
              </p:ext>
            </p:extLst>
          </p:nvPr>
        </p:nvGraphicFramePr>
        <p:xfrm>
          <a:off x="609600" y="2299570"/>
          <a:ext cx="5384799" cy="4305082"/>
        </p:xfrm>
        <a:graphic>
          <a:graphicData uri="http://schemas.openxmlformats.org/drawingml/2006/table">
            <a:tbl>
              <a:tblPr>
                <a:tableStyleId>{9D7B26C5-4107-4FEC-AEDC-1716B250A1EF}</a:tableStyleId>
              </a:tblPr>
              <a:tblGrid>
                <a:gridCol w="2773950">
                  <a:extLst>
                    <a:ext uri="{9D8B030D-6E8A-4147-A177-3AD203B41FA5}">
                      <a16:colId xmlns:a16="http://schemas.microsoft.com/office/drawing/2014/main" val="1311519491"/>
                    </a:ext>
                  </a:extLst>
                </a:gridCol>
                <a:gridCol w="2610849">
                  <a:extLst>
                    <a:ext uri="{9D8B030D-6E8A-4147-A177-3AD203B41FA5}">
                      <a16:colId xmlns:a16="http://schemas.microsoft.com/office/drawing/2014/main" val="3869711651"/>
                    </a:ext>
                  </a:extLst>
                </a:gridCol>
              </a:tblGrid>
              <a:tr h="891322">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800" b="1" dirty="0">
                          <a:latin typeface="Calibri" panose="020F0502020204030204" pitchFamily="34" charset="0"/>
                          <a:cs typeface="Calibri" panose="020F0502020204030204" pitchFamily="34" charset="0"/>
                        </a:rPr>
                        <a:t>OSHA/NIOSH Heat App Reading</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fontAlgn="b"/>
                      <a:r>
                        <a:rPr lang="en-US" sz="2800" b="1" i="0" u="none" strike="noStrike" dirty="0">
                          <a:solidFill>
                            <a:srgbClr val="000000"/>
                          </a:solidFill>
                          <a:effectLst/>
                          <a:latin typeface="Calibri" panose="020F0502020204030204" pitchFamily="34" charset="0"/>
                          <a:cs typeface="Calibri" panose="020F0502020204030204" pitchFamily="34" charset="0"/>
                        </a:rPr>
                        <a:t>Total</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921428932"/>
                  </a:ext>
                </a:extLst>
              </a:tr>
              <a:tr h="590117">
                <a:tc>
                  <a:txBody>
                    <a:bodyPr/>
                    <a:lstStyle/>
                    <a:p>
                      <a:pPr algn="ctr"/>
                      <a:r>
                        <a:rPr lang="en-US" sz="2800" dirty="0"/>
                        <a:t>Caution</a:t>
                      </a:r>
                    </a:p>
                    <a:p>
                      <a:pPr algn="ctr"/>
                      <a:r>
                        <a:rPr lang="en-US" sz="1800" dirty="0"/>
                        <a:t>(60-79)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F00"/>
                    </a:solidFill>
                  </a:tcPr>
                </a:tc>
                <a:tc>
                  <a:txBody>
                    <a:bodyPr/>
                    <a:lstStyle/>
                    <a:p>
                      <a:pPr algn="ctr" fontAlgn="b"/>
                      <a:r>
                        <a:rPr lang="en-US" sz="2800" b="1" i="0" u="none" strike="noStrike" dirty="0">
                          <a:solidFill>
                            <a:srgbClr val="000000"/>
                          </a:solidFill>
                          <a:effectLst/>
                          <a:latin typeface="Calibri" panose="020F0502020204030204" pitchFamily="34" charset="0"/>
                          <a:cs typeface="Calibri" panose="020F0502020204030204" pitchFamily="34" charset="0"/>
                        </a:rPr>
                        <a:t>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F00"/>
                    </a:solidFill>
                  </a:tcPr>
                </a:tc>
                <a:extLst>
                  <a:ext uri="{0D108BD9-81ED-4DB2-BD59-A6C34878D82A}">
                    <a16:rowId xmlns:a16="http://schemas.microsoft.com/office/drawing/2014/main" val="1376396162"/>
                  </a:ext>
                </a:extLst>
              </a:tr>
              <a:tr h="590117">
                <a:tc>
                  <a:txBody>
                    <a:bodyPr/>
                    <a:lstStyle/>
                    <a:p>
                      <a:pPr algn="ctr"/>
                      <a:r>
                        <a:rPr lang="en-US" sz="2800"/>
                        <a:t>Warning</a:t>
                      </a:r>
                    </a:p>
                    <a:p>
                      <a:pPr algn="ctr"/>
                      <a:r>
                        <a:rPr lang="en-US" sz="1800"/>
                        <a:t>(80-94)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C000"/>
                    </a:solidFill>
                  </a:tcPr>
                </a:tc>
                <a:tc>
                  <a:txBody>
                    <a:bodyPr/>
                    <a:lstStyle/>
                    <a:p>
                      <a:pPr algn="ctr" fontAlgn="b"/>
                      <a:r>
                        <a:rPr lang="en-US" sz="2800" b="1" i="0" u="none" strike="noStrike" dirty="0">
                          <a:solidFill>
                            <a:srgbClr val="000000"/>
                          </a:solidFill>
                          <a:effectLst/>
                          <a:latin typeface="Calibri" panose="020F0502020204030204" pitchFamily="34" charset="0"/>
                          <a:cs typeface="Calibri" panose="020F0502020204030204" pitchFamily="34" charset="0"/>
                        </a:rPr>
                        <a:t>12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C000"/>
                    </a:solidFill>
                  </a:tcPr>
                </a:tc>
                <a:extLst>
                  <a:ext uri="{0D108BD9-81ED-4DB2-BD59-A6C34878D82A}">
                    <a16:rowId xmlns:a16="http://schemas.microsoft.com/office/drawing/2014/main" val="3094469133"/>
                  </a:ext>
                </a:extLst>
              </a:tr>
              <a:tr h="590117">
                <a:tc>
                  <a:txBody>
                    <a:bodyPr/>
                    <a:lstStyle/>
                    <a:p>
                      <a:pPr algn="ctr"/>
                      <a:r>
                        <a:rPr lang="en-US" sz="2800"/>
                        <a:t>Danger</a:t>
                      </a:r>
                    </a:p>
                    <a:p>
                      <a:pPr algn="ctr"/>
                      <a:r>
                        <a:rPr lang="en-US" sz="1800"/>
                        <a:t>(</a:t>
                      </a:r>
                      <a:r>
                        <a:rPr lang="en-US" sz="1800" kern="1200">
                          <a:solidFill>
                            <a:schemeClr val="tx1"/>
                          </a:solidFill>
                          <a:effectLst/>
                          <a:latin typeface="+mn-lt"/>
                          <a:ea typeface="+mn-ea"/>
                          <a:cs typeface="+mn-cs"/>
                        </a:rPr>
                        <a:t>≥</a:t>
                      </a:r>
                      <a:r>
                        <a:rPr lang="en-US" sz="1800"/>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3300"/>
                    </a:solidFill>
                  </a:tcPr>
                </a:tc>
                <a:tc>
                  <a:txBody>
                    <a:bodyPr/>
                    <a:lstStyle/>
                    <a:p>
                      <a:pPr algn="ctr" fontAlgn="b"/>
                      <a:r>
                        <a:rPr lang="en-US" sz="2800" b="1" i="0" u="none" strike="noStrike" dirty="0">
                          <a:solidFill>
                            <a:srgbClr val="000000"/>
                          </a:solidFill>
                          <a:effectLst/>
                          <a:latin typeface="Calibri" panose="020F0502020204030204" pitchFamily="34" charset="0"/>
                          <a:cs typeface="Calibri" panose="020F0502020204030204" pitchFamily="34" charset="0"/>
                        </a:rPr>
                        <a:t>13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3300"/>
                    </a:solidFill>
                  </a:tcPr>
                </a:tc>
                <a:extLst>
                  <a:ext uri="{0D108BD9-81ED-4DB2-BD59-A6C34878D82A}">
                    <a16:rowId xmlns:a16="http://schemas.microsoft.com/office/drawing/2014/main" val="707598456"/>
                  </a:ext>
                </a:extLst>
              </a:tr>
              <a:tr h="399502">
                <a:tc>
                  <a:txBody>
                    <a:bodyPr/>
                    <a:lstStyle/>
                    <a:p>
                      <a:pPr algn="ctr"/>
                      <a:r>
                        <a:rPr lang="en-US" sz="2800">
                          <a:latin typeface="Calibri" panose="020F0502020204030204" pitchFamily="34" charset="0"/>
                          <a:cs typeface="Calibri" panose="020F0502020204030204" pitchFamily="34" charset="0"/>
                        </a:rPr>
                        <a:t>Missing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b"/>
                      <a:r>
                        <a:rPr lang="en-US" sz="2800" b="0" i="0" u="none" strike="noStrike" dirty="0">
                          <a:solidFill>
                            <a:srgbClr val="000000"/>
                          </a:solidFill>
                          <a:effectLst/>
                          <a:latin typeface="Calibri" panose="020F0502020204030204" pitchFamily="34" charset="0"/>
                          <a:cs typeface="Calibri" panose="020F0502020204030204" pitchFamily="34" charset="0"/>
                        </a:rPr>
                        <a:t>15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924399419"/>
                  </a:ext>
                </a:extLst>
              </a:tr>
              <a:tr h="399502">
                <a:tc>
                  <a:txBody>
                    <a:bodyPr/>
                    <a:lstStyle/>
                    <a:p>
                      <a:pPr algn="ctr"/>
                      <a:r>
                        <a:rPr lang="en-US" sz="2800">
                          <a:solidFill>
                            <a:schemeClr val="tx1"/>
                          </a:solidFill>
                          <a:latin typeface="Calibri" panose="020F0502020204030204" pitchFamily="34" charset="0"/>
                          <a:cs typeface="Calibri" panose="020F0502020204030204" pitchFamily="34" charset="0"/>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b"/>
                      <a:r>
                        <a:rPr lang="en-US" sz="2800" b="1" i="0" u="none" strike="noStrike" dirty="0">
                          <a:solidFill>
                            <a:srgbClr val="000000"/>
                          </a:solidFill>
                          <a:effectLst/>
                          <a:latin typeface="Calibri" panose="020F0502020204030204" pitchFamily="34" charset="0"/>
                          <a:cs typeface="Calibri" panose="020F0502020204030204" pitchFamily="34" charset="0"/>
                        </a:rPr>
                        <a:t>44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490756941"/>
                  </a:ext>
                </a:extLst>
              </a:tr>
            </a:tbl>
          </a:graphicData>
        </a:graphic>
      </p:graphicFrame>
      <p:sp>
        <p:nvSpPr>
          <p:cNvPr id="3" name="Content Placeholder 2">
            <a:extLst>
              <a:ext uri="{FF2B5EF4-FFF2-40B4-BE49-F238E27FC236}">
                <a16:creationId xmlns:a16="http://schemas.microsoft.com/office/drawing/2014/main" id="{803EC796-F126-4410-28B4-DFA8F79C3BEA}"/>
              </a:ext>
            </a:extLst>
          </p:cNvPr>
          <p:cNvSpPr>
            <a:spLocks noGrp="1"/>
          </p:cNvSpPr>
          <p:nvPr>
            <p:ph sz="half" idx="2"/>
          </p:nvPr>
        </p:nvSpPr>
        <p:spPr>
          <a:xfrm>
            <a:off x="6350000" y="3245463"/>
            <a:ext cx="5384800" cy="1752599"/>
          </a:xfrm>
        </p:spPr>
        <p:txBody>
          <a:bodyPr/>
          <a:lstStyle/>
          <a:p>
            <a:pPr marL="0" indent="0">
              <a:buNone/>
            </a:pPr>
            <a:r>
              <a:rPr lang="en-US" dirty="0"/>
              <a:t>Most inspections were done on days when the Heat App reading was warning or danger</a:t>
            </a:r>
          </a:p>
        </p:txBody>
      </p:sp>
    </p:spTree>
    <p:extLst>
      <p:ext uri="{BB962C8B-B14F-4D97-AF65-F5344CB8AC3E}">
        <p14:creationId xmlns:p14="http://schemas.microsoft.com/office/powerpoint/2010/main" val="3155017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3E22C-1BF6-82E6-4E14-22D34C495673}"/>
              </a:ext>
            </a:extLst>
          </p:cNvPr>
          <p:cNvSpPr>
            <a:spLocks noGrp="1"/>
          </p:cNvSpPr>
          <p:nvPr>
            <p:ph type="title"/>
          </p:nvPr>
        </p:nvSpPr>
        <p:spPr>
          <a:xfrm>
            <a:off x="609600" y="274638"/>
            <a:ext cx="9480884" cy="1143000"/>
          </a:xfrm>
        </p:spPr>
        <p:txBody>
          <a:bodyPr/>
          <a:lstStyle/>
          <a:p>
            <a:r>
              <a:rPr lang="en-US" dirty="0"/>
              <a:t>55% of inspection forms included measurement of environment heat (n=24)</a:t>
            </a:r>
          </a:p>
        </p:txBody>
      </p:sp>
      <p:pic>
        <p:nvPicPr>
          <p:cNvPr id="8" name="Picture 2" descr="C:\Users\Tustin-Aaron-W\Desktop\wbgt1.jpg">
            <a:extLst>
              <a:ext uri="{FF2B5EF4-FFF2-40B4-BE49-F238E27FC236}">
                <a16:creationId xmlns:a16="http://schemas.microsoft.com/office/drawing/2014/main" id="{36C6CF9B-741A-EFF5-A28E-6E9231CA9021}"/>
              </a:ext>
            </a:extLst>
          </p:cNvPr>
          <p:cNvPicPr>
            <a:picLocks noGrp="1" noChangeAspect="1" noChangeArrowheads="1"/>
          </p:cNvPicPr>
          <p:nvPr>
            <p:ph idx="1"/>
          </p:nvPr>
        </p:nvPicPr>
        <p:blipFill>
          <a:blip r:embed="rId3">
            <a:extLst>
              <a:ext uri="{BEBA8EAE-BF5A-486C-A8C5-ECC9F3942E4B}">
                <a14:imgProps xmlns:a14="http://schemas.microsoft.com/office/drawing/2010/main">
                  <a14:imgLayer r:embed="rId4">
                    <a14:imgEffect>
                      <a14:backgroundRemoval t="8352" b="92747" l="10000" r="90000">
                        <a14:foregroundMark x1="26727" y1="15165" x2="26727" y2="15165"/>
                        <a14:foregroundMark x1="28364" y1="11868" x2="28364" y2="11868"/>
                        <a14:foregroundMark x1="63818" y1="8571" x2="63818" y2="8571"/>
                        <a14:foregroundMark x1="31273" y1="13187" x2="31273" y2="13187"/>
                        <a14:foregroundMark x1="31818" y1="15165" x2="31818" y2="15165"/>
                        <a14:foregroundMark x1="31091" y1="17802" x2="31091" y2="17802"/>
                        <a14:foregroundMark x1="28545" y1="18901" x2="28545" y2="18901"/>
                        <a14:foregroundMark x1="31455" y1="23956" x2="31455" y2="23956"/>
                        <a14:foregroundMark x1="33636" y1="23077" x2="33636" y2="23077"/>
                        <a14:foregroundMark x1="35455" y1="21319" x2="35455" y2="21319"/>
                        <a14:foregroundMark x1="30545" y1="25275" x2="30545" y2="25275"/>
                        <a14:foregroundMark x1="30909" y1="28132" x2="30909" y2="28132"/>
                        <a14:foregroundMark x1="31091" y1="31209" x2="31091" y2="31209"/>
                        <a14:foregroundMark x1="30545" y1="30110" x2="30545" y2="30110"/>
                        <a14:foregroundMark x1="30727" y1="32747" x2="30727" y2="32747"/>
                        <a14:foregroundMark x1="30909" y1="35165" x2="30909" y2="35165"/>
                        <a14:foregroundMark x1="30909" y1="9451" x2="30909" y2="9451"/>
                        <a14:foregroundMark x1="32182" y1="9890" x2="32182" y2="9890"/>
                        <a14:foregroundMark x1="33273" y1="10549" x2="33273" y2="10549"/>
                        <a14:foregroundMark x1="34182" y1="11429" x2="34182" y2="11429"/>
                        <a14:foregroundMark x1="35091" y1="12527" x2="35091" y2="12527"/>
                        <a14:foregroundMark x1="36182" y1="13626" x2="36182" y2="13626"/>
                        <a14:foregroundMark x1="37091" y1="14505" x2="37091" y2="14505"/>
                        <a14:foregroundMark x1="32727" y1="9670" x2="32727" y2="9670"/>
                        <a14:foregroundMark x1="34545" y1="10549" x2="34545" y2="10549"/>
                        <a14:foregroundMark x1="37091" y1="13187" x2="37091" y2="13187"/>
                        <a14:foregroundMark x1="23818" y1="67473" x2="23818" y2="67473"/>
                        <a14:foregroundMark x1="24545" y1="79341" x2="24545" y2="79341"/>
                        <a14:foregroundMark x1="23636" y1="80440" x2="23636" y2="80440"/>
                        <a14:foregroundMark x1="24727" y1="78022" x2="24727" y2="78022"/>
                        <a14:foregroundMark x1="25455" y1="90769" x2="25455" y2="90769"/>
                        <a14:foregroundMark x1="27091" y1="91429" x2="27091" y2="91429"/>
                        <a14:foregroundMark x1="28909" y1="92747" x2="28909" y2="92747"/>
                        <a14:foregroundMark x1="24182" y1="80000" x2="24182" y2="80000"/>
                        <a14:foregroundMark x1="33636" y1="9670" x2="33636" y2="9670"/>
                        <a14:backgroundMark x1="20909" y1="32308" x2="20909" y2="32308"/>
                        <a14:backgroundMark x1="20909" y1="60000" x2="20909" y2="60000"/>
                        <a14:backgroundMark x1="78545" y1="54066" x2="78545" y2="54066"/>
                        <a14:backgroundMark x1="22545" y1="21099" x2="22545" y2="21099"/>
                        <a14:backgroundMark x1="23818" y1="26374" x2="23818" y2="26374"/>
                        <a14:backgroundMark x1="38364" y1="30110" x2="38364" y2="30110"/>
                        <a14:backgroundMark x1="25455" y1="27912" x2="25455" y2="27912"/>
                      </a14:backgroundRemoval>
                    </a14:imgEffect>
                  </a14:imgLayer>
                </a14:imgProps>
              </a:ext>
              <a:ext uri="{28A0092B-C50C-407E-A947-70E740481C1C}">
                <a14:useLocalDpi xmlns:a14="http://schemas.microsoft.com/office/drawing/2010/main" val="0"/>
              </a:ext>
            </a:extLst>
          </a:blip>
          <a:stretch>
            <a:fillRect/>
          </a:stretch>
        </p:blipFill>
        <p:spPr bwMode="auto">
          <a:xfrm>
            <a:off x="0" y="2076696"/>
            <a:ext cx="4549845" cy="3763963"/>
          </a:xfrm>
          <a:prstGeom prst="rect">
            <a:avLst/>
          </a:prstGeom>
          <a:noFill/>
          <a:extLst>
            <a:ext uri="{909E8E84-426E-40DD-AFC4-6F175D3DCCD1}">
              <a14:hiddenFill xmlns:a14="http://schemas.microsoft.com/office/drawing/2010/main">
                <a:solidFill>
                  <a:srgbClr val="FFFFFF"/>
                </a:solidFill>
              </a14:hiddenFill>
            </a:ext>
          </a:extLst>
        </p:spPr>
      </p:pic>
      <p:pic>
        <p:nvPicPr>
          <p:cNvPr id="9" name="Content Placeholder 8" descr="Graphical user interface&#10;&#10;Description automatically generated with medium confidence">
            <a:extLst>
              <a:ext uri="{FF2B5EF4-FFF2-40B4-BE49-F238E27FC236}">
                <a16:creationId xmlns:a16="http://schemas.microsoft.com/office/drawing/2014/main" id="{D67E3B5E-F6B5-5759-CB20-49CC692BB129}"/>
              </a:ext>
            </a:extLst>
          </p:cNvPr>
          <p:cNvPicPr>
            <a:picLocks noGrp="1" noChangeAspect="1"/>
          </p:cNvPicPr>
          <p:nvPr>
            <p:ph sz="half" idx="4294967295"/>
          </p:nvPr>
        </p:nvPicPr>
        <p:blipFill>
          <a:blip r:embed="rId5" cstate="email">
            <a:extLst>
              <a:ext uri="{BEBA8EAE-BF5A-486C-A8C5-ECC9F3942E4B}">
                <a14:imgProps xmlns:a14="http://schemas.microsoft.com/office/drawing/2010/main">
                  <a14:imgLayer r:embed="rId6">
                    <a14:imgEffect>
                      <a14:backgroundRemoval t="1867" b="99667" l="10000" r="90000">
                        <a14:foregroundMark x1="44067" y1="8733" x2="44067" y2="8733"/>
                        <a14:foregroundMark x1="38267" y1="6333" x2="38267" y2="6333"/>
                        <a14:foregroundMark x1="40067" y1="3400" x2="40067" y2="3400"/>
                        <a14:foregroundMark x1="41667" y1="1867" x2="41667" y2="1867"/>
                        <a14:foregroundMark x1="56467" y1="28000" x2="56467" y2="28000"/>
                        <a14:foregroundMark x1="59267" y1="31667" x2="59267" y2="31667"/>
                        <a14:foregroundMark x1="59533" y1="35667" x2="59533" y2="35667"/>
                        <a14:foregroundMark x1="51867" y1="30333" x2="51867" y2="30333"/>
                        <a14:foregroundMark x1="49467" y1="28533" x2="49467" y2="28533"/>
                        <a14:foregroundMark x1="47467" y1="34200" x2="47467" y2="34200"/>
                        <a14:foregroundMark x1="49467" y1="34333" x2="49467" y2="34333"/>
                        <a14:foregroundMark x1="51067" y1="38933" x2="51067" y2="38933"/>
                        <a14:foregroundMark x1="55533" y1="39200" x2="55533" y2="39200"/>
                        <a14:foregroundMark x1="41933" y1="40933" x2="41933" y2="40933"/>
                        <a14:foregroundMark x1="43267" y1="38400" x2="43267" y2="38400"/>
                        <a14:foregroundMark x1="42867" y1="35933" x2="42867" y2="35933"/>
                        <a14:foregroundMark x1="44467" y1="38933" x2="44467" y2="38933"/>
                        <a14:foregroundMark x1="45000" y1="41200" x2="45000" y2="41200"/>
                        <a14:foregroundMark x1="41533" y1="40133" x2="41533" y2="40133"/>
                        <a14:foregroundMark x1="51600" y1="70333" x2="51600" y2="70333"/>
                        <a14:foregroundMark x1="53400" y1="95600" x2="53400" y2="95600"/>
                        <a14:foregroundMark x1="51333" y1="99667" x2="51333" y2="99667"/>
                      </a14:backgroundRemoval>
                    </a14:imgEffect>
                  </a14:imgLayer>
                </a14:imgProps>
              </a:ext>
              <a:ext uri="{28A0092B-C50C-407E-A947-70E740481C1C}">
                <a14:useLocalDpi xmlns:a14="http://schemas.microsoft.com/office/drawing/2010/main" val="0"/>
              </a:ext>
            </a:extLst>
          </a:blip>
          <a:stretch>
            <a:fillRect/>
          </a:stretch>
        </p:blipFill>
        <p:spPr>
          <a:xfrm>
            <a:off x="4302313" y="2164991"/>
            <a:ext cx="3587374" cy="3587374"/>
          </a:xfrm>
          <a:prstGeom prst="rect">
            <a:avLst/>
          </a:prstGeom>
        </p:spPr>
      </p:pic>
      <p:sp>
        <p:nvSpPr>
          <p:cNvPr id="10" name="TextBox 9">
            <a:extLst>
              <a:ext uri="{FF2B5EF4-FFF2-40B4-BE49-F238E27FC236}">
                <a16:creationId xmlns:a16="http://schemas.microsoft.com/office/drawing/2014/main" id="{CB2D8E9F-79D6-99D1-318F-B505EB4C509C}"/>
              </a:ext>
            </a:extLst>
          </p:cNvPr>
          <p:cNvSpPr txBox="1"/>
          <p:nvPr/>
        </p:nvSpPr>
        <p:spPr>
          <a:xfrm>
            <a:off x="5527654" y="5752365"/>
            <a:ext cx="1854657" cy="830997"/>
          </a:xfrm>
          <a:prstGeom prst="rect">
            <a:avLst/>
          </a:prstGeom>
          <a:noFill/>
        </p:spPr>
        <p:txBody>
          <a:bodyPr wrap="square" rtlCol="0">
            <a:spAutoFit/>
          </a:bodyPr>
          <a:lstStyle/>
          <a:p>
            <a:r>
              <a:rPr lang="en-US" sz="4800" dirty="0"/>
              <a:t>33%</a:t>
            </a:r>
          </a:p>
        </p:txBody>
      </p:sp>
      <p:sp>
        <p:nvSpPr>
          <p:cNvPr id="11" name="TextBox 10">
            <a:extLst>
              <a:ext uri="{FF2B5EF4-FFF2-40B4-BE49-F238E27FC236}">
                <a16:creationId xmlns:a16="http://schemas.microsoft.com/office/drawing/2014/main" id="{F954EB1B-24A1-EE50-1464-1DB771A7235B}"/>
              </a:ext>
            </a:extLst>
          </p:cNvPr>
          <p:cNvSpPr txBox="1"/>
          <p:nvPr/>
        </p:nvSpPr>
        <p:spPr>
          <a:xfrm>
            <a:off x="1409538" y="5752365"/>
            <a:ext cx="2283575" cy="830997"/>
          </a:xfrm>
          <a:prstGeom prst="rect">
            <a:avLst/>
          </a:prstGeom>
          <a:noFill/>
        </p:spPr>
        <p:txBody>
          <a:bodyPr wrap="square" rtlCol="0">
            <a:spAutoFit/>
          </a:bodyPr>
          <a:lstStyle/>
          <a:p>
            <a:r>
              <a:rPr lang="en-US" sz="4800" dirty="0"/>
              <a:t>42%</a:t>
            </a:r>
          </a:p>
        </p:txBody>
      </p:sp>
      <p:pic>
        <p:nvPicPr>
          <p:cNvPr id="13" name="Picture 2" descr="C:\Users\Tustin-Aaron-W\Desktop\wbgt1.jpg">
            <a:extLst>
              <a:ext uri="{FF2B5EF4-FFF2-40B4-BE49-F238E27FC236}">
                <a16:creationId xmlns:a16="http://schemas.microsoft.com/office/drawing/2014/main" id="{610BD644-E7A4-D0F8-51AC-D1A3A5E4177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8352" b="92747" l="10000" r="90000">
                        <a14:foregroundMark x1="26727" y1="15165" x2="26727" y2="15165"/>
                        <a14:foregroundMark x1="28364" y1="11868" x2="28364" y2="11868"/>
                        <a14:foregroundMark x1="63818" y1="8571" x2="63818" y2="8571"/>
                        <a14:foregroundMark x1="31273" y1="13187" x2="31273" y2="13187"/>
                        <a14:foregroundMark x1="31818" y1="15165" x2="31818" y2="15165"/>
                        <a14:foregroundMark x1="31091" y1="17802" x2="31091" y2="17802"/>
                        <a14:foregroundMark x1="28545" y1="18901" x2="28545" y2="18901"/>
                        <a14:foregroundMark x1="31455" y1="23956" x2="31455" y2="23956"/>
                        <a14:foregroundMark x1="33636" y1="23077" x2="33636" y2="23077"/>
                        <a14:foregroundMark x1="35455" y1="21319" x2="35455" y2="21319"/>
                        <a14:foregroundMark x1="30545" y1="25275" x2="30545" y2="25275"/>
                        <a14:foregroundMark x1="30909" y1="28132" x2="30909" y2="28132"/>
                        <a14:foregroundMark x1="31091" y1="31209" x2="31091" y2="31209"/>
                        <a14:foregroundMark x1="30545" y1="30110" x2="30545" y2="30110"/>
                        <a14:foregroundMark x1="30727" y1="32747" x2="30727" y2="32747"/>
                        <a14:foregroundMark x1="30909" y1="35165" x2="30909" y2="35165"/>
                        <a14:foregroundMark x1="30909" y1="9451" x2="30909" y2="9451"/>
                        <a14:foregroundMark x1="32182" y1="9890" x2="32182" y2="9890"/>
                        <a14:foregroundMark x1="33273" y1="10549" x2="33273" y2="10549"/>
                        <a14:foregroundMark x1="34182" y1="11429" x2="34182" y2="11429"/>
                        <a14:foregroundMark x1="35091" y1="12527" x2="35091" y2="12527"/>
                        <a14:foregroundMark x1="36182" y1="13626" x2="36182" y2="13626"/>
                        <a14:foregroundMark x1="37091" y1="14505" x2="37091" y2="14505"/>
                        <a14:foregroundMark x1="32727" y1="9670" x2="32727" y2="9670"/>
                        <a14:foregroundMark x1="34545" y1="10549" x2="34545" y2="10549"/>
                        <a14:foregroundMark x1="37091" y1="13187" x2="37091" y2="13187"/>
                        <a14:foregroundMark x1="23818" y1="67473" x2="23818" y2="67473"/>
                        <a14:foregroundMark x1="24545" y1="79341" x2="24545" y2="79341"/>
                        <a14:foregroundMark x1="23636" y1="80440" x2="23636" y2="80440"/>
                        <a14:foregroundMark x1="24727" y1="78022" x2="24727" y2="78022"/>
                        <a14:foregroundMark x1="25455" y1="90769" x2="25455" y2="90769"/>
                        <a14:foregroundMark x1="27091" y1="91429" x2="27091" y2="91429"/>
                        <a14:foregroundMark x1="28909" y1="92747" x2="28909" y2="92747"/>
                        <a14:foregroundMark x1="24182" y1="80000" x2="24182" y2="80000"/>
                        <a14:foregroundMark x1="33636" y1="9670" x2="33636" y2="9670"/>
                        <a14:backgroundMark x1="20909" y1="32308" x2="20909" y2="32308"/>
                        <a14:backgroundMark x1="20909" y1="60000" x2="20909" y2="60000"/>
                        <a14:backgroundMark x1="78545" y1="54066" x2="78545" y2="54066"/>
                        <a14:backgroundMark x1="22545" y1="21099" x2="22545" y2="21099"/>
                        <a14:backgroundMark x1="23818" y1="26374" x2="23818" y2="26374"/>
                        <a14:backgroundMark x1="38364" y1="30110" x2="38364" y2="30110"/>
                        <a14:backgroundMark x1="25455" y1="27912" x2="25455" y2="27912"/>
                      </a14:backgroundRemoval>
                    </a14:imgEffect>
                  </a14:imgLayer>
                </a14:imgProps>
              </a:ext>
              <a:ext uri="{28A0092B-C50C-407E-A947-70E740481C1C}">
                <a14:useLocalDpi xmlns:a14="http://schemas.microsoft.com/office/drawing/2010/main" val="0"/>
              </a:ext>
            </a:extLst>
          </a:blip>
          <a:stretch>
            <a:fillRect/>
          </a:stretch>
        </p:blipFill>
        <p:spPr bwMode="auto">
          <a:xfrm>
            <a:off x="7889687" y="2434995"/>
            <a:ext cx="2574577" cy="2129877"/>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Diagonal Corners Rounded 17">
            <a:extLst>
              <a:ext uri="{FF2B5EF4-FFF2-40B4-BE49-F238E27FC236}">
                <a16:creationId xmlns:a16="http://schemas.microsoft.com/office/drawing/2014/main" id="{A4011166-3E38-6784-7E39-F8DD71982851}"/>
              </a:ext>
            </a:extLst>
          </p:cNvPr>
          <p:cNvSpPr/>
          <p:nvPr/>
        </p:nvSpPr>
        <p:spPr>
          <a:xfrm>
            <a:off x="9063789" y="5668721"/>
            <a:ext cx="3128211" cy="1189279"/>
          </a:xfrm>
          <a:prstGeom prst="round2Diag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122B2570-0912-C6F3-2D4A-C5F079A24C3C}"/>
              </a:ext>
            </a:extLst>
          </p:cNvPr>
          <p:cNvSpPr txBox="1"/>
          <p:nvPr/>
        </p:nvSpPr>
        <p:spPr>
          <a:xfrm>
            <a:off x="8397074" y="5830475"/>
            <a:ext cx="2574577" cy="830997"/>
          </a:xfrm>
          <a:prstGeom prst="rect">
            <a:avLst/>
          </a:prstGeom>
          <a:noFill/>
        </p:spPr>
        <p:txBody>
          <a:bodyPr wrap="square" rtlCol="0">
            <a:spAutoFit/>
          </a:bodyPr>
          <a:lstStyle/>
          <a:p>
            <a:pPr algn="ctr"/>
            <a:r>
              <a:rPr lang="en-US" sz="4800" dirty="0"/>
              <a:t>25%</a:t>
            </a:r>
          </a:p>
        </p:txBody>
      </p:sp>
      <p:pic>
        <p:nvPicPr>
          <p:cNvPr id="14" name="Content Placeholder 8" descr="Graphical user interface&#10;&#10;Description automatically generated with medium confidence">
            <a:extLst>
              <a:ext uri="{FF2B5EF4-FFF2-40B4-BE49-F238E27FC236}">
                <a16:creationId xmlns:a16="http://schemas.microsoft.com/office/drawing/2014/main" id="{AF22CC36-113D-7D8D-FC5A-3992D5B4F87A}"/>
              </a:ext>
            </a:extLst>
          </p:cNvPr>
          <p:cNvPicPr>
            <a:picLocks noChangeAspect="1"/>
          </p:cNvPicPr>
          <p:nvPr/>
        </p:nvPicPr>
        <p:blipFill>
          <a:blip r:embed="rId5" cstate="email">
            <a:extLst>
              <a:ext uri="{BEBA8EAE-BF5A-486C-A8C5-ECC9F3942E4B}">
                <a14:imgProps xmlns:a14="http://schemas.microsoft.com/office/drawing/2010/main">
                  <a14:imgLayer r:embed="rId6">
                    <a14:imgEffect>
                      <a14:backgroundRemoval t="1867" b="99667" l="10000" r="90000">
                        <a14:foregroundMark x1="44067" y1="8733" x2="44067" y2="8733"/>
                        <a14:foregroundMark x1="38267" y1="6333" x2="38267" y2="6333"/>
                        <a14:foregroundMark x1="40067" y1="3400" x2="40067" y2="3400"/>
                        <a14:foregroundMark x1="41667" y1="1867" x2="41667" y2="1867"/>
                        <a14:foregroundMark x1="56467" y1="28000" x2="56467" y2="28000"/>
                        <a14:foregroundMark x1="59267" y1="31667" x2="59267" y2="31667"/>
                        <a14:foregroundMark x1="59533" y1="35667" x2="59533" y2="35667"/>
                        <a14:foregroundMark x1="51867" y1="30333" x2="51867" y2="30333"/>
                        <a14:foregroundMark x1="49467" y1="28533" x2="49467" y2="28533"/>
                        <a14:foregroundMark x1="47467" y1="34200" x2="47467" y2="34200"/>
                        <a14:foregroundMark x1="49467" y1="34333" x2="49467" y2="34333"/>
                        <a14:foregroundMark x1="51067" y1="38933" x2="51067" y2="38933"/>
                        <a14:foregroundMark x1="55533" y1="39200" x2="55533" y2="39200"/>
                        <a14:foregroundMark x1="41933" y1="40933" x2="41933" y2="40933"/>
                        <a14:foregroundMark x1="43267" y1="38400" x2="43267" y2="38400"/>
                        <a14:foregroundMark x1="42867" y1="35933" x2="42867" y2="35933"/>
                        <a14:foregroundMark x1="44467" y1="38933" x2="44467" y2="38933"/>
                        <a14:foregroundMark x1="45000" y1="41200" x2="45000" y2="41200"/>
                        <a14:foregroundMark x1="41533" y1="40133" x2="41533" y2="40133"/>
                        <a14:foregroundMark x1="51600" y1="70333" x2="51600" y2="70333"/>
                        <a14:foregroundMark x1="53400" y1="95600" x2="53400" y2="95600"/>
                        <a14:foregroundMark x1="51333" y1="99667" x2="51333" y2="99667"/>
                      </a14:backgroundRemoval>
                    </a14:imgEffect>
                  </a14:imgLayer>
                </a14:imgProps>
              </a:ext>
              <a:ext uri="{28A0092B-C50C-407E-A947-70E740481C1C}">
                <a14:useLocalDpi xmlns:a14="http://schemas.microsoft.com/office/drawing/2010/main" val="0"/>
              </a:ext>
            </a:extLst>
          </a:blip>
          <a:stretch>
            <a:fillRect/>
          </a:stretch>
        </p:blipFill>
        <p:spPr>
          <a:xfrm>
            <a:off x="8808070" y="3429000"/>
            <a:ext cx="2325151" cy="2325151"/>
          </a:xfrm>
          <a:prstGeom prst="rect">
            <a:avLst/>
          </a:prstGeom>
        </p:spPr>
      </p:pic>
    </p:spTree>
    <p:extLst>
      <p:ext uri="{BB962C8B-B14F-4D97-AF65-F5344CB8AC3E}">
        <p14:creationId xmlns:p14="http://schemas.microsoft.com/office/powerpoint/2010/main" val="1574052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DBE9B-443A-86FC-3182-20A26A1C493E}"/>
              </a:ext>
            </a:extLst>
          </p:cNvPr>
          <p:cNvSpPr>
            <a:spLocks noGrp="1"/>
          </p:cNvSpPr>
          <p:nvPr>
            <p:ph type="title"/>
          </p:nvPr>
        </p:nvSpPr>
        <p:spPr>
          <a:xfrm>
            <a:off x="609600" y="274638"/>
            <a:ext cx="11582400" cy="1143000"/>
          </a:xfrm>
        </p:spPr>
        <p:txBody>
          <a:bodyPr/>
          <a:lstStyle/>
          <a:p>
            <a:r>
              <a:rPr lang="en-US" dirty="0"/>
              <a:t>Heat Index Category Comparison between Kestrel and OSHA/NIOSH Heat Safety App (n=21)</a:t>
            </a:r>
          </a:p>
        </p:txBody>
      </p:sp>
      <p:graphicFrame>
        <p:nvGraphicFramePr>
          <p:cNvPr id="4" name="Table 4">
            <a:extLst>
              <a:ext uri="{FF2B5EF4-FFF2-40B4-BE49-F238E27FC236}">
                <a16:creationId xmlns:a16="http://schemas.microsoft.com/office/drawing/2014/main" id="{3816BFEA-73C2-7A9F-5BED-AC5A610FC5AC}"/>
              </a:ext>
            </a:extLst>
          </p:cNvPr>
          <p:cNvGraphicFramePr>
            <a:graphicFrameLocks noGrp="1"/>
          </p:cNvGraphicFramePr>
          <p:nvPr>
            <p:ph idx="1"/>
            <p:extLst>
              <p:ext uri="{D42A27DB-BD31-4B8C-83A1-F6EECF244321}">
                <p14:modId xmlns:p14="http://schemas.microsoft.com/office/powerpoint/2010/main" val="605758386"/>
              </p:ext>
            </p:extLst>
          </p:nvPr>
        </p:nvGraphicFramePr>
        <p:xfrm>
          <a:off x="609600" y="2362200"/>
          <a:ext cx="11177016" cy="4206240"/>
        </p:xfrm>
        <a:graphic>
          <a:graphicData uri="http://schemas.openxmlformats.org/drawingml/2006/table">
            <a:tbl>
              <a:tblPr firstRow="1" bandRow="1">
                <a:tableStyleId>{2D5ABB26-0587-4C30-8999-92F81FD0307C}</a:tableStyleId>
              </a:tblPr>
              <a:tblGrid>
                <a:gridCol w="2794254">
                  <a:extLst>
                    <a:ext uri="{9D8B030D-6E8A-4147-A177-3AD203B41FA5}">
                      <a16:colId xmlns:a16="http://schemas.microsoft.com/office/drawing/2014/main" val="1535856348"/>
                    </a:ext>
                  </a:extLst>
                </a:gridCol>
                <a:gridCol w="2794254">
                  <a:extLst>
                    <a:ext uri="{9D8B030D-6E8A-4147-A177-3AD203B41FA5}">
                      <a16:colId xmlns:a16="http://schemas.microsoft.com/office/drawing/2014/main" val="2745481293"/>
                    </a:ext>
                  </a:extLst>
                </a:gridCol>
                <a:gridCol w="2794254">
                  <a:extLst>
                    <a:ext uri="{9D8B030D-6E8A-4147-A177-3AD203B41FA5}">
                      <a16:colId xmlns:a16="http://schemas.microsoft.com/office/drawing/2014/main" val="3481410458"/>
                    </a:ext>
                  </a:extLst>
                </a:gridCol>
                <a:gridCol w="2794254">
                  <a:extLst>
                    <a:ext uri="{9D8B030D-6E8A-4147-A177-3AD203B41FA5}">
                      <a16:colId xmlns:a16="http://schemas.microsoft.com/office/drawing/2014/main" val="4248271491"/>
                    </a:ext>
                  </a:extLst>
                </a:gridCol>
              </a:tblGrid>
              <a:tr h="699821">
                <a:tc>
                  <a:txBody>
                    <a:bodyPr/>
                    <a:lstStyle/>
                    <a:p>
                      <a:pPr algn="ctr"/>
                      <a:endParaRPr lang="en-US"/>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a:t>Kestrel/Quest Reading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t>Average Heat Index </a:t>
                      </a:r>
                      <a:r>
                        <a:rPr lang="en-US" sz="1800">
                          <a:solidFill>
                            <a:schemeClr val="tx1"/>
                          </a:solidFill>
                        </a:rPr>
                        <a:t>92 (Range: 74-106)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479893"/>
                  </a:ext>
                </a:extLst>
              </a:tr>
              <a:tr h="699821">
                <a:tc>
                  <a:txBody>
                    <a:bodyPr/>
                    <a:lstStyle/>
                    <a:p>
                      <a:pPr algn="ctr"/>
                      <a:r>
                        <a:rPr lang="en-US" sz="2400" dirty="0"/>
                        <a:t>OSHA/NIOSH Heat App Reading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Average Heat</a:t>
                      </a:r>
                      <a:r>
                        <a:rPr lang="en-US" sz="1800" baseline="0" dirty="0"/>
                        <a:t> Index </a:t>
                      </a:r>
                      <a:r>
                        <a:rPr lang="en-US" sz="1800" baseline="0" dirty="0">
                          <a:solidFill>
                            <a:schemeClr val="tx1"/>
                          </a:solidFill>
                        </a:rPr>
                        <a:t>91</a:t>
                      </a:r>
                      <a:r>
                        <a:rPr lang="en-US" sz="1800" dirty="0">
                          <a:solidFill>
                            <a:schemeClr val="tx1"/>
                          </a:solidFill>
                        </a:rPr>
                        <a:t> (Range:70-102)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Caution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66"/>
                    </a:solidFill>
                  </a:tcPr>
                </a:tc>
                <a:tc>
                  <a:txBody>
                    <a:bodyPr/>
                    <a:lstStyle/>
                    <a:p>
                      <a:pPr algn="ctr"/>
                      <a:r>
                        <a:rPr lang="en-US" sz="2400" dirty="0"/>
                        <a:t>Warning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2400"/>
                        <a:t>Danger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836759675"/>
                  </a:ext>
                </a:extLst>
              </a:tr>
              <a:tr h="699821">
                <a:tc>
                  <a:txBody>
                    <a:bodyPr/>
                    <a:lstStyle/>
                    <a:p>
                      <a:pPr algn="ctr"/>
                      <a:r>
                        <a:rPr lang="en-US" sz="2400" dirty="0"/>
                        <a:t>Caution</a:t>
                      </a:r>
                    </a:p>
                    <a:p>
                      <a:pPr algn="ctr"/>
                      <a:r>
                        <a:rPr lang="en-US" sz="1600" dirty="0"/>
                        <a:t>(60-79)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400"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66"/>
                    </a:solidFill>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5225818"/>
                  </a:ext>
                </a:extLst>
              </a:tr>
              <a:tr h="699821">
                <a:tc>
                  <a:txBody>
                    <a:bodyPr/>
                    <a:lstStyle/>
                    <a:p>
                      <a:pPr algn="ctr"/>
                      <a:r>
                        <a:rPr lang="en-US" sz="2400" dirty="0"/>
                        <a:t>Warning</a:t>
                      </a:r>
                    </a:p>
                    <a:p>
                      <a:pPr algn="ctr"/>
                      <a:r>
                        <a:rPr lang="en-US" sz="1600" dirty="0"/>
                        <a:t>(80-94)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endParaRPr lang="en-US" sz="24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2400"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0777181"/>
                  </a:ext>
                </a:extLst>
              </a:tr>
              <a:tr h="699821">
                <a:tc>
                  <a:txBody>
                    <a:bodyPr/>
                    <a:lstStyle/>
                    <a:p>
                      <a:pPr algn="ctr"/>
                      <a:r>
                        <a:rPr lang="en-US" sz="2400" dirty="0"/>
                        <a:t>Danger</a:t>
                      </a:r>
                    </a:p>
                    <a:p>
                      <a:pPr algn="ctr"/>
                      <a:r>
                        <a:rPr lang="en-US" sz="1600" dirty="0"/>
                        <a:t>(</a:t>
                      </a:r>
                      <a:r>
                        <a:rPr lang="en-US" sz="1600" kern="1200" dirty="0">
                          <a:solidFill>
                            <a:schemeClr val="tx1"/>
                          </a:solidFill>
                          <a:effectLst/>
                          <a:latin typeface="+mn-lt"/>
                          <a:ea typeface="+mn-ea"/>
                          <a:cs typeface="+mn-cs"/>
                        </a:rPr>
                        <a:t>≥</a:t>
                      </a:r>
                      <a:r>
                        <a:rPr lang="en-US" sz="1600" dirty="0"/>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306467002"/>
                  </a:ext>
                </a:extLst>
              </a:tr>
            </a:tbl>
          </a:graphicData>
        </a:graphic>
      </p:graphicFrame>
    </p:spTree>
    <p:extLst>
      <p:ext uri="{BB962C8B-B14F-4D97-AF65-F5344CB8AC3E}">
        <p14:creationId xmlns:p14="http://schemas.microsoft.com/office/powerpoint/2010/main" val="719406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DF107-2218-4D6B-E3F8-41654FD2486E}"/>
              </a:ext>
            </a:extLst>
          </p:cNvPr>
          <p:cNvSpPr>
            <a:spLocks noGrp="1"/>
          </p:cNvSpPr>
          <p:nvPr>
            <p:ph type="title"/>
          </p:nvPr>
        </p:nvSpPr>
        <p:spPr/>
        <p:txBody>
          <a:bodyPr/>
          <a:lstStyle/>
          <a:p>
            <a:r>
              <a:rPr lang="en-US" dirty="0"/>
              <a:t>Key Heat Pilot Takeaways</a:t>
            </a:r>
          </a:p>
        </p:txBody>
      </p:sp>
      <p:sp>
        <p:nvSpPr>
          <p:cNvPr id="3" name="Content Placeholder 2">
            <a:extLst>
              <a:ext uri="{FF2B5EF4-FFF2-40B4-BE49-F238E27FC236}">
                <a16:creationId xmlns:a16="http://schemas.microsoft.com/office/drawing/2014/main" id="{93039FF6-0A4F-54C8-445A-C5BA0559E2E1}"/>
              </a:ext>
            </a:extLst>
          </p:cNvPr>
          <p:cNvSpPr>
            <a:spLocks noGrp="1"/>
          </p:cNvSpPr>
          <p:nvPr>
            <p:ph idx="1"/>
          </p:nvPr>
        </p:nvSpPr>
        <p:spPr>
          <a:xfrm>
            <a:off x="609599" y="2362201"/>
            <a:ext cx="11266025" cy="3763963"/>
          </a:xfrm>
        </p:spPr>
        <p:txBody>
          <a:bodyPr/>
          <a:lstStyle/>
          <a:p>
            <a:r>
              <a:rPr lang="en-US" sz="2800" dirty="0"/>
              <a:t>Successfully captured details about employer heat illness prevention programs during calls and inspections</a:t>
            </a:r>
          </a:p>
          <a:p>
            <a:r>
              <a:rPr lang="en-US" sz="2800" dirty="0"/>
              <a:t>Higher percentage of desk aid forms were responses to indoor heat than inspection forms</a:t>
            </a:r>
          </a:p>
          <a:p>
            <a:r>
              <a:rPr lang="en-US" sz="2800" dirty="0"/>
              <a:t>Many employers were providing rest, water, and shade, but were not adjusting work based on temperature or implementing acclimatization programs</a:t>
            </a:r>
          </a:p>
          <a:p>
            <a:r>
              <a:rPr lang="en-US" sz="2800" dirty="0"/>
              <a:t>Heat Safety App and Kestrel had general agreement about heat index in outdoor environments</a:t>
            </a:r>
          </a:p>
          <a:p>
            <a:endParaRPr lang="en-US" sz="2800" dirty="0"/>
          </a:p>
        </p:txBody>
      </p:sp>
    </p:spTree>
    <p:extLst>
      <p:ext uri="{BB962C8B-B14F-4D97-AF65-F5344CB8AC3E}">
        <p14:creationId xmlns:p14="http://schemas.microsoft.com/office/powerpoint/2010/main" val="1192961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A6FCA-3527-A12D-A137-BFFFDBB144FB}"/>
              </a:ext>
            </a:extLst>
          </p:cNvPr>
          <p:cNvSpPr>
            <a:spLocks noGrp="1"/>
          </p:cNvSpPr>
          <p:nvPr>
            <p:ph type="title"/>
          </p:nvPr>
        </p:nvSpPr>
        <p:spPr/>
        <p:txBody>
          <a:bodyPr/>
          <a:lstStyle/>
          <a:p>
            <a:r>
              <a:rPr lang="en-US" dirty="0"/>
              <a:t>Next Steps</a:t>
            </a:r>
          </a:p>
        </p:txBody>
      </p:sp>
      <p:sp>
        <p:nvSpPr>
          <p:cNvPr id="4" name="Content Placeholder 3">
            <a:extLst>
              <a:ext uri="{FF2B5EF4-FFF2-40B4-BE49-F238E27FC236}">
                <a16:creationId xmlns:a16="http://schemas.microsoft.com/office/drawing/2014/main" id="{941A4394-567C-0FD7-E96D-739AAE1804E3}"/>
              </a:ext>
            </a:extLst>
          </p:cNvPr>
          <p:cNvSpPr>
            <a:spLocks noGrp="1"/>
          </p:cNvSpPr>
          <p:nvPr>
            <p:ph idx="1"/>
          </p:nvPr>
        </p:nvSpPr>
        <p:spPr>
          <a:xfrm>
            <a:off x="609600" y="2362201"/>
            <a:ext cx="8636000" cy="3763963"/>
          </a:xfrm>
        </p:spPr>
        <p:txBody>
          <a:bodyPr/>
          <a:lstStyle/>
          <a:p>
            <a:r>
              <a:rPr lang="en-US" dirty="0"/>
              <a:t>Continue collection and analysis of employer heat illness prevention program data </a:t>
            </a:r>
          </a:p>
          <a:p>
            <a:r>
              <a:rPr lang="en-US" dirty="0"/>
              <a:t>Implemented Regional Heat Coordinators Calls and Coordinated Heat Intraoffice Listen and Learn (CHILL) office hours</a:t>
            </a:r>
          </a:p>
          <a:p>
            <a:pPr marL="0" indent="0">
              <a:buNone/>
            </a:pPr>
            <a:endParaRPr lang="en-US" dirty="0"/>
          </a:p>
        </p:txBody>
      </p:sp>
      <p:pic>
        <p:nvPicPr>
          <p:cNvPr id="3" name="Graphic 2" descr="Dim (Medium Sun) with solid fill">
            <a:extLst>
              <a:ext uri="{FF2B5EF4-FFF2-40B4-BE49-F238E27FC236}">
                <a16:creationId xmlns:a16="http://schemas.microsoft.com/office/drawing/2014/main" id="{444A9608-CC9D-D333-05BD-7C0D0BD3CA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92309" y="2145001"/>
            <a:ext cx="3381153" cy="3381153"/>
          </a:xfrm>
          <a:prstGeom prst="rect">
            <a:avLst/>
          </a:prstGeom>
        </p:spPr>
      </p:pic>
    </p:spTree>
    <p:extLst>
      <p:ext uri="{BB962C8B-B14F-4D97-AF65-F5344CB8AC3E}">
        <p14:creationId xmlns:p14="http://schemas.microsoft.com/office/powerpoint/2010/main" val="1365575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AE1DB-A6BE-1145-2BD9-00EBB4E1A075}"/>
              </a:ext>
            </a:extLst>
          </p:cNvPr>
          <p:cNvSpPr>
            <a:spLocks noGrp="1"/>
          </p:cNvSpPr>
          <p:nvPr>
            <p:ph type="title"/>
          </p:nvPr>
        </p:nvSpPr>
        <p:spPr>
          <a:xfrm>
            <a:off x="609600" y="274638"/>
            <a:ext cx="8636000" cy="1143000"/>
          </a:xfrm>
        </p:spPr>
        <p:txBody>
          <a:bodyPr/>
          <a:lstStyle/>
          <a:p>
            <a:r>
              <a:rPr lang="en-US" dirty="0"/>
              <a:t>Update</a:t>
            </a:r>
          </a:p>
        </p:txBody>
      </p:sp>
      <p:sp>
        <p:nvSpPr>
          <p:cNvPr id="3" name="Content Placeholder 2">
            <a:extLst>
              <a:ext uri="{FF2B5EF4-FFF2-40B4-BE49-F238E27FC236}">
                <a16:creationId xmlns:a16="http://schemas.microsoft.com/office/drawing/2014/main" id="{C72C98EA-43EC-17A7-2F9E-F9491D004D6A}"/>
              </a:ext>
            </a:extLst>
          </p:cNvPr>
          <p:cNvSpPr>
            <a:spLocks noGrp="1"/>
          </p:cNvSpPr>
          <p:nvPr>
            <p:ph idx="1"/>
          </p:nvPr>
        </p:nvSpPr>
        <p:spPr>
          <a:xfrm>
            <a:off x="609600" y="2362201"/>
            <a:ext cx="10972800" cy="3763963"/>
          </a:xfrm>
        </p:spPr>
        <p:txBody>
          <a:bodyPr>
            <a:normAutofit fontScale="85000" lnSpcReduction="10000"/>
          </a:bodyPr>
          <a:lstStyle/>
          <a:p>
            <a:r>
              <a:rPr lang="en-US" dirty="0"/>
              <a:t>On April 1, 2023, eight questions about employer heat illness prevention programs were added to OIS for voluntary use during Heat NEP duty officer calls and Heat NEP programmed and unprogrammed inspections.</a:t>
            </a:r>
          </a:p>
          <a:p>
            <a:r>
              <a:rPr lang="en-US" dirty="0"/>
              <a:t>CSHOs answered at least one employer heat illness prevention program question during 85% of the Heat NEP inspections and answered all questions during 80% of Heat NEP inspections.</a:t>
            </a:r>
          </a:p>
          <a:p>
            <a:r>
              <a:rPr lang="en-US" dirty="0"/>
              <a:t>During duty officer calls, CSHOs answered at least one employer heat illness prevention program question 73% of the time and answered all questions 69% of the time.</a:t>
            </a:r>
          </a:p>
        </p:txBody>
      </p:sp>
    </p:spTree>
    <p:extLst>
      <p:ext uri="{BB962C8B-B14F-4D97-AF65-F5344CB8AC3E}">
        <p14:creationId xmlns:p14="http://schemas.microsoft.com/office/powerpoint/2010/main" val="28284296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3BAE8-9AF6-97D7-B6EA-87D0D65A85E9}"/>
              </a:ext>
            </a:extLst>
          </p:cNvPr>
          <p:cNvSpPr>
            <a:spLocks noGrp="1"/>
          </p:cNvSpPr>
          <p:nvPr>
            <p:ph type="title"/>
          </p:nvPr>
        </p:nvSpPr>
        <p:spPr>
          <a:xfrm>
            <a:off x="609600" y="274638"/>
            <a:ext cx="8636000" cy="1143000"/>
          </a:xfrm>
        </p:spPr>
        <p:txBody>
          <a:bodyPr/>
          <a:lstStyle/>
          <a:p>
            <a:r>
              <a:rPr lang="en-US" dirty="0"/>
              <a:t>Location</a:t>
            </a:r>
          </a:p>
        </p:txBody>
      </p:sp>
      <p:graphicFrame>
        <p:nvGraphicFramePr>
          <p:cNvPr id="6" name="Content Placeholder 5">
            <a:extLst>
              <a:ext uri="{FF2B5EF4-FFF2-40B4-BE49-F238E27FC236}">
                <a16:creationId xmlns:a16="http://schemas.microsoft.com/office/drawing/2014/main" id="{F22539F6-E986-18E9-5BD8-36B0636B5594}"/>
              </a:ext>
            </a:extLst>
          </p:cNvPr>
          <p:cNvGraphicFramePr>
            <a:graphicFrameLocks noGrp="1"/>
          </p:cNvGraphicFramePr>
          <p:nvPr>
            <p:ph idx="1"/>
            <p:extLst>
              <p:ext uri="{D42A27DB-BD31-4B8C-83A1-F6EECF244321}">
                <p14:modId xmlns:p14="http://schemas.microsoft.com/office/powerpoint/2010/main" val="3197354180"/>
              </p:ext>
            </p:extLst>
          </p:nvPr>
        </p:nvGraphicFramePr>
        <p:xfrm>
          <a:off x="609600" y="2362200"/>
          <a:ext cx="10972800" cy="3763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48263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BD862-5730-9894-8BEC-EF0CA130B716}"/>
              </a:ext>
            </a:extLst>
          </p:cNvPr>
          <p:cNvSpPr>
            <a:spLocks noGrp="1"/>
          </p:cNvSpPr>
          <p:nvPr>
            <p:ph type="title"/>
          </p:nvPr>
        </p:nvSpPr>
        <p:spPr/>
        <p:txBody>
          <a:bodyPr>
            <a:normAutofit fontScale="90000"/>
          </a:bodyPr>
          <a:lstStyle/>
          <a:p>
            <a:r>
              <a:rPr lang="en-US" sz="4400"/>
              <a:t>Employer Heat</a:t>
            </a:r>
            <a:r>
              <a:rPr lang="en-US" sz="4400" baseline="0"/>
              <a:t> Illness Prevention </a:t>
            </a:r>
            <a:r>
              <a:rPr lang="en-US" sz="4400"/>
              <a:t>Program Elements</a:t>
            </a:r>
            <a:endParaRPr lang="en-US" dirty="0"/>
          </a:p>
        </p:txBody>
      </p:sp>
      <p:graphicFrame>
        <p:nvGraphicFramePr>
          <p:cNvPr id="8" name="Content Placeholder 7">
            <a:extLst>
              <a:ext uri="{FF2B5EF4-FFF2-40B4-BE49-F238E27FC236}">
                <a16:creationId xmlns:a16="http://schemas.microsoft.com/office/drawing/2014/main" id="{7E7FE28E-8F29-8E98-FBEB-C48E4D8B9B78}"/>
              </a:ext>
            </a:extLst>
          </p:cNvPr>
          <p:cNvGraphicFramePr>
            <a:graphicFrameLocks noGrp="1"/>
          </p:cNvGraphicFramePr>
          <p:nvPr>
            <p:ph idx="1"/>
            <p:extLst>
              <p:ext uri="{D42A27DB-BD31-4B8C-83A1-F6EECF244321}">
                <p14:modId xmlns:p14="http://schemas.microsoft.com/office/powerpoint/2010/main" val="2256458553"/>
              </p:ext>
            </p:extLst>
          </p:nvPr>
        </p:nvGraphicFramePr>
        <p:xfrm>
          <a:off x="318459" y="1941688"/>
          <a:ext cx="11548872" cy="466840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207523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EFBB5-CDE1-CE99-CF61-E034CF06AC75}"/>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8A3E9FF9-C024-EE3B-A76F-A9CD9566AF7F}"/>
              </a:ext>
            </a:extLst>
          </p:cNvPr>
          <p:cNvSpPr>
            <a:spLocks noGrp="1"/>
          </p:cNvSpPr>
          <p:nvPr>
            <p:ph idx="1"/>
          </p:nvPr>
        </p:nvSpPr>
        <p:spPr/>
        <p:txBody>
          <a:bodyPr/>
          <a:lstStyle/>
          <a:p>
            <a:r>
              <a:rPr lang="en-US" sz="2800" dirty="0"/>
              <a:t>OSHA uses data as a strategic asset to inform heat illness prevention work including enforcement, rulemaking, and compliance assistance</a:t>
            </a:r>
          </a:p>
          <a:p>
            <a:r>
              <a:rPr lang="en-US" sz="2800" dirty="0"/>
              <a:t>During Heat NEP inspections, employers commonly provided water and shade. Employers less commonly utilized a buddy system, acclimatization, training, and a written heat illness prevention plan were less common.</a:t>
            </a:r>
          </a:p>
          <a:p>
            <a:r>
              <a:rPr lang="en-US" sz="2800" dirty="0"/>
              <a:t>Employer heat illness prevention program questions will remain in OIS for 2024 heat season.</a:t>
            </a:r>
          </a:p>
        </p:txBody>
      </p:sp>
    </p:spTree>
    <p:extLst>
      <p:ext uri="{BB962C8B-B14F-4D97-AF65-F5344CB8AC3E}">
        <p14:creationId xmlns:p14="http://schemas.microsoft.com/office/powerpoint/2010/main" val="7090602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A6E0E44-C9F9-1B36-50EE-266FB9A599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436"/>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2206BB-D679-C355-E18E-EF5642035B1C}"/>
              </a:ext>
            </a:extLst>
          </p:cNvPr>
          <p:cNvSpPr>
            <a:spLocks noGrp="1"/>
          </p:cNvSpPr>
          <p:nvPr>
            <p:ph type="title" idx="4294967295"/>
          </p:nvPr>
        </p:nvSpPr>
        <p:spPr>
          <a:xfrm>
            <a:off x="8245594" y="267145"/>
            <a:ext cx="3822189" cy="1899912"/>
          </a:xfrm>
        </p:spPr>
        <p:txBody>
          <a:bodyPr vert="horz" lIns="91440" tIns="45720" rIns="91440" bIns="45720" rtlCol="0" anchor="ctr">
            <a:normAutofit/>
          </a:bodyPr>
          <a:lstStyle/>
          <a:p>
            <a:r>
              <a:rPr lang="en-US" sz="4000" dirty="0"/>
              <a:t>Contact Information</a:t>
            </a:r>
          </a:p>
        </p:txBody>
      </p:sp>
      <p:sp>
        <p:nvSpPr>
          <p:cNvPr id="4" name="Text Placeholder 3">
            <a:extLst>
              <a:ext uri="{FF2B5EF4-FFF2-40B4-BE49-F238E27FC236}">
                <a16:creationId xmlns:a16="http://schemas.microsoft.com/office/drawing/2014/main" id="{ED5EFC43-D132-E33C-A2DF-1CCF567FDDBC}"/>
              </a:ext>
            </a:extLst>
          </p:cNvPr>
          <p:cNvSpPr>
            <a:spLocks noGrp="1"/>
          </p:cNvSpPr>
          <p:nvPr>
            <p:ph type="body" idx="4294967295"/>
          </p:nvPr>
        </p:nvSpPr>
        <p:spPr>
          <a:xfrm>
            <a:off x="8245594" y="2434201"/>
            <a:ext cx="3666658" cy="3742762"/>
          </a:xfrm>
        </p:spPr>
        <p:txBody>
          <a:bodyPr vert="horz" lIns="91440" tIns="45720" rIns="91440" bIns="45720" rtlCol="0">
            <a:normAutofit/>
          </a:bodyPr>
          <a:lstStyle/>
          <a:p>
            <a:pPr marL="0" indent="0">
              <a:buNone/>
            </a:pPr>
            <a:r>
              <a:rPr lang="en-US" sz="2000" b="1" dirty="0"/>
              <a:t>Beki Jackson</a:t>
            </a:r>
            <a:endParaRPr lang="en-US" sz="2000" b="1" dirty="0">
              <a:hlinkClick r:id="rId3"/>
            </a:endParaRPr>
          </a:p>
          <a:p>
            <a:pPr marL="0" indent="0">
              <a:buNone/>
            </a:pPr>
            <a:r>
              <a:rPr lang="en-US" sz="2000" b="1" dirty="0">
                <a:hlinkClick r:id="rId3"/>
              </a:rPr>
              <a:t>Jackson.Rebecca.A@dol.gov</a:t>
            </a:r>
            <a:endParaRPr lang="en-US" sz="2000" b="1" dirty="0"/>
          </a:p>
          <a:p>
            <a:pPr marL="0" indent="0">
              <a:buNone/>
            </a:pPr>
            <a:r>
              <a:rPr lang="en-US" sz="2000" dirty="0"/>
              <a:t>Directorate of Technical Support and Emergency Management</a:t>
            </a:r>
          </a:p>
          <a:p>
            <a:pPr marL="0" indent="0">
              <a:buNone/>
            </a:pPr>
            <a:r>
              <a:rPr lang="en-US" sz="2000" dirty="0"/>
              <a:t>Occupational Safety and Health Administration</a:t>
            </a:r>
          </a:p>
        </p:txBody>
      </p:sp>
    </p:spTree>
    <p:extLst>
      <p:ext uri="{BB962C8B-B14F-4D97-AF65-F5344CB8AC3E}">
        <p14:creationId xmlns:p14="http://schemas.microsoft.com/office/powerpoint/2010/main" val="1201239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AB0EB-F122-F8D6-6B31-E098B6B67314}"/>
              </a:ext>
            </a:extLst>
          </p:cNvPr>
          <p:cNvSpPr>
            <a:spLocks noGrp="1"/>
          </p:cNvSpPr>
          <p:nvPr>
            <p:ph type="title"/>
          </p:nvPr>
        </p:nvSpPr>
        <p:spPr/>
        <p:txBody>
          <a:bodyPr/>
          <a:lstStyle/>
          <a:p>
            <a:r>
              <a:rPr lang="en-US" dirty="0"/>
              <a:t>Extra Slides</a:t>
            </a:r>
          </a:p>
        </p:txBody>
      </p:sp>
      <p:sp>
        <p:nvSpPr>
          <p:cNvPr id="3" name="Text Placeholder 2">
            <a:extLst>
              <a:ext uri="{FF2B5EF4-FFF2-40B4-BE49-F238E27FC236}">
                <a16:creationId xmlns:a16="http://schemas.microsoft.com/office/drawing/2014/main" id="{29B4362F-352B-408E-3D51-33FC903563F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03554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F8A9B-D0A6-91E6-9D03-5660F08B4E49}"/>
              </a:ext>
            </a:extLst>
          </p:cNvPr>
          <p:cNvSpPr>
            <a:spLocks noGrp="1"/>
          </p:cNvSpPr>
          <p:nvPr>
            <p:ph type="title"/>
          </p:nvPr>
        </p:nvSpPr>
        <p:spPr/>
        <p:txBody>
          <a:bodyPr/>
          <a:lstStyle/>
          <a:p>
            <a:r>
              <a:rPr lang="en-US" dirty="0"/>
              <a:t>Inspection Form Completion Rate by Area Office</a:t>
            </a:r>
          </a:p>
        </p:txBody>
      </p:sp>
      <p:graphicFrame>
        <p:nvGraphicFramePr>
          <p:cNvPr id="4" name="Content Placeholder 3">
            <a:extLst>
              <a:ext uri="{FF2B5EF4-FFF2-40B4-BE49-F238E27FC236}">
                <a16:creationId xmlns:a16="http://schemas.microsoft.com/office/drawing/2014/main" id="{2912D4E2-3289-596E-2C1D-1532B32876EA}"/>
              </a:ext>
            </a:extLst>
          </p:cNvPr>
          <p:cNvGraphicFramePr>
            <a:graphicFrameLocks noGrp="1"/>
          </p:cNvGraphicFramePr>
          <p:nvPr>
            <p:ph idx="1"/>
          </p:nvPr>
        </p:nvGraphicFramePr>
        <p:xfrm>
          <a:off x="363896" y="2194428"/>
          <a:ext cx="8469801" cy="4499361"/>
        </p:xfrm>
        <a:graphic>
          <a:graphicData uri="http://schemas.openxmlformats.org/drawingml/2006/table">
            <a:tbl>
              <a:tblPr firstRow="1" firstCol="1" bandRow="1">
                <a:tableStyleId>{D27102A9-8310-4765-A935-A1911B00CA55}</a:tableStyleId>
              </a:tblPr>
              <a:tblGrid>
                <a:gridCol w="2797199">
                  <a:extLst>
                    <a:ext uri="{9D8B030D-6E8A-4147-A177-3AD203B41FA5}">
                      <a16:colId xmlns:a16="http://schemas.microsoft.com/office/drawing/2014/main" val="1214424004"/>
                    </a:ext>
                  </a:extLst>
                </a:gridCol>
                <a:gridCol w="1875102">
                  <a:extLst>
                    <a:ext uri="{9D8B030D-6E8A-4147-A177-3AD203B41FA5}">
                      <a16:colId xmlns:a16="http://schemas.microsoft.com/office/drawing/2014/main" val="3627069617"/>
                    </a:ext>
                  </a:extLst>
                </a:gridCol>
                <a:gridCol w="1875102">
                  <a:extLst>
                    <a:ext uri="{9D8B030D-6E8A-4147-A177-3AD203B41FA5}">
                      <a16:colId xmlns:a16="http://schemas.microsoft.com/office/drawing/2014/main" val="3743946162"/>
                    </a:ext>
                  </a:extLst>
                </a:gridCol>
                <a:gridCol w="1922398">
                  <a:extLst>
                    <a:ext uri="{9D8B030D-6E8A-4147-A177-3AD203B41FA5}">
                      <a16:colId xmlns:a16="http://schemas.microsoft.com/office/drawing/2014/main" val="1141242133"/>
                    </a:ext>
                  </a:extLst>
                </a:gridCol>
              </a:tblGrid>
              <a:tr h="435099">
                <a:tc>
                  <a:txBody>
                    <a:bodyPr/>
                    <a:lstStyle/>
                    <a:p>
                      <a:pPr marL="0" marR="0">
                        <a:lnSpc>
                          <a:spcPct val="107000"/>
                        </a:lnSpc>
                        <a:spcBef>
                          <a:spcPts val="0"/>
                        </a:spcBef>
                        <a:spcAft>
                          <a:spcPts val="0"/>
                        </a:spcAft>
                      </a:pPr>
                      <a:r>
                        <a:rPr lang="en-US" sz="2400" dirty="0">
                          <a:effectLst/>
                        </a:rPr>
                        <a:t>Area Office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Pilot Forms Received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NEP Inspections (OIS)*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Completion Rate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63563622"/>
                  </a:ext>
                </a:extLst>
              </a:tr>
              <a:tr h="266741">
                <a:tc>
                  <a:txBody>
                    <a:bodyPr/>
                    <a:lstStyle/>
                    <a:p>
                      <a:pPr marL="0" marR="0">
                        <a:lnSpc>
                          <a:spcPct val="107000"/>
                        </a:lnSpc>
                        <a:spcBef>
                          <a:spcPts val="0"/>
                        </a:spcBef>
                        <a:spcAft>
                          <a:spcPts val="0"/>
                        </a:spcAft>
                      </a:pPr>
                      <a:r>
                        <a:rPr lang="en-US" sz="2400" b="0" dirty="0">
                          <a:effectLst/>
                        </a:rPr>
                        <a:t>Mobile</a:t>
                      </a:r>
                      <a:endParaRPr lang="en-US" sz="2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8</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13</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62%</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5827484"/>
                  </a:ext>
                </a:extLst>
              </a:tr>
              <a:tr h="266741">
                <a:tc>
                  <a:txBody>
                    <a:bodyPr/>
                    <a:lstStyle/>
                    <a:p>
                      <a:pPr marL="0" marR="0">
                        <a:lnSpc>
                          <a:spcPct val="107000"/>
                        </a:lnSpc>
                        <a:spcBef>
                          <a:spcPts val="0"/>
                        </a:spcBef>
                        <a:spcAft>
                          <a:spcPts val="0"/>
                        </a:spcAft>
                      </a:pPr>
                      <a:r>
                        <a:rPr lang="en-US" sz="2400" b="0" dirty="0">
                          <a:effectLst/>
                        </a:rPr>
                        <a:t>Jacksonville</a:t>
                      </a:r>
                      <a:endParaRPr lang="en-US" sz="2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20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26</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77%</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2454929"/>
                  </a:ext>
                </a:extLst>
              </a:tr>
              <a:tr h="369331">
                <a:tc>
                  <a:txBody>
                    <a:bodyPr/>
                    <a:lstStyle/>
                    <a:p>
                      <a:pPr marL="0" marR="0">
                        <a:lnSpc>
                          <a:spcPct val="107000"/>
                        </a:lnSpc>
                        <a:spcBef>
                          <a:spcPts val="0"/>
                        </a:spcBef>
                        <a:spcAft>
                          <a:spcPts val="0"/>
                        </a:spcAft>
                      </a:pPr>
                      <a:r>
                        <a:rPr lang="en-US" sz="2400" b="0" dirty="0">
                          <a:effectLst/>
                        </a:rPr>
                        <a:t>Tampa</a:t>
                      </a:r>
                      <a:endParaRPr lang="en-US" sz="2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1</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15</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7%</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22430473"/>
                  </a:ext>
                </a:extLst>
              </a:tr>
              <a:tr h="266741">
                <a:tc>
                  <a:txBody>
                    <a:bodyPr/>
                    <a:lstStyle/>
                    <a:p>
                      <a:pPr marL="0" marR="0">
                        <a:lnSpc>
                          <a:spcPct val="107000"/>
                        </a:lnSpc>
                        <a:spcBef>
                          <a:spcPts val="0"/>
                        </a:spcBef>
                        <a:spcAft>
                          <a:spcPts val="0"/>
                        </a:spcAft>
                      </a:pPr>
                      <a:r>
                        <a:rPr lang="en-US" sz="2400" b="0" dirty="0">
                          <a:effectLst/>
                        </a:rPr>
                        <a:t>Houston South</a:t>
                      </a:r>
                      <a:endParaRPr lang="en-US" sz="2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3</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13</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23%</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71214545"/>
                  </a:ext>
                </a:extLst>
              </a:tr>
              <a:tr h="266741">
                <a:tc>
                  <a:txBody>
                    <a:bodyPr/>
                    <a:lstStyle/>
                    <a:p>
                      <a:pPr marL="0" marR="0">
                        <a:lnSpc>
                          <a:spcPct val="107000"/>
                        </a:lnSpc>
                        <a:spcBef>
                          <a:spcPts val="0"/>
                        </a:spcBef>
                        <a:spcAft>
                          <a:spcPts val="0"/>
                        </a:spcAft>
                      </a:pPr>
                      <a:r>
                        <a:rPr lang="en-US" sz="2400" b="0" dirty="0">
                          <a:effectLst/>
                        </a:rPr>
                        <a:t>Oklahoma City</a:t>
                      </a:r>
                      <a:endParaRPr lang="en-US" sz="2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5</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23</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22%</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2584769"/>
                  </a:ext>
                </a:extLst>
              </a:tr>
              <a:tr h="266741">
                <a:tc>
                  <a:txBody>
                    <a:bodyPr/>
                    <a:lstStyle/>
                    <a:p>
                      <a:pPr marL="0" marR="0">
                        <a:lnSpc>
                          <a:spcPct val="107000"/>
                        </a:lnSpc>
                        <a:spcBef>
                          <a:spcPts val="0"/>
                        </a:spcBef>
                        <a:spcAft>
                          <a:spcPts val="0"/>
                        </a:spcAft>
                      </a:pPr>
                      <a:r>
                        <a:rPr lang="en-US" sz="2400" b="0" dirty="0">
                          <a:effectLst/>
                        </a:rPr>
                        <a:t>Las Vegas</a:t>
                      </a:r>
                      <a:endParaRPr lang="en-US" sz="2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1</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a:effectLst/>
                        </a:rPr>
                        <a:t>9</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11%</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15413091"/>
                  </a:ext>
                </a:extLst>
              </a:tr>
              <a:tr h="266741">
                <a:tc>
                  <a:txBody>
                    <a:bodyPr/>
                    <a:lstStyle/>
                    <a:p>
                      <a:pPr marL="0" marR="0">
                        <a:lnSpc>
                          <a:spcPct val="107000"/>
                        </a:lnSpc>
                        <a:spcBef>
                          <a:spcPts val="0"/>
                        </a:spcBef>
                        <a:spcAft>
                          <a:spcPts val="0"/>
                        </a:spcAft>
                      </a:pPr>
                      <a:r>
                        <a:rPr lang="en-US" sz="2400" b="0" dirty="0">
                          <a:effectLst/>
                        </a:rPr>
                        <a:t>San Diego</a:t>
                      </a:r>
                      <a:endParaRPr lang="en-US" sz="2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3</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23</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13%</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7315117"/>
                  </a:ext>
                </a:extLst>
              </a:tr>
              <a:tr h="266741">
                <a:tc>
                  <a:txBody>
                    <a:bodyPr/>
                    <a:lstStyle/>
                    <a:p>
                      <a:pPr marL="0" marR="0">
                        <a:lnSpc>
                          <a:spcPct val="107000"/>
                        </a:lnSpc>
                        <a:spcBef>
                          <a:spcPts val="0"/>
                        </a:spcBef>
                        <a:spcAft>
                          <a:spcPts val="0"/>
                        </a:spcAft>
                      </a:pPr>
                      <a:r>
                        <a:rPr lang="en-US" sz="2400" b="0" dirty="0">
                          <a:effectLst/>
                        </a:rPr>
                        <a:t>Phoenix</a:t>
                      </a:r>
                      <a:endParaRPr lang="en-US" sz="2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29</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1647783"/>
                  </a:ext>
                </a:extLst>
              </a:tr>
              <a:tr h="266741">
                <a:tc>
                  <a:txBody>
                    <a:bodyPr/>
                    <a:lstStyle/>
                    <a:p>
                      <a:pPr marL="0" marR="0">
                        <a:lnSpc>
                          <a:spcPct val="107000"/>
                        </a:lnSpc>
                        <a:spcBef>
                          <a:spcPts val="0"/>
                        </a:spcBef>
                        <a:spcAft>
                          <a:spcPts val="0"/>
                        </a:spcAft>
                      </a:pPr>
                      <a:r>
                        <a:rPr lang="en-US" sz="2400" dirty="0">
                          <a:effectLst/>
                        </a:rPr>
                        <a:t>Total</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b="1" dirty="0">
                          <a:effectLst/>
                        </a:rPr>
                        <a:t>44</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b="1" dirty="0">
                          <a:effectLst/>
                        </a:rPr>
                        <a:t>151</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b="1" dirty="0">
                          <a:effectLst/>
                        </a:rPr>
                        <a:t>29%</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691378"/>
                  </a:ext>
                </a:extLst>
              </a:tr>
            </a:tbl>
          </a:graphicData>
        </a:graphic>
      </p:graphicFrame>
    </p:spTree>
    <p:extLst>
      <p:ext uri="{BB962C8B-B14F-4D97-AF65-F5344CB8AC3E}">
        <p14:creationId xmlns:p14="http://schemas.microsoft.com/office/powerpoint/2010/main" val="24854375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DBE9B-443A-86FC-3182-20A26A1C493E}"/>
              </a:ext>
            </a:extLst>
          </p:cNvPr>
          <p:cNvSpPr>
            <a:spLocks noGrp="1"/>
          </p:cNvSpPr>
          <p:nvPr>
            <p:ph type="title"/>
          </p:nvPr>
        </p:nvSpPr>
        <p:spPr>
          <a:xfrm>
            <a:off x="609600" y="274638"/>
            <a:ext cx="11582400" cy="1143000"/>
          </a:xfrm>
        </p:spPr>
        <p:txBody>
          <a:bodyPr/>
          <a:lstStyle/>
          <a:p>
            <a:r>
              <a:rPr lang="en-US"/>
              <a:t>Discordant Pairs</a:t>
            </a:r>
          </a:p>
        </p:txBody>
      </p:sp>
      <p:graphicFrame>
        <p:nvGraphicFramePr>
          <p:cNvPr id="4" name="Table 4">
            <a:extLst>
              <a:ext uri="{FF2B5EF4-FFF2-40B4-BE49-F238E27FC236}">
                <a16:creationId xmlns:a16="http://schemas.microsoft.com/office/drawing/2014/main" id="{3816BFEA-73C2-7A9F-5BED-AC5A610FC5AC}"/>
              </a:ext>
            </a:extLst>
          </p:cNvPr>
          <p:cNvGraphicFramePr>
            <a:graphicFrameLocks noGrp="1"/>
          </p:cNvGraphicFramePr>
          <p:nvPr>
            <p:ph idx="1"/>
          </p:nvPr>
        </p:nvGraphicFramePr>
        <p:xfrm>
          <a:off x="565608" y="2616724"/>
          <a:ext cx="11060784" cy="3013863"/>
        </p:xfrm>
        <a:graphic>
          <a:graphicData uri="http://schemas.openxmlformats.org/drawingml/2006/table">
            <a:tbl>
              <a:tblPr firstRow="1" bandRow="1">
                <a:tableStyleId>{2D5ABB26-0587-4C30-8999-92F81FD0307C}</a:tableStyleId>
              </a:tblPr>
              <a:tblGrid>
                <a:gridCol w="2287571">
                  <a:extLst>
                    <a:ext uri="{9D8B030D-6E8A-4147-A177-3AD203B41FA5}">
                      <a16:colId xmlns:a16="http://schemas.microsoft.com/office/drawing/2014/main" val="1535856348"/>
                    </a:ext>
                  </a:extLst>
                </a:gridCol>
                <a:gridCol w="2168165">
                  <a:extLst>
                    <a:ext uri="{9D8B030D-6E8A-4147-A177-3AD203B41FA5}">
                      <a16:colId xmlns:a16="http://schemas.microsoft.com/office/drawing/2014/main" val="2745481293"/>
                    </a:ext>
                  </a:extLst>
                </a:gridCol>
                <a:gridCol w="2149312">
                  <a:extLst>
                    <a:ext uri="{9D8B030D-6E8A-4147-A177-3AD203B41FA5}">
                      <a16:colId xmlns:a16="http://schemas.microsoft.com/office/drawing/2014/main" val="3481410458"/>
                    </a:ext>
                  </a:extLst>
                </a:gridCol>
                <a:gridCol w="4455736">
                  <a:extLst>
                    <a:ext uri="{9D8B030D-6E8A-4147-A177-3AD203B41FA5}">
                      <a16:colId xmlns:a16="http://schemas.microsoft.com/office/drawing/2014/main" val="4248271491"/>
                    </a:ext>
                  </a:extLst>
                </a:gridCol>
              </a:tblGrid>
              <a:tr h="699821">
                <a:tc>
                  <a:txBody>
                    <a:bodyPr/>
                    <a:lstStyle/>
                    <a:p>
                      <a:pPr algn="ctr"/>
                      <a:r>
                        <a:rPr lang="en-US" sz="1800" b="1"/>
                        <a:t>OSHA/NIOSH Heat App Reading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a:t>Kestrel/Quest Reading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a:t>Number of Pairs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a:t>Observation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6759675"/>
                  </a:ext>
                </a:extLst>
              </a:tr>
              <a:tr h="699821">
                <a:tc>
                  <a:txBody>
                    <a:bodyPr/>
                    <a:lstStyle/>
                    <a:p>
                      <a:pPr algn="ctr"/>
                      <a:r>
                        <a:rPr lang="en-US"/>
                        <a:t>Danger</a:t>
                      </a:r>
                    </a:p>
                    <a:p>
                      <a:pPr algn="ctr"/>
                      <a:r>
                        <a:rPr lang="en-US" sz="1200"/>
                        <a:t>(</a:t>
                      </a:r>
                      <a:r>
                        <a:rPr lang="en-US" sz="1200" kern="1200">
                          <a:solidFill>
                            <a:schemeClr val="tx1"/>
                          </a:solidFill>
                          <a:effectLst/>
                          <a:latin typeface="+mn-lt"/>
                          <a:ea typeface="+mn-ea"/>
                          <a:cs typeface="+mn-cs"/>
                        </a:rPr>
                        <a:t>≥</a:t>
                      </a:r>
                      <a:r>
                        <a:rPr lang="en-US" sz="1200"/>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US"/>
                        <a:t>Warning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33"/>
                    </a:solidFill>
                  </a:tcPr>
                </a:tc>
                <a:tc>
                  <a:txBody>
                    <a:bodyPr/>
                    <a:lstStyle/>
                    <a:p>
                      <a:pPr algn="ctr"/>
                      <a:r>
                        <a:rPr lang="en-US"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Indoor inspections (n=2)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7205224"/>
                  </a:ext>
                </a:extLst>
              </a:tr>
              <a:tr h="699821">
                <a:tc>
                  <a:txBody>
                    <a:bodyPr/>
                    <a:lstStyle/>
                    <a:p>
                      <a:pPr algn="ctr"/>
                      <a:r>
                        <a:rPr lang="en-US" dirty="0"/>
                        <a:t>Caution</a:t>
                      </a:r>
                    </a:p>
                    <a:p>
                      <a:pPr algn="ctr"/>
                      <a:r>
                        <a:rPr lang="en-US" sz="1200" dirty="0"/>
                        <a:t>(60-79)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Danger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US"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Possible technology challenge (n=1)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5225818"/>
                  </a:ext>
                </a:extLst>
              </a:tr>
              <a:tr h="699821">
                <a:tc>
                  <a:txBody>
                    <a:bodyPr/>
                    <a:lstStyle/>
                    <a:p>
                      <a:pPr algn="ctr"/>
                      <a:r>
                        <a:rPr lang="en-US" dirty="0"/>
                        <a:t>Warning</a:t>
                      </a:r>
                    </a:p>
                    <a:p>
                      <a:pPr algn="ctr"/>
                      <a:r>
                        <a:rPr lang="en-US" sz="1200" dirty="0"/>
                        <a:t>(80-94)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dirty="0"/>
                        <a:t>Danger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US"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Possible technology challenge (n=1)</a:t>
                      </a:r>
                      <a:endParaRPr lang="en-US" b="0" dirty="0"/>
                    </a:p>
                    <a:p>
                      <a:pPr algn="ctr"/>
                      <a:r>
                        <a:rPr lang="en-US" dirty="0"/>
                        <a:t> Indoor inspection (n=1)</a:t>
                      </a:r>
                    </a:p>
                    <a:p>
                      <a:pPr algn="ctr"/>
                      <a:r>
                        <a:rPr lang="en-US" dirty="0"/>
                        <a:t>Possible timing / category boundary (n=1)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0777181"/>
                  </a:ext>
                </a:extLst>
              </a:tr>
            </a:tbl>
          </a:graphicData>
        </a:graphic>
      </p:graphicFrame>
    </p:spTree>
    <p:extLst>
      <p:ext uri="{BB962C8B-B14F-4D97-AF65-F5344CB8AC3E}">
        <p14:creationId xmlns:p14="http://schemas.microsoft.com/office/powerpoint/2010/main" val="25732277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lassicwhiteTEMPLAT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s0 xmlns="5d2f0d13-b722-4ed9-96c3-1625d556021a" xsi:nil="true"/>
    <TopicGroup xmlns="5d2f0d13-b722-4ed9-96c3-1625d556021a" xsi:nil="true"/>
    <Milestone_x002f_NextStep xmlns="5d2f0d13-b722-4ed9-96c3-1625d556021a">[Please edit this space for brief update!]</Milestone_x002f_NextStep>
    <lcf76f155ced4ddcb4097134ff3c332f xmlns="5d2f0d13-b722-4ed9-96c3-1625d556021a">
      <Terms xmlns="http://schemas.microsoft.com/office/infopath/2007/PartnerControls"/>
    </lcf76f155ced4ddcb4097134ff3c332f>
    <Objective xmlns="5d2f0d13-b722-4ed9-96c3-1625d556021a" xsi:nil="true"/>
    <TaxCatchAll xmlns="2be4d505-56c6-4632-a344-7fd44ca39d57" xsi:nil="true"/>
    <NextDate xmlns="5d2f0d13-b722-4ed9-96c3-1625d556021a">2022-08-03T20:02:55+00:00</NextDat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D6E1DE365199D40B35A0D4F9CA51FB2" ma:contentTypeVersion="24" ma:contentTypeDescription="Create a new document." ma:contentTypeScope="" ma:versionID="c36e6371eebcc239152d415374e30bb9">
  <xsd:schema xmlns:xsd="http://www.w3.org/2001/XMLSchema" xmlns:xs="http://www.w3.org/2001/XMLSchema" xmlns:p="http://schemas.microsoft.com/office/2006/metadata/properties" xmlns:ns2="5d2f0d13-b722-4ed9-96c3-1625d556021a" xmlns:ns3="2be4d505-56c6-4632-a344-7fd44ca39d57" targetNamespace="http://schemas.microsoft.com/office/2006/metadata/properties" ma:root="true" ma:fieldsID="a2853281e4c4dcfd9b62bb47c78de8bd" ns2:_="" ns3:_="">
    <xsd:import namespace="5d2f0d13-b722-4ed9-96c3-1625d556021a"/>
    <xsd:import namespace="2be4d505-56c6-4632-a344-7fd44ca39d57"/>
    <xsd:element name="properties">
      <xsd:complexType>
        <xsd:sequence>
          <xsd:element name="documentManagement">
            <xsd:complexType>
              <xsd:all>
                <xsd:element ref="ns2:MediaServiceMetadata" minOccurs="0"/>
                <xsd:element ref="ns2:MediaServiceFastMetadata" minOccurs="0"/>
                <xsd:element ref="ns2:NextDate"/>
                <xsd:element ref="ns2:Milestone_x002f_NextStep"/>
                <xsd:element ref="ns2:Objective" minOccurs="0"/>
                <xsd:element ref="ns3:SharedWithUsers" minOccurs="0"/>
                <xsd:element ref="ns3:SharedWithDetails" minOccurs="0"/>
                <xsd:element ref="ns2:TopicGroup" minOccurs="0"/>
                <xsd:element ref="ns2:MediaServiceDateTaken" minOccurs="0"/>
                <xsd:element ref="ns2:MediaServiceAutoTags" minOccurs="0"/>
                <xsd:element ref="ns2:MediaServiceGenerationTime" minOccurs="0"/>
                <xsd:element ref="ns2:MediaServiceEventHashCode" minOccurs="0"/>
                <xsd:element ref="ns2:Notes0" minOccurs="0"/>
                <xsd:element ref="ns2:MediaServiceOCR"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d2f0d13-b722-4ed9-96c3-1625d55602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NextDate" ma:index="10" ma:displayName="Next Date" ma:default="[today]" ma:format="DateOnly" ma:internalName="NextDate">
      <xsd:simpleType>
        <xsd:restriction base="dms:DateTime"/>
      </xsd:simpleType>
    </xsd:element>
    <xsd:element name="Milestone_x002f_NextStep" ma:index="11" ma:displayName="Milestone/Next Step" ma:default="[Please edit this space for brief update!]" ma:format="Dropdown" ma:internalName="Milestone_x002f_NextStep">
      <xsd:simpleType>
        <xsd:restriction base="dms:Note">
          <xsd:maxLength value="255"/>
        </xsd:restriction>
      </xsd:simpleType>
    </xsd:element>
    <xsd:element name="Objective" ma:index="12" nillable="true" ma:displayName="Objective" ma:format="Dropdown" ma:internalName="Objective">
      <xsd:simpleType>
        <xsd:restriction base="dms:Choice">
          <xsd:enumeration value="Accurate + Timely + Effective Technical information"/>
          <xsd:enumeration value="Health + Safety Coordination"/>
        </xsd:restriction>
      </xsd:simpleType>
    </xsd:element>
    <xsd:element name="TopicGroup" ma:index="15" nillable="true" ma:displayName="Topic Group" ma:format="Dropdown" ma:internalName="TopicGroup">
      <xsd:simpleType>
        <xsd:restriction base="dms:Text">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Notes0" ma:index="20" nillable="true" ma:displayName="Notes" ma:internalName="Notes0">
      <xsd:simpleType>
        <xsd:restriction base="dms:Note">
          <xsd:maxLength value="255"/>
        </xsd:restriction>
      </xsd:simpleType>
    </xsd:element>
    <xsd:element name="MediaServiceOCR" ma:index="21" nillable="true" ma:displayName="Extracted Text" ma:internalName="MediaServiceOCR" ma:readOnly="true">
      <xsd:simpleType>
        <xsd:restriction base="dms:Note">
          <xsd:maxLength value="255"/>
        </xsd:restrictio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b5a8d78b-6148-4bf1-92dd-b4f00782c40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e4d505-56c6-4632-a344-7fd44ca39d57"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1b3cf53c-df62-4be9-b039-c8e61d19b739}" ma:internalName="TaxCatchAll" ma:showField="CatchAllData" ma:web="2be4d505-56c6-4632-a344-7fd44ca39d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D591811-17B0-415E-82D1-D91D9B7A1CA6}">
  <ds:schemaRefs>
    <ds:schemaRef ds:uri="2be4d505-56c6-4632-a344-7fd44ca39d57"/>
    <ds:schemaRef ds:uri="5d2f0d13-b722-4ed9-96c3-1625d556021a"/>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8E5A51F-D7F9-4F8D-B800-370C40E872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d2f0d13-b722-4ed9-96c3-1625d556021a"/>
    <ds:schemaRef ds:uri="2be4d505-56c6-4632-a344-7fd44ca39d5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7EBA0E7-7F3E-46B4-BD82-76FD403D360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7259</TotalTime>
  <Words>2401</Words>
  <Application>Microsoft Office PowerPoint</Application>
  <PresentationFormat>Widescreen</PresentationFormat>
  <Paragraphs>280</Paragraphs>
  <Slides>22</Slides>
  <Notes>19</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22</vt:i4>
      </vt:variant>
    </vt:vector>
  </HeadingPairs>
  <TitlesOfParts>
    <vt:vector size="30" baseType="lpstr">
      <vt:lpstr>MS PGothic</vt:lpstr>
      <vt:lpstr>Arial</vt:lpstr>
      <vt:lpstr>Calibri</vt:lpstr>
      <vt:lpstr>Calibri Light</vt:lpstr>
      <vt:lpstr>Wingdings</vt:lpstr>
      <vt:lpstr>Office Theme</vt:lpstr>
      <vt:lpstr>Default Design</vt:lpstr>
      <vt:lpstr>classicwhiteTEMPLATE</vt:lpstr>
      <vt:lpstr>Quantifying Outdoor Heat Exposure: Findings from an Occupational Safety and Health Administration (OSHA) Data Collection Pilot, June-September 2022</vt:lpstr>
      <vt:lpstr>Data Collection Pilot Goals:</vt:lpstr>
      <vt:lpstr>Participating Offices</vt:lpstr>
      <vt:lpstr>Two Pilot Arms</vt:lpstr>
      <vt:lpstr>Support Activities</vt:lpstr>
      <vt:lpstr>Pilot Forms Received  July-September 2022</vt:lpstr>
      <vt:lpstr>Location: Desk Aid and Inspection</vt:lpstr>
      <vt:lpstr>Complaints related to an engineering control: Desk Aid (n=30)</vt:lpstr>
      <vt:lpstr>Employer Heat Illness Program Elements July - September 2022 </vt:lpstr>
      <vt:lpstr>Inspection Heat Index</vt:lpstr>
      <vt:lpstr>55% of inspection forms included measurement of environment heat (n=24)</vt:lpstr>
      <vt:lpstr>Heat Index Category Comparison between Kestrel and OSHA/NIOSH Heat Safety App (n=21)</vt:lpstr>
      <vt:lpstr>Key Heat Pilot Takeaways</vt:lpstr>
      <vt:lpstr>Next Steps</vt:lpstr>
      <vt:lpstr>Update</vt:lpstr>
      <vt:lpstr>Location</vt:lpstr>
      <vt:lpstr>Employer Heat Illness Prevention Program Elements</vt:lpstr>
      <vt:lpstr>Conclusion</vt:lpstr>
      <vt:lpstr>Contact Information</vt:lpstr>
      <vt:lpstr>Extra Slides</vt:lpstr>
      <vt:lpstr>Inspection Form Completion Rate by Area Office</vt:lpstr>
      <vt:lpstr>Discordant Pairs</vt:lpstr>
    </vt:vector>
  </TitlesOfParts>
  <Company>U.S. Department of Labor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Kebisek, Julie - OSHA</dc:creator>
  <cp:lastModifiedBy>Jackson, Rebecca A - OSHA</cp:lastModifiedBy>
  <cp:revision>7</cp:revision>
  <dcterms:created xsi:type="dcterms:W3CDTF">2022-08-03T19:37:04Z</dcterms:created>
  <dcterms:modified xsi:type="dcterms:W3CDTF">2024-03-04T17:11:26Z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0x010100ED6E1DE365199D40B35A0D4F9CA51FB2</vt:lpwstr>
  </property>
  <property fmtid="{D5CDD505-2E9C-101B-9397-08002B2CF9AE}" pid="3" name="MediaServiceImageTags">
    <vt:lpwstr/>
  </property>
</Properties>
</file>