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2" r:id="rId1"/>
  </p:sldMasterIdLst>
  <p:notesMasterIdLst>
    <p:notesMasterId r:id="rId27"/>
  </p:notesMasterIdLst>
  <p:sldIdLst>
    <p:sldId id="567" r:id="rId2"/>
    <p:sldId id="572" r:id="rId3"/>
    <p:sldId id="596" r:id="rId4"/>
    <p:sldId id="623" r:id="rId5"/>
    <p:sldId id="593" r:id="rId6"/>
    <p:sldId id="601" r:id="rId7"/>
    <p:sldId id="608" r:id="rId8"/>
    <p:sldId id="625" r:id="rId9"/>
    <p:sldId id="610" r:id="rId10"/>
    <p:sldId id="612" r:id="rId11"/>
    <p:sldId id="628" r:id="rId12"/>
    <p:sldId id="574" r:id="rId13"/>
    <p:sldId id="585" r:id="rId14"/>
    <p:sldId id="566" r:id="rId15"/>
    <p:sldId id="570" r:id="rId16"/>
    <p:sldId id="627" r:id="rId17"/>
    <p:sldId id="619" r:id="rId18"/>
    <p:sldId id="620" r:id="rId19"/>
    <p:sldId id="573" r:id="rId20"/>
    <p:sldId id="607" r:id="rId21"/>
    <p:sldId id="586" r:id="rId22"/>
    <p:sldId id="568" r:id="rId23"/>
    <p:sldId id="630" r:id="rId24"/>
    <p:sldId id="613" r:id="rId25"/>
    <p:sldId id="631" r:id="rId26"/>
  </p:sldIdLst>
  <p:sldSz cx="12192000" cy="6858000"/>
  <p:notesSz cx="6858000" cy="9144000"/>
  <p:embeddedFontLst>
    <p:embeddedFont>
      <p:font typeface="Calibri" panose="020F0502020204030204" pitchFamily="34" charset="0"/>
      <p:regular r:id="rId28"/>
      <p:bold r:id="rId29"/>
      <p:italic r:id="rId30"/>
      <p:boldItalic r:id="rId31"/>
    </p:embeddedFont>
    <p:embeddedFont>
      <p:font typeface="Cambria" panose="02040503050406030204" pitchFamily="18" charset="0"/>
      <p:regular r:id="rId32"/>
      <p:bold r:id="rId33"/>
      <p:italic r:id="rId34"/>
      <p:boldItalic r:id="rId35"/>
    </p:embeddedFont>
    <p:embeddedFont>
      <p:font typeface="Oswald"/>
      <p:regular r:id="rId36"/>
      <p:bold r:id="rId3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Default Section" id="{F057DCCF-3990-4159-9892-B38A0E716149}">
          <p14:sldIdLst>
            <p14:sldId id="567"/>
            <p14:sldId id="572"/>
            <p14:sldId id="596"/>
            <p14:sldId id="623"/>
            <p14:sldId id="593"/>
            <p14:sldId id="601"/>
            <p14:sldId id="608"/>
            <p14:sldId id="625"/>
            <p14:sldId id="610"/>
            <p14:sldId id="612"/>
            <p14:sldId id="628"/>
            <p14:sldId id="574"/>
            <p14:sldId id="585"/>
            <p14:sldId id="566"/>
            <p14:sldId id="570"/>
            <p14:sldId id="627"/>
            <p14:sldId id="619"/>
            <p14:sldId id="620"/>
            <p14:sldId id="573"/>
            <p14:sldId id="607"/>
            <p14:sldId id="586"/>
            <p14:sldId id="568"/>
            <p14:sldId id="630"/>
            <p14:sldId id="613"/>
            <p14:sldId id="631"/>
          </p14:sldIdLst>
        </p14:section>
        <p14:section name="Untitled Section" id="{DC229EC2-013D-4F4A-A640-9496917FC17B}">
          <p14:sldIdLst/>
        </p14:section>
      </p14:sectionLst>
    </p:ext>
    <p:ext uri="{EFAFB233-063F-42B5-8137-9DF3F51BA10A}">
      <p15:sldGuideLst xmlns:p15="http://schemas.microsoft.com/office/powerpoint/2012/main">
        <p15:guide id="1" pos="3859">
          <p15:clr>
            <a:srgbClr val="9AA0A6"/>
          </p15:clr>
        </p15:guide>
        <p15:guide id="2" orient="horz" pos="4216">
          <p15:clr>
            <a:srgbClr val="9AA0A6"/>
          </p15:clr>
        </p15:guide>
        <p15:guide id="3" pos="7560">
          <p15:clr>
            <a:srgbClr val="9AA0A6"/>
          </p15:clr>
        </p15:guide>
        <p15:guide id="4" pos="7020">
          <p15:clr>
            <a:srgbClr val="9AA0A6"/>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vannah Turner" initials="ST" lastIdx="1" clrIdx="0">
    <p:extLst>
      <p:ext uri="{19B8F6BF-5375-455C-9EA6-DF929625EA0E}">
        <p15:presenceInfo xmlns:p15="http://schemas.microsoft.com/office/powerpoint/2012/main" userId="S-1-5-21-3026233045-20759957-1393672501-15212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7FD0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04" autoAdjust="0"/>
    <p:restoredTop sz="61809" autoAdjust="0"/>
  </p:normalViewPr>
  <p:slideViewPr>
    <p:cSldViewPr snapToGrid="0">
      <p:cViewPr varScale="1">
        <p:scale>
          <a:sx n="53" d="100"/>
          <a:sy n="53" d="100"/>
        </p:scale>
        <p:origin x="1747" y="58"/>
      </p:cViewPr>
      <p:guideLst>
        <p:guide pos="3859"/>
        <p:guide orient="horz" pos="4216"/>
        <p:guide pos="7560"/>
        <p:guide pos="7020"/>
      </p:guideLst>
    </p:cSldViewPr>
  </p:slideViewPr>
  <p:notesTextViewPr>
    <p:cViewPr>
      <p:scale>
        <a:sx n="125" d="100"/>
        <a:sy n="125"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7.fntdata"/><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6.fntdata"/><Relationship Id="rId38"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5.fntdata"/><Relationship Id="rId37" Type="http://schemas.openxmlformats.org/officeDocument/2006/relationships/font" Target="fonts/font10.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36" Type="http://schemas.openxmlformats.org/officeDocument/2006/relationships/font" Target="fonts/font9.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font" Target="fonts/font8.fntdata"/></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56CADDD-A036-4EF2-B407-2EC5BC4E2935}" type="doc">
      <dgm:prSet loTypeId="urn:microsoft.com/office/officeart/2009/3/layout/OpposingIdeas" loCatId="relationship" qsTypeId="urn:microsoft.com/office/officeart/2005/8/quickstyle/3d3" qsCatId="3D" csTypeId="urn:microsoft.com/office/officeart/2005/8/colors/accent0_2" csCatId="mainScheme" phldr="1"/>
      <dgm:spPr/>
      <dgm:t>
        <a:bodyPr/>
        <a:lstStyle/>
        <a:p>
          <a:endParaRPr lang="en-US"/>
        </a:p>
      </dgm:t>
    </dgm:pt>
    <dgm:pt modelId="{801BE6F8-4A61-45D9-B80A-473D41FDB6BA}">
      <dgm:prSet phldrT="[Text]"/>
      <dgm:spPr/>
      <dgm:t>
        <a:bodyPr/>
        <a:lstStyle/>
        <a:p>
          <a:pPr algn="ctr"/>
          <a:r>
            <a:rPr lang="en-US" b="1" dirty="0">
              <a:latin typeface="Calibri" panose="020F0502020204030204" pitchFamily="34" charset="0"/>
              <a:cs typeface="Calibri" panose="020F0502020204030204" pitchFamily="34" charset="0"/>
            </a:rPr>
            <a:t>Mechanical and Natural</a:t>
          </a:r>
        </a:p>
      </dgm:t>
    </dgm:pt>
    <dgm:pt modelId="{C08283C3-442D-475B-A962-DAE31319B6EE}" type="parTrans" cxnId="{4A962DC6-5237-43C3-9050-818EA10864E3}">
      <dgm:prSet/>
      <dgm:spPr/>
      <dgm:t>
        <a:bodyPr/>
        <a:lstStyle/>
        <a:p>
          <a:endParaRPr lang="en-US"/>
        </a:p>
      </dgm:t>
    </dgm:pt>
    <dgm:pt modelId="{8BB48227-47B5-4AA3-BC28-EFD47C576ABA}" type="sibTrans" cxnId="{4A962DC6-5237-43C3-9050-818EA10864E3}">
      <dgm:prSet/>
      <dgm:spPr/>
      <dgm:t>
        <a:bodyPr/>
        <a:lstStyle/>
        <a:p>
          <a:endParaRPr lang="en-US"/>
        </a:p>
      </dgm:t>
    </dgm:pt>
    <dgm:pt modelId="{23988FE1-F3BE-4875-A9A3-7AEAAF342259}">
      <dgm:prSet phldrT="[Text]" custT="1"/>
      <dgm:spPr/>
      <dgm:t>
        <a:bodyPr/>
        <a:lstStyle/>
        <a:p>
          <a:pPr>
            <a:buAutoNum type="arabicPeriod"/>
          </a:pPr>
          <a:r>
            <a:rPr lang="en-US" sz="2400" dirty="0">
              <a:latin typeface="Calibri" panose="020F0502020204030204" pitchFamily="34" charset="0"/>
              <a:cs typeface="Calibri" panose="020F0502020204030204" pitchFamily="34" charset="0"/>
            </a:rPr>
            <a:t>Hazard: Airborne emissions that response workers and  the public may come in contact with.</a:t>
          </a:r>
        </a:p>
        <a:p>
          <a:pPr>
            <a:buAutoNum type="arabicPeriod"/>
          </a:pPr>
          <a:r>
            <a:rPr lang="en-US" sz="2400" dirty="0">
              <a:latin typeface="Calibri" panose="020F0502020204030204" pitchFamily="34" charset="0"/>
              <a:cs typeface="Calibri" panose="020F0502020204030204" pitchFamily="34" charset="0"/>
            </a:rPr>
            <a:t>Evaporation of volatile petroleum hydrocarbons (VPHs) is the primary inhalation hazard of concern.</a:t>
          </a:r>
        </a:p>
      </dgm:t>
    </dgm:pt>
    <dgm:pt modelId="{CE1BA3E6-38FE-41CB-91DD-BF0F5236E54F}" type="parTrans" cxnId="{A0BF06C3-72D8-40D7-BFAA-214AE347F8D9}">
      <dgm:prSet/>
      <dgm:spPr/>
      <dgm:t>
        <a:bodyPr/>
        <a:lstStyle/>
        <a:p>
          <a:endParaRPr lang="en-US"/>
        </a:p>
      </dgm:t>
    </dgm:pt>
    <dgm:pt modelId="{DF3C9BA6-B158-4708-97A2-5CD299BAFB7D}" type="sibTrans" cxnId="{A0BF06C3-72D8-40D7-BFAA-214AE347F8D9}">
      <dgm:prSet/>
      <dgm:spPr/>
      <dgm:t>
        <a:bodyPr/>
        <a:lstStyle/>
        <a:p>
          <a:endParaRPr lang="en-US"/>
        </a:p>
      </dgm:t>
    </dgm:pt>
    <dgm:pt modelId="{C04DE10E-5B53-49AF-BAA3-BFAED6899614}">
      <dgm:prSet phldrT="[Text]"/>
      <dgm:spPr/>
      <dgm:t>
        <a:bodyPr/>
        <a:lstStyle/>
        <a:p>
          <a:pPr algn="ctr"/>
          <a:r>
            <a:rPr lang="en-US" b="1" dirty="0">
              <a:latin typeface="Calibri" panose="020F0502020204030204" pitchFamily="34" charset="0"/>
              <a:cs typeface="Calibri" panose="020F0502020204030204" pitchFamily="34" charset="0"/>
            </a:rPr>
            <a:t>In-Situ Burning of oil </a:t>
          </a:r>
        </a:p>
      </dgm:t>
    </dgm:pt>
    <dgm:pt modelId="{4599D48D-3FA1-4E93-BD4A-C6A711CA9DE5}" type="parTrans" cxnId="{A6EE3D06-207E-4932-BE9C-FF044E7F3FA5}">
      <dgm:prSet/>
      <dgm:spPr/>
      <dgm:t>
        <a:bodyPr/>
        <a:lstStyle/>
        <a:p>
          <a:endParaRPr lang="en-US"/>
        </a:p>
      </dgm:t>
    </dgm:pt>
    <dgm:pt modelId="{D662B624-8A50-42DE-BC16-5B3F38447040}" type="sibTrans" cxnId="{A6EE3D06-207E-4932-BE9C-FF044E7F3FA5}">
      <dgm:prSet/>
      <dgm:spPr/>
      <dgm:t>
        <a:bodyPr/>
        <a:lstStyle/>
        <a:p>
          <a:endParaRPr lang="en-US"/>
        </a:p>
      </dgm:t>
    </dgm:pt>
    <dgm:pt modelId="{3D148A33-EA01-4D4E-9400-EDF81DF022E0}">
      <dgm:prSet phldrT="[Text]" custT="1"/>
      <dgm:spPr/>
      <dgm:t>
        <a:bodyPr/>
        <a:lstStyle/>
        <a:p>
          <a:pPr>
            <a:buAutoNum type="arabicPeriod"/>
          </a:pPr>
          <a:r>
            <a:rPr lang="en-US" sz="2400" dirty="0">
              <a:latin typeface="Calibri" panose="020F0502020204030204" pitchFamily="34" charset="0"/>
              <a:cs typeface="Calibri" panose="020F0502020204030204" pitchFamily="34" charset="0"/>
            </a:rPr>
            <a:t>Particulate matter                      and polycyclic                     aromatic hydrocarbons (probable human carcinogens), are primary inhalation hazards of concern.</a:t>
          </a:r>
        </a:p>
        <a:p>
          <a:pPr>
            <a:buAutoNum type="arabicPeriod"/>
          </a:pPr>
          <a:r>
            <a:rPr lang="en-US" sz="2400" dirty="0">
              <a:latin typeface="Calibri" panose="020F0502020204030204" pitchFamily="34" charset="0"/>
              <a:cs typeface="Calibri" panose="020F0502020204030204" pitchFamily="34" charset="0"/>
            </a:rPr>
            <a:t>Combustion gases such as carbon monoxide, carbon dioxide and potential sulfur and nitrogen containing oxides can also be produced by burning petroleum, but are of less concern for potential inhalation exposures.</a:t>
          </a:r>
        </a:p>
      </dgm:t>
    </dgm:pt>
    <dgm:pt modelId="{7649B076-857D-48AF-87DD-ED576C20882F}" type="parTrans" cxnId="{EC7970F4-9C4C-497D-BDD1-C0032E40E8F5}">
      <dgm:prSet/>
      <dgm:spPr/>
      <dgm:t>
        <a:bodyPr/>
        <a:lstStyle/>
        <a:p>
          <a:endParaRPr lang="en-US"/>
        </a:p>
      </dgm:t>
    </dgm:pt>
    <dgm:pt modelId="{17AE4756-F6A4-4097-ACE3-9AA70E91214E}" type="sibTrans" cxnId="{EC7970F4-9C4C-497D-BDD1-C0032E40E8F5}">
      <dgm:prSet/>
      <dgm:spPr/>
      <dgm:t>
        <a:bodyPr/>
        <a:lstStyle/>
        <a:p>
          <a:endParaRPr lang="en-US"/>
        </a:p>
      </dgm:t>
    </dgm:pt>
    <dgm:pt modelId="{50A0DC40-7E52-4A8F-86F2-BAE1FDD3B6C3}" type="pres">
      <dgm:prSet presAssocID="{A56CADDD-A036-4EF2-B407-2EC5BC4E2935}" presName="Name0" presStyleCnt="0">
        <dgm:presLayoutVars>
          <dgm:chMax val="2"/>
          <dgm:dir/>
          <dgm:animOne val="branch"/>
          <dgm:animLvl val="lvl"/>
          <dgm:resizeHandles val="exact"/>
        </dgm:presLayoutVars>
      </dgm:prSet>
      <dgm:spPr/>
    </dgm:pt>
    <dgm:pt modelId="{704076B5-5177-4CB8-AC80-E827D7FD5716}" type="pres">
      <dgm:prSet presAssocID="{A56CADDD-A036-4EF2-B407-2EC5BC4E2935}" presName="Background" presStyleLbl="node1" presStyleIdx="0" presStyleCnt="1"/>
      <dgm:spPr>
        <a:gradFill flip="none" rotWithShape="1">
          <a:gsLst>
            <a:gs pos="30000">
              <a:schemeClr val="accent3">
                <a:lumMod val="5000"/>
                <a:lumOff val="95000"/>
                <a:alpha val="7000"/>
              </a:schemeClr>
            </a:gs>
            <a:gs pos="71000">
              <a:schemeClr val="accent3">
                <a:lumMod val="30000"/>
                <a:lumOff val="70000"/>
              </a:schemeClr>
            </a:gs>
          </a:gsLst>
          <a:lin ang="16200000" scaled="1"/>
          <a:tileRect/>
        </a:gradFill>
      </dgm:spPr>
    </dgm:pt>
    <dgm:pt modelId="{ECF48E7D-9442-42DA-AD40-506F0B54D1FF}" type="pres">
      <dgm:prSet presAssocID="{A56CADDD-A036-4EF2-B407-2EC5BC4E2935}" presName="Divider" presStyleLbl="callout" presStyleIdx="0" presStyleCnt="1" custLinFactX="-12500000" custLinFactNeighborX="-12504796" custLinFactNeighborY="-86"/>
      <dgm:spPr/>
    </dgm:pt>
    <dgm:pt modelId="{EC50AEA0-15BB-4176-B3B7-02BFE1290514}" type="pres">
      <dgm:prSet presAssocID="{A56CADDD-A036-4EF2-B407-2EC5BC4E2935}" presName="ChildText1" presStyleLbl="revTx" presStyleIdx="0" presStyleCnt="0" custScaleX="108343" custLinFactNeighborX="-1680" custLinFactNeighborY="-1240">
        <dgm:presLayoutVars>
          <dgm:chMax val="0"/>
          <dgm:chPref val="0"/>
          <dgm:bulletEnabled val="1"/>
        </dgm:presLayoutVars>
      </dgm:prSet>
      <dgm:spPr/>
    </dgm:pt>
    <dgm:pt modelId="{B8EDD577-C314-46DB-B42E-A28CD2F7E81F}" type="pres">
      <dgm:prSet presAssocID="{A56CADDD-A036-4EF2-B407-2EC5BC4E2935}" presName="ChildText2" presStyleLbl="revTx" presStyleIdx="0" presStyleCnt="0" custScaleX="120074" custLinFactNeighborX="-974" custLinFactNeighborY="-6648">
        <dgm:presLayoutVars>
          <dgm:chMax val="0"/>
          <dgm:chPref val="0"/>
          <dgm:bulletEnabled val="1"/>
        </dgm:presLayoutVars>
      </dgm:prSet>
      <dgm:spPr/>
    </dgm:pt>
    <dgm:pt modelId="{5248686B-B000-44F6-AC08-B55CF3AACF19}" type="pres">
      <dgm:prSet presAssocID="{A56CADDD-A036-4EF2-B407-2EC5BC4E2935}" presName="ParentText1" presStyleLbl="revTx" presStyleIdx="0" presStyleCnt="0">
        <dgm:presLayoutVars>
          <dgm:chMax val="1"/>
          <dgm:chPref val="1"/>
        </dgm:presLayoutVars>
      </dgm:prSet>
      <dgm:spPr/>
    </dgm:pt>
    <dgm:pt modelId="{5C004511-A809-4319-8F93-E8A013A0FBE5}" type="pres">
      <dgm:prSet presAssocID="{A56CADDD-A036-4EF2-B407-2EC5BC4E2935}" presName="ParentShape1" presStyleLbl="alignImgPlace1" presStyleIdx="0" presStyleCnt="2">
        <dgm:presLayoutVars/>
      </dgm:prSet>
      <dgm:spPr/>
    </dgm:pt>
    <dgm:pt modelId="{4858B3B0-994B-4897-A7A7-0E8237CF72EE}" type="pres">
      <dgm:prSet presAssocID="{A56CADDD-A036-4EF2-B407-2EC5BC4E2935}" presName="ParentText2" presStyleLbl="revTx" presStyleIdx="0" presStyleCnt="0">
        <dgm:presLayoutVars>
          <dgm:chMax val="1"/>
          <dgm:chPref val="1"/>
        </dgm:presLayoutVars>
      </dgm:prSet>
      <dgm:spPr/>
    </dgm:pt>
    <dgm:pt modelId="{AB8B1A91-E3B3-4465-B240-5D2C092B2375}" type="pres">
      <dgm:prSet presAssocID="{A56CADDD-A036-4EF2-B407-2EC5BC4E2935}" presName="ParentShape2" presStyleLbl="alignImgPlace1" presStyleIdx="1" presStyleCnt="2">
        <dgm:presLayoutVars/>
      </dgm:prSet>
      <dgm:spPr/>
    </dgm:pt>
  </dgm:ptLst>
  <dgm:cxnLst>
    <dgm:cxn modelId="{17AD9501-085C-4F59-831C-A221D4E24885}" type="presOf" srcId="{801BE6F8-4A61-45D9-B80A-473D41FDB6BA}" destId="{5248686B-B000-44F6-AC08-B55CF3AACF19}" srcOrd="0" destOrd="0" presId="urn:microsoft.com/office/officeart/2009/3/layout/OpposingIdeas"/>
    <dgm:cxn modelId="{90A7FF02-C62B-454B-9B7A-6EF30F85C6B5}" type="presOf" srcId="{801BE6F8-4A61-45D9-B80A-473D41FDB6BA}" destId="{5C004511-A809-4319-8F93-E8A013A0FBE5}" srcOrd="1" destOrd="0" presId="urn:microsoft.com/office/officeart/2009/3/layout/OpposingIdeas"/>
    <dgm:cxn modelId="{A6EE3D06-207E-4932-BE9C-FF044E7F3FA5}" srcId="{A56CADDD-A036-4EF2-B407-2EC5BC4E2935}" destId="{C04DE10E-5B53-49AF-BAA3-BFAED6899614}" srcOrd="1" destOrd="0" parTransId="{4599D48D-3FA1-4E93-BD4A-C6A711CA9DE5}" sibTransId="{D662B624-8A50-42DE-BC16-5B3F38447040}"/>
    <dgm:cxn modelId="{7D165A39-D0AC-4EC2-9635-700C7493A210}" type="presOf" srcId="{C04DE10E-5B53-49AF-BAA3-BFAED6899614}" destId="{AB8B1A91-E3B3-4465-B240-5D2C092B2375}" srcOrd="1" destOrd="0" presId="urn:microsoft.com/office/officeart/2009/3/layout/OpposingIdeas"/>
    <dgm:cxn modelId="{492E0846-A832-463C-85C8-F5D690CB2C96}" type="presOf" srcId="{A56CADDD-A036-4EF2-B407-2EC5BC4E2935}" destId="{50A0DC40-7E52-4A8F-86F2-BAE1FDD3B6C3}" srcOrd="0" destOrd="0" presId="urn:microsoft.com/office/officeart/2009/3/layout/OpposingIdeas"/>
    <dgm:cxn modelId="{D3058074-7A65-44C2-9157-205CFD171D03}" type="presOf" srcId="{C04DE10E-5B53-49AF-BAA3-BFAED6899614}" destId="{4858B3B0-994B-4897-A7A7-0E8237CF72EE}" srcOrd="0" destOrd="0" presId="urn:microsoft.com/office/officeart/2009/3/layout/OpposingIdeas"/>
    <dgm:cxn modelId="{89FB1FA0-A4C8-43FC-87E2-71E80E964F3B}" type="presOf" srcId="{3D148A33-EA01-4D4E-9400-EDF81DF022E0}" destId="{B8EDD577-C314-46DB-B42E-A28CD2F7E81F}" srcOrd="0" destOrd="0" presId="urn:microsoft.com/office/officeart/2009/3/layout/OpposingIdeas"/>
    <dgm:cxn modelId="{A0BF06C3-72D8-40D7-BFAA-214AE347F8D9}" srcId="{801BE6F8-4A61-45D9-B80A-473D41FDB6BA}" destId="{23988FE1-F3BE-4875-A9A3-7AEAAF342259}" srcOrd="0" destOrd="0" parTransId="{CE1BA3E6-38FE-41CB-91DD-BF0F5236E54F}" sibTransId="{DF3C9BA6-B158-4708-97A2-5CD299BAFB7D}"/>
    <dgm:cxn modelId="{4A962DC6-5237-43C3-9050-818EA10864E3}" srcId="{A56CADDD-A036-4EF2-B407-2EC5BC4E2935}" destId="{801BE6F8-4A61-45D9-B80A-473D41FDB6BA}" srcOrd="0" destOrd="0" parTransId="{C08283C3-442D-475B-A962-DAE31319B6EE}" sibTransId="{8BB48227-47B5-4AA3-BC28-EFD47C576ABA}"/>
    <dgm:cxn modelId="{4B2662C7-ADD0-4585-B555-3DC4BD92CDB6}" type="presOf" srcId="{23988FE1-F3BE-4875-A9A3-7AEAAF342259}" destId="{EC50AEA0-15BB-4176-B3B7-02BFE1290514}" srcOrd="0" destOrd="0" presId="urn:microsoft.com/office/officeart/2009/3/layout/OpposingIdeas"/>
    <dgm:cxn modelId="{EC7970F4-9C4C-497D-BDD1-C0032E40E8F5}" srcId="{C04DE10E-5B53-49AF-BAA3-BFAED6899614}" destId="{3D148A33-EA01-4D4E-9400-EDF81DF022E0}" srcOrd="0" destOrd="0" parTransId="{7649B076-857D-48AF-87DD-ED576C20882F}" sibTransId="{17AE4756-F6A4-4097-ACE3-9AA70E91214E}"/>
    <dgm:cxn modelId="{6E22D447-C002-414D-BB04-1239543056EF}" type="presParOf" srcId="{50A0DC40-7E52-4A8F-86F2-BAE1FDD3B6C3}" destId="{704076B5-5177-4CB8-AC80-E827D7FD5716}" srcOrd="0" destOrd="0" presId="urn:microsoft.com/office/officeart/2009/3/layout/OpposingIdeas"/>
    <dgm:cxn modelId="{01C3367B-9C83-47EE-9637-49E6C8CFEEAE}" type="presParOf" srcId="{50A0DC40-7E52-4A8F-86F2-BAE1FDD3B6C3}" destId="{ECF48E7D-9442-42DA-AD40-506F0B54D1FF}" srcOrd="1" destOrd="0" presId="urn:microsoft.com/office/officeart/2009/3/layout/OpposingIdeas"/>
    <dgm:cxn modelId="{7275EEA2-3416-4C6E-AEFE-4616FC496A39}" type="presParOf" srcId="{50A0DC40-7E52-4A8F-86F2-BAE1FDD3B6C3}" destId="{EC50AEA0-15BB-4176-B3B7-02BFE1290514}" srcOrd="2" destOrd="0" presId="urn:microsoft.com/office/officeart/2009/3/layout/OpposingIdeas"/>
    <dgm:cxn modelId="{3E4F139E-28D4-41AE-995D-CE0AC4B7C841}" type="presParOf" srcId="{50A0DC40-7E52-4A8F-86F2-BAE1FDD3B6C3}" destId="{B8EDD577-C314-46DB-B42E-A28CD2F7E81F}" srcOrd="3" destOrd="0" presId="urn:microsoft.com/office/officeart/2009/3/layout/OpposingIdeas"/>
    <dgm:cxn modelId="{45BFB435-EAC8-46BA-871F-0E0D8A918FDF}" type="presParOf" srcId="{50A0DC40-7E52-4A8F-86F2-BAE1FDD3B6C3}" destId="{5248686B-B000-44F6-AC08-B55CF3AACF19}" srcOrd="4" destOrd="0" presId="urn:microsoft.com/office/officeart/2009/3/layout/OpposingIdeas"/>
    <dgm:cxn modelId="{C5049EE1-593A-4844-873D-CAA4A81CAE55}" type="presParOf" srcId="{50A0DC40-7E52-4A8F-86F2-BAE1FDD3B6C3}" destId="{5C004511-A809-4319-8F93-E8A013A0FBE5}" srcOrd="5" destOrd="0" presId="urn:microsoft.com/office/officeart/2009/3/layout/OpposingIdeas"/>
    <dgm:cxn modelId="{564602DA-0B61-4994-9C05-AA44113A92F0}" type="presParOf" srcId="{50A0DC40-7E52-4A8F-86F2-BAE1FDD3B6C3}" destId="{4858B3B0-994B-4897-A7A7-0E8237CF72EE}" srcOrd="6" destOrd="0" presId="urn:microsoft.com/office/officeart/2009/3/layout/OpposingIdeas"/>
    <dgm:cxn modelId="{3632C137-7681-46AF-89F1-88CA92F53F90}" type="presParOf" srcId="{50A0DC40-7E52-4A8F-86F2-BAE1FDD3B6C3}" destId="{AB8B1A91-E3B3-4465-B240-5D2C092B2375}" srcOrd="7" destOrd="0" presId="urn:microsoft.com/office/officeart/2009/3/layout/OpposingIdeas"/>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1E28704-DB22-4267-A9D3-7CA26D8E1899}" type="doc">
      <dgm:prSet loTypeId="urn:microsoft.com/office/officeart/2011/layout/CircleProcess" loCatId="process" qsTypeId="urn:microsoft.com/office/officeart/2005/8/quickstyle/simple1" qsCatId="simple" csTypeId="urn:microsoft.com/office/officeart/2005/8/colors/accent1_2" csCatId="accent1" phldr="1"/>
      <dgm:spPr/>
      <dgm:t>
        <a:bodyPr/>
        <a:lstStyle/>
        <a:p>
          <a:endParaRPr lang="en-US"/>
        </a:p>
      </dgm:t>
    </dgm:pt>
    <dgm:pt modelId="{07831400-83EC-40AA-8BF6-46F36179A93D}">
      <dgm:prSet phldrT="[Text]" custT="1"/>
      <dgm:spPr/>
      <dgm:t>
        <a:bodyPr/>
        <a:lstStyle/>
        <a:p>
          <a:pPr>
            <a:spcBef>
              <a:spcPts val="600"/>
            </a:spcBef>
          </a:pPr>
          <a:endParaRPr lang="en-US" sz="1050" dirty="0"/>
        </a:p>
        <a:p>
          <a:pPr>
            <a:spcBef>
              <a:spcPts val="600"/>
            </a:spcBef>
          </a:pPr>
          <a:r>
            <a:rPr lang="en-US" sz="1800" dirty="0"/>
            <a:t>Do weather and environmental conditions indicate low risk of populated areas being exposed to smoke?</a:t>
          </a:r>
        </a:p>
      </dgm:t>
    </dgm:pt>
    <dgm:pt modelId="{D7259D91-D58D-4796-A94A-56DBDBE40892}" type="parTrans" cxnId="{BF5546CD-D965-441B-BF79-2E5915275B47}">
      <dgm:prSet/>
      <dgm:spPr/>
      <dgm:t>
        <a:bodyPr/>
        <a:lstStyle/>
        <a:p>
          <a:endParaRPr lang="en-US"/>
        </a:p>
      </dgm:t>
    </dgm:pt>
    <dgm:pt modelId="{F3873E69-FD28-4782-8F2A-4F392E1AAE39}" type="sibTrans" cxnId="{BF5546CD-D965-441B-BF79-2E5915275B47}">
      <dgm:prSet/>
      <dgm:spPr/>
      <dgm:t>
        <a:bodyPr/>
        <a:lstStyle/>
        <a:p>
          <a:endParaRPr lang="en-US"/>
        </a:p>
      </dgm:t>
    </dgm:pt>
    <dgm:pt modelId="{4675FF9D-8945-4CF1-A2EF-6CCDC4B76C00}">
      <dgm:prSet phldrT="[Text]" custT="1"/>
      <dgm:spPr/>
      <dgm:t>
        <a:bodyPr/>
        <a:lstStyle/>
        <a:p>
          <a:r>
            <a:rPr lang="en-US" sz="1800" dirty="0"/>
            <a:t>Are equipment and trained px available to monitor on-site and in populated areas? </a:t>
          </a:r>
        </a:p>
      </dgm:t>
    </dgm:pt>
    <dgm:pt modelId="{07F2D603-9E48-44F7-B209-605B5C445546}" type="parTrans" cxnId="{B84D7AE5-4E4F-47DA-894B-DA8F3FEA9950}">
      <dgm:prSet/>
      <dgm:spPr/>
      <dgm:t>
        <a:bodyPr/>
        <a:lstStyle/>
        <a:p>
          <a:endParaRPr lang="en-US"/>
        </a:p>
      </dgm:t>
    </dgm:pt>
    <dgm:pt modelId="{0524E92C-C19F-4866-AA04-7A652FE33DBB}" type="sibTrans" cxnId="{B84D7AE5-4E4F-47DA-894B-DA8F3FEA9950}">
      <dgm:prSet/>
      <dgm:spPr/>
      <dgm:t>
        <a:bodyPr/>
        <a:lstStyle/>
        <a:p>
          <a:endParaRPr lang="en-US"/>
        </a:p>
      </dgm:t>
    </dgm:pt>
    <dgm:pt modelId="{71750532-01DB-4C2F-9A6C-92BC3A6CC6CA}">
      <dgm:prSet custT="1"/>
      <dgm:spPr/>
      <dgm:t>
        <a:bodyPr/>
        <a:lstStyle/>
        <a:p>
          <a:pPr>
            <a:lnSpc>
              <a:spcPct val="100000"/>
            </a:lnSpc>
            <a:spcAft>
              <a:spcPts val="0"/>
            </a:spcAft>
          </a:pPr>
          <a:r>
            <a:rPr lang="en-US" sz="1750" dirty="0"/>
            <a:t>Address </a:t>
          </a:r>
        </a:p>
        <a:p>
          <a:pPr>
            <a:lnSpc>
              <a:spcPct val="100000"/>
            </a:lnSpc>
            <a:spcAft>
              <a:spcPts val="0"/>
            </a:spcAft>
          </a:pPr>
          <a:r>
            <a:rPr lang="en-US" sz="1750" dirty="0"/>
            <a:t>hazards separate from general response ops (risk assessment, controls, comms, coordinate w/ ISB Burn Plan development)  </a:t>
          </a:r>
        </a:p>
      </dgm:t>
    </dgm:pt>
    <dgm:pt modelId="{19A41A66-7B2E-46CF-B362-A2A4B3CDCCCF}" type="parTrans" cxnId="{7A895244-8362-4E0D-888D-27B3A211BF60}">
      <dgm:prSet/>
      <dgm:spPr/>
      <dgm:t>
        <a:bodyPr/>
        <a:lstStyle/>
        <a:p>
          <a:endParaRPr lang="en-US"/>
        </a:p>
      </dgm:t>
    </dgm:pt>
    <dgm:pt modelId="{06291EE2-2B92-417A-A15E-6C648764E037}" type="sibTrans" cxnId="{7A895244-8362-4E0D-888D-27B3A211BF60}">
      <dgm:prSet/>
      <dgm:spPr/>
      <dgm:t>
        <a:bodyPr/>
        <a:lstStyle/>
        <a:p>
          <a:endParaRPr lang="en-US"/>
        </a:p>
      </dgm:t>
    </dgm:pt>
    <dgm:pt modelId="{9BDB0D88-2566-45DA-A004-E4E9E7AB61BA}">
      <dgm:prSet custT="1"/>
      <dgm:spPr/>
      <dgm:t>
        <a:bodyPr/>
        <a:lstStyle/>
        <a:p>
          <a:r>
            <a:rPr lang="en-US" sz="1800" dirty="0"/>
            <a:t>ISB Supplement to the Health and Safety Plan </a:t>
          </a:r>
        </a:p>
        <a:p>
          <a:r>
            <a:rPr lang="en-US" sz="1800" dirty="0"/>
            <a:t>(ICS-208)</a:t>
          </a:r>
        </a:p>
      </dgm:t>
    </dgm:pt>
    <dgm:pt modelId="{49A56829-8F61-463B-B4CE-7B24F2E5926E}" type="parTrans" cxnId="{58EE661E-AC17-441B-A86F-94A9A23FEB3F}">
      <dgm:prSet/>
      <dgm:spPr/>
      <dgm:t>
        <a:bodyPr/>
        <a:lstStyle/>
        <a:p>
          <a:endParaRPr lang="en-US"/>
        </a:p>
      </dgm:t>
    </dgm:pt>
    <dgm:pt modelId="{BE56DD6D-1FB7-49CD-BA74-10E4845DED37}" type="sibTrans" cxnId="{58EE661E-AC17-441B-A86F-94A9A23FEB3F}">
      <dgm:prSet/>
      <dgm:spPr/>
      <dgm:t>
        <a:bodyPr/>
        <a:lstStyle/>
        <a:p>
          <a:endParaRPr lang="en-US"/>
        </a:p>
      </dgm:t>
    </dgm:pt>
    <dgm:pt modelId="{4E0A56DC-4382-4CA7-92C3-B7E9CD4437E7}" type="pres">
      <dgm:prSet presAssocID="{11E28704-DB22-4267-A9D3-7CA26D8E1899}" presName="Name0" presStyleCnt="0">
        <dgm:presLayoutVars>
          <dgm:chMax val="11"/>
          <dgm:chPref val="11"/>
          <dgm:dir/>
          <dgm:resizeHandles/>
        </dgm:presLayoutVars>
      </dgm:prSet>
      <dgm:spPr/>
    </dgm:pt>
    <dgm:pt modelId="{CF72E9A2-D9AC-4164-829F-24DEAD030103}" type="pres">
      <dgm:prSet presAssocID="{71750532-01DB-4C2F-9A6C-92BC3A6CC6CA}" presName="Accent4" presStyleCnt="0"/>
      <dgm:spPr/>
    </dgm:pt>
    <dgm:pt modelId="{33CC81CA-EAB7-49D7-87BF-2936800C804E}" type="pres">
      <dgm:prSet presAssocID="{71750532-01DB-4C2F-9A6C-92BC3A6CC6CA}" presName="Accent" presStyleLbl="node1" presStyleIdx="0" presStyleCnt="4"/>
      <dgm:spPr/>
    </dgm:pt>
    <dgm:pt modelId="{E5CBF24E-AB52-4701-AB0F-F0215098B929}" type="pres">
      <dgm:prSet presAssocID="{71750532-01DB-4C2F-9A6C-92BC3A6CC6CA}" presName="ParentBackground4" presStyleCnt="0"/>
      <dgm:spPr/>
    </dgm:pt>
    <dgm:pt modelId="{5EAB31BA-EB72-4B67-A1BA-8B9F2B30551C}" type="pres">
      <dgm:prSet presAssocID="{71750532-01DB-4C2F-9A6C-92BC3A6CC6CA}" presName="ParentBackground" presStyleLbl="fgAcc1" presStyleIdx="0" presStyleCnt="4"/>
      <dgm:spPr/>
    </dgm:pt>
    <dgm:pt modelId="{A44348AB-EDFA-43BF-A1BA-12B0484A21DC}" type="pres">
      <dgm:prSet presAssocID="{71750532-01DB-4C2F-9A6C-92BC3A6CC6CA}" presName="Parent4" presStyleLbl="revTx" presStyleIdx="0" presStyleCnt="0">
        <dgm:presLayoutVars>
          <dgm:chMax val="1"/>
          <dgm:chPref val="1"/>
          <dgm:bulletEnabled val="1"/>
        </dgm:presLayoutVars>
      </dgm:prSet>
      <dgm:spPr/>
    </dgm:pt>
    <dgm:pt modelId="{A8A80400-78F2-4E24-846E-1E4CEA2CB805}" type="pres">
      <dgm:prSet presAssocID="{9BDB0D88-2566-45DA-A004-E4E9E7AB61BA}" presName="Accent3" presStyleCnt="0"/>
      <dgm:spPr/>
    </dgm:pt>
    <dgm:pt modelId="{33B611C8-36B4-4867-A2A3-9BBE7FFFBBD6}" type="pres">
      <dgm:prSet presAssocID="{9BDB0D88-2566-45DA-A004-E4E9E7AB61BA}" presName="Accent" presStyleLbl="node1" presStyleIdx="1" presStyleCnt="4"/>
      <dgm:spPr>
        <a:solidFill>
          <a:srgbClr val="0070C0"/>
        </a:solidFill>
      </dgm:spPr>
    </dgm:pt>
    <dgm:pt modelId="{C41A6A50-5387-4F42-B506-238DA80A3037}" type="pres">
      <dgm:prSet presAssocID="{9BDB0D88-2566-45DA-A004-E4E9E7AB61BA}" presName="ParentBackground3" presStyleCnt="0"/>
      <dgm:spPr/>
    </dgm:pt>
    <dgm:pt modelId="{F1FF5675-A86D-43E5-BA31-4F68227AEDBF}" type="pres">
      <dgm:prSet presAssocID="{9BDB0D88-2566-45DA-A004-E4E9E7AB61BA}" presName="ParentBackground" presStyleLbl="fgAcc1" presStyleIdx="1" presStyleCnt="4"/>
      <dgm:spPr/>
    </dgm:pt>
    <dgm:pt modelId="{1061907C-487A-41F5-BE66-0D9B5942907F}" type="pres">
      <dgm:prSet presAssocID="{9BDB0D88-2566-45DA-A004-E4E9E7AB61BA}" presName="Parent3" presStyleLbl="revTx" presStyleIdx="0" presStyleCnt="0">
        <dgm:presLayoutVars>
          <dgm:chMax val="1"/>
          <dgm:chPref val="1"/>
          <dgm:bulletEnabled val="1"/>
        </dgm:presLayoutVars>
      </dgm:prSet>
      <dgm:spPr/>
    </dgm:pt>
    <dgm:pt modelId="{31149AC3-BDFA-4961-ADB9-DE341685B6A0}" type="pres">
      <dgm:prSet presAssocID="{4675FF9D-8945-4CF1-A2EF-6CCDC4B76C00}" presName="Accent2" presStyleCnt="0"/>
      <dgm:spPr/>
    </dgm:pt>
    <dgm:pt modelId="{A8DCCDF3-1514-4264-9645-790784E201D4}" type="pres">
      <dgm:prSet presAssocID="{4675FF9D-8945-4CF1-A2EF-6CCDC4B76C00}" presName="Accent" presStyleLbl="node1" presStyleIdx="2" presStyleCnt="4"/>
      <dgm:spPr/>
    </dgm:pt>
    <dgm:pt modelId="{D64E3657-8DB4-4934-B8B8-4227A4E23208}" type="pres">
      <dgm:prSet presAssocID="{4675FF9D-8945-4CF1-A2EF-6CCDC4B76C00}" presName="ParentBackground2" presStyleCnt="0"/>
      <dgm:spPr/>
    </dgm:pt>
    <dgm:pt modelId="{106213F4-C64B-4EBE-BE57-1D0F2A052EC6}" type="pres">
      <dgm:prSet presAssocID="{4675FF9D-8945-4CF1-A2EF-6CCDC4B76C00}" presName="ParentBackground" presStyleLbl="fgAcc1" presStyleIdx="2" presStyleCnt="4"/>
      <dgm:spPr/>
    </dgm:pt>
    <dgm:pt modelId="{0FB031F5-FCE2-459D-9689-366FE11314AF}" type="pres">
      <dgm:prSet presAssocID="{4675FF9D-8945-4CF1-A2EF-6CCDC4B76C00}" presName="Parent2" presStyleLbl="revTx" presStyleIdx="0" presStyleCnt="0">
        <dgm:presLayoutVars>
          <dgm:chMax val="1"/>
          <dgm:chPref val="1"/>
          <dgm:bulletEnabled val="1"/>
        </dgm:presLayoutVars>
      </dgm:prSet>
      <dgm:spPr/>
    </dgm:pt>
    <dgm:pt modelId="{14E12148-86C9-410E-80A0-8F224762A829}" type="pres">
      <dgm:prSet presAssocID="{07831400-83EC-40AA-8BF6-46F36179A93D}" presName="Accent1" presStyleCnt="0"/>
      <dgm:spPr/>
    </dgm:pt>
    <dgm:pt modelId="{7E9DF0E5-D4FC-483B-B2AD-DFE76A1C2EA3}" type="pres">
      <dgm:prSet presAssocID="{07831400-83EC-40AA-8BF6-46F36179A93D}" presName="Accent" presStyleLbl="node1" presStyleIdx="3" presStyleCnt="4"/>
      <dgm:spPr>
        <a:xfrm rot="2700000">
          <a:off x="671628" y="1529040"/>
          <a:ext cx="2786603" cy="2786603"/>
        </a:xfrm>
        <a:prstGeom prst="teardrop">
          <a:avLst>
            <a:gd name="adj" fmla="val 100000"/>
          </a:avLst>
        </a:prstGeom>
        <a:solidFill>
          <a:srgbClr val="0070C0"/>
        </a:solidFill>
        <a:ln w="25400" cap="flat" cmpd="sng" algn="ctr">
          <a:solidFill>
            <a:srgbClr val="FFFFFF">
              <a:hueOff val="0"/>
              <a:satOff val="0"/>
              <a:lumOff val="0"/>
              <a:alphaOff val="0"/>
            </a:srgbClr>
          </a:solidFill>
          <a:prstDash val="solid"/>
        </a:ln>
        <a:effectLst/>
      </dgm:spPr>
    </dgm:pt>
    <dgm:pt modelId="{E19C9A6B-EFFA-4025-8CEE-E93346DF7623}" type="pres">
      <dgm:prSet presAssocID="{07831400-83EC-40AA-8BF6-46F36179A93D}" presName="ParentBackground1" presStyleCnt="0"/>
      <dgm:spPr/>
    </dgm:pt>
    <dgm:pt modelId="{EA10A530-3777-44DA-B832-B3432DF07991}" type="pres">
      <dgm:prSet presAssocID="{07831400-83EC-40AA-8BF6-46F36179A93D}" presName="ParentBackground" presStyleLbl="fgAcc1" presStyleIdx="3" presStyleCnt="4"/>
      <dgm:spPr/>
    </dgm:pt>
    <dgm:pt modelId="{1E195711-6380-474F-8E1B-7A313BC50CE5}" type="pres">
      <dgm:prSet presAssocID="{07831400-83EC-40AA-8BF6-46F36179A93D}" presName="Parent1" presStyleLbl="revTx" presStyleIdx="0" presStyleCnt="0">
        <dgm:presLayoutVars>
          <dgm:chMax val="1"/>
          <dgm:chPref val="1"/>
          <dgm:bulletEnabled val="1"/>
        </dgm:presLayoutVars>
      </dgm:prSet>
      <dgm:spPr/>
    </dgm:pt>
  </dgm:ptLst>
  <dgm:cxnLst>
    <dgm:cxn modelId="{58EE661E-AC17-441B-A86F-94A9A23FEB3F}" srcId="{11E28704-DB22-4267-A9D3-7CA26D8E1899}" destId="{9BDB0D88-2566-45DA-A004-E4E9E7AB61BA}" srcOrd="2" destOrd="0" parTransId="{49A56829-8F61-463B-B4CE-7B24F2E5926E}" sibTransId="{BE56DD6D-1FB7-49CD-BA74-10E4845DED37}"/>
    <dgm:cxn modelId="{96F24625-B353-4537-B057-617D530CF509}" type="presOf" srcId="{07831400-83EC-40AA-8BF6-46F36179A93D}" destId="{1E195711-6380-474F-8E1B-7A313BC50CE5}" srcOrd="1" destOrd="0" presId="urn:microsoft.com/office/officeart/2011/layout/CircleProcess"/>
    <dgm:cxn modelId="{E7584F61-3AB5-49D7-A9BC-C17D0443BDB3}" type="presOf" srcId="{71750532-01DB-4C2F-9A6C-92BC3A6CC6CA}" destId="{5EAB31BA-EB72-4B67-A1BA-8B9F2B30551C}" srcOrd="0" destOrd="0" presId="urn:microsoft.com/office/officeart/2011/layout/CircleProcess"/>
    <dgm:cxn modelId="{6FDA0543-14D2-4EDE-8388-BE7DD3696AAA}" type="presOf" srcId="{9BDB0D88-2566-45DA-A004-E4E9E7AB61BA}" destId="{1061907C-487A-41F5-BE66-0D9B5942907F}" srcOrd="1" destOrd="0" presId="urn:microsoft.com/office/officeart/2011/layout/CircleProcess"/>
    <dgm:cxn modelId="{7F891543-DDAA-4EC0-9A51-5009078181BA}" type="presOf" srcId="{07831400-83EC-40AA-8BF6-46F36179A93D}" destId="{EA10A530-3777-44DA-B832-B3432DF07991}" srcOrd="0" destOrd="0" presId="urn:microsoft.com/office/officeart/2011/layout/CircleProcess"/>
    <dgm:cxn modelId="{7A895244-8362-4E0D-888D-27B3A211BF60}" srcId="{11E28704-DB22-4267-A9D3-7CA26D8E1899}" destId="{71750532-01DB-4C2F-9A6C-92BC3A6CC6CA}" srcOrd="3" destOrd="0" parTransId="{19A41A66-7B2E-46CF-B362-A2A4B3CDCCCF}" sibTransId="{06291EE2-2B92-417A-A15E-6C648764E037}"/>
    <dgm:cxn modelId="{6483F090-780D-47C7-9588-D487408F950C}" type="presOf" srcId="{71750532-01DB-4C2F-9A6C-92BC3A6CC6CA}" destId="{A44348AB-EDFA-43BF-A1BA-12B0484A21DC}" srcOrd="1" destOrd="0" presId="urn:microsoft.com/office/officeart/2011/layout/CircleProcess"/>
    <dgm:cxn modelId="{4634C6BD-1986-453A-A173-D7686E30A9CA}" type="presOf" srcId="{11E28704-DB22-4267-A9D3-7CA26D8E1899}" destId="{4E0A56DC-4382-4CA7-92C3-B7E9CD4437E7}" srcOrd="0" destOrd="0" presId="urn:microsoft.com/office/officeart/2011/layout/CircleProcess"/>
    <dgm:cxn modelId="{BF5546CD-D965-441B-BF79-2E5915275B47}" srcId="{11E28704-DB22-4267-A9D3-7CA26D8E1899}" destId="{07831400-83EC-40AA-8BF6-46F36179A93D}" srcOrd="0" destOrd="0" parTransId="{D7259D91-D58D-4796-A94A-56DBDBE40892}" sibTransId="{F3873E69-FD28-4782-8F2A-4F392E1AAE39}"/>
    <dgm:cxn modelId="{36FB8FD8-FABE-428C-8A13-BCC83F6B9040}" type="presOf" srcId="{9BDB0D88-2566-45DA-A004-E4E9E7AB61BA}" destId="{F1FF5675-A86D-43E5-BA31-4F68227AEDBF}" srcOrd="0" destOrd="0" presId="urn:microsoft.com/office/officeart/2011/layout/CircleProcess"/>
    <dgm:cxn modelId="{B84D7AE5-4E4F-47DA-894B-DA8F3FEA9950}" srcId="{11E28704-DB22-4267-A9D3-7CA26D8E1899}" destId="{4675FF9D-8945-4CF1-A2EF-6CCDC4B76C00}" srcOrd="1" destOrd="0" parTransId="{07F2D603-9E48-44F7-B209-605B5C445546}" sibTransId="{0524E92C-C19F-4866-AA04-7A652FE33DBB}"/>
    <dgm:cxn modelId="{94D781EE-1FA5-47E5-AAC7-A88C0D70411C}" type="presOf" srcId="{4675FF9D-8945-4CF1-A2EF-6CCDC4B76C00}" destId="{0FB031F5-FCE2-459D-9689-366FE11314AF}" srcOrd="1" destOrd="0" presId="urn:microsoft.com/office/officeart/2011/layout/CircleProcess"/>
    <dgm:cxn modelId="{8B3DA3F0-B339-4E91-ADA9-578FAF6E57B8}" type="presOf" srcId="{4675FF9D-8945-4CF1-A2EF-6CCDC4B76C00}" destId="{106213F4-C64B-4EBE-BE57-1D0F2A052EC6}" srcOrd="0" destOrd="0" presId="urn:microsoft.com/office/officeart/2011/layout/CircleProcess"/>
    <dgm:cxn modelId="{FEEC9B6C-19CD-44DC-B79C-5C448A4F5899}" type="presParOf" srcId="{4E0A56DC-4382-4CA7-92C3-B7E9CD4437E7}" destId="{CF72E9A2-D9AC-4164-829F-24DEAD030103}" srcOrd="0" destOrd="0" presId="urn:microsoft.com/office/officeart/2011/layout/CircleProcess"/>
    <dgm:cxn modelId="{526EBF58-E697-4CD5-B572-4EB4EABDC353}" type="presParOf" srcId="{CF72E9A2-D9AC-4164-829F-24DEAD030103}" destId="{33CC81CA-EAB7-49D7-87BF-2936800C804E}" srcOrd="0" destOrd="0" presId="urn:microsoft.com/office/officeart/2011/layout/CircleProcess"/>
    <dgm:cxn modelId="{DC5A6412-7EF4-4217-BD51-CF27AA2AF235}" type="presParOf" srcId="{4E0A56DC-4382-4CA7-92C3-B7E9CD4437E7}" destId="{E5CBF24E-AB52-4701-AB0F-F0215098B929}" srcOrd="1" destOrd="0" presId="urn:microsoft.com/office/officeart/2011/layout/CircleProcess"/>
    <dgm:cxn modelId="{69355DCE-B4A2-47A5-84A4-3CF88A4CC7B5}" type="presParOf" srcId="{E5CBF24E-AB52-4701-AB0F-F0215098B929}" destId="{5EAB31BA-EB72-4B67-A1BA-8B9F2B30551C}" srcOrd="0" destOrd="0" presId="urn:microsoft.com/office/officeart/2011/layout/CircleProcess"/>
    <dgm:cxn modelId="{D8FC7892-1258-4863-8ABE-1565E6C053B3}" type="presParOf" srcId="{4E0A56DC-4382-4CA7-92C3-B7E9CD4437E7}" destId="{A44348AB-EDFA-43BF-A1BA-12B0484A21DC}" srcOrd="2" destOrd="0" presId="urn:microsoft.com/office/officeart/2011/layout/CircleProcess"/>
    <dgm:cxn modelId="{F7A625B6-7E48-47C2-A9BE-5A4E29B98445}" type="presParOf" srcId="{4E0A56DC-4382-4CA7-92C3-B7E9CD4437E7}" destId="{A8A80400-78F2-4E24-846E-1E4CEA2CB805}" srcOrd="3" destOrd="0" presId="urn:microsoft.com/office/officeart/2011/layout/CircleProcess"/>
    <dgm:cxn modelId="{D5306DCB-E86A-4098-AC15-35B8D54D2E6F}" type="presParOf" srcId="{A8A80400-78F2-4E24-846E-1E4CEA2CB805}" destId="{33B611C8-36B4-4867-A2A3-9BBE7FFFBBD6}" srcOrd="0" destOrd="0" presId="urn:microsoft.com/office/officeart/2011/layout/CircleProcess"/>
    <dgm:cxn modelId="{F9F6BACA-271F-40E4-AC1D-57266BC8AE04}" type="presParOf" srcId="{4E0A56DC-4382-4CA7-92C3-B7E9CD4437E7}" destId="{C41A6A50-5387-4F42-B506-238DA80A3037}" srcOrd="4" destOrd="0" presId="urn:microsoft.com/office/officeart/2011/layout/CircleProcess"/>
    <dgm:cxn modelId="{A34C0F7A-C856-4FF3-9B97-5214964CA6E7}" type="presParOf" srcId="{C41A6A50-5387-4F42-B506-238DA80A3037}" destId="{F1FF5675-A86D-43E5-BA31-4F68227AEDBF}" srcOrd="0" destOrd="0" presId="urn:microsoft.com/office/officeart/2011/layout/CircleProcess"/>
    <dgm:cxn modelId="{4DCE1E80-E970-4352-AD6F-1F5265126819}" type="presParOf" srcId="{4E0A56DC-4382-4CA7-92C3-B7E9CD4437E7}" destId="{1061907C-487A-41F5-BE66-0D9B5942907F}" srcOrd="5" destOrd="0" presId="urn:microsoft.com/office/officeart/2011/layout/CircleProcess"/>
    <dgm:cxn modelId="{E5E5EA22-6B4D-47EA-AFC8-AFC11668C5DA}" type="presParOf" srcId="{4E0A56DC-4382-4CA7-92C3-B7E9CD4437E7}" destId="{31149AC3-BDFA-4961-ADB9-DE341685B6A0}" srcOrd="6" destOrd="0" presId="urn:microsoft.com/office/officeart/2011/layout/CircleProcess"/>
    <dgm:cxn modelId="{C4CD9E35-D7AB-4DE5-B100-9FB92E4184DE}" type="presParOf" srcId="{31149AC3-BDFA-4961-ADB9-DE341685B6A0}" destId="{A8DCCDF3-1514-4264-9645-790784E201D4}" srcOrd="0" destOrd="0" presId="urn:microsoft.com/office/officeart/2011/layout/CircleProcess"/>
    <dgm:cxn modelId="{0E7732A0-A7F5-4E3E-B806-FA3CBF990386}" type="presParOf" srcId="{4E0A56DC-4382-4CA7-92C3-B7E9CD4437E7}" destId="{D64E3657-8DB4-4934-B8B8-4227A4E23208}" srcOrd="7" destOrd="0" presId="urn:microsoft.com/office/officeart/2011/layout/CircleProcess"/>
    <dgm:cxn modelId="{54A0A8CA-7539-4EC9-B9DB-3CA1D3171B40}" type="presParOf" srcId="{D64E3657-8DB4-4934-B8B8-4227A4E23208}" destId="{106213F4-C64B-4EBE-BE57-1D0F2A052EC6}" srcOrd="0" destOrd="0" presId="urn:microsoft.com/office/officeart/2011/layout/CircleProcess"/>
    <dgm:cxn modelId="{3C8F9FA8-DEC8-4A47-A3ED-B9C53E70BFFF}" type="presParOf" srcId="{4E0A56DC-4382-4CA7-92C3-B7E9CD4437E7}" destId="{0FB031F5-FCE2-459D-9689-366FE11314AF}" srcOrd="8" destOrd="0" presId="urn:microsoft.com/office/officeart/2011/layout/CircleProcess"/>
    <dgm:cxn modelId="{1C5DCA7E-6DBC-4399-9877-D4A6D47C6F45}" type="presParOf" srcId="{4E0A56DC-4382-4CA7-92C3-B7E9CD4437E7}" destId="{14E12148-86C9-410E-80A0-8F224762A829}" srcOrd="9" destOrd="0" presId="urn:microsoft.com/office/officeart/2011/layout/CircleProcess"/>
    <dgm:cxn modelId="{F1662ABA-82DA-46A9-90B2-6AC770AF60F0}" type="presParOf" srcId="{14E12148-86C9-410E-80A0-8F224762A829}" destId="{7E9DF0E5-D4FC-483B-B2AD-DFE76A1C2EA3}" srcOrd="0" destOrd="0" presId="urn:microsoft.com/office/officeart/2011/layout/CircleProcess"/>
    <dgm:cxn modelId="{1EFED662-1D84-4455-AB90-6F6AFA8F4E00}" type="presParOf" srcId="{4E0A56DC-4382-4CA7-92C3-B7E9CD4437E7}" destId="{E19C9A6B-EFFA-4025-8CEE-E93346DF7623}" srcOrd="10" destOrd="0" presId="urn:microsoft.com/office/officeart/2011/layout/CircleProcess"/>
    <dgm:cxn modelId="{37C53426-71E7-4155-867A-3827A327E013}" type="presParOf" srcId="{E19C9A6B-EFFA-4025-8CEE-E93346DF7623}" destId="{EA10A530-3777-44DA-B832-B3432DF07991}" srcOrd="0" destOrd="0" presId="urn:microsoft.com/office/officeart/2011/layout/CircleProcess"/>
    <dgm:cxn modelId="{4251D12F-282E-44FB-8F8A-F0D59B70F105}" type="presParOf" srcId="{4E0A56DC-4382-4CA7-92C3-B7E9CD4437E7}" destId="{1E195711-6380-474F-8E1B-7A313BC50CE5}" srcOrd="11" destOrd="0" presId="urn:microsoft.com/office/officeart/2011/layout/CircleProcess"/>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4076B5-5177-4CB8-AC80-E827D7FD5716}">
      <dsp:nvSpPr>
        <dsp:cNvPr id="0" name=""/>
        <dsp:cNvSpPr/>
      </dsp:nvSpPr>
      <dsp:spPr>
        <a:xfrm>
          <a:off x="2774138" y="1170936"/>
          <a:ext cx="8453473" cy="4545988"/>
        </a:xfrm>
        <a:prstGeom prst="round2DiagRect">
          <a:avLst>
            <a:gd name="adj1" fmla="val 0"/>
            <a:gd name="adj2" fmla="val 16670"/>
          </a:avLst>
        </a:prstGeom>
        <a:gradFill flip="none" rotWithShape="1">
          <a:gsLst>
            <a:gs pos="30000">
              <a:schemeClr val="accent3">
                <a:lumMod val="5000"/>
                <a:lumOff val="95000"/>
                <a:alpha val="7000"/>
              </a:schemeClr>
            </a:gs>
            <a:gs pos="71000">
              <a:schemeClr val="accent3">
                <a:lumMod val="30000"/>
                <a:lumOff val="70000"/>
              </a:schemeClr>
            </a:gs>
          </a:gsLst>
          <a:lin ang="16200000" scaled="1"/>
          <a:tileRect/>
        </a:gra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ECF48E7D-9442-42DA-AD40-506F0B54D1FF}">
      <dsp:nvSpPr>
        <dsp:cNvPr id="0" name=""/>
        <dsp:cNvSpPr/>
      </dsp:nvSpPr>
      <dsp:spPr>
        <a:xfrm>
          <a:off x="6719038" y="1650006"/>
          <a:ext cx="1127" cy="3581688"/>
        </a:xfrm>
        <a:prstGeom prst="line">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a:scene3d>
          <a:camera prst="orthographicFront">
            <a:rot lat="0" lon="0" rev="0"/>
          </a:camera>
          <a:lightRig rig="contrasting" dir="t">
            <a:rot lat="0" lon="0" rev="1200000"/>
          </a:lightRig>
        </a:scene3d>
        <a:sp3d z="10000"/>
      </dsp:spPr>
      <dsp:style>
        <a:lnRef idx="2">
          <a:scrgbClr r="0" g="0" b="0"/>
        </a:lnRef>
        <a:fillRef idx="1">
          <a:scrgbClr r="0" g="0" b="0"/>
        </a:fillRef>
        <a:effectRef idx="0">
          <a:scrgbClr r="0" g="0" b="0"/>
        </a:effectRef>
        <a:fontRef idx="minor"/>
      </dsp:style>
    </dsp:sp>
    <dsp:sp modelId="{EC50AEA0-15BB-4176-B3B7-02BFE1290514}">
      <dsp:nvSpPr>
        <dsp:cNvPr id="0" name=""/>
        <dsp:cNvSpPr/>
      </dsp:nvSpPr>
      <dsp:spPr>
        <a:xfrm>
          <a:off x="2841570" y="1467500"/>
          <a:ext cx="3968790" cy="3857202"/>
        </a:xfrm>
        <a:prstGeom prst="rect">
          <a:avLst/>
        </a:prstGeom>
        <a:noFill/>
        <a:ln w="9525" cap="flat" cmpd="sng" algn="ctr">
          <a:noFill/>
          <a:prstDash val="solid"/>
        </a:ln>
        <a:effectLst/>
        <a:sp3d/>
      </dsp:spPr>
      <dsp:style>
        <a:lnRef idx="1">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latin typeface="Calibri" panose="020F0502020204030204" pitchFamily="34" charset="0"/>
              <a:cs typeface="Calibri" panose="020F0502020204030204" pitchFamily="34" charset="0"/>
            </a:rPr>
            <a:t>Hazard: Airborne emissions that response workers and  the public may come in contact with.</a:t>
          </a:r>
        </a:p>
        <a:p>
          <a:pPr marL="0" lvl="0" indent="0" algn="l" defTabSz="1066800">
            <a:lnSpc>
              <a:spcPct val="90000"/>
            </a:lnSpc>
            <a:spcBef>
              <a:spcPct val="0"/>
            </a:spcBef>
            <a:spcAft>
              <a:spcPct val="35000"/>
            </a:spcAft>
            <a:buNone/>
          </a:pPr>
          <a:r>
            <a:rPr lang="en-US" sz="2400" kern="1200" dirty="0">
              <a:latin typeface="Calibri" panose="020F0502020204030204" pitchFamily="34" charset="0"/>
              <a:cs typeface="Calibri" panose="020F0502020204030204" pitchFamily="34" charset="0"/>
            </a:rPr>
            <a:t>Evaporation of volatile petroleum hydrocarbons (VPHs) is the primary inhalation hazard of concern.</a:t>
          </a:r>
        </a:p>
      </dsp:txBody>
      <dsp:txXfrm>
        <a:off x="2841570" y="1467500"/>
        <a:ext cx="3968790" cy="3857202"/>
      </dsp:txXfrm>
    </dsp:sp>
    <dsp:sp modelId="{B8EDD577-C314-46DB-B42E-A28CD2F7E81F}">
      <dsp:nvSpPr>
        <dsp:cNvPr id="0" name=""/>
        <dsp:cNvSpPr/>
      </dsp:nvSpPr>
      <dsp:spPr>
        <a:xfrm>
          <a:off x="6879305" y="1258902"/>
          <a:ext cx="4398516" cy="3857202"/>
        </a:xfrm>
        <a:prstGeom prst="rect">
          <a:avLst/>
        </a:prstGeom>
        <a:noFill/>
        <a:ln w="9525" cap="flat" cmpd="sng" algn="ctr">
          <a:noFill/>
          <a:prstDash val="solid"/>
        </a:ln>
        <a:effectLst/>
        <a:sp3d/>
      </dsp:spPr>
      <dsp:style>
        <a:lnRef idx="1">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latin typeface="Calibri" panose="020F0502020204030204" pitchFamily="34" charset="0"/>
              <a:cs typeface="Calibri" panose="020F0502020204030204" pitchFamily="34" charset="0"/>
            </a:rPr>
            <a:t>Particulate matter                      and polycyclic                     aromatic hydrocarbons (probable human carcinogens), are primary inhalation hazards of concern.</a:t>
          </a:r>
        </a:p>
        <a:p>
          <a:pPr marL="0" lvl="0" indent="0" algn="l" defTabSz="1066800">
            <a:lnSpc>
              <a:spcPct val="90000"/>
            </a:lnSpc>
            <a:spcBef>
              <a:spcPct val="0"/>
            </a:spcBef>
            <a:spcAft>
              <a:spcPct val="35000"/>
            </a:spcAft>
            <a:buNone/>
          </a:pPr>
          <a:r>
            <a:rPr lang="en-US" sz="2400" kern="1200" dirty="0">
              <a:latin typeface="Calibri" panose="020F0502020204030204" pitchFamily="34" charset="0"/>
              <a:cs typeface="Calibri" panose="020F0502020204030204" pitchFamily="34" charset="0"/>
            </a:rPr>
            <a:t>Combustion gases such as carbon monoxide, carbon dioxide and potential sulfur and nitrogen containing oxides can also be produced by burning petroleum, but are of less concern for potential inhalation exposures.</a:t>
          </a:r>
        </a:p>
      </dsp:txBody>
      <dsp:txXfrm>
        <a:off x="6879305" y="1258902"/>
        <a:ext cx="4398516" cy="3857202"/>
      </dsp:txXfrm>
    </dsp:sp>
    <dsp:sp modelId="{5C004511-A809-4319-8F93-E8A013A0FBE5}">
      <dsp:nvSpPr>
        <dsp:cNvPr id="0" name=""/>
        <dsp:cNvSpPr/>
      </dsp:nvSpPr>
      <dsp:spPr>
        <a:xfrm rot="16200000">
          <a:off x="-409947" y="1775174"/>
          <a:ext cx="4959260" cy="1408912"/>
        </a:xfrm>
        <a:prstGeom prst="rightArrow">
          <a:avLst>
            <a:gd name="adj1" fmla="val 49830"/>
            <a:gd name="adj2" fmla="val 60660"/>
          </a:avLst>
        </a:prstGeom>
        <a:solidFill>
          <a:schemeClr val="dk2">
            <a:tint val="40000"/>
            <a:hueOff val="0"/>
            <a:satOff val="0"/>
            <a:lumOff val="0"/>
            <a:alphaOff val="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2700" prstMaterial="flat">
          <a:bevelT w="177800" h="254000"/>
          <a:bevelB w="152400"/>
        </a:sp3d>
      </dsp:spPr>
      <dsp:style>
        <a:lnRef idx="0">
          <a:scrgbClr r="0" g="0" b="0"/>
        </a:lnRef>
        <a:fillRef idx="1">
          <a:scrgbClr r="0" g="0" b="0"/>
        </a:fillRef>
        <a:effectRef idx="1">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b="1" kern="1200" dirty="0">
              <a:latin typeface="Calibri" panose="020F0502020204030204" pitchFamily="34" charset="0"/>
              <a:cs typeface="Calibri" panose="020F0502020204030204" pitchFamily="34" charset="0"/>
            </a:rPr>
            <a:t>Mechanical and Natural</a:t>
          </a:r>
        </a:p>
      </dsp:txBody>
      <dsp:txXfrm>
        <a:off x="-197012" y="2341535"/>
        <a:ext cx="4533390" cy="702060"/>
      </dsp:txXfrm>
    </dsp:sp>
    <dsp:sp modelId="{AB8B1A91-E3B3-4465-B240-5D2C092B2375}">
      <dsp:nvSpPr>
        <dsp:cNvPr id="0" name=""/>
        <dsp:cNvSpPr/>
      </dsp:nvSpPr>
      <dsp:spPr>
        <a:xfrm rot="5400000">
          <a:off x="9452437" y="3703775"/>
          <a:ext cx="4959260" cy="1408912"/>
        </a:xfrm>
        <a:prstGeom prst="rightArrow">
          <a:avLst>
            <a:gd name="adj1" fmla="val 49830"/>
            <a:gd name="adj2" fmla="val 60660"/>
          </a:avLst>
        </a:prstGeom>
        <a:solidFill>
          <a:schemeClr val="dk2">
            <a:tint val="40000"/>
            <a:hueOff val="0"/>
            <a:satOff val="0"/>
            <a:lumOff val="0"/>
            <a:alphaOff val="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2700" prstMaterial="flat">
          <a:bevelT w="177800" h="254000"/>
          <a:bevelB w="152400"/>
        </a:sp3d>
      </dsp:spPr>
      <dsp:style>
        <a:lnRef idx="0">
          <a:scrgbClr r="0" g="0" b="0"/>
        </a:lnRef>
        <a:fillRef idx="1">
          <a:scrgbClr r="0" g="0" b="0"/>
        </a:fillRef>
        <a:effectRef idx="1">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b="1" kern="1200" dirty="0">
              <a:latin typeface="Calibri" panose="020F0502020204030204" pitchFamily="34" charset="0"/>
              <a:cs typeface="Calibri" panose="020F0502020204030204" pitchFamily="34" charset="0"/>
            </a:rPr>
            <a:t>In-Situ Burning of oil </a:t>
          </a:r>
        </a:p>
      </dsp:txBody>
      <dsp:txXfrm>
        <a:off x="9665372" y="3844266"/>
        <a:ext cx="4533390" cy="70206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CC81CA-EAB7-49D7-87BF-2936800C804E}">
      <dsp:nvSpPr>
        <dsp:cNvPr id="0" name=""/>
        <dsp:cNvSpPr/>
      </dsp:nvSpPr>
      <dsp:spPr>
        <a:xfrm>
          <a:off x="9412775" y="1249395"/>
          <a:ext cx="2817035" cy="281718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EAB31BA-EB72-4B67-A1BA-8B9F2B30551C}">
      <dsp:nvSpPr>
        <dsp:cNvPr id="0" name=""/>
        <dsp:cNvSpPr/>
      </dsp:nvSpPr>
      <dsp:spPr>
        <a:xfrm>
          <a:off x="9506999" y="1343317"/>
          <a:ext cx="2629797" cy="2629335"/>
        </a:xfrm>
        <a:prstGeom prst="ellipse">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777875">
            <a:lnSpc>
              <a:spcPct val="100000"/>
            </a:lnSpc>
            <a:spcBef>
              <a:spcPct val="0"/>
            </a:spcBef>
            <a:spcAft>
              <a:spcPts val="0"/>
            </a:spcAft>
            <a:buNone/>
          </a:pPr>
          <a:r>
            <a:rPr lang="en-US" sz="1750" kern="1200" dirty="0"/>
            <a:t>Address </a:t>
          </a:r>
        </a:p>
        <a:p>
          <a:pPr marL="0" lvl="0" indent="0" algn="ctr" defTabSz="777875">
            <a:lnSpc>
              <a:spcPct val="100000"/>
            </a:lnSpc>
            <a:spcBef>
              <a:spcPct val="0"/>
            </a:spcBef>
            <a:spcAft>
              <a:spcPts val="0"/>
            </a:spcAft>
            <a:buNone/>
          </a:pPr>
          <a:r>
            <a:rPr lang="en-US" sz="1750" kern="1200" dirty="0"/>
            <a:t>hazards separate from general response ops (risk assessment, controls, comms, coordinate w/ ISB Burn Plan development)  </a:t>
          </a:r>
        </a:p>
      </dsp:txBody>
      <dsp:txXfrm>
        <a:off x="9882684" y="1719007"/>
        <a:ext cx="1878426" cy="1877955"/>
      </dsp:txXfrm>
    </dsp:sp>
    <dsp:sp modelId="{33B611C8-36B4-4867-A2A3-9BBE7FFFBBD6}">
      <dsp:nvSpPr>
        <dsp:cNvPr id="0" name=""/>
        <dsp:cNvSpPr/>
      </dsp:nvSpPr>
      <dsp:spPr>
        <a:xfrm rot="2700000">
          <a:off x="6489413" y="1249196"/>
          <a:ext cx="2817082" cy="2817082"/>
        </a:xfrm>
        <a:prstGeom prst="teardrop">
          <a:avLst>
            <a:gd name="adj" fmla="val 100000"/>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1FF5675-A86D-43E5-BA31-4F68227AEDBF}">
      <dsp:nvSpPr>
        <dsp:cNvPr id="0" name=""/>
        <dsp:cNvSpPr/>
      </dsp:nvSpPr>
      <dsp:spPr>
        <a:xfrm>
          <a:off x="6595739" y="1343317"/>
          <a:ext cx="2629797" cy="2629335"/>
        </a:xfrm>
        <a:prstGeom prst="ellipse">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kern="1200" dirty="0"/>
            <a:t>ISB Supplement to the Health and Safety Plan </a:t>
          </a:r>
        </a:p>
        <a:p>
          <a:pPr marL="0" lvl="0" indent="0" algn="ctr" defTabSz="800100">
            <a:lnSpc>
              <a:spcPct val="90000"/>
            </a:lnSpc>
            <a:spcBef>
              <a:spcPct val="0"/>
            </a:spcBef>
            <a:spcAft>
              <a:spcPct val="35000"/>
            </a:spcAft>
            <a:buNone/>
          </a:pPr>
          <a:r>
            <a:rPr lang="en-US" sz="1800" kern="1200" dirty="0"/>
            <a:t>(ICS-208)</a:t>
          </a:r>
        </a:p>
      </dsp:txBody>
      <dsp:txXfrm>
        <a:off x="6971425" y="1719007"/>
        <a:ext cx="1878426" cy="1877955"/>
      </dsp:txXfrm>
    </dsp:sp>
    <dsp:sp modelId="{A8DCCDF3-1514-4264-9645-790784E201D4}">
      <dsp:nvSpPr>
        <dsp:cNvPr id="0" name=""/>
        <dsp:cNvSpPr/>
      </dsp:nvSpPr>
      <dsp:spPr>
        <a:xfrm rot="2700000">
          <a:off x="3590234" y="1249196"/>
          <a:ext cx="2817082" cy="2817082"/>
        </a:xfrm>
        <a:prstGeom prst="teardrop">
          <a:avLst>
            <a:gd name="adj" fmla="val 1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06213F4-C64B-4EBE-BE57-1D0F2A052EC6}">
      <dsp:nvSpPr>
        <dsp:cNvPr id="0" name=""/>
        <dsp:cNvSpPr/>
      </dsp:nvSpPr>
      <dsp:spPr>
        <a:xfrm>
          <a:off x="3684480" y="1343317"/>
          <a:ext cx="2629797" cy="2629335"/>
        </a:xfrm>
        <a:prstGeom prst="ellipse">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kern="1200" dirty="0"/>
            <a:t>Are equipment and trained px available to monitor on-site and in populated areas? </a:t>
          </a:r>
        </a:p>
      </dsp:txBody>
      <dsp:txXfrm>
        <a:off x="4060165" y="1719007"/>
        <a:ext cx="1878426" cy="1877955"/>
      </dsp:txXfrm>
    </dsp:sp>
    <dsp:sp modelId="{7E9DF0E5-D4FC-483B-B2AD-DFE76A1C2EA3}">
      <dsp:nvSpPr>
        <dsp:cNvPr id="0" name=""/>
        <dsp:cNvSpPr/>
      </dsp:nvSpPr>
      <dsp:spPr>
        <a:xfrm rot="2700000">
          <a:off x="678974" y="1249196"/>
          <a:ext cx="2817082" cy="2817082"/>
        </a:xfrm>
        <a:prstGeom prst="teardrop">
          <a:avLst>
            <a:gd name="adj" fmla="val 100000"/>
          </a:avLst>
        </a:prstGeom>
        <a:solidFill>
          <a:srgbClr val="0070C0"/>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sp>
    <dsp:sp modelId="{EA10A530-3777-44DA-B832-B3432DF07991}">
      <dsp:nvSpPr>
        <dsp:cNvPr id="0" name=""/>
        <dsp:cNvSpPr/>
      </dsp:nvSpPr>
      <dsp:spPr>
        <a:xfrm>
          <a:off x="773221" y="1343317"/>
          <a:ext cx="2629797" cy="2629335"/>
        </a:xfrm>
        <a:prstGeom prst="ellipse">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970" tIns="13970" rIns="13970" bIns="13970" numCol="1" spcCol="1270" anchor="ctr" anchorCtr="0">
          <a:noAutofit/>
        </a:bodyPr>
        <a:lstStyle/>
        <a:p>
          <a:pPr marL="0" lvl="0" indent="0" algn="ctr" defTabSz="466725">
            <a:lnSpc>
              <a:spcPct val="90000"/>
            </a:lnSpc>
            <a:spcBef>
              <a:spcPct val="0"/>
            </a:spcBef>
            <a:spcAft>
              <a:spcPct val="35000"/>
            </a:spcAft>
            <a:buNone/>
          </a:pPr>
          <a:endParaRPr lang="en-US" sz="1050" kern="1200" dirty="0"/>
        </a:p>
        <a:p>
          <a:pPr marL="0" lvl="0" indent="0" algn="ctr" defTabSz="466725">
            <a:lnSpc>
              <a:spcPct val="90000"/>
            </a:lnSpc>
            <a:spcBef>
              <a:spcPct val="0"/>
            </a:spcBef>
            <a:spcAft>
              <a:spcPct val="35000"/>
            </a:spcAft>
            <a:buNone/>
          </a:pPr>
          <a:r>
            <a:rPr lang="en-US" sz="1800" kern="1200" dirty="0"/>
            <a:t>Do weather and environmental conditions indicate low risk of populated areas being exposed to smoke?</a:t>
          </a:r>
        </a:p>
      </dsp:txBody>
      <dsp:txXfrm>
        <a:off x="1148906" y="1719007"/>
        <a:ext cx="1878426" cy="1877955"/>
      </dsp:txXfrm>
    </dsp:sp>
  </dsp:spTree>
</dsp:drawing>
</file>

<file path=ppt/diagrams/layout1.xml><?xml version="1.0" encoding="utf-8"?>
<dgm:layoutDef xmlns:dgm="http://schemas.openxmlformats.org/drawingml/2006/diagram" xmlns:a="http://schemas.openxmlformats.org/drawingml/2006/main" uniqueId="urn:microsoft.com/office/officeart/2009/3/layout/OpposingIdeas">
  <dgm:title val=""/>
  <dgm:desc val=""/>
  <dgm:catLst>
    <dgm:cat type="relationship" pri="3400"/>
  </dgm:catLst>
  <dgm:sampData>
    <dgm:dataModel>
      <dgm:ptLst>
        <dgm:pt modelId="0" type="doc"/>
        <dgm:pt modelId="10">
          <dgm:prSet phldr="1"/>
        </dgm:pt>
        <dgm:pt modelId="11">
          <dgm:prSet phldr="1"/>
        </dgm:pt>
        <dgm:pt modelId="20">
          <dgm:prSet phldr="1"/>
        </dgm:pt>
        <dgm:pt modelId="21">
          <dgm:prSet phldr="1"/>
        </dgm:pt>
      </dgm:ptLst>
      <dgm:cxnLst>
        <dgm:cxn modelId="30" srcId="0" destId="10" srcOrd="0" destOrd="0"/>
        <dgm:cxn modelId="12" srcId="10" destId="11" srcOrd="0" destOrd="0"/>
        <dgm:cxn modelId="40" srcId="0" destId="20" srcOrd="1" destOrd="0"/>
        <dgm:cxn modelId="22" srcId="20" destId="2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30" srcId="0" destId="10" srcOrd="0" destOrd="0"/>
        <dgm:cxn modelId="12" srcId="10" destId="11" srcOrd="0" destOrd="0"/>
        <dgm:cxn modelId="4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Lst>
      <dgm:cxnLst>
        <dgm:cxn modelId="30" srcId="0" destId="10" srcOrd="0" destOrd="0"/>
        <dgm:cxn modelId="12" srcId="10" destId="11" srcOrd="0" destOrd="0"/>
        <dgm:cxn modelId="40" srcId="0" destId="20" srcOrd="1" destOrd="0"/>
        <dgm:cxn modelId="22" srcId="20" destId="21" srcOrd="0" destOrd="0"/>
      </dgm:cxnLst>
      <dgm:bg/>
      <dgm:whole/>
    </dgm:dataModel>
  </dgm:clrData>
  <dgm:layoutNode name="Name0">
    <dgm:varLst>
      <dgm:chMax val="2"/>
      <dgm:dir/>
      <dgm:animOne val="branch"/>
      <dgm:animLvl val="lvl"/>
      <dgm:resizeHandles val="exact"/>
    </dgm:varLst>
    <dgm:choose name="Name1">
      <dgm:if name="Name2" axis="ch" ptType="node" func="cnt" op="lte" val="1">
        <dgm:alg type="composite">
          <dgm:param type="ar" val="0.9928"/>
        </dgm:alg>
      </dgm:if>
      <dgm:else name="Name3">
        <dgm:alg type="composite">
          <dgm:param type="ar" val="1.6364"/>
        </dgm:alg>
      </dgm:else>
    </dgm:choose>
    <dgm:shape xmlns:r="http://schemas.openxmlformats.org/officeDocument/2006/relationships" r:blip="">
      <dgm:adjLst/>
    </dgm:shape>
    <dgm:choose name="Name4">
      <dgm:if name="Name5" func="var" arg="dir" op="equ" val="norm">
        <dgm:choose name="Name6">
          <dgm:if name="Name7" axis="ch" ptType="node" func="cnt" op="lte" val="1">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l" for="ch" forName="ChildText1" refType="w" fact="0.2963"/>
              <dgm:constr type="t" for="ch" forName="ChildText1" refType="h" fact="0.2722"/>
              <dgm:constr type="w" for="ch" forName="ChildText1" refType="w" fact="0.6534"/>
              <dgm:constr type="h" for="ch" forName="ChildText1" refType="h" fact="0.6682"/>
              <dgm:constr type="l" for="ch" forName="Background" refType="w" fact="0.246"/>
              <dgm:constr type="t" for="ch" forName="Background" refType="h" fact="0.2125"/>
              <dgm:constr type="w" for="ch" forName="Background" refType="w" fact="0.754"/>
              <dgm:constr type="h" for="ch" forName="Background" refType="h" fact="0.7875"/>
              <dgm:constr type="l" for="ch" forName="ParentText1" refType="w" fact="0"/>
              <dgm:constr type="t" for="ch" forName="ParentText1" refType="h" fact="0"/>
              <dgm:constr type="w" for="ch" forName="ParentText1" refType="w" fact="0.234"/>
              <dgm:constr type="h" for="ch" forName="ParentText1" refType="h" fact="0.8713"/>
              <dgm:constr type="l" for="ch" forName="ParentShape1" refType="w" fact="0"/>
              <dgm:constr type="t" for="ch" forName="ParentShape1" refType="h" fact="0"/>
              <dgm:constr type="w" for="ch" forName="ParentShape1" refType="w" fact="0.234"/>
              <dgm:constr type="h" for="ch" forName="ParentShape1" refType="h" fact="0.8713"/>
            </dgm:constrLst>
          </dgm:if>
          <dgm:else name="Name8">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l" for="ch" forName="ChildText1" refType="w" fact="0.15"/>
              <dgm:constr type="t" for="ch" forName="ChildText1" refType="h" fact="0.22"/>
              <dgm:constr type="w" for="ch" forName="ChildText1" refType="w" fact="0.325"/>
              <dgm:constr type="h" for="ch" forName="ChildText1" refType="h" fact="0.56"/>
              <dgm:constr type="l" for="ch" forName="ChildText2" refType="w" fact="0.525"/>
              <dgm:constr type="t" for="ch" forName="ChildText2" refType="h" fact="0.22"/>
              <dgm:constr type="w" for="ch" forName="ChildText2" refType="w" fact="0.325"/>
              <dgm:constr type="h" for="ch" forName="ChildText2" refType="h" fact="0.56"/>
              <dgm:constr type="l" for="ch" forName="Background" refType="w" fact="0.125"/>
              <dgm:constr type="t" for="ch" forName="Background" refType="h" fact="0.17"/>
              <dgm:constr type="w" for="ch" forName="Background" refType="w" fact="0.75"/>
              <dgm:constr type="h" for="ch" forName="Background" refType="h" fact="0.66"/>
              <dgm:constr type="l" for="ch" forName="ParentText1" refType="w" fact="0"/>
              <dgm:constr type="t" for="ch" forName="ParentText1" refType="h" fact="0"/>
              <dgm:constr type="w" for="ch" forName="ParentText1" refType="w" fact="0.125"/>
              <dgm:constr type="h" for="ch" forName="ParentText1" refType="h" fact="0.72"/>
              <dgm:constr type="l" for="ch" forName="ParentShape1" refType="w" fact="0"/>
              <dgm:constr type="t" for="ch" forName="ParentShape1" refType="h" fact="0"/>
              <dgm:constr type="w" for="ch" forName="ParentShape1" refType="w" fact="0.125"/>
              <dgm:constr type="h" for="ch" forName="ParentShape1" refType="h" fact="0.72"/>
              <dgm:constr type="l" for="ch" forName="ParentText2" refType="w" fact="0.875"/>
              <dgm:constr type="t" for="ch" forName="ParentText2" refType="h" fact="0.28"/>
              <dgm:constr type="w" for="ch" forName="ParentText2" refType="w" fact="0.125"/>
              <dgm:constr type="h" for="ch" forName="ParentText2" refType="h" fact="0.72"/>
              <dgm:constr type="l" for="ch" forName="ParentShape2" refType="w" fact="0.875"/>
              <dgm:constr type="t" for="ch" forName="ParentShape2" refType="h" fact="0.28"/>
              <dgm:constr type="w" for="ch" forName="ParentShape2" refType="w" fact="0.125"/>
              <dgm:constr type="h" for="ch" forName="ParentShape2" refType="h" fact="0.72"/>
              <dgm:constr type="l" for="ch" forName="Divider" refType="w" fact="0.5"/>
              <dgm:constr type="t" for="ch" forName="Divider" refType="h" fact="0.24"/>
              <dgm:constr type="w" for="ch" forName="Divider" refType="w" fact="0.0001"/>
              <dgm:constr type="h" for="ch" forName="Divider" refType="h" fact="0.52"/>
            </dgm:constrLst>
          </dgm:else>
        </dgm:choose>
      </dgm:if>
      <dgm:else name="Name9">
        <dgm:choose name="Name10">
          <dgm:if name="Name11" axis="ch" ptType="node" func="cnt" op="lte" val="1">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r" for="ch" forName="ChildText1" refType="w" fact="-0.2455"/>
              <dgm:constr type="t" for="ch" forName="ChildText1" refType="h" fact="0.2651"/>
              <dgm:constr type="w" for="ch" forName="ChildText1" refType="w" fact="0.5351"/>
              <dgm:constr type="h" for="ch" forName="ChildText1" refType="h" fact="0.56"/>
              <dgm:constr type="r" for="ch" forName="Background" refType="w" fact="-0.246"/>
              <dgm:constr type="t" for="ch" forName="Background" refType="h" fact="0.2125"/>
              <dgm:constr type="w" for="ch" forName="Background" refType="w" fact="0.754"/>
              <dgm:constr type="h" for="ch" forName="Background" refType="h" fact="0.7875"/>
              <dgm:constr type="r" for="ch" forName="ParentText1" refType="w" fact="0"/>
              <dgm:constr type="t" for="ch" forName="ParentText1" refType="h" fact="0"/>
              <dgm:constr type="w" for="ch" forName="ParentText1" refType="w" fact="0.234"/>
              <dgm:constr type="h" for="ch" forName="ParentText1" refType="h" fact="0.8713"/>
              <dgm:constr type="r" for="ch" forName="ParentShape1" refType="w" fact="0"/>
              <dgm:constr type="t" for="ch" forName="ParentShape1" refType="h" fact="0"/>
              <dgm:constr type="w" for="ch" forName="ParentShape1" refType="w" fact="0.234"/>
              <dgm:constr type="h" for="ch" forName="ParentShape1" refType="h" fact="0.8713"/>
            </dgm:constrLst>
          </dgm:if>
          <dgm:else name="Name12">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r" for="ch" forName="ChildText1" refType="w" fact="-0.15"/>
              <dgm:constr type="t" for="ch" forName="ChildText1" refType="h" fact="0.22"/>
              <dgm:constr type="w" for="ch" forName="ChildText1" refType="w" fact="0.325"/>
              <dgm:constr type="h" for="ch" forName="ChildText1" refType="h" fact="0.56"/>
              <dgm:constr type="r" for="ch" forName="ChildText2" refType="w" fact="-0.525"/>
              <dgm:constr type="t" for="ch" forName="ChildText2" refType="h" fact="0.22"/>
              <dgm:constr type="w" for="ch" forName="ChildText2" refType="w" fact="0.325"/>
              <dgm:constr type="h" for="ch" forName="ChildText2" refType="h" fact="0.56"/>
              <dgm:constr type="r" for="ch" forName="Background" refType="w" fact="-0.125"/>
              <dgm:constr type="t" for="ch" forName="Background" refType="h" fact="0.17"/>
              <dgm:constr type="w" for="ch" forName="Background" refType="w" fact="0.75"/>
              <dgm:constr type="h" for="ch" forName="Background" refType="h" fact="0.66"/>
              <dgm:constr type="r" for="ch" forName="ParentText1" refType="w" fact="0"/>
              <dgm:constr type="t" for="ch" forName="ParentText1" refType="h" fact="0"/>
              <dgm:constr type="w" for="ch" forName="ParentText1" refType="w" fact="0.125"/>
              <dgm:constr type="h" for="ch" forName="ParentText1" refType="h" fact="0.72"/>
              <dgm:constr type="r" for="ch" forName="ParentShape1" refType="w" fact="0"/>
              <dgm:constr type="t" for="ch" forName="ParentShape1" refType="h" fact="0"/>
              <dgm:constr type="w" for="ch" forName="ParentShape1" refType="w" fact="0.125"/>
              <dgm:constr type="h" for="ch" forName="ParentShape1" refType="h" fact="0.72"/>
              <dgm:constr type="r" for="ch" forName="ParentText2" refType="w" fact="-0.875"/>
              <dgm:constr type="t" for="ch" forName="ParentText2" refType="h" fact="0.28"/>
              <dgm:constr type="w" for="ch" forName="ParentText2" refType="w" fact="0.125"/>
              <dgm:constr type="h" for="ch" forName="ParentText2" refType="h" fact="0.72"/>
              <dgm:constr type="r" for="ch" forName="ParentShape2" refType="w" fact="-0.875"/>
              <dgm:constr type="t" for="ch" forName="ParentShape2" refType="h" fact="0.28"/>
              <dgm:constr type="w" for="ch" forName="ParentShape2" refType="w" fact="0.125"/>
              <dgm:constr type="h" for="ch" forName="ParentShape2" refType="h" fact="0.72"/>
              <dgm:constr type="r" for="ch" forName="Divider" refType="w" fact="-0.5"/>
              <dgm:constr type="t" for="ch" forName="Divider" refType="h" fact="0.24"/>
              <dgm:constr type="w" for="ch" forName="Divider" refType="w" fact="0.0001"/>
              <dgm:constr type="h" for="ch" forName="Divider" refType="h" fact="0.52"/>
            </dgm:constrLst>
          </dgm:else>
        </dgm:choose>
      </dgm:else>
    </dgm:choose>
    <dgm:choose name="Name13">
      <dgm:if name="Name14" axis="ch" ptType="node" func="cnt" op="gte" val="1">
        <dgm:layoutNode name="Background" styleLbl="node1">
          <dgm:alg type="sp"/>
          <dgm:choose name="Name15">
            <dgm:if name="Name16" func="var" arg="dir" op="equ" val="norm">
              <dgm:shape xmlns:r="http://schemas.openxmlformats.org/officeDocument/2006/relationships" type="round2DiagRect" r:blip="">
                <dgm:adjLst>
                  <dgm:adj idx="1" val="0"/>
                  <dgm:adj idx="2" val="0.1667"/>
                </dgm:adjLst>
              </dgm:shape>
            </dgm:if>
            <dgm:else name="Name17">
              <dgm:shape xmlns:r="http://schemas.openxmlformats.org/officeDocument/2006/relationships" type="round2DiagRect" r:blip="">
                <dgm:adjLst>
                  <dgm:adj idx="1" val="0.1667"/>
                  <dgm:adj idx="2" val="0"/>
                </dgm:adjLst>
              </dgm:shape>
            </dgm:else>
          </dgm:choose>
          <dgm:presOf/>
        </dgm:layoutNode>
        <dgm:choose name="Name18">
          <dgm:if name="Name19" axis="ch" ptType="node" func="cnt" op="gte" val="2">
            <dgm:layoutNode name="Divider" styleLbl="callout">
              <dgm:alg type="sp"/>
              <dgm:shape xmlns:r="http://schemas.openxmlformats.org/officeDocument/2006/relationships" type="line" r:blip="">
                <dgm:adjLst/>
              </dgm:shape>
              <dgm:presOf/>
            </dgm:layoutNode>
          </dgm:if>
          <dgm:else name="Name20"/>
        </dgm:choose>
        <dgm:layoutNode name="ChildText1" styleLbl="revTx">
          <dgm:varLst>
            <dgm:chMax val="0"/>
            <dgm:chPref val="0"/>
            <dgm:bulletEnabled val="1"/>
          </dgm:varLst>
          <dgm:alg type="tx">
            <dgm:param type="parTxLTRAlign" val="l"/>
            <dgm:param type="txAnchorVert" val="t"/>
          </dgm:alg>
          <dgm:shape xmlns:r="http://schemas.openxmlformats.org/officeDocument/2006/relationships" type="rect" r:blip="" hideGeom="1">
            <dgm:adjLst/>
          </dgm:shape>
          <dgm:presOf axis="ch des"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21">
          <dgm:if name="Name22" axis="ch" ptType="node" func="cnt" op="gte" val="2">
            <dgm:layoutNode name="ChildText2" styleLbl="revTx">
              <dgm:varLst>
                <dgm:chMax val="0"/>
                <dgm:chPref val="0"/>
                <dgm:bulletEnabled val="1"/>
              </dgm:varLst>
              <dgm:alg type="tx">
                <dgm:param type="parTxLTRAlign" val="l"/>
                <dgm:param type="txAnchorVert" val="t"/>
              </dgm:alg>
              <dgm:shape xmlns:r="http://schemas.openxmlformats.org/officeDocument/2006/relationships" type="rect" r:blip="" hideGeom="1">
                <dgm:adjLst/>
              </dgm:shape>
              <dgm:presOf axis="ch des"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3"/>
        </dgm:choose>
        <dgm:layoutNode name="ParentText1" styleLbl="revTx">
          <dgm:varLst>
            <dgm:chMax val="1"/>
            <dgm:chPref val="1"/>
          </dgm:varLst>
          <dgm:choose name="Name24">
            <dgm:if name="Name25" func="var" arg="dir" op="equ" val="norm">
              <dgm:alg type="tx">
                <dgm:param type="parTxLTRAlign" val="r"/>
                <dgm:param type="shpTxLTRAlignCh" val="r"/>
                <dgm:param type="txAnchorVertCh" val="mid"/>
                <dgm:param type="autoTxRot" val="grav"/>
              </dgm:alg>
            </dgm:if>
            <dgm:else name="Name26">
              <dgm:alg type="tx">
                <dgm:param type="parTxLTRAlign" val="l"/>
                <dgm:param type="shpTxLTRAlignCh" val="r"/>
                <dgm:param type="txAnchorVertCh" val="mid"/>
                <dgm:param type="autoTxRot" val="grav"/>
              </dgm:alg>
            </dgm:else>
          </dgm:choose>
          <dgm:choose name="Name27">
            <dgm:if name="Name28" func="var" arg="dir" op="equ" val="norm">
              <dgm:shape xmlns:r="http://schemas.openxmlformats.org/officeDocument/2006/relationships" rot="-90" type="rightArrow" r:blip="" hideGeom="1">
                <dgm:adjLst>
                  <dgm:adj idx="1" val="0.4983"/>
                  <dgm:adj idx="2" val="0.6066"/>
                </dgm:adjLst>
              </dgm:shape>
            </dgm:if>
            <dgm:else name="Name29">
              <dgm:shape xmlns:r="http://schemas.openxmlformats.org/officeDocument/2006/relationships" rot="90" type="leftArrow" r:blip="" hideGeom="1">
                <dgm:adjLst>
                  <dgm:adj idx="1" val="0.4983"/>
                  <dgm:adj idx="2" val="0.6066"/>
                </dgm:adjLst>
              </dgm:shape>
            </dgm:else>
          </dgm:choose>
          <dgm:presOf axis="ch 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Shape1" styleLbl="alignImgPlace1">
          <dgm:varLst/>
          <dgm:alg type="sp"/>
          <dgm:presOf axis="ch self" ptType="node node" st="1 1" cnt="1 0"/>
          <dgm:choose name="Name30">
            <dgm:if name="Name31" func="var" arg="dir" op="equ" val="norm">
              <dgm:shape xmlns:r="http://schemas.openxmlformats.org/officeDocument/2006/relationships" rot="-90" type="rightArrow" r:blip="">
                <dgm:adjLst>
                  <dgm:adj idx="1" val="0.4983"/>
                  <dgm:adj idx="2" val="0.6066"/>
                </dgm:adjLst>
              </dgm:shape>
            </dgm:if>
            <dgm:else name="Name32">
              <dgm:shape xmlns:r="http://schemas.openxmlformats.org/officeDocument/2006/relationships" rot="90" type="leftArrow" r:blip="">
                <dgm:adjLst>
                  <dgm:adj idx="1" val="0.4983"/>
                  <dgm:adj idx="2" val="0.6066"/>
                </dgm:adjLst>
              </dgm:shape>
            </dgm:else>
          </dgm:choose>
        </dgm:layoutNode>
        <dgm:choose name="Name33">
          <dgm:if name="Name34" axis="ch" ptType="node" func="cnt" op="gte" val="2">
            <dgm:layoutNode name="ParentText2" styleLbl="revTx">
              <dgm:varLst>
                <dgm:chMax val="1"/>
                <dgm:chPref val="1"/>
              </dgm:varLst>
              <dgm:choose name="Name35">
                <dgm:if name="Name36" func="var" arg="dir" op="equ" val="norm">
                  <dgm:alg type="tx">
                    <dgm:param type="parTxLTRAlign" val="r"/>
                    <dgm:param type="shpTxLTRAlignCh" val="r"/>
                    <dgm:param type="txAnchorVertCh" val="mid"/>
                    <dgm:param type="autoTxRot" val="grav"/>
                  </dgm:alg>
                </dgm:if>
                <dgm:else name="Name37">
                  <dgm:alg type="tx">
                    <dgm:param type="parTxLTRAlign" val="l"/>
                    <dgm:param type="shpTxLTRAlignCh" val="r"/>
                    <dgm:param type="txAnchorVertCh" val="mid"/>
                    <dgm:param type="autoTxRot" val="grav"/>
                  </dgm:alg>
                </dgm:else>
              </dgm:choose>
              <dgm:choose name="Name38">
                <dgm:if name="Name39" func="var" arg="dir" op="equ" val="norm">
                  <dgm:shape xmlns:r="http://schemas.openxmlformats.org/officeDocument/2006/relationships" rot="90" type="rightArrow" r:blip="" hideGeom="1">
                    <dgm:adjLst>
                      <dgm:adj idx="1" val="0.4983"/>
                      <dgm:adj idx="2" val="0.6066"/>
                    </dgm:adjLst>
                  </dgm:shape>
                </dgm:if>
                <dgm:else name="Name40">
                  <dgm:shape xmlns:r="http://schemas.openxmlformats.org/officeDocument/2006/relationships" rot="-90" type="leftArrow" r:blip="" hideGeom="1">
                    <dgm:adjLst>
                      <dgm:adj idx="1" val="0.4983"/>
                      <dgm:adj idx="2" val="0.6066"/>
                    </dgm:adjLst>
                  </dgm:shape>
                </dgm:else>
              </dgm:choose>
              <dgm:presOf axis="ch 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Shape2" styleLbl="alignImgPlace1">
              <dgm:varLst/>
              <dgm:alg type="sp"/>
              <dgm:choose name="Name41">
                <dgm:if name="Name42" func="var" arg="dir" op="equ" val="norm">
                  <dgm:shape xmlns:r="http://schemas.openxmlformats.org/officeDocument/2006/relationships" rot="90" type="rightArrow" r:blip="">
                    <dgm:adjLst>
                      <dgm:adj idx="1" val="0.4983"/>
                      <dgm:adj idx="2" val="0.6066"/>
                    </dgm:adjLst>
                  </dgm:shape>
                </dgm:if>
                <dgm:else name="Name43">
                  <dgm:shape xmlns:r="http://schemas.openxmlformats.org/officeDocument/2006/relationships" rot="-90" type="leftArrow" r:blip="">
                    <dgm:adjLst>
                      <dgm:adj idx="1" val="0.4983"/>
                      <dgm:adj idx="2" val="0.6066"/>
                    </dgm:adjLst>
                  </dgm:shape>
                </dgm:else>
              </dgm:choose>
              <dgm:presOf axis="ch self" ptType="node node" st="2 1" cnt="1 0"/>
            </dgm:layoutNode>
          </dgm:if>
          <dgm:else name="Name44"/>
        </dgm:choose>
      </dgm:if>
      <dgm:else name="Name45"/>
    </dgm:choose>
  </dgm:layoutNode>
</dgm:layoutDef>
</file>

<file path=ppt/diagrams/layout2.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0" algn="l" defTabSz="914400" rtl="0" eaLnBrk="1" fontAlgn="auto" latinLnBrk="0" hangingPunct="1">
              <a:lnSpc>
                <a:spcPct val="100000"/>
              </a:lnSpc>
              <a:spcBef>
                <a:spcPts val="0"/>
              </a:spcBef>
              <a:spcAft>
                <a:spcPts val="0"/>
              </a:spcAft>
              <a:buClr>
                <a:srgbClr val="000000"/>
              </a:buClr>
              <a:buSzPts val="1400"/>
              <a:buFont typeface="Arial" panose="020B0604020202020204" pitchFamily="34" charset="0"/>
              <a:buNone/>
              <a:tabLst/>
              <a:defRPr/>
            </a:pPr>
            <a:endParaRPr lang="en-US" sz="2200" dirty="0"/>
          </a:p>
        </p:txBody>
      </p:sp>
      <p:sp>
        <p:nvSpPr>
          <p:cNvPr id="4" name="Slide Number Placeholder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Arial"/>
                <a:ea typeface="Arial"/>
                <a:cs typeface="Arial"/>
                <a:sym typeface="Arial"/>
              </a:rPr>
              <a:t>1</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9947100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Arial"/>
                <a:ea typeface="Arial"/>
                <a:cs typeface="Arial"/>
                <a:sym typeface="Arial"/>
              </a:rPr>
              <a:t>3</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8717637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Arial"/>
                <a:ea typeface="Arial"/>
                <a:cs typeface="Arial"/>
                <a:sym typeface="Arial"/>
              </a:rPr>
              <a:t>4</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4377037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0" algn="l">
              <a:buFont typeface="Arial" panose="020B0604020202020204" pitchFamily="34" charset="0"/>
              <a:buNone/>
            </a:pPr>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Arial"/>
                <a:ea typeface="Arial"/>
                <a:cs typeface="Arial"/>
                <a:sym typeface="Arial"/>
              </a:rPr>
              <a:t>5</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7060729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Arial"/>
                <a:ea typeface="Arial"/>
                <a:cs typeface="Arial"/>
                <a:sym typeface="Arial"/>
              </a:rPr>
              <a:t>6</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2687480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panose="020B0604020202020204" pitchFamily="34" charset="0"/>
              <a:buNone/>
              <a:tabLst/>
              <a:defRPr/>
            </a:pPr>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Arial"/>
                <a:ea typeface="Arial"/>
                <a:cs typeface="Arial"/>
                <a:sym typeface="Arial"/>
              </a:rPr>
              <a:t>7</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4661603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Arial" panose="020B0604020202020204" pitchFamily="34" charset="0"/>
              <a:buChar char="•"/>
            </a:pPr>
            <a:r>
              <a:rPr lang="en-US" sz="1200" b="1" dirty="0">
                <a:latin typeface="Calibri" panose="020F0502020204030204" pitchFamily="34" charset="0"/>
                <a:cs typeface="Calibri" panose="020F0502020204030204" pitchFamily="34" charset="0"/>
              </a:rPr>
              <a:t>ID ISB hazards</a:t>
            </a:r>
          </a:p>
          <a:p>
            <a:pPr marL="342900" indent="-342900">
              <a:buFont typeface="Arial" panose="020B0604020202020204" pitchFamily="34" charset="0"/>
              <a:buChar char="•"/>
            </a:pPr>
            <a:r>
              <a:rPr lang="en-US" sz="1200" b="1" dirty="0">
                <a:latin typeface="Calibri" panose="020F0502020204030204" pitchFamily="34" charset="0"/>
                <a:cs typeface="Calibri" panose="020F0502020204030204" pitchFamily="34" charset="0"/>
              </a:rPr>
              <a:t>ID exposure limits (oil constituents, combustion byproducts)</a:t>
            </a:r>
          </a:p>
          <a:p>
            <a:pPr marL="342900" indent="-342900">
              <a:buFont typeface="Arial" panose="020B0604020202020204" pitchFamily="34" charset="0"/>
              <a:buChar char="•"/>
            </a:pPr>
            <a:r>
              <a:rPr lang="en-US" sz="1200" b="1" dirty="0">
                <a:latin typeface="Calibri" panose="020F0502020204030204" pitchFamily="34" charset="0"/>
                <a:cs typeface="Calibri" panose="020F0502020204030204" pitchFamily="34" charset="0"/>
              </a:rPr>
              <a:t>Behavior of oil in operating environment</a:t>
            </a:r>
          </a:p>
          <a:p>
            <a:pPr marL="342900" indent="-342900">
              <a:buFont typeface="Arial" panose="020B0604020202020204" pitchFamily="34" charset="0"/>
              <a:buChar char="•"/>
            </a:pPr>
            <a:r>
              <a:rPr lang="en-US" sz="1200" b="1" dirty="0">
                <a:latin typeface="Calibri" panose="020F0502020204030204" pitchFamily="34" charset="0"/>
                <a:cs typeface="Calibri" panose="020F0502020204030204" pitchFamily="34" charset="0"/>
              </a:rPr>
              <a:t>Equipment capabilities, quantities and safe operating parameters</a:t>
            </a:r>
          </a:p>
          <a:p>
            <a:pPr marL="342900" indent="-342900">
              <a:buFont typeface="Arial" panose="020B0604020202020204" pitchFamily="34" charset="0"/>
              <a:buChar char="•"/>
            </a:pPr>
            <a:r>
              <a:rPr lang="en-US" sz="1200" b="1" dirty="0">
                <a:latin typeface="Calibri" panose="020F0502020204030204" pitchFamily="34" charset="0"/>
                <a:cs typeface="Calibri" panose="020F0502020204030204" pitchFamily="34" charset="0"/>
              </a:rPr>
              <a:t>Timeline for ISB operations</a:t>
            </a:r>
          </a:p>
          <a:p>
            <a:pPr marL="342900" indent="-342900">
              <a:buFont typeface="Arial" panose="020B0604020202020204" pitchFamily="34" charset="0"/>
              <a:buChar char="•"/>
            </a:pPr>
            <a:r>
              <a:rPr lang="en-US" sz="1200" b="1" dirty="0">
                <a:latin typeface="Calibri" panose="020F0502020204030204" pitchFamily="34" charset="0"/>
                <a:cs typeface="Calibri" panose="020F0502020204030204" pitchFamily="34" charset="0"/>
              </a:rPr>
              <a:t>Protective actions </a:t>
            </a:r>
          </a:p>
          <a:p>
            <a:pPr marL="342900" indent="-342900">
              <a:buFont typeface="Arial" panose="020B0604020202020204" pitchFamily="34" charset="0"/>
              <a:buChar char="•"/>
            </a:pPr>
            <a:r>
              <a:rPr lang="en-US" sz="1200" b="1" dirty="0">
                <a:latin typeface="Calibri" panose="020F0502020204030204" pitchFamily="34" charset="0"/>
                <a:cs typeface="Calibri" panose="020F0502020204030204" pitchFamily="34" charset="0"/>
              </a:rPr>
              <a:t>Spill control agent usage (if used)</a:t>
            </a:r>
          </a:p>
          <a:p>
            <a:pPr marL="342900" indent="-342900">
              <a:buFont typeface="Arial" panose="020B0604020202020204" pitchFamily="34" charset="0"/>
              <a:buChar char="•"/>
            </a:pPr>
            <a:r>
              <a:rPr lang="en-US" sz="1200" b="1" dirty="0">
                <a:latin typeface="Calibri" panose="020F0502020204030204" pitchFamily="34" charset="0"/>
                <a:cs typeface="Calibri" panose="020F0502020204030204" pitchFamily="34" charset="0"/>
              </a:rPr>
              <a:t>PPE</a:t>
            </a:r>
          </a:p>
          <a:p>
            <a:pPr marL="342900" indent="-342900">
              <a:buFont typeface="Arial" panose="020B0604020202020204" pitchFamily="34" charset="0"/>
              <a:buChar char="•"/>
            </a:pPr>
            <a:r>
              <a:rPr lang="en-US" sz="1200" b="1" dirty="0">
                <a:latin typeface="Calibri" panose="020F0502020204030204" pitchFamily="34" charset="0"/>
                <a:cs typeface="Calibri" panose="020F0502020204030204" pitchFamily="34" charset="0"/>
              </a:rPr>
              <a:t>Ignition </a:t>
            </a:r>
          </a:p>
          <a:p>
            <a:pPr marL="342900" indent="-342900">
              <a:buFont typeface="Arial" panose="020B0604020202020204" pitchFamily="34" charset="0"/>
              <a:buChar char="•"/>
            </a:pPr>
            <a:r>
              <a:rPr lang="en-US" sz="1200" b="1" dirty="0">
                <a:latin typeface="Calibri" panose="020F0502020204030204" pitchFamily="34" charset="0"/>
                <a:cs typeface="Calibri" panose="020F0502020204030204" pitchFamily="34" charset="0"/>
              </a:rPr>
              <a:t>Fire suppression during ISB</a:t>
            </a:r>
          </a:p>
          <a:p>
            <a:pPr marL="342900" indent="-342900">
              <a:buFont typeface="Arial" panose="020B0604020202020204" pitchFamily="34" charset="0"/>
              <a:buChar char="•"/>
            </a:pPr>
            <a:r>
              <a:rPr lang="en-US" sz="1200" b="1" dirty="0">
                <a:latin typeface="Calibri" panose="020F0502020204030204" pitchFamily="34" charset="0"/>
                <a:cs typeface="Calibri" panose="020F0502020204030204" pitchFamily="34" charset="0"/>
              </a:rPr>
              <a:t>Medical emergencies / First Aid </a:t>
            </a:r>
          </a:p>
          <a:p>
            <a:pPr marL="342900" indent="-342900">
              <a:buFont typeface="Arial" panose="020B0604020202020204" pitchFamily="34" charset="0"/>
              <a:buChar char="•"/>
            </a:pPr>
            <a:r>
              <a:rPr lang="en-US" sz="1200" b="1" dirty="0">
                <a:latin typeface="Calibri" panose="020F0502020204030204" pitchFamily="34" charset="0"/>
                <a:cs typeface="Calibri" panose="020F0502020204030204" pitchFamily="34" charset="0"/>
              </a:rPr>
              <a:t>Airborne hazards monitoring </a:t>
            </a:r>
          </a:p>
          <a:p>
            <a:pPr marL="342900" indent="-342900">
              <a:buFont typeface="Arial" panose="020B0604020202020204" pitchFamily="34" charset="0"/>
              <a:buChar char="•"/>
            </a:pPr>
            <a:r>
              <a:rPr lang="en-US" sz="1200" b="1" dirty="0">
                <a:latin typeface="Calibri" panose="020F0502020204030204" pitchFamily="34" charset="0"/>
                <a:cs typeface="Calibri" panose="020F0502020204030204" pitchFamily="34" charset="0"/>
              </a:rPr>
              <a:t>Worker exposure </a:t>
            </a:r>
          </a:p>
          <a:p>
            <a:pPr marL="342900" indent="-342900">
              <a:buFont typeface="Arial" panose="020B0604020202020204" pitchFamily="34" charset="0"/>
              <a:buChar char="•"/>
            </a:pPr>
            <a:r>
              <a:rPr lang="en-US" sz="1200" b="1" dirty="0">
                <a:latin typeface="Calibri" panose="020F0502020204030204" pitchFamily="34" charset="0"/>
                <a:cs typeface="Calibri" panose="020F0502020204030204" pitchFamily="34" charset="0"/>
              </a:rPr>
              <a:t>Necessary communication </a:t>
            </a:r>
            <a:endParaRPr lang="en-US" b="1" dirty="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endParaRPr lang="en-US" b="1" dirty="0">
              <a:latin typeface="Calibri" panose="020F0502020204030204" pitchFamily="34" charset="0"/>
              <a:cs typeface="Calibri" panose="020F0502020204030204" pitchFamily="34" charset="0"/>
            </a:endParaRPr>
          </a:p>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Arial"/>
                <a:ea typeface="Arial"/>
                <a:cs typeface="Arial"/>
                <a:sym typeface="Arial"/>
              </a:rPr>
              <a:t>8</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6696160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0">
              <a:buNone/>
            </a:pPr>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Arial"/>
                <a:ea typeface="Arial"/>
                <a:cs typeface="Arial"/>
                <a:sym typeface="Arial"/>
              </a:rPr>
              <a:t>9</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72890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Arial"/>
                <a:ea typeface="Arial"/>
                <a:cs typeface="Arial"/>
                <a:sym typeface="Arial"/>
              </a:rPr>
              <a:t>10</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7006524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Arial"/>
                <a:ea typeface="Arial"/>
                <a:cs typeface="Arial"/>
                <a:sym typeface="Arial"/>
              </a:rPr>
              <a:t>11</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4773111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15900" marR="115570" lvl="0" indent="-228600" algn="just" defTabSz="914400" rtl="0" eaLnBrk="1" fontAlgn="auto" latinLnBrk="0" hangingPunct="1">
              <a:lnSpc>
                <a:spcPct val="96000"/>
              </a:lnSpc>
              <a:spcBef>
                <a:spcPts val="5"/>
              </a:spcBef>
              <a:spcAft>
                <a:spcPts val="0"/>
              </a:spcAft>
              <a:buClr>
                <a:srgbClr val="000000"/>
              </a:buClr>
              <a:buSzPts val="1400"/>
              <a:buFont typeface="Arial"/>
              <a:buNone/>
              <a:tabLst/>
              <a:defRPr/>
            </a:pPr>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Arial"/>
                <a:ea typeface="Arial"/>
                <a:cs typeface="Arial"/>
                <a:sym typeface="Arial"/>
              </a:rPr>
              <a:t>12</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0599706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dirty="0">
                <a:latin typeface="Calibri" panose="020F0502020204030204" pitchFamily="34" charset="0"/>
                <a:cs typeface="Calibri" panose="020F0502020204030204" pitchFamily="34" charset="0"/>
              </a:rPr>
              <a:t>In the U.S., the Special Monitoring of Applied Response Technologies (SMART) describes protocols for an offshore burn. These protocols include monitoring and evaluating response effectiveness as well as establishing a rapid collection and reporting of real-time data to decision-makers. </a:t>
            </a:r>
          </a:p>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Arial"/>
                <a:ea typeface="Arial"/>
                <a:cs typeface="Arial"/>
                <a:sym typeface="Arial"/>
              </a:rPr>
              <a:t>13</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5187042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Arial"/>
                <a:ea typeface="Arial"/>
                <a:cs typeface="Arial"/>
                <a:sym typeface="Arial"/>
              </a:rPr>
              <a:t>14</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9873038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Arial"/>
                <a:ea typeface="Arial"/>
                <a:cs typeface="Arial"/>
                <a:sym typeface="Arial"/>
              </a:rPr>
              <a:t>15</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1336190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15900" marR="0" algn="just">
              <a:lnSpc>
                <a:spcPct val="96000"/>
              </a:lnSpc>
              <a:spcBef>
                <a:spcPts val="15"/>
              </a:spcBef>
              <a:spcAft>
                <a:spcPts val="0"/>
              </a:spcAft>
            </a:pPr>
            <a:r>
              <a:rPr lang="en-US" sz="1200" dirty="0">
                <a:solidFill>
                  <a:srgbClr val="000000"/>
                </a:solidFill>
                <a:effectLst/>
                <a:latin typeface="Times New Roman" panose="02020603050405020304" pitchFamily="18" charset="0"/>
                <a:ea typeface="Times New Roman" panose="02020603050405020304" pitchFamily="18" charset="0"/>
              </a:rPr>
              <a:t>ions</a:t>
            </a:r>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Arial"/>
                <a:ea typeface="Arial"/>
                <a:cs typeface="Arial"/>
                <a:sym typeface="Arial"/>
              </a:rPr>
              <a:t>16</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9072725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Arial"/>
                <a:ea typeface="Arial"/>
                <a:cs typeface="Arial"/>
                <a:sym typeface="Arial"/>
              </a:rPr>
              <a:t>17</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0754964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Arial"/>
                <a:ea typeface="Arial"/>
                <a:cs typeface="Arial"/>
                <a:sym typeface="Arial"/>
              </a:rPr>
              <a:t>18</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7497065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Arial"/>
                <a:ea typeface="Arial"/>
                <a:cs typeface="Arial"/>
                <a:sym typeface="Arial"/>
              </a:rPr>
              <a:t>19</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42716471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Arial"/>
                <a:ea typeface="Arial"/>
                <a:cs typeface="Arial"/>
                <a:sym typeface="Arial"/>
              </a:rPr>
              <a:t>20</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5418131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Arial"/>
                <a:ea typeface="Arial"/>
                <a:cs typeface="Arial"/>
                <a:sym typeface="Arial"/>
              </a:rPr>
              <a:t>21</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6839575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Arial"/>
                <a:ea typeface="Arial"/>
                <a:cs typeface="Arial"/>
                <a:sym typeface="Arial"/>
              </a:rPr>
              <a:t>22</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41486208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Arial"/>
                <a:ea typeface="Arial"/>
                <a:cs typeface="Arial"/>
                <a:sym typeface="Arial"/>
              </a:rPr>
              <a:t>24</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8641352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Outline - 2 column" type="blank">
  <p:cSld name="BLANK">
    <p:spTree>
      <p:nvGrpSpPr>
        <p:cNvPr id="1" name="Shape 21"/>
        <p:cNvGrpSpPr/>
        <p:nvPr/>
      </p:nvGrpSpPr>
      <p:grpSpPr>
        <a:xfrm>
          <a:off x="0" y="0"/>
          <a:ext cx="0" cy="0"/>
          <a:chOff x="0" y="0"/>
          <a:chExt cx="0" cy="0"/>
        </a:xfrm>
      </p:grpSpPr>
      <p:sp>
        <p:nvSpPr>
          <p:cNvPr id="22" name="Google Shape;22;p3"/>
          <p:cNvSpPr txBox="1">
            <a:spLocks noGrp="1"/>
          </p:cNvSpPr>
          <p:nvPr>
            <p:ph type="title"/>
          </p:nvPr>
        </p:nvSpPr>
        <p:spPr>
          <a:xfrm>
            <a:off x="457200" y="669925"/>
            <a:ext cx="10515600" cy="1325700"/>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rgbClr val="0F547E"/>
              </a:buClr>
              <a:buSzPts val="3600"/>
              <a:buFont typeface="Cambria"/>
              <a:buNone/>
              <a:defRPr sz="3600" b="1" i="0" u="none" strike="noStrike" cap="none">
                <a:solidFill>
                  <a:srgbClr val="0F547E"/>
                </a:solidFill>
                <a:latin typeface="Cambria"/>
                <a:ea typeface="Cambria"/>
                <a:cs typeface="Cambria"/>
                <a:sym typeface="Cambria"/>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23" name="Google Shape;23;p3"/>
          <p:cNvSpPr txBox="1"/>
          <p:nvPr/>
        </p:nvSpPr>
        <p:spPr>
          <a:xfrm>
            <a:off x="596800" y="1431900"/>
            <a:ext cx="5274000" cy="4774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 name="Google Shape;24;p3"/>
          <p:cNvSpPr txBox="1"/>
          <p:nvPr/>
        </p:nvSpPr>
        <p:spPr>
          <a:xfrm>
            <a:off x="572450" y="1541500"/>
            <a:ext cx="5371200" cy="48840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Clr>
                <a:srgbClr val="C7EE3F"/>
              </a:buClr>
              <a:buSzPts val="4400"/>
              <a:buFont typeface="Oswald"/>
              <a:buNone/>
            </a:pPr>
            <a:endParaRPr sz="4400">
              <a:solidFill>
                <a:srgbClr val="C7EE3F"/>
              </a:solidFill>
              <a:latin typeface="Oswald"/>
              <a:ea typeface="Oswald"/>
              <a:cs typeface="Oswald"/>
              <a:sym typeface="Oswald"/>
            </a:endParaRPr>
          </a:p>
          <a:p>
            <a:pPr marL="0" lvl="1" indent="0" algn="l" rtl="0">
              <a:spcBef>
                <a:spcPts val="0"/>
              </a:spcBef>
              <a:spcAft>
                <a:spcPts val="0"/>
              </a:spcAft>
              <a:buSzPts val="1400"/>
              <a:buNone/>
            </a:pPr>
            <a:endParaRPr sz="1800"/>
          </a:p>
          <a:p>
            <a:pPr marL="0" lvl="2" indent="0" algn="l" rtl="0">
              <a:spcBef>
                <a:spcPts val="0"/>
              </a:spcBef>
              <a:spcAft>
                <a:spcPts val="0"/>
              </a:spcAft>
              <a:buSzPts val="1400"/>
              <a:buNone/>
            </a:pPr>
            <a:endParaRPr sz="1800"/>
          </a:p>
          <a:p>
            <a:pPr marL="0" lvl="3" indent="0" algn="l" rtl="0">
              <a:spcBef>
                <a:spcPts val="0"/>
              </a:spcBef>
              <a:spcAft>
                <a:spcPts val="0"/>
              </a:spcAft>
              <a:buSzPts val="1400"/>
              <a:buNone/>
            </a:pPr>
            <a:endParaRPr sz="1800"/>
          </a:p>
          <a:p>
            <a:pPr marL="0" lvl="4" indent="0" algn="l" rtl="0">
              <a:spcBef>
                <a:spcPts val="0"/>
              </a:spcBef>
              <a:spcAft>
                <a:spcPts val="0"/>
              </a:spcAft>
              <a:buSzPts val="1400"/>
              <a:buNone/>
            </a:pPr>
            <a:endParaRPr sz="1800"/>
          </a:p>
          <a:p>
            <a:pPr marL="0" lvl="5" indent="0" algn="l" rtl="0">
              <a:spcBef>
                <a:spcPts val="0"/>
              </a:spcBef>
              <a:spcAft>
                <a:spcPts val="0"/>
              </a:spcAft>
              <a:buSzPts val="1400"/>
              <a:buNone/>
            </a:pPr>
            <a:endParaRPr sz="1800"/>
          </a:p>
          <a:p>
            <a:pPr marL="0" lvl="6" indent="0" algn="l" rtl="0">
              <a:spcBef>
                <a:spcPts val="0"/>
              </a:spcBef>
              <a:spcAft>
                <a:spcPts val="0"/>
              </a:spcAft>
              <a:buSzPts val="1400"/>
              <a:buNone/>
            </a:pPr>
            <a:endParaRPr sz="1800"/>
          </a:p>
          <a:p>
            <a:pPr marL="0" lvl="7" indent="0" algn="l" rtl="0">
              <a:spcBef>
                <a:spcPts val="0"/>
              </a:spcBef>
              <a:spcAft>
                <a:spcPts val="0"/>
              </a:spcAft>
              <a:buSzPts val="1400"/>
              <a:buNone/>
            </a:pPr>
            <a:endParaRPr sz="1800"/>
          </a:p>
          <a:p>
            <a:pPr marL="0" lvl="8" indent="0" algn="l" rtl="0">
              <a:spcBef>
                <a:spcPts val="0"/>
              </a:spcBef>
              <a:spcAft>
                <a:spcPts val="0"/>
              </a:spcAft>
              <a:buSzPts val="1400"/>
              <a:buNone/>
            </a:pPr>
            <a:endParaRPr sz="1800"/>
          </a:p>
          <a:p>
            <a:pPr marL="0" lvl="0" indent="0" algn="l" rtl="0">
              <a:spcBef>
                <a:spcPts val="0"/>
              </a:spcBef>
              <a:spcAft>
                <a:spcPts val="0"/>
              </a:spcAft>
              <a:buNone/>
            </a:pPr>
            <a:endParaRPr/>
          </a:p>
        </p:txBody>
      </p:sp>
      <p:sp>
        <p:nvSpPr>
          <p:cNvPr id="25" name="Google Shape;25;p3"/>
          <p:cNvSpPr txBox="1"/>
          <p:nvPr/>
        </p:nvSpPr>
        <p:spPr>
          <a:xfrm>
            <a:off x="6272750" y="1541500"/>
            <a:ext cx="5371200" cy="48840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Clr>
                <a:srgbClr val="C7EE3F"/>
              </a:buClr>
              <a:buSzPts val="4400"/>
              <a:buFont typeface="Oswald"/>
              <a:buNone/>
            </a:pPr>
            <a:endParaRPr sz="4400">
              <a:solidFill>
                <a:srgbClr val="C7EE3F"/>
              </a:solidFill>
              <a:latin typeface="Oswald"/>
              <a:ea typeface="Oswald"/>
              <a:cs typeface="Oswald"/>
              <a:sym typeface="Oswald"/>
            </a:endParaRPr>
          </a:p>
          <a:p>
            <a:pPr marL="0" lvl="1" indent="0" algn="l" rtl="0">
              <a:spcBef>
                <a:spcPts val="0"/>
              </a:spcBef>
              <a:spcAft>
                <a:spcPts val="0"/>
              </a:spcAft>
              <a:buSzPts val="1400"/>
              <a:buNone/>
            </a:pPr>
            <a:endParaRPr sz="1800"/>
          </a:p>
          <a:p>
            <a:pPr marL="0" lvl="2" indent="0" algn="l" rtl="0">
              <a:spcBef>
                <a:spcPts val="0"/>
              </a:spcBef>
              <a:spcAft>
                <a:spcPts val="0"/>
              </a:spcAft>
              <a:buSzPts val="1400"/>
              <a:buNone/>
            </a:pPr>
            <a:endParaRPr sz="1800"/>
          </a:p>
          <a:p>
            <a:pPr marL="0" lvl="3" indent="0" algn="l" rtl="0">
              <a:spcBef>
                <a:spcPts val="0"/>
              </a:spcBef>
              <a:spcAft>
                <a:spcPts val="0"/>
              </a:spcAft>
              <a:buSzPts val="1400"/>
              <a:buNone/>
            </a:pPr>
            <a:endParaRPr sz="1800"/>
          </a:p>
          <a:p>
            <a:pPr marL="0" lvl="4" indent="0" algn="l" rtl="0">
              <a:spcBef>
                <a:spcPts val="0"/>
              </a:spcBef>
              <a:spcAft>
                <a:spcPts val="0"/>
              </a:spcAft>
              <a:buSzPts val="1400"/>
              <a:buNone/>
            </a:pPr>
            <a:endParaRPr sz="1800"/>
          </a:p>
          <a:p>
            <a:pPr marL="0" lvl="5" indent="0" algn="l" rtl="0">
              <a:spcBef>
                <a:spcPts val="0"/>
              </a:spcBef>
              <a:spcAft>
                <a:spcPts val="0"/>
              </a:spcAft>
              <a:buSzPts val="1400"/>
              <a:buNone/>
            </a:pPr>
            <a:endParaRPr sz="1800"/>
          </a:p>
          <a:p>
            <a:pPr marL="0" lvl="6" indent="0" algn="l" rtl="0">
              <a:spcBef>
                <a:spcPts val="0"/>
              </a:spcBef>
              <a:spcAft>
                <a:spcPts val="0"/>
              </a:spcAft>
              <a:buSzPts val="1400"/>
              <a:buNone/>
            </a:pPr>
            <a:endParaRPr sz="1800"/>
          </a:p>
          <a:p>
            <a:pPr marL="0" lvl="7" indent="0" algn="l" rtl="0">
              <a:spcBef>
                <a:spcPts val="0"/>
              </a:spcBef>
              <a:spcAft>
                <a:spcPts val="0"/>
              </a:spcAft>
              <a:buSzPts val="1400"/>
              <a:buNone/>
            </a:pPr>
            <a:endParaRPr sz="1800"/>
          </a:p>
          <a:p>
            <a:pPr marL="0" lvl="8" indent="0" algn="l" rtl="0">
              <a:spcBef>
                <a:spcPts val="0"/>
              </a:spcBef>
              <a:spcAft>
                <a:spcPts val="0"/>
              </a:spcAft>
              <a:buSzPts val="1400"/>
              <a:buNone/>
            </a:pPr>
            <a:endParaRPr sz="1800"/>
          </a:p>
          <a:p>
            <a:pPr marL="0" lvl="0" indent="0" algn="l" rtl="0">
              <a:spcBef>
                <a:spcPts val="0"/>
              </a:spcBef>
              <a:spcAft>
                <a:spcPts val="0"/>
              </a:spcAft>
              <a:buNone/>
            </a:pPr>
            <a:endParaRPr/>
          </a:p>
        </p:txBody>
      </p:sp>
      <p:sp>
        <p:nvSpPr>
          <p:cNvPr id="26" name="Google Shape;26;p3"/>
          <p:cNvSpPr txBox="1"/>
          <p:nvPr/>
        </p:nvSpPr>
        <p:spPr>
          <a:xfrm>
            <a:off x="584625" y="1565875"/>
            <a:ext cx="5371200" cy="4884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 name="Google Shape;27;p3"/>
          <p:cNvSpPr txBox="1">
            <a:spLocks noGrp="1"/>
          </p:cNvSpPr>
          <p:nvPr>
            <p:ph type="body" idx="1"/>
          </p:nvPr>
        </p:nvSpPr>
        <p:spPr>
          <a:xfrm>
            <a:off x="559775" y="1880900"/>
            <a:ext cx="5371200" cy="47745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SzPts val="1800"/>
              <a:buNone/>
              <a:defRPr sz="2000" b="0" i="0" u="none" strike="noStrike" cap="none">
                <a:latin typeface="+mn-lt"/>
              </a:defRPr>
            </a:lvl1pPr>
            <a:lvl2pPr marL="914400" marR="0" lvl="1" indent="-342900" algn="l" rtl="0">
              <a:lnSpc>
                <a:spcPct val="90000"/>
              </a:lnSpc>
              <a:spcBef>
                <a:spcPts val="500"/>
              </a:spcBef>
              <a:spcAft>
                <a:spcPts val="0"/>
              </a:spcAft>
              <a:buClr>
                <a:schemeClr val="dk1"/>
              </a:buClr>
              <a:buSzPts val="1800"/>
              <a:buChar char="•"/>
              <a:defRPr sz="1800" b="1" i="0" u="none" strike="noStrike" cap="none">
                <a:solidFill>
                  <a:schemeClr val="dk1"/>
                </a:solidFil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dirty="0"/>
          </a:p>
        </p:txBody>
      </p:sp>
      <p:sp>
        <p:nvSpPr>
          <p:cNvPr id="28" name="Google Shape;28;p3"/>
          <p:cNvSpPr txBox="1">
            <a:spLocks noGrp="1"/>
          </p:cNvSpPr>
          <p:nvPr>
            <p:ph type="body" idx="2"/>
          </p:nvPr>
        </p:nvSpPr>
        <p:spPr>
          <a:xfrm>
            <a:off x="6261025" y="1880900"/>
            <a:ext cx="5371200" cy="47745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SzPts val="1800"/>
              <a:buNone/>
              <a:defRPr sz="2000" b="0" i="0" u="none" strike="noStrike" cap="none"/>
            </a:lvl1pPr>
            <a:lvl2pPr marL="914400" marR="0" lvl="1" indent="-342900" algn="l" rtl="0">
              <a:lnSpc>
                <a:spcPct val="90000"/>
              </a:lnSpc>
              <a:spcBef>
                <a:spcPts val="500"/>
              </a:spcBef>
              <a:spcAft>
                <a:spcPts val="0"/>
              </a:spcAft>
              <a:buClr>
                <a:schemeClr val="dk1"/>
              </a:buClr>
              <a:buSzPts val="1800"/>
              <a:buChar char="•"/>
              <a:defRPr sz="1800" b="1" i="0" u="none" strike="noStrike" cap="none">
                <a:solidFill>
                  <a:schemeClr val="dk1"/>
                </a:solidFil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dirty="0"/>
          </a:p>
        </p:txBody>
      </p:sp>
    </p:spTree>
  </p:cSld>
  <p:clrMapOvr>
    <a:masterClrMapping/>
  </p:clrMapOvr>
  <p:extLst>
    <p:ext uri="{DCECCB84-F9BA-43D5-87BE-67443E8EF086}">
      <p15:sldGuideLst xmlns:p15="http://schemas.microsoft.com/office/powerpoint/2012/main">
        <p15:guide id="1" pos="360">
          <p15:clr>
            <a:srgbClr val="FA7B17"/>
          </p15:clr>
        </p15:guide>
        <p15:guide id="2" pos="3840">
          <p15:clr>
            <a:srgbClr val="FA7B17"/>
          </p15:clr>
        </p15:guide>
        <p15:guide id="3" orient="horz" pos="4032">
          <p15:clr>
            <a:srgbClr val="FA7B17"/>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267" b="1" i="0">
                <a:solidFill>
                  <a:srgbClr val="0085CA"/>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2667" b="0" i="0">
                <a:solidFill>
                  <a:schemeClr val="tx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defRPr sz="1867" b="1" i="0">
                <a:solidFill>
                  <a:srgbClr val="0A4595"/>
                </a:solidFill>
                <a:latin typeface="Arial"/>
                <a:cs typeface="Arial"/>
              </a:defRPr>
            </a:lvl1pPr>
          </a:lstStyle>
          <a:p>
            <a:pPr marL="16933">
              <a:lnSpc>
                <a:spcPts val="2193"/>
              </a:lnSpc>
            </a:pPr>
            <a:r>
              <a:rPr lang="en-US" spc="-13"/>
              <a:t>NATIONAL</a:t>
            </a:r>
            <a:r>
              <a:rPr lang="en-US" spc="-133"/>
              <a:t> </a:t>
            </a:r>
            <a:r>
              <a:rPr lang="en-US" spc="-13"/>
              <a:t>WEATHER</a:t>
            </a:r>
            <a:r>
              <a:rPr lang="en-US" spc="-80"/>
              <a:t> </a:t>
            </a:r>
            <a:r>
              <a:rPr lang="en-US" spc="-13"/>
              <a:t>SERVICE</a:t>
            </a:r>
            <a:endParaRPr lang="en-US" spc="-13" dirty="0"/>
          </a:p>
        </p:txBody>
      </p:sp>
      <p:sp>
        <p:nvSpPr>
          <p:cNvPr id="5" name="Holder 5"/>
          <p:cNvSpPr>
            <a:spLocks noGrp="1"/>
          </p:cNvSpPr>
          <p:nvPr>
            <p:ph type="dt" sz="half" idx="6"/>
          </p:nvPr>
        </p:nvSpPr>
        <p:spPr/>
        <p:txBody>
          <a:bodyPr lIns="0" tIns="0" rIns="0" bIns="0"/>
          <a:lstStyle>
            <a:lvl1pPr>
              <a:defRPr sz="1867" b="1" i="0">
                <a:solidFill>
                  <a:srgbClr val="0A4595"/>
                </a:solidFill>
                <a:latin typeface="Arial"/>
                <a:cs typeface="Arial"/>
              </a:defRPr>
            </a:lvl1pPr>
          </a:lstStyle>
          <a:p>
            <a:pPr marL="16933">
              <a:lnSpc>
                <a:spcPts val="2193"/>
              </a:lnSpc>
            </a:pPr>
            <a:r>
              <a:rPr lang="en-US" spc="-13"/>
              <a:t>weather.gov/safety</a:t>
            </a:r>
            <a:endParaRPr lang="en-US" spc="-13" dirty="0"/>
          </a:p>
        </p:txBody>
      </p:sp>
    </p:spTree>
    <p:extLst>
      <p:ext uri="{BB962C8B-B14F-4D97-AF65-F5344CB8AC3E}">
        <p14:creationId xmlns:p14="http://schemas.microsoft.com/office/powerpoint/2010/main" val="1142392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pic>
        <p:nvPicPr>
          <p:cNvPr id="10" name="Google Shape;10;p1"/>
          <p:cNvPicPr preferRelativeResize="0"/>
          <p:nvPr/>
        </p:nvPicPr>
        <p:blipFill>
          <a:blip r:embed="rId4">
            <a:alphaModFix/>
          </a:blip>
          <a:stretch>
            <a:fillRect/>
          </a:stretch>
        </p:blipFill>
        <p:spPr>
          <a:xfrm>
            <a:off x="0" y="-76200"/>
            <a:ext cx="12192000" cy="760781"/>
          </a:xfrm>
          <a:prstGeom prst="rect">
            <a:avLst/>
          </a:prstGeom>
          <a:noFill/>
          <a:ln>
            <a:noFill/>
          </a:ln>
        </p:spPr>
      </p:pic>
      <p:sp>
        <p:nvSpPr>
          <p:cNvPr id="11" name="Google Shape;11;p1"/>
          <p:cNvSpPr txBox="1">
            <a:spLocks noGrp="1"/>
          </p:cNvSpPr>
          <p:nvPr>
            <p:ph type="title"/>
          </p:nvPr>
        </p:nvSpPr>
        <p:spPr>
          <a:xfrm>
            <a:off x="457200" y="669925"/>
            <a:ext cx="10515600" cy="1325700"/>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rgbClr val="1E4E79"/>
              </a:buClr>
              <a:buSzPts val="4400"/>
              <a:buFont typeface="Oswald"/>
              <a:buNone/>
              <a:defRPr sz="4400" i="0" u="none" strike="noStrike" cap="none">
                <a:solidFill>
                  <a:srgbClr val="1E4E79"/>
                </a:solidFill>
                <a:latin typeface="Oswald"/>
                <a:ea typeface="Oswald"/>
                <a:cs typeface="Oswald"/>
                <a:sym typeface="Oswald"/>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
        <p:nvSpPr>
          <p:cNvPr id="12" name="Google Shape;12;p1"/>
          <p:cNvSpPr txBox="1">
            <a:spLocks noGrp="1"/>
          </p:cNvSpPr>
          <p:nvPr>
            <p:ph type="body" idx="1"/>
          </p:nvPr>
        </p:nvSpPr>
        <p:spPr>
          <a:xfrm>
            <a:off x="512175" y="1813550"/>
            <a:ext cx="10515600" cy="43512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SzPts val="2000"/>
              <a:buNone/>
              <a:defRPr sz="2000" b="1" i="0" u="none" strike="noStrike" cap="none"/>
            </a:lvl1pPr>
            <a:lvl2pPr marL="914400" marR="0" lvl="1" indent="-355600" algn="l" rtl="0">
              <a:lnSpc>
                <a:spcPct val="90000"/>
              </a:lnSpc>
              <a:spcBef>
                <a:spcPts val="500"/>
              </a:spcBef>
              <a:spcAft>
                <a:spcPts val="0"/>
              </a:spcAft>
              <a:buClr>
                <a:schemeClr val="dk1"/>
              </a:buClr>
              <a:buSzPts val="2000"/>
              <a:buChar char="•"/>
              <a:defRPr sz="2000" b="1" i="0" u="none" strike="noStrike" cap="none">
                <a:solidFill>
                  <a:schemeClr val="dk1"/>
                </a:solidFil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grpSp>
        <p:nvGrpSpPr>
          <p:cNvPr id="13" name="Google Shape;13;p1"/>
          <p:cNvGrpSpPr/>
          <p:nvPr/>
        </p:nvGrpSpPr>
        <p:grpSpPr>
          <a:xfrm>
            <a:off x="11077589" y="5749295"/>
            <a:ext cx="948845" cy="948845"/>
            <a:chOff x="8350250" y="4375944"/>
            <a:chExt cx="693600" cy="693600"/>
          </a:xfrm>
        </p:grpSpPr>
        <p:sp>
          <p:nvSpPr>
            <p:cNvPr id="14" name="Google Shape;14;p1"/>
            <p:cNvSpPr/>
            <p:nvPr/>
          </p:nvSpPr>
          <p:spPr>
            <a:xfrm>
              <a:off x="8350250" y="4375944"/>
              <a:ext cx="693600" cy="69360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15" name="Google Shape;15;p1"/>
            <p:cNvPicPr preferRelativeResize="0"/>
            <p:nvPr/>
          </p:nvPicPr>
          <p:blipFill rotWithShape="1">
            <a:blip r:embed="rId5">
              <a:alphaModFix/>
            </a:blip>
            <a:srcRect/>
            <a:stretch/>
          </p:blipFill>
          <p:spPr>
            <a:xfrm>
              <a:off x="8402638" y="4427538"/>
              <a:ext cx="588962" cy="590550"/>
            </a:xfrm>
            <a:prstGeom prst="rect">
              <a:avLst/>
            </a:prstGeom>
            <a:noFill/>
            <a:ln>
              <a:noFill/>
            </a:ln>
          </p:spPr>
        </p:pic>
      </p:grpSp>
      <p:sp>
        <p:nvSpPr>
          <p:cNvPr id="16" name="Google Shape;16;p1"/>
          <p:cNvSpPr txBox="1"/>
          <p:nvPr/>
        </p:nvSpPr>
        <p:spPr>
          <a:xfrm>
            <a:off x="530075" y="68375"/>
            <a:ext cx="9792300" cy="409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800" b="1">
                <a:solidFill>
                  <a:srgbClr val="FFFFFF"/>
                </a:solidFill>
                <a:latin typeface="Cambria"/>
                <a:ea typeface="Cambria"/>
                <a:cs typeface="Cambria"/>
                <a:sym typeface="Cambria"/>
              </a:rPr>
              <a:t>NOAA | Office of Response and Restoration</a:t>
            </a:r>
            <a:endParaRPr sz="1800" b="1">
              <a:solidFill>
                <a:srgbClr val="FFFFFF"/>
              </a:solidFill>
              <a:latin typeface="Cambria"/>
              <a:ea typeface="Cambria"/>
              <a:cs typeface="Cambria"/>
              <a:sym typeface="Cambria"/>
            </a:endParaRPr>
          </a:p>
        </p:txBody>
      </p:sp>
      <p:sp>
        <p:nvSpPr>
          <p:cNvPr id="17" name="Google Shape;17;p1"/>
          <p:cNvSpPr txBox="1"/>
          <p:nvPr/>
        </p:nvSpPr>
        <p:spPr>
          <a:xfrm>
            <a:off x="5061425" y="6051075"/>
            <a:ext cx="6058500" cy="4977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US" sz="1800" dirty="0">
                <a:solidFill>
                  <a:schemeClr val="dk1"/>
                </a:solidFill>
              </a:rPr>
              <a:t>response.restoration.noaa.gov</a:t>
            </a:r>
            <a:endParaRPr sz="1800" dirty="0">
              <a:solidFill>
                <a:schemeClr val="dk1"/>
              </a:solidFill>
            </a:endParaRPr>
          </a:p>
        </p:txBody>
      </p:sp>
    </p:spTree>
  </p:cSld>
  <p:clrMap bg1="lt1" tx1="dk1" bg2="dk2" tx2="lt2" accent1="accent1" accent2="accent2" accent3="accent3" accent4="accent4" accent5="accent5" accent6="accent6" hlink="hlink" folHlink="folHlink"/>
  <p:sldLayoutIdLst>
    <p:sldLayoutId id="2147483649" r:id="rId1"/>
    <p:sldLayoutId id="2147483653"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288">
          <p15:clr>
            <a:srgbClr val="EA4335"/>
          </p15:clr>
        </p15:guide>
        <p15:guide id="2" pos="360">
          <p15:clr>
            <a:srgbClr val="EA4335"/>
          </p15:clr>
        </p15:guide>
        <p15:guide id="3" orient="horz" pos="4212">
          <p15:clr>
            <a:srgbClr val="EA4335"/>
          </p15:clr>
        </p15:guide>
        <p15:guide id="4" pos="7560">
          <p15:clr>
            <a:srgbClr val="EA4335"/>
          </p15:clr>
        </p15:guide>
        <p15:guide id="5" orient="horz" pos="936">
          <p15:clr>
            <a:srgbClr val="EA4335"/>
          </p15:clr>
        </p15:guide>
        <p15:guide id="6" pos="4608">
          <p15:clr>
            <a:srgbClr val="EA4335"/>
          </p15:clr>
        </p15:guide>
        <p15:guide id="7" orient="horz" pos="3920">
          <p15:clr>
            <a:srgbClr val="EA4335"/>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7.png"/><Relationship Id="rId7" Type="http://schemas.openxmlformats.org/officeDocument/2006/relationships/diagramQuickStyle" Target="../diagrams/quickStyle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Layout" Target="../diagrams/layout1.xml"/><Relationship Id="rId11" Type="http://schemas.openxmlformats.org/officeDocument/2006/relationships/image" Target="../media/image9.png"/><Relationship Id="rId5" Type="http://schemas.openxmlformats.org/officeDocument/2006/relationships/diagramData" Target="../diagrams/data1.xml"/><Relationship Id="rId10" Type="http://schemas.openxmlformats.org/officeDocument/2006/relationships/image" Target="../media/image8.png"/><Relationship Id="rId4" Type="http://schemas.microsoft.com/office/2007/relationships/hdphoto" Target="../media/hdphoto1.wdp"/><Relationship Id="rId9" Type="http://schemas.microsoft.com/office/2007/relationships/diagramDrawing" Target="../diagrams/drawing1.xml"/></Relationships>
</file>

<file path=ppt/slides/_rels/slide7.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10.png"/><Relationship Id="rId7" Type="http://schemas.openxmlformats.org/officeDocument/2006/relationships/diagramQuickStyle" Target="../diagrams/quickStyle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Layout" Target="../diagrams/layout2.xml"/><Relationship Id="rId5" Type="http://schemas.openxmlformats.org/officeDocument/2006/relationships/diagramData" Target="../diagrams/data2.xml"/><Relationship Id="rId4" Type="http://schemas.microsoft.com/office/2007/relationships/hdphoto" Target="../media/hdphoto2.wdp"/><Relationship Id="rId9" Type="http://schemas.microsoft.com/office/2007/relationships/diagramDrawing" Target="../diagrams/drawing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2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052AD4E-06FF-47E8-A8AC-430285AFB6D4}"/>
              </a:ext>
            </a:extLst>
          </p:cNvPr>
          <p:cNvPicPr>
            <a:picLocks noChangeAspect="1"/>
          </p:cNvPicPr>
          <p:nvPr/>
        </p:nvPicPr>
        <p:blipFill>
          <a:blip r:embed="rId3"/>
          <a:stretch>
            <a:fillRect/>
          </a:stretch>
        </p:blipFill>
        <p:spPr>
          <a:xfrm>
            <a:off x="0" y="-127340"/>
            <a:ext cx="12192000" cy="6985340"/>
          </a:xfrm>
          <a:prstGeom prst="rect">
            <a:avLst/>
          </a:prstGeom>
        </p:spPr>
      </p:pic>
      <p:sp>
        <p:nvSpPr>
          <p:cNvPr id="2" name="Title 1"/>
          <p:cNvSpPr>
            <a:spLocks noGrp="1"/>
          </p:cNvSpPr>
          <p:nvPr>
            <p:ph type="title"/>
          </p:nvPr>
        </p:nvSpPr>
        <p:spPr>
          <a:xfrm>
            <a:off x="838200" y="3911635"/>
            <a:ext cx="10515600" cy="1325700"/>
          </a:xfrm>
        </p:spPr>
        <p:txBody>
          <a:bodyPr/>
          <a:lstStyle/>
          <a:p>
            <a:pPr algn="ctr"/>
            <a:r>
              <a:rPr lang="en-US" sz="4400" dirty="0">
                <a:solidFill>
                  <a:srgbClr val="00B0F0"/>
                </a:solidFill>
                <a:effectLst>
                  <a:outerShdw blurRad="38100" dist="38100" dir="2700000" algn="tl">
                    <a:srgbClr val="000000">
                      <a:alpha val="43137"/>
                    </a:srgbClr>
                  </a:outerShdw>
                </a:effectLst>
              </a:rPr>
              <a:t>In-Situ-Burn Safety </a:t>
            </a:r>
            <a:br>
              <a:rPr lang="en-US" sz="4400" dirty="0">
                <a:solidFill>
                  <a:srgbClr val="00B0F0"/>
                </a:solidFill>
                <a:effectLst>
                  <a:outerShdw blurRad="38100" dist="38100" dir="2700000" algn="tl">
                    <a:srgbClr val="000000">
                      <a:alpha val="43137"/>
                    </a:srgbClr>
                  </a:outerShdw>
                </a:effectLst>
              </a:rPr>
            </a:br>
            <a:r>
              <a:rPr lang="en-US" sz="4400" dirty="0">
                <a:solidFill>
                  <a:srgbClr val="00B0F0"/>
                </a:solidFill>
                <a:effectLst>
                  <a:outerShdw blurRad="38100" dist="38100" dir="2700000" algn="tl">
                    <a:srgbClr val="000000">
                      <a:alpha val="43137"/>
                    </a:srgbClr>
                  </a:outerShdw>
                </a:effectLst>
              </a:rPr>
              <a:t>Considerations for Responders </a:t>
            </a:r>
            <a:br>
              <a:rPr lang="en-US" sz="4400" dirty="0">
                <a:solidFill>
                  <a:srgbClr val="00B0F0"/>
                </a:solidFill>
                <a:effectLst>
                  <a:outerShdw blurRad="38100" dist="38100" dir="2700000" algn="tl">
                    <a:srgbClr val="000000">
                      <a:alpha val="43137"/>
                    </a:srgbClr>
                  </a:outerShdw>
                </a:effectLst>
              </a:rPr>
            </a:br>
            <a:r>
              <a:rPr lang="en-US" sz="4400" dirty="0">
                <a:solidFill>
                  <a:srgbClr val="00B0F0"/>
                </a:solidFill>
                <a:effectLst>
                  <a:outerShdw blurRad="38100" dist="38100" dir="2700000" algn="tl">
                    <a:srgbClr val="000000">
                      <a:alpha val="43137"/>
                    </a:srgbClr>
                  </a:outerShdw>
                </a:effectLst>
              </a:rPr>
              <a:t>and the Public</a:t>
            </a:r>
          </a:p>
        </p:txBody>
      </p:sp>
      <p:sp>
        <p:nvSpPr>
          <p:cNvPr id="3" name="Text Placeholder 2"/>
          <p:cNvSpPr>
            <a:spLocks noGrp="1"/>
          </p:cNvSpPr>
          <p:nvPr>
            <p:ph type="body" idx="1"/>
          </p:nvPr>
        </p:nvSpPr>
        <p:spPr>
          <a:xfrm>
            <a:off x="-2215661" y="0"/>
            <a:ext cx="9917725" cy="1741350"/>
          </a:xfrm>
        </p:spPr>
        <p:txBody>
          <a:bodyPr/>
          <a:lstStyle/>
          <a:p>
            <a:pPr algn="ctr">
              <a:lnSpc>
                <a:spcPct val="100000"/>
              </a:lnSpc>
            </a:pPr>
            <a:r>
              <a:rPr lang="en-US" sz="2400" b="1" dirty="0">
                <a:solidFill>
                  <a:schemeClr val="bg1"/>
                </a:solidFill>
                <a:latin typeface="Calibri" panose="020F0502020204030204" pitchFamily="34" charset="0"/>
                <a:cs typeface="Calibri" panose="020F0502020204030204" pitchFamily="34" charset="0"/>
              </a:rPr>
              <a:t>NOAA, Office of Response &amp; Restoration</a:t>
            </a:r>
          </a:p>
          <a:p>
            <a:pPr algn="ctr">
              <a:lnSpc>
                <a:spcPct val="100000"/>
              </a:lnSpc>
            </a:pPr>
            <a:r>
              <a:rPr lang="en-US" sz="2400" b="1" dirty="0">
                <a:solidFill>
                  <a:schemeClr val="bg1"/>
                </a:solidFill>
                <a:latin typeface="Calibri" panose="020F0502020204030204" pitchFamily="34" charset="0"/>
                <a:cs typeface="Calibri" panose="020F0502020204030204" pitchFamily="34" charset="0"/>
              </a:rPr>
              <a:t>Savannah Turner, Safety Officer </a:t>
            </a:r>
          </a:p>
          <a:p>
            <a:pPr algn="ctr">
              <a:lnSpc>
                <a:spcPct val="100000"/>
              </a:lnSpc>
            </a:pPr>
            <a:r>
              <a:rPr lang="en-US" sz="2400" b="1" dirty="0">
                <a:solidFill>
                  <a:schemeClr val="bg1"/>
                </a:solidFill>
                <a:latin typeface="Calibri" panose="020F0502020204030204" pitchFamily="34" charset="0"/>
                <a:cs typeface="Calibri" panose="020F0502020204030204" pitchFamily="34" charset="0"/>
              </a:rPr>
              <a:t>March 13, 2024</a:t>
            </a:r>
          </a:p>
        </p:txBody>
      </p:sp>
      <p:grpSp>
        <p:nvGrpSpPr>
          <p:cNvPr id="7" name="Google Shape;13;p1">
            <a:extLst>
              <a:ext uri="{FF2B5EF4-FFF2-40B4-BE49-F238E27FC236}">
                <a16:creationId xmlns:a16="http://schemas.microsoft.com/office/drawing/2014/main" id="{F05D5DED-AA63-46B4-B8A1-A7822E0E5224}"/>
              </a:ext>
            </a:extLst>
          </p:cNvPr>
          <p:cNvGrpSpPr/>
          <p:nvPr/>
        </p:nvGrpSpPr>
        <p:grpSpPr>
          <a:xfrm>
            <a:off x="11077589" y="5749295"/>
            <a:ext cx="948845" cy="948845"/>
            <a:chOff x="8350250" y="4375944"/>
            <a:chExt cx="693600" cy="693600"/>
          </a:xfrm>
        </p:grpSpPr>
        <p:sp>
          <p:nvSpPr>
            <p:cNvPr id="8" name="Google Shape;14;p1">
              <a:extLst>
                <a:ext uri="{FF2B5EF4-FFF2-40B4-BE49-F238E27FC236}">
                  <a16:creationId xmlns:a16="http://schemas.microsoft.com/office/drawing/2014/main" id="{C44F686C-E3F7-4DF5-B8D2-3D0B71F6F151}"/>
                </a:ext>
              </a:extLst>
            </p:cNvPr>
            <p:cNvSpPr/>
            <p:nvPr/>
          </p:nvSpPr>
          <p:spPr>
            <a:xfrm>
              <a:off x="8350250" y="4375944"/>
              <a:ext cx="693600" cy="69360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9" name="Google Shape;15;p1">
              <a:extLst>
                <a:ext uri="{FF2B5EF4-FFF2-40B4-BE49-F238E27FC236}">
                  <a16:creationId xmlns:a16="http://schemas.microsoft.com/office/drawing/2014/main" id="{0ED8E1ED-CA89-4CB8-9FDB-FAE7AB824C29}"/>
                </a:ext>
              </a:extLst>
            </p:cNvPr>
            <p:cNvPicPr preferRelativeResize="0"/>
            <p:nvPr/>
          </p:nvPicPr>
          <p:blipFill rotWithShape="1">
            <a:blip r:embed="rId4">
              <a:alphaModFix/>
            </a:blip>
            <a:srcRect/>
            <a:stretch/>
          </p:blipFill>
          <p:spPr>
            <a:xfrm>
              <a:off x="8402638" y="4427538"/>
              <a:ext cx="588962" cy="590550"/>
            </a:xfrm>
            <a:prstGeom prst="rect">
              <a:avLst/>
            </a:prstGeom>
            <a:noFill/>
            <a:ln>
              <a:noFill/>
            </a:ln>
          </p:spPr>
        </p:pic>
      </p:grpSp>
      <p:sp>
        <p:nvSpPr>
          <p:cNvPr id="10" name="Google Shape;17;p1">
            <a:extLst>
              <a:ext uri="{FF2B5EF4-FFF2-40B4-BE49-F238E27FC236}">
                <a16:creationId xmlns:a16="http://schemas.microsoft.com/office/drawing/2014/main" id="{5A7CE9B0-2B28-4931-9093-F75B73013271}"/>
              </a:ext>
            </a:extLst>
          </p:cNvPr>
          <p:cNvSpPr txBox="1"/>
          <p:nvPr/>
        </p:nvSpPr>
        <p:spPr>
          <a:xfrm>
            <a:off x="5061425" y="6051075"/>
            <a:ext cx="6058500" cy="4977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US" sz="1800" dirty="0">
                <a:solidFill>
                  <a:schemeClr val="bg1"/>
                </a:solidFill>
              </a:rPr>
              <a:t>response.restoration.noaa.gov</a:t>
            </a:r>
            <a:endParaRPr sz="1800" dirty="0">
              <a:solidFill>
                <a:schemeClr val="bg1"/>
              </a:solidFill>
            </a:endParaRPr>
          </a:p>
        </p:txBody>
      </p:sp>
    </p:spTree>
    <p:extLst>
      <p:ext uri="{BB962C8B-B14F-4D97-AF65-F5344CB8AC3E}">
        <p14:creationId xmlns:p14="http://schemas.microsoft.com/office/powerpoint/2010/main" val="38494073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EA496-2504-4860-9462-6A98F71D42ED}"/>
              </a:ext>
            </a:extLst>
          </p:cNvPr>
          <p:cNvSpPr>
            <a:spLocks noGrp="1"/>
          </p:cNvSpPr>
          <p:nvPr>
            <p:ph type="title"/>
          </p:nvPr>
        </p:nvSpPr>
        <p:spPr/>
        <p:txBody>
          <a:bodyPr/>
          <a:lstStyle/>
          <a:p>
            <a:r>
              <a:rPr lang="en-US" dirty="0"/>
              <a:t>Disclosure</a:t>
            </a:r>
          </a:p>
        </p:txBody>
      </p:sp>
      <p:sp>
        <p:nvSpPr>
          <p:cNvPr id="3" name="Text Placeholder 2">
            <a:extLst>
              <a:ext uri="{FF2B5EF4-FFF2-40B4-BE49-F238E27FC236}">
                <a16:creationId xmlns:a16="http://schemas.microsoft.com/office/drawing/2014/main" id="{9C1DE414-E1DA-4389-8ED8-C0C98E3015F6}"/>
              </a:ext>
            </a:extLst>
          </p:cNvPr>
          <p:cNvSpPr>
            <a:spLocks noGrp="1"/>
          </p:cNvSpPr>
          <p:nvPr>
            <p:ph type="body" idx="1"/>
          </p:nvPr>
        </p:nvSpPr>
        <p:spPr>
          <a:xfrm>
            <a:off x="302625" y="1836875"/>
            <a:ext cx="10515600" cy="4351200"/>
          </a:xfrm>
        </p:spPr>
        <p:txBody>
          <a:bodyPr/>
          <a:lstStyle/>
          <a:p>
            <a:pPr marL="228600" indent="0" algn="l" eaLnBrk="1" hangingPunct="1">
              <a:defRPr/>
            </a:pPr>
            <a:r>
              <a:rPr lang="en-US" sz="3200" dirty="0">
                <a:solidFill>
                  <a:srgbClr val="000000"/>
                </a:solidFill>
                <a:latin typeface="Calibri" panose="020F0502020204030204" pitchFamily="34" charset="0"/>
                <a:cs typeface="Calibri" panose="020F0502020204030204" pitchFamily="34" charset="0"/>
              </a:rPr>
              <a:t>The information presented reflects only the views of the presenter, and does not necessarily reflect the official positions or policies of NOAA or the Department of Commerce.</a:t>
            </a:r>
          </a:p>
        </p:txBody>
      </p:sp>
    </p:spTree>
    <p:extLst>
      <p:ext uri="{BB962C8B-B14F-4D97-AF65-F5344CB8AC3E}">
        <p14:creationId xmlns:p14="http://schemas.microsoft.com/office/powerpoint/2010/main" val="6725014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E7E551-C617-494D-9F32-1C10AD61A0DC}"/>
              </a:ext>
            </a:extLst>
          </p:cNvPr>
          <p:cNvSpPr>
            <a:spLocks noGrp="1"/>
          </p:cNvSpPr>
          <p:nvPr>
            <p:ph type="title"/>
          </p:nvPr>
        </p:nvSpPr>
        <p:spPr>
          <a:xfrm>
            <a:off x="3886200" y="820731"/>
            <a:ext cx="10515600" cy="1325700"/>
          </a:xfrm>
        </p:spPr>
        <p:txBody>
          <a:bodyPr/>
          <a:lstStyle/>
          <a:p>
            <a:r>
              <a:rPr lang="en-US" sz="3600" i="0" u="none" strike="noStrike" baseline="0" dirty="0">
                <a:latin typeface="Arial" panose="020B0604020202020204" pitchFamily="34" charset="0"/>
              </a:rPr>
              <a:t>300.317 National Response Priorities </a:t>
            </a:r>
            <a:endParaRPr lang="en-US" sz="3600" dirty="0"/>
          </a:p>
        </p:txBody>
      </p:sp>
      <p:sp>
        <p:nvSpPr>
          <p:cNvPr id="3" name="Text Placeholder 2">
            <a:extLst>
              <a:ext uri="{FF2B5EF4-FFF2-40B4-BE49-F238E27FC236}">
                <a16:creationId xmlns:a16="http://schemas.microsoft.com/office/drawing/2014/main" id="{0330D887-E2D0-4765-AAE9-FBCA612624FB}"/>
              </a:ext>
            </a:extLst>
          </p:cNvPr>
          <p:cNvSpPr>
            <a:spLocks noGrp="1"/>
          </p:cNvSpPr>
          <p:nvPr>
            <p:ph type="body" idx="1"/>
          </p:nvPr>
        </p:nvSpPr>
        <p:spPr>
          <a:xfrm>
            <a:off x="3886200" y="1640620"/>
            <a:ext cx="7991475" cy="3261450"/>
          </a:xfrm>
        </p:spPr>
        <p:txBody>
          <a:bodyPr/>
          <a:lstStyle/>
          <a:p>
            <a:pPr algn="l">
              <a:lnSpc>
                <a:spcPct val="103000"/>
              </a:lnSpc>
              <a:spcBef>
                <a:spcPts val="600"/>
              </a:spcBef>
              <a:spcAft>
                <a:spcPts val="600"/>
              </a:spcAft>
            </a:pPr>
            <a:endParaRPr lang="en-US" sz="2000" b="0" i="0" u="none" strike="noStrike" baseline="0" dirty="0">
              <a:solidFill>
                <a:srgbClr val="000000"/>
              </a:solidFill>
              <a:latin typeface="Arial" panose="020B0604020202020204" pitchFamily="34" charset="0"/>
            </a:endParaRPr>
          </a:p>
          <a:p>
            <a:pPr marL="742950" indent="-514350">
              <a:lnSpc>
                <a:spcPct val="100000"/>
              </a:lnSpc>
              <a:spcBef>
                <a:spcPts val="600"/>
              </a:spcBef>
              <a:spcAft>
                <a:spcPts val="600"/>
              </a:spcAft>
              <a:buFont typeface="+mj-lt"/>
              <a:buAutoNum type="arabicPeriod"/>
            </a:pPr>
            <a:r>
              <a:rPr lang="en-US" sz="2800" b="1" i="0" u="none" strike="noStrike" baseline="0" dirty="0">
                <a:latin typeface="Calibri" panose="020F0502020204030204" pitchFamily="34" charset="0"/>
                <a:cs typeface="Calibri" panose="020F0502020204030204" pitchFamily="34" charset="0"/>
              </a:rPr>
              <a:t>Safety of human life must be given the top priority </a:t>
            </a:r>
            <a:r>
              <a:rPr lang="en-US" sz="2800" i="0" u="none" strike="noStrike" baseline="0" dirty="0">
                <a:latin typeface="Calibri" panose="020F0502020204030204" pitchFamily="34" charset="0"/>
                <a:cs typeface="Calibri" panose="020F0502020204030204" pitchFamily="34" charset="0"/>
              </a:rPr>
              <a:t>during every response action. </a:t>
            </a:r>
          </a:p>
          <a:p>
            <a:pPr marL="742950" indent="-514350">
              <a:lnSpc>
                <a:spcPct val="100000"/>
              </a:lnSpc>
              <a:spcBef>
                <a:spcPts val="600"/>
              </a:spcBef>
              <a:spcAft>
                <a:spcPts val="600"/>
              </a:spcAft>
              <a:buFont typeface="+mj-lt"/>
              <a:buAutoNum type="arabicPeriod"/>
            </a:pPr>
            <a:r>
              <a:rPr lang="en-US" sz="2800" i="0" u="none" strike="noStrike" baseline="0" dirty="0">
                <a:latin typeface="Calibri" panose="020F0502020204030204" pitchFamily="34" charset="0"/>
                <a:cs typeface="Calibri" panose="020F0502020204030204" pitchFamily="34" charset="0"/>
              </a:rPr>
              <a:t>Stabilizing the situation...</a:t>
            </a:r>
          </a:p>
          <a:p>
            <a:pPr marL="742950" indent="-514350">
              <a:lnSpc>
                <a:spcPct val="100000"/>
              </a:lnSpc>
              <a:spcBef>
                <a:spcPts val="600"/>
              </a:spcBef>
              <a:spcAft>
                <a:spcPts val="600"/>
              </a:spcAft>
              <a:buFont typeface="+mj-lt"/>
              <a:buAutoNum type="arabicPeriod"/>
            </a:pPr>
            <a:r>
              <a:rPr lang="en-US" sz="2800" i="0" u="none" strike="noStrike" baseline="0" dirty="0">
                <a:latin typeface="Calibri" panose="020F0502020204030204" pitchFamily="34" charset="0"/>
                <a:cs typeface="Calibri" panose="020F0502020204030204" pitchFamily="34" charset="0"/>
              </a:rPr>
              <a:t>… minimizes adverse impact to the environment. </a:t>
            </a:r>
          </a:p>
          <a:p>
            <a:pPr marL="228600" indent="0">
              <a:lnSpc>
                <a:spcPct val="100000"/>
              </a:lnSpc>
              <a:spcBef>
                <a:spcPts val="600"/>
              </a:spcBef>
              <a:spcAft>
                <a:spcPts val="600"/>
              </a:spcAft>
            </a:pPr>
            <a:r>
              <a:rPr lang="en-US" sz="2800" i="0" u="none" strike="noStrike" baseline="0" dirty="0">
                <a:latin typeface="Calibri" panose="020F0502020204030204" pitchFamily="34" charset="0"/>
                <a:cs typeface="Calibri" panose="020F0502020204030204" pitchFamily="34" charset="0"/>
              </a:rPr>
              <a:t>All parts of this national response strategy should be addressed concurrently, but </a:t>
            </a:r>
            <a:r>
              <a:rPr lang="en-US" sz="2800" b="1" i="0" u="none" strike="noStrike" baseline="0" dirty="0">
                <a:latin typeface="Calibri" panose="020F0502020204030204" pitchFamily="34" charset="0"/>
                <a:cs typeface="Calibri" panose="020F0502020204030204" pitchFamily="34" charset="0"/>
              </a:rPr>
              <a:t>safety and stabilization </a:t>
            </a:r>
            <a:r>
              <a:rPr lang="en-US" sz="2800" i="0" u="none" strike="noStrike" baseline="0" dirty="0">
                <a:latin typeface="Calibri" panose="020F0502020204030204" pitchFamily="34" charset="0"/>
                <a:cs typeface="Calibri" panose="020F0502020204030204" pitchFamily="34" charset="0"/>
              </a:rPr>
              <a:t>are the highest priorities. </a:t>
            </a:r>
          </a:p>
          <a:p>
            <a:endParaRPr lang="en-US" dirty="0"/>
          </a:p>
        </p:txBody>
      </p:sp>
      <p:pic>
        <p:nvPicPr>
          <p:cNvPr id="6" name="Picture 5">
            <a:extLst>
              <a:ext uri="{FF2B5EF4-FFF2-40B4-BE49-F238E27FC236}">
                <a16:creationId xmlns:a16="http://schemas.microsoft.com/office/drawing/2014/main" id="{1999E866-3258-4B07-9D9E-B6FE9070EE9A}"/>
              </a:ext>
            </a:extLst>
          </p:cNvPr>
          <p:cNvPicPr>
            <a:picLocks noChangeAspect="1"/>
          </p:cNvPicPr>
          <p:nvPr/>
        </p:nvPicPr>
        <p:blipFill>
          <a:blip r:embed="rId3"/>
          <a:stretch>
            <a:fillRect/>
          </a:stretch>
        </p:blipFill>
        <p:spPr>
          <a:xfrm>
            <a:off x="314325" y="1107087"/>
            <a:ext cx="3233881" cy="5159375"/>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Tree>
    <p:extLst>
      <p:ext uri="{BB962C8B-B14F-4D97-AF65-F5344CB8AC3E}">
        <p14:creationId xmlns:p14="http://schemas.microsoft.com/office/powerpoint/2010/main" val="17016323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5A72B-3C9D-444E-BD92-D9BB08502FEA}"/>
              </a:ext>
            </a:extLst>
          </p:cNvPr>
          <p:cNvSpPr>
            <a:spLocks noGrp="1"/>
          </p:cNvSpPr>
          <p:nvPr>
            <p:ph type="title"/>
          </p:nvPr>
        </p:nvSpPr>
        <p:spPr>
          <a:xfrm>
            <a:off x="440048" y="650875"/>
            <a:ext cx="4381500" cy="1325700"/>
          </a:xfrm>
        </p:spPr>
        <p:txBody>
          <a:bodyPr/>
          <a:lstStyle/>
          <a:p>
            <a:r>
              <a:rPr lang="en-US" dirty="0">
                <a:solidFill>
                  <a:schemeClr val="accent1">
                    <a:lumMod val="50000"/>
                  </a:schemeClr>
                </a:solidFill>
              </a:rPr>
              <a:t>Oil Spill Response Tactics </a:t>
            </a:r>
          </a:p>
        </p:txBody>
      </p:sp>
      <p:sp>
        <p:nvSpPr>
          <p:cNvPr id="3" name="Text Placeholder 2">
            <a:extLst>
              <a:ext uri="{FF2B5EF4-FFF2-40B4-BE49-F238E27FC236}">
                <a16:creationId xmlns:a16="http://schemas.microsoft.com/office/drawing/2014/main" id="{09C9505E-5CE6-40A1-B772-479EC2A9B8F6}"/>
              </a:ext>
            </a:extLst>
          </p:cNvPr>
          <p:cNvSpPr>
            <a:spLocks noGrp="1"/>
          </p:cNvSpPr>
          <p:nvPr>
            <p:ph type="body" idx="1"/>
          </p:nvPr>
        </p:nvSpPr>
        <p:spPr>
          <a:xfrm>
            <a:off x="301963" y="2690176"/>
            <a:ext cx="2561226" cy="3859700"/>
          </a:xfrm>
        </p:spPr>
        <p:txBody>
          <a:bodyPr/>
          <a:lstStyle/>
          <a:p>
            <a:pPr marL="228600" indent="0"/>
            <a:r>
              <a:rPr lang="en-US" sz="2400" b="0" i="0" dirty="0">
                <a:solidFill>
                  <a:srgbClr val="212529"/>
                </a:solidFill>
                <a:effectLst/>
                <a:latin typeface="Calibri" panose="020F0502020204030204" pitchFamily="34" charset="0"/>
                <a:cs typeface="Calibri" panose="020F0502020204030204" pitchFamily="34" charset="0"/>
              </a:rPr>
              <a:t>Signatory agencies “</a:t>
            </a:r>
            <a:r>
              <a:rPr lang="en-US" sz="2400" b="0" i="1" dirty="0">
                <a:solidFill>
                  <a:srgbClr val="212529"/>
                </a:solidFill>
                <a:effectLst/>
                <a:latin typeface="Calibri" panose="020F0502020204030204" pitchFamily="34" charset="0"/>
                <a:cs typeface="Calibri" panose="020F0502020204030204" pitchFamily="34" charset="0"/>
              </a:rPr>
              <a:t>agree that the primary method of controlling discharged oil shall be the physical removal of the oil from the environment</a:t>
            </a:r>
            <a:r>
              <a:rPr lang="en-US" sz="2400" b="0" i="0" dirty="0">
                <a:solidFill>
                  <a:srgbClr val="212529"/>
                </a:solidFill>
                <a:effectLst/>
                <a:latin typeface="Calibri" panose="020F0502020204030204" pitchFamily="34" charset="0"/>
                <a:cs typeface="Calibri" panose="020F0502020204030204" pitchFamily="34" charset="0"/>
              </a:rPr>
              <a:t>” </a:t>
            </a:r>
          </a:p>
        </p:txBody>
      </p:sp>
      <p:pic>
        <p:nvPicPr>
          <p:cNvPr id="8" name="Picture 7">
            <a:extLst>
              <a:ext uri="{FF2B5EF4-FFF2-40B4-BE49-F238E27FC236}">
                <a16:creationId xmlns:a16="http://schemas.microsoft.com/office/drawing/2014/main" id="{DD00895A-6FC4-4ADF-8517-42F817DEF57A}"/>
              </a:ext>
            </a:extLst>
          </p:cNvPr>
          <p:cNvPicPr>
            <a:picLocks noChangeAspect="1"/>
          </p:cNvPicPr>
          <p:nvPr/>
        </p:nvPicPr>
        <p:blipFill>
          <a:blip r:embed="rId3"/>
          <a:stretch>
            <a:fillRect/>
          </a:stretch>
        </p:blipFill>
        <p:spPr>
          <a:xfrm>
            <a:off x="5831198" y="317485"/>
            <a:ext cx="6327028" cy="4745270"/>
          </a:xfrm>
          <a:prstGeom prst="rect">
            <a:avLst/>
          </a:prstGeom>
          <a:ln>
            <a:solidFill>
              <a:schemeClr val="bg1">
                <a:lumMod val="75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9" name="Picture 8">
            <a:extLst>
              <a:ext uri="{FF2B5EF4-FFF2-40B4-BE49-F238E27FC236}">
                <a16:creationId xmlns:a16="http://schemas.microsoft.com/office/drawing/2014/main" id="{0ADDEE10-6DE3-4F0F-8701-F85D96F9DE36}"/>
              </a:ext>
            </a:extLst>
          </p:cNvPr>
          <p:cNvPicPr>
            <a:picLocks noChangeAspect="1"/>
          </p:cNvPicPr>
          <p:nvPr/>
        </p:nvPicPr>
        <p:blipFill rotWithShape="1">
          <a:blip r:embed="rId4"/>
          <a:srcRect l="28216" r="8386" b="36926"/>
          <a:stretch/>
        </p:blipFill>
        <p:spPr>
          <a:xfrm>
            <a:off x="3297273" y="2823170"/>
            <a:ext cx="2573923" cy="3314700"/>
          </a:xfrm>
          <a:prstGeom prst="rect">
            <a:avLst/>
          </a:prstGeom>
          <a:ln>
            <a:solidFill>
              <a:schemeClr val="bg1">
                <a:lumMod val="65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10" name="TextBox 9">
            <a:extLst>
              <a:ext uri="{FF2B5EF4-FFF2-40B4-BE49-F238E27FC236}">
                <a16:creationId xmlns:a16="http://schemas.microsoft.com/office/drawing/2014/main" id="{8FE81AE2-94E5-4A4E-91C5-6679D0867056}"/>
              </a:ext>
            </a:extLst>
          </p:cNvPr>
          <p:cNvSpPr txBox="1"/>
          <p:nvPr/>
        </p:nvSpPr>
        <p:spPr>
          <a:xfrm>
            <a:off x="6133110" y="5214540"/>
            <a:ext cx="5763202" cy="923330"/>
          </a:xfrm>
          <a:prstGeom prst="rect">
            <a:avLst/>
          </a:prstGeom>
          <a:noFill/>
        </p:spPr>
        <p:txBody>
          <a:bodyPr wrap="square" rtlCol="0">
            <a:spAutoFit/>
          </a:bodyPr>
          <a:lstStyle/>
          <a:p>
            <a:r>
              <a:rPr lang="en-US" sz="1800" dirty="0">
                <a:solidFill>
                  <a:schemeClr val="accent1">
                    <a:lumMod val="50000"/>
                  </a:schemeClr>
                </a:solidFill>
                <a:effectLst/>
                <a:latin typeface="Calibri" panose="020F0502020204030204" pitchFamily="34" charset="0"/>
                <a:ea typeface="Times New Roman" panose="02020603050405020304" pitchFamily="18" charset="0"/>
                <a:cs typeface="Calibri" panose="020F0502020204030204" pitchFamily="34" charset="0"/>
              </a:rPr>
              <a:t>Specific checklists for operational considerations and decision-making associated with initiating an ISB have been developed by a number of RRTs. </a:t>
            </a:r>
          </a:p>
        </p:txBody>
      </p:sp>
      <p:grpSp>
        <p:nvGrpSpPr>
          <p:cNvPr id="11" name="Google Shape;13;p1">
            <a:extLst>
              <a:ext uri="{FF2B5EF4-FFF2-40B4-BE49-F238E27FC236}">
                <a16:creationId xmlns:a16="http://schemas.microsoft.com/office/drawing/2014/main" id="{BCF40408-4BCD-4788-A73F-AB6A3D2FE6B8}"/>
              </a:ext>
            </a:extLst>
          </p:cNvPr>
          <p:cNvGrpSpPr/>
          <p:nvPr/>
        </p:nvGrpSpPr>
        <p:grpSpPr>
          <a:xfrm>
            <a:off x="11348056" y="6081316"/>
            <a:ext cx="708592" cy="711225"/>
            <a:chOff x="8350250" y="4375944"/>
            <a:chExt cx="693600" cy="693600"/>
          </a:xfrm>
        </p:grpSpPr>
        <p:sp>
          <p:nvSpPr>
            <p:cNvPr id="12" name="Google Shape;14;p1">
              <a:extLst>
                <a:ext uri="{FF2B5EF4-FFF2-40B4-BE49-F238E27FC236}">
                  <a16:creationId xmlns:a16="http://schemas.microsoft.com/office/drawing/2014/main" id="{2B3EF34C-953A-4C36-8476-7AE57FB61D46}"/>
                </a:ext>
              </a:extLst>
            </p:cNvPr>
            <p:cNvSpPr/>
            <p:nvPr/>
          </p:nvSpPr>
          <p:spPr>
            <a:xfrm>
              <a:off x="8350250" y="4375944"/>
              <a:ext cx="693600" cy="69360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13" name="Google Shape;15;p1">
              <a:extLst>
                <a:ext uri="{FF2B5EF4-FFF2-40B4-BE49-F238E27FC236}">
                  <a16:creationId xmlns:a16="http://schemas.microsoft.com/office/drawing/2014/main" id="{09D744FB-D687-4865-8608-17C7907C889A}"/>
                </a:ext>
              </a:extLst>
            </p:cNvPr>
            <p:cNvPicPr preferRelativeResize="0"/>
            <p:nvPr/>
          </p:nvPicPr>
          <p:blipFill rotWithShape="1">
            <a:blip r:embed="rId5">
              <a:alphaModFix/>
            </a:blip>
            <a:srcRect/>
            <a:stretch/>
          </p:blipFill>
          <p:spPr>
            <a:xfrm>
              <a:off x="8402638" y="4427538"/>
              <a:ext cx="588962" cy="590550"/>
            </a:xfrm>
            <a:prstGeom prst="rect">
              <a:avLst/>
            </a:prstGeom>
            <a:noFill/>
            <a:ln>
              <a:noFill/>
            </a:ln>
          </p:spPr>
        </p:pic>
      </p:grpSp>
    </p:spTree>
    <p:extLst>
      <p:ext uri="{BB962C8B-B14F-4D97-AF65-F5344CB8AC3E}">
        <p14:creationId xmlns:p14="http://schemas.microsoft.com/office/powerpoint/2010/main" val="1887846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F01C053-2BA6-4EDD-B4C4-9E490DEEA48F}"/>
              </a:ext>
            </a:extLst>
          </p:cNvPr>
          <p:cNvPicPr>
            <a:picLocks noChangeAspect="1"/>
          </p:cNvPicPr>
          <p:nvPr/>
        </p:nvPicPr>
        <p:blipFill>
          <a:blip r:embed="rId3"/>
          <a:stretch>
            <a:fillRect/>
          </a:stretch>
        </p:blipFill>
        <p:spPr>
          <a:xfrm>
            <a:off x="641712" y="1813550"/>
            <a:ext cx="6088156" cy="3796547"/>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2" name="Title 1">
            <a:extLst>
              <a:ext uri="{FF2B5EF4-FFF2-40B4-BE49-F238E27FC236}">
                <a16:creationId xmlns:a16="http://schemas.microsoft.com/office/drawing/2014/main" id="{9395770F-5CD5-407A-8527-C1CBDD35FDED}"/>
              </a:ext>
            </a:extLst>
          </p:cNvPr>
          <p:cNvSpPr>
            <a:spLocks noGrp="1"/>
          </p:cNvSpPr>
          <p:nvPr>
            <p:ph type="title"/>
          </p:nvPr>
        </p:nvSpPr>
        <p:spPr>
          <a:xfrm>
            <a:off x="633868" y="630207"/>
            <a:ext cx="10515600" cy="1325700"/>
          </a:xfrm>
        </p:spPr>
        <p:txBody>
          <a:bodyPr/>
          <a:lstStyle/>
          <a:p>
            <a:r>
              <a:rPr lang="en-US" dirty="0"/>
              <a:t>In-Situ-Burning or ISB</a:t>
            </a:r>
          </a:p>
        </p:txBody>
      </p:sp>
      <p:sp>
        <p:nvSpPr>
          <p:cNvPr id="9" name="Text Placeholder 8">
            <a:extLst>
              <a:ext uri="{FF2B5EF4-FFF2-40B4-BE49-F238E27FC236}">
                <a16:creationId xmlns:a16="http://schemas.microsoft.com/office/drawing/2014/main" id="{AFD67504-D437-4E51-B8A6-CF8BA455C144}"/>
              </a:ext>
            </a:extLst>
          </p:cNvPr>
          <p:cNvSpPr>
            <a:spLocks noGrp="1"/>
          </p:cNvSpPr>
          <p:nvPr>
            <p:ph type="body" idx="1"/>
          </p:nvPr>
        </p:nvSpPr>
        <p:spPr>
          <a:xfrm>
            <a:off x="7023243" y="1253400"/>
            <a:ext cx="4527045" cy="4351200"/>
          </a:xfrm>
        </p:spPr>
        <p:txBody>
          <a:bodyPr/>
          <a:lstStyle/>
          <a:p>
            <a:pPr marL="685800" indent="-457200" algn="l">
              <a:spcAft>
                <a:spcPts val="600"/>
              </a:spcAft>
              <a:buFont typeface="Arial" panose="020B0604020202020204" pitchFamily="34" charset="0"/>
              <a:buChar char="•"/>
            </a:pPr>
            <a:r>
              <a:rPr lang="en-US" sz="2800" b="0" i="0" dirty="0">
                <a:solidFill>
                  <a:srgbClr val="000000"/>
                </a:solidFill>
                <a:effectLst/>
                <a:latin typeface="Calibri" panose="020F0502020204030204" pitchFamily="34" charset="0"/>
                <a:cs typeface="Calibri" panose="020F0502020204030204" pitchFamily="34" charset="0"/>
              </a:rPr>
              <a:t>ISB involves the controlled burning of spilled oil, at the location of the spill, in a monitored and supervised manner.</a:t>
            </a:r>
          </a:p>
          <a:p>
            <a:pPr marL="685800" indent="-457200" algn="l">
              <a:spcAft>
                <a:spcPts val="600"/>
              </a:spcAft>
              <a:buFont typeface="Arial" panose="020B0604020202020204" pitchFamily="34" charset="0"/>
              <a:buChar char="•"/>
            </a:pPr>
            <a:r>
              <a:rPr lang="en-US" sz="2800" b="0" i="0" dirty="0">
                <a:solidFill>
                  <a:srgbClr val="000000"/>
                </a:solidFill>
                <a:effectLst/>
                <a:latin typeface="Calibri" panose="020F0502020204030204" pitchFamily="34" charset="0"/>
                <a:cs typeface="Calibri" panose="020F0502020204030204" pitchFamily="34" charset="0"/>
              </a:rPr>
              <a:t>ISB of oil can offer a logistically simple, rapid, inexpensive, and </a:t>
            </a:r>
            <a:r>
              <a:rPr lang="en-US" sz="2800" b="0" i="0" dirty="0">
                <a:solidFill>
                  <a:srgbClr val="000000"/>
                </a:solidFill>
                <a:effectLst/>
                <a:highlight>
                  <a:srgbClr val="FFFF00"/>
                </a:highlight>
                <a:latin typeface="Calibri" panose="020F0502020204030204" pitchFamily="34" charset="0"/>
                <a:cs typeface="Calibri" panose="020F0502020204030204" pitchFamily="34" charset="0"/>
              </a:rPr>
              <a:t>relatively safe means</a:t>
            </a:r>
            <a:r>
              <a:rPr lang="en-US" sz="2800" b="0" i="0" dirty="0">
                <a:solidFill>
                  <a:srgbClr val="000000"/>
                </a:solidFill>
                <a:effectLst/>
                <a:latin typeface="Calibri" panose="020F0502020204030204" pitchFamily="34" charset="0"/>
                <a:cs typeface="Calibri" panose="020F0502020204030204" pitchFamily="34" charset="0"/>
              </a:rPr>
              <a:t> for reducing the net environmental impact of an oil spill</a:t>
            </a:r>
            <a:endParaRPr lang="en-US" dirty="0"/>
          </a:p>
        </p:txBody>
      </p:sp>
      <p:sp>
        <p:nvSpPr>
          <p:cNvPr id="8" name="TextBox 7">
            <a:extLst>
              <a:ext uri="{FF2B5EF4-FFF2-40B4-BE49-F238E27FC236}">
                <a16:creationId xmlns:a16="http://schemas.microsoft.com/office/drawing/2014/main" id="{33DD6B8F-5F4F-4EA1-85DC-C26E7F524AEB}"/>
              </a:ext>
            </a:extLst>
          </p:cNvPr>
          <p:cNvSpPr txBox="1"/>
          <p:nvPr/>
        </p:nvSpPr>
        <p:spPr>
          <a:xfrm>
            <a:off x="641712" y="5704573"/>
            <a:ext cx="6096000" cy="523220"/>
          </a:xfrm>
          <a:prstGeom prst="rect">
            <a:avLst/>
          </a:prstGeom>
          <a:noFill/>
        </p:spPr>
        <p:txBody>
          <a:bodyPr wrap="square">
            <a:spAutoFit/>
          </a:bodyPr>
          <a:lstStyle/>
          <a:p>
            <a:r>
              <a:rPr lang="en-US" b="0" i="1" dirty="0">
                <a:solidFill>
                  <a:srgbClr val="000000"/>
                </a:solidFill>
                <a:effectLst/>
                <a:latin typeface="Open Sans"/>
              </a:rPr>
              <a:t>In situ burning was employed extensively during the Deepwater Horizon/BP oil spill in 2010. (U.S. Coast Guard)</a:t>
            </a:r>
            <a:endParaRPr lang="en-US" dirty="0"/>
          </a:p>
        </p:txBody>
      </p:sp>
    </p:spTree>
    <p:extLst>
      <p:ext uri="{BB962C8B-B14F-4D97-AF65-F5344CB8AC3E}">
        <p14:creationId xmlns:p14="http://schemas.microsoft.com/office/powerpoint/2010/main" val="7629278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CC99F45-2AF1-42F4-BA39-8FC91F2338B5}"/>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colorTemperature colorTemp="5900"/>
                    </a14:imgEffect>
                  </a14:imgLayer>
                </a14:imgProps>
              </a:ext>
            </a:extLst>
          </a:blip>
          <a:stretch>
            <a:fillRect/>
          </a:stretch>
        </p:blipFill>
        <p:spPr>
          <a:xfrm>
            <a:off x="0" y="-3137"/>
            <a:ext cx="12201285" cy="6983506"/>
          </a:xfrm>
          <a:prstGeom prst="rect">
            <a:avLst/>
          </a:prstGeom>
        </p:spPr>
      </p:pic>
      <p:graphicFrame>
        <p:nvGraphicFramePr>
          <p:cNvPr id="6" name="Diagram 5">
            <a:extLst>
              <a:ext uri="{FF2B5EF4-FFF2-40B4-BE49-F238E27FC236}">
                <a16:creationId xmlns:a16="http://schemas.microsoft.com/office/drawing/2014/main" id="{A3F41BF9-20EC-4A30-BC5B-6AF8773ED3A5}"/>
              </a:ext>
            </a:extLst>
          </p:cNvPr>
          <p:cNvGraphicFramePr/>
          <p:nvPr>
            <p:extLst>
              <p:ext uri="{D42A27DB-BD31-4B8C-83A1-F6EECF244321}">
                <p14:modId xmlns:p14="http://schemas.microsoft.com/office/powerpoint/2010/main" val="1569067439"/>
              </p:ext>
            </p:extLst>
          </p:nvPr>
        </p:nvGraphicFramePr>
        <p:xfrm>
          <a:off x="-904875" y="-3137"/>
          <a:ext cx="14001750" cy="688786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2" name="Title 1">
            <a:extLst>
              <a:ext uri="{FF2B5EF4-FFF2-40B4-BE49-F238E27FC236}">
                <a16:creationId xmlns:a16="http://schemas.microsoft.com/office/drawing/2014/main" id="{00F78C9B-0770-4588-9BF6-4CA5C8140379}"/>
              </a:ext>
            </a:extLst>
          </p:cNvPr>
          <p:cNvSpPr>
            <a:spLocks noGrp="1"/>
          </p:cNvSpPr>
          <p:nvPr>
            <p:ph type="title"/>
          </p:nvPr>
        </p:nvSpPr>
        <p:spPr>
          <a:xfrm>
            <a:off x="4487636" y="0"/>
            <a:ext cx="10515600" cy="1325700"/>
          </a:xfrm>
        </p:spPr>
        <p:txBody>
          <a:bodyPr/>
          <a:lstStyle/>
          <a:p>
            <a:r>
              <a:rPr lang="en-US" dirty="0">
                <a:solidFill>
                  <a:schemeClr val="accent5">
                    <a:lumMod val="75000"/>
                  </a:schemeClr>
                </a:solidFill>
                <a:effectLst>
                  <a:outerShdw blurRad="38100" dist="38100" dir="2700000" algn="tl">
                    <a:srgbClr val="000000">
                      <a:alpha val="43137"/>
                    </a:srgbClr>
                  </a:outerShdw>
                </a:effectLst>
              </a:rPr>
              <a:t>Tradeoffs</a:t>
            </a:r>
          </a:p>
        </p:txBody>
      </p:sp>
      <p:sp>
        <p:nvSpPr>
          <p:cNvPr id="5" name="TextBox 4">
            <a:extLst>
              <a:ext uri="{FF2B5EF4-FFF2-40B4-BE49-F238E27FC236}">
                <a16:creationId xmlns:a16="http://schemas.microsoft.com/office/drawing/2014/main" id="{130F0232-3298-4548-8AE9-17E8EE7AE7E7}"/>
              </a:ext>
            </a:extLst>
          </p:cNvPr>
          <p:cNvSpPr txBox="1"/>
          <p:nvPr/>
        </p:nvSpPr>
        <p:spPr>
          <a:xfrm>
            <a:off x="5749090" y="6036832"/>
            <a:ext cx="4800600" cy="738664"/>
          </a:xfrm>
          <a:prstGeom prst="rect">
            <a:avLst/>
          </a:prstGeom>
          <a:noFill/>
        </p:spPr>
        <p:txBody>
          <a:bodyPr wrap="square" rtlCol="0">
            <a:spAutoFit/>
          </a:bodyPr>
          <a:lstStyle/>
          <a:p>
            <a:r>
              <a:rPr lang="en-US" b="0" i="1" dirty="0">
                <a:solidFill>
                  <a:schemeClr val="bg1"/>
                </a:solidFill>
                <a:effectLst/>
                <a:latin typeface="Open Sans"/>
              </a:rPr>
              <a:t>Smoke is visible from controlled burns of the oil released during the Deepwater Horizon oil spill in 2010. This oil well blowout was the largest oil spill in U.S. waters. (NOAA)</a:t>
            </a:r>
            <a:endParaRPr lang="en-US" dirty="0">
              <a:solidFill>
                <a:schemeClr val="bg1"/>
              </a:solidFill>
            </a:endParaRPr>
          </a:p>
        </p:txBody>
      </p:sp>
      <p:pic>
        <p:nvPicPr>
          <p:cNvPr id="8" name="Picture 7">
            <a:extLst>
              <a:ext uri="{FF2B5EF4-FFF2-40B4-BE49-F238E27FC236}">
                <a16:creationId xmlns:a16="http://schemas.microsoft.com/office/drawing/2014/main" id="{CD4BBD1B-2476-4963-9B45-00E48EFDBF09}"/>
              </a:ext>
            </a:extLst>
          </p:cNvPr>
          <p:cNvPicPr>
            <a:picLocks noChangeAspect="1"/>
          </p:cNvPicPr>
          <p:nvPr/>
        </p:nvPicPr>
        <p:blipFill rotWithShape="1">
          <a:blip r:embed="rId10"/>
          <a:srcRect l="5463" t="6035"/>
          <a:stretch/>
        </p:blipFill>
        <p:spPr>
          <a:xfrm>
            <a:off x="834189" y="4998194"/>
            <a:ext cx="3128211" cy="1859806"/>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10" name="Picture 9">
            <a:extLst>
              <a:ext uri="{FF2B5EF4-FFF2-40B4-BE49-F238E27FC236}">
                <a16:creationId xmlns:a16="http://schemas.microsoft.com/office/drawing/2014/main" id="{DB5A03FB-A0B1-4B08-BD12-4BBB185AF41D}"/>
              </a:ext>
            </a:extLst>
          </p:cNvPr>
          <p:cNvPicPr>
            <a:picLocks noChangeAspect="1"/>
          </p:cNvPicPr>
          <p:nvPr/>
        </p:nvPicPr>
        <p:blipFill>
          <a:blip r:embed="rId11"/>
          <a:stretch>
            <a:fillRect/>
          </a:stretch>
        </p:blipFill>
        <p:spPr>
          <a:xfrm>
            <a:off x="8496300" y="112295"/>
            <a:ext cx="2963150" cy="1733610"/>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extLst>
      <p:ext uri="{BB962C8B-B14F-4D97-AF65-F5344CB8AC3E}">
        <p14:creationId xmlns:p14="http://schemas.microsoft.com/office/powerpoint/2010/main" val="32964986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43000">
              <a:schemeClr val="bg1"/>
            </a:gs>
            <a:gs pos="89000">
              <a:schemeClr val="accent1">
                <a:lumMod val="75000"/>
              </a:schemeClr>
            </a:gs>
            <a:gs pos="79000">
              <a:schemeClr val="accent3">
                <a:lumMod val="45000"/>
                <a:lumOff val="55000"/>
              </a:schemeClr>
            </a:gs>
            <a:gs pos="100000">
              <a:schemeClr val="accent3">
                <a:lumMod val="30000"/>
                <a:lumOff val="70000"/>
              </a:schemeClr>
            </a:gs>
          </a:gsLst>
          <a:lin ang="16200000" scaled="1"/>
          <a:tileRect/>
        </a:gra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D0D8E5E-BB3D-4AB1-925B-A17FC39A3E92}"/>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contrast="-40000"/>
                    </a14:imgEffect>
                  </a14:imgLayer>
                </a14:imgProps>
              </a:ext>
            </a:extLst>
          </a:blip>
          <a:srcRect l="18143" t="7947" r="10550" b="5612"/>
          <a:stretch/>
        </p:blipFill>
        <p:spPr>
          <a:xfrm>
            <a:off x="689849" y="3683851"/>
            <a:ext cx="2726559" cy="3067050"/>
          </a:xfrm>
          <a:prstGeom prst="rect">
            <a:avLst/>
          </a:prstGeom>
          <a:ln>
            <a:noFill/>
          </a:ln>
          <a:effectLst/>
          <a:scene3d>
            <a:camera prst="orthographicFront">
              <a:rot lat="0" lon="0" rev="0"/>
            </a:camera>
            <a:lightRig rig="contrasting" dir="t">
              <a:rot lat="0" lon="0" rev="7800000"/>
            </a:lightRig>
          </a:scene3d>
          <a:sp3d>
            <a:bevelT w="139700" h="139700"/>
          </a:sp3d>
        </p:spPr>
      </p:pic>
      <p:pic>
        <p:nvPicPr>
          <p:cNvPr id="11" name="Picture 10">
            <a:extLst>
              <a:ext uri="{FF2B5EF4-FFF2-40B4-BE49-F238E27FC236}">
                <a16:creationId xmlns:a16="http://schemas.microsoft.com/office/drawing/2014/main" id="{3219E05A-3364-4C3B-86AC-F89EC197FCCE}"/>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contrast="-40000"/>
                    </a14:imgEffect>
                  </a14:imgLayer>
                </a14:imgProps>
              </a:ext>
            </a:extLst>
          </a:blip>
          <a:srcRect l="18143" t="7947" r="10550" b="5612"/>
          <a:stretch/>
        </p:blipFill>
        <p:spPr>
          <a:xfrm rot="21202179">
            <a:off x="3076572" y="4072988"/>
            <a:ext cx="2097056" cy="2531358"/>
          </a:xfrm>
          <a:prstGeom prst="rect">
            <a:avLst/>
          </a:prstGeom>
          <a:ln>
            <a:noFill/>
          </a:ln>
          <a:effectLst/>
          <a:scene3d>
            <a:camera prst="orthographicFront">
              <a:rot lat="0" lon="0" rev="0"/>
            </a:camera>
            <a:lightRig rig="contrasting" dir="t">
              <a:rot lat="0" lon="0" rev="7800000"/>
            </a:lightRig>
          </a:scene3d>
          <a:sp3d>
            <a:bevelT w="139700" h="139700"/>
          </a:sp3d>
        </p:spPr>
      </p:pic>
      <p:graphicFrame>
        <p:nvGraphicFramePr>
          <p:cNvPr id="8" name="Diagram 7">
            <a:extLst>
              <a:ext uri="{FF2B5EF4-FFF2-40B4-BE49-F238E27FC236}">
                <a16:creationId xmlns:a16="http://schemas.microsoft.com/office/drawing/2014/main" id="{E2C0BA5F-1DF4-4B7C-A56E-EA05F4AD38C2}"/>
              </a:ext>
            </a:extLst>
          </p:cNvPr>
          <p:cNvGraphicFramePr/>
          <p:nvPr>
            <p:extLst>
              <p:ext uri="{D42A27DB-BD31-4B8C-83A1-F6EECF244321}">
                <p14:modId xmlns:p14="http://schemas.microsoft.com/office/powerpoint/2010/main" val="1580302056"/>
              </p:ext>
            </p:extLst>
          </p:nvPr>
        </p:nvGraphicFramePr>
        <p:xfrm>
          <a:off x="-361950" y="-235213"/>
          <a:ext cx="12325350" cy="531547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2" name="Title 1">
            <a:extLst>
              <a:ext uri="{FF2B5EF4-FFF2-40B4-BE49-F238E27FC236}">
                <a16:creationId xmlns:a16="http://schemas.microsoft.com/office/drawing/2014/main" id="{FE9BCBE0-89AA-4D10-929D-F819571D2BCE}"/>
              </a:ext>
            </a:extLst>
          </p:cNvPr>
          <p:cNvSpPr>
            <a:spLocks noGrp="1"/>
          </p:cNvSpPr>
          <p:nvPr>
            <p:ph type="title"/>
          </p:nvPr>
        </p:nvSpPr>
        <p:spPr>
          <a:xfrm>
            <a:off x="3250735" y="4271369"/>
            <a:ext cx="10515600" cy="1325700"/>
          </a:xfrm>
        </p:spPr>
        <p:txBody>
          <a:bodyPr/>
          <a:lstStyle/>
          <a:p>
            <a:pPr algn="ctr"/>
            <a:r>
              <a:rPr lang="en-US" dirty="0">
                <a:solidFill>
                  <a:schemeClr val="accent1">
                    <a:lumMod val="50000"/>
                  </a:schemeClr>
                </a:solidFill>
                <a:effectLst>
                  <a:outerShdw blurRad="38100" dist="38100" dir="2700000" algn="tl">
                    <a:srgbClr val="000000">
                      <a:alpha val="43137"/>
                    </a:srgbClr>
                  </a:outerShdw>
                </a:effectLst>
              </a:rPr>
              <a:t>ISB Operations:</a:t>
            </a:r>
            <a:br>
              <a:rPr lang="en-US" dirty="0">
                <a:solidFill>
                  <a:schemeClr val="accent1">
                    <a:lumMod val="50000"/>
                  </a:schemeClr>
                </a:solidFill>
                <a:effectLst>
                  <a:outerShdw blurRad="38100" dist="38100" dir="2700000" algn="tl">
                    <a:srgbClr val="000000">
                      <a:alpha val="43137"/>
                    </a:srgbClr>
                  </a:outerShdw>
                </a:effectLst>
              </a:rPr>
            </a:br>
            <a:r>
              <a:rPr lang="en-US" dirty="0">
                <a:solidFill>
                  <a:schemeClr val="accent1">
                    <a:lumMod val="50000"/>
                  </a:schemeClr>
                </a:solidFill>
                <a:effectLst>
                  <a:outerShdw blurRad="38100" dist="38100" dir="2700000" algn="tl">
                    <a:srgbClr val="000000">
                      <a:alpha val="43137"/>
                    </a:srgbClr>
                  </a:outerShdw>
                </a:effectLst>
              </a:rPr>
              <a:t>Safety </a:t>
            </a:r>
          </a:p>
        </p:txBody>
      </p:sp>
      <p:sp>
        <p:nvSpPr>
          <p:cNvPr id="10" name="TextBox 9">
            <a:extLst>
              <a:ext uri="{FF2B5EF4-FFF2-40B4-BE49-F238E27FC236}">
                <a16:creationId xmlns:a16="http://schemas.microsoft.com/office/drawing/2014/main" id="{F4D3827C-5CD2-4DB6-87A4-6D3A0953BD3A}"/>
              </a:ext>
            </a:extLst>
          </p:cNvPr>
          <p:cNvSpPr txBox="1"/>
          <p:nvPr/>
        </p:nvSpPr>
        <p:spPr>
          <a:xfrm>
            <a:off x="1058278" y="4322994"/>
            <a:ext cx="1829349" cy="646331"/>
          </a:xfrm>
          <a:prstGeom prst="rect">
            <a:avLst/>
          </a:prstGeom>
          <a:solidFill>
            <a:schemeClr val="bg1"/>
          </a:solidFill>
          <a:ln>
            <a:solidFill>
              <a:schemeClr val="tx1"/>
            </a:solidFill>
          </a:ln>
        </p:spPr>
        <p:txBody>
          <a:bodyPr wrap="square" rtlCol="0">
            <a:spAutoFit/>
          </a:bodyPr>
          <a:lstStyle/>
          <a:p>
            <a:pPr>
              <a:spcBef>
                <a:spcPts val="600"/>
              </a:spcBef>
              <a:spcAft>
                <a:spcPts val="600"/>
              </a:spcAft>
            </a:pPr>
            <a:endParaRPr lang="en-US" sz="100" b="1" dirty="0"/>
          </a:p>
          <a:p>
            <a:pPr>
              <a:spcBef>
                <a:spcPts val="600"/>
              </a:spcBef>
              <a:spcAft>
                <a:spcPts val="600"/>
              </a:spcAft>
            </a:pPr>
            <a:r>
              <a:rPr lang="en-US" b="1" dirty="0"/>
              <a:t>SAFETY OFFICER</a:t>
            </a:r>
          </a:p>
          <a:p>
            <a:pPr>
              <a:spcBef>
                <a:spcPts val="600"/>
              </a:spcBef>
              <a:spcAft>
                <a:spcPts val="600"/>
              </a:spcAft>
            </a:pPr>
            <a:endParaRPr lang="en-US" sz="100" b="1" dirty="0"/>
          </a:p>
        </p:txBody>
      </p:sp>
      <p:sp>
        <p:nvSpPr>
          <p:cNvPr id="12" name="TextBox 11">
            <a:extLst>
              <a:ext uri="{FF2B5EF4-FFF2-40B4-BE49-F238E27FC236}">
                <a16:creationId xmlns:a16="http://schemas.microsoft.com/office/drawing/2014/main" id="{0139D23A-2ED4-467D-8E40-D1857E6F411C}"/>
              </a:ext>
            </a:extLst>
          </p:cNvPr>
          <p:cNvSpPr txBox="1"/>
          <p:nvPr/>
        </p:nvSpPr>
        <p:spPr>
          <a:xfrm rot="21079041">
            <a:off x="3448587" y="4600807"/>
            <a:ext cx="1276442" cy="523220"/>
          </a:xfrm>
          <a:prstGeom prst="rect">
            <a:avLst/>
          </a:prstGeom>
          <a:solidFill>
            <a:schemeClr val="bg1"/>
          </a:solidFill>
          <a:ln>
            <a:solidFill>
              <a:schemeClr val="tx1"/>
            </a:solidFill>
          </a:ln>
        </p:spPr>
        <p:txBody>
          <a:bodyPr wrap="square" rtlCol="0">
            <a:spAutoFit/>
          </a:bodyPr>
          <a:lstStyle/>
          <a:p>
            <a:pPr algn="ctr"/>
            <a:r>
              <a:rPr lang="en-US" b="1" dirty="0"/>
              <a:t>ISB SAFETY OFFICER</a:t>
            </a:r>
          </a:p>
        </p:txBody>
      </p:sp>
    </p:spTree>
    <p:extLst>
      <p:ext uri="{BB962C8B-B14F-4D97-AF65-F5344CB8AC3E}">
        <p14:creationId xmlns:p14="http://schemas.microsoft.com/office/powerpoint/2010/main" val="41585626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chemeClr val="tx2"/>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C253663-DFED-4BBF-8C82-75E093452D6D}"/>
              </a:ext>
            </a:extLst>
          </p:cNvPr>
          <p:cNvPicPr>
            <a:picLocks noChangeAspect="1"/>
          </p:cNvPicPr>
          <p:nvPr/>
        </p:nvPicPr>
        <p:blipFill>
          <a:blip r:embed="rId3">
            <a:alphaModFix/>
          </a:blip>
          <a:stretch>
            <a:fillRect/>
          </a:stretch>
        </p:blipFill>
        <p:spPr>
          <a:xfrm>
            <a:off x="1" y="0"/>
            <a:ext cx="12192000" cy="6858000"/>
          </a:xfrm>
          <a:prstGeom prst="rect">
            <a:avLst/>
          </a:prstGeom>
          <a:gradFill flip="none" rotWithShape="1">
            <a:gsLst>
              <a:gs pos="43000">
                <a:schemeClr val="bg1"/>
              </a:gs>
              <a:gs pos="100000">
                <a:schemeClr val="tx2">
                  <a:lumMod val="10000"/>
                </a:schemeClr>
              </a:gs>
              <a:gs pos="77000">
                <a:schemeClr val="accent3">
                  <a:lumMod val="30000"/>
                  <a:lumOff val="70000"/>
                </a:schemeClr>
              </a:gs>
            </a:gsLst>
            <a:lin ang="10800000" scaled="1"/>
            <a:tileRect/>
          </a:gradFill>
        </p:spPr>
      </p:pic>
      <p:sp>
        <p:nvSpPr>
          <p:cNvPr id="11" name="Rectangle 10">
            <a:extLst>
              <a:ext uri="{FF2B5EF4-FFF2-40B4-BE49-F238E27FC236}">
                <a16:creationId xmlns:a16="http://schemas.microsoft.com/office/drawing/2014/main" id="{A64B7381-36F8-4930-9B2D-D4D403C479C9}"/>
              </a:ext>
            </a:extLst>
          </p:cNvPr>
          <p:cNvSpPr/>
          <p:nvPr/>
        </p:nvSpPr>
        <p:spPr>
          <a:xfrm>
            <a:off x="0" y="0"/>
            <a:ext cx="12192000" cy="6858000"/>
          </a:xfrm>
          <a:prstGeom prst="rect">
            <a:avLst/>
          </a:prstGeom>
          <a:gradFill flip="none" rotWithShape="1">
            <a:gsLst>
              <a:gs pos="4000">
                <a:schemeClr val="tx1">
                  <a:lumMod val="95000"/>
                  <a:lumOff val="5000"/>
                  <a:alpha val="60000"/>
                </a:schemeClr>
              </a:gs>
              <a:gs pos="85000">
                <a:schemeClr val="tx2">
                  <a:alpha val="64000"/>
                </a:schemeClr>
              </a:gs>
            </a:gsLst>
            <a:lin ang="0" scaled="1"/>
            <a:tileRect/>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5B5A72B-3C9D-444E-BD92-D9BB08502FEA}"/>
              </a:ext>
            </a:extLst>
          </p:cNvPr>
          <p:cNvSpPr>
            <a:spLocks noGrp="1"/>
          </p:cNvSpPr>
          <p:nvPr>
            <p:ph type="title"/>
          </p:nvPr>
        </p:nvSpPr>
        <p:spPr>
          <a:xfrm>
            <a:off x="7939017" y="1228220"/>
            <a:ext cx="3723325" cy="948845"/>
          </a:xfrm>
        </p:spPr>
        <p:txBody>
          <a:bodyPr/>
          <a:lstStyle/>
          <a:p>
            <a:pPr algn="r"/>
            <a:r>
              <a:rPr lang="en-US" dirty="0">
                <a:solidFill>
                  <a:srgbClr val="00B0F0"/>
                </a:solidFill>
                <a:effectLst>
                  <a:outerShdw blurRad="38100" dist="38100" dir="2700000" algn="tl">
                    <a:srgbClr val="000000">
                      <a:alpha val="43137"/>
                    </a:srgbClr>
                  </a:outerShdw>
                </a:effectLst>
              </a:rPr>
              <a:t>Working Safety Knowledge for ISB</a:t>
            </a:r>
          </a:p>
        </p:txBody>
      </p:sp>
      <p:grpSp>
        <p:nvGrpSpPr>
          <p:cNvPr id="6" name="Google Shape;13;p1">
            <a:extLst>
              <a:ext uri="{FF2B5EF4-FFF2-40B4-BE49-F238E27FC236}">
                <a16:creationId xmlns:a16="http://schemas.microsoft.com/office/drawing/2014/main" id="{5B300985-C698-4313-A050-7A3EFC33B319}"/>
              </a:ext>
            </a:extLst>
          </p:cNvPr>
          <p:cNvGrpSpPr/>
          <p:nvPr/>
        </p:nvGrpSpPr>
        <p:grpSpPr>
          <a:xfrm>
            <a:off x="10713497" y="5629780"/>
            <a:ext cx="948845" cy="948845"/>
            <a:chOff x="8350250" y="4375944"/>
            <a:chExt cx="693600" cy="693600"/>
          </a:xfrm>
        </p:grpSpPr>
        <p:sp>
          <p:nvSpPr>
            <p:cNvPr id="7" name="Google Shape;14;p1">
              <a:extLst>
                <a:ext uri="{FF2B5EF4-FFF2-40B4-BE49-F238E27FC236}">
                  <a16:creationId xmlns:a16="http://schemas.microsoft.com/office/drawing/2014/main" id="{1D413407-01C2-4DAC-B336-BCFC310ADFA9}"/>
                </a:ext>
              </a:extLst>
            </p:cNvPr>
            <p:cNvSpPr/>
            <p:nvPr/>
          </p:nvSpPr>
          <p:spPr>
            <a:xfrm>
              <a:off x="8350250" y="4375944"/>
              <a:ext cx="693600" cy="69360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9" name="Google Shape;15;p1">
              <a:extLst>
                <a:ext uri="{FF2B5EF4-FFF2-40B4-BE49-F238E27FC236}">
                  <a16:creationId xmlns:a16="http://schemas.microsoft.com/office/drawing/2014/main" id="{80624E07-292E-4648-B83B-475CD040E684}"/>
                </a:ext>
              </a:extLst>
            </p:cNvPr>
            <p:cNvPicPr preferRelativeResize="0"/>
            <p:nvPr/>
          </p:nvPicPr>
          <p:blipFill rotWithShape="1">
            <a:blip r:embed="rId4">
              <a:alphaModFix/>
            </a:blip>
            <a:srcRect/>
            <a:stretch/>
          </p:blipFill>
          <p:spPr>
            <a:xfrm>
              <a:off x="8402638" y="4427538"/>
              <a:ext cx="588962" cy="590550"/>
            </a:xfrm>
            <a:prstGeom prst="rect">
              <a:avLst/>
            </a:prstGeom>
            <a:noFill/>
            <a:ln>
              <a:noFill/>
            </a:ln>
          </p:spPr>
        </p:pic>
      </p:grpSp>
      <p:sp>
        <p:nvSpPr>
          <p:cNvPr id="12" name="TextBox 11">
            <a:extLst>
              <a:ext uri="{FF2B5EF4-FFF2-40B4-BE49-F238E27FC236}">
                <a16:creationId xmlns:a16="http://schemas.microsoft.com/office/drawing/2014/main" id="{2B4140DE-F0BF-49E3-B2D3-9D7409121BFE}"/>
              </a:ext>
            </a:extLst>
          </p:cNvPr>
          <p:cNvSpPr txBox="1"/>
          <p:nvPr/>
        </p:nvSpPr>
        <p:spPr>
          <a:xfrm>
            <a:off x="548146" y="190500"/>
            <a:ext cx="7884082" cy="6393289"/>
          </a:xfrm>
          <a:prstGeom prst="rect">
            <a:avLst/>
          </a:prstGeom>
          <a:noFill/>
        </p:spPr>
        <p:txBody>
          <a:bodyPr wrap="square">
            <a:spAutoFit/>
          </a:bodyPr>
          <a:lstStyle/>
          <a:p>
            <a:pPr marL="342900" indent="-342900">
              <a:lnSpc>
                <a:spcPct val="85000"/>
              </a:lnSpc>
              <a:spcAft>
                <a:spcPts val="600"/>
              </a:spcAft>
              <a:buClr>
                <a:schemeClr val="bg1"/>
              </a:buClr>
              <a:buFont typeface="Arial" panose="020B0604020202020204" pitchFamily="34" charset="0"/>
              <a:buChar char="•"/>
            </a:pPr>
            <a:r>
              <a:rPr lang="en-US" sz="2700" b="1"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Identify In-Situ Burn (ISB) hazards</a:t>
            </a:r>
          </a:p>
          <a:p>
            <a:pPr marL="342900" indent="-342900">
              <a:lnSpc>
                <a:spcPct val="85000"/>
              </a:lnSpc>
              <a:spcAft>
                <a:spcPts val="600"/>
              </a:spcAft>
              <a:buClr>
                <a:schemeClr val="bg1"/>
              </a:buClr>
              <a:buFont typeface="Arial" panose="020B0604020202020204" pitchFamily="34" charset="0"/>
              <a:buChar char="•"/>
            </a:pPr>
            <a:r>
              <a:rPr lang="en-US" sz="2700" b="1"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Equipment capabilities, quantities                          and safe operating parameters</a:t>
            </a:r>
          </a:p>
          <a:p>
            <a:pPr marL="342900" indent="-342900">
              <a:lnSpc>
                <a:spcPct val="85000"/>
              </a:lnSpc>
              <a:spcAft>
                <a:spcPts val="600"/>
              </a:spcAft>
              <a:buClr>
                <a:schemeClr val="bg1"/>
              </a:buClr>
              <a:buFont typeface="Arial" panose="020B0604020202020204" pitchFamily="34" charset="0"/>
              <a:buChar char="•"/>
            </a:pPr>
            <a:r>
              <a:rPr lang="en-US" sz="2700" b="1"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Medical emergencies / First Aid </a:t>
            </a:r>
          </a:p>
          <a:p>
            <a:pPr marL="342900" indent="-342900">
              <a:lnSpc>
                <a:spcPct val="85000"/>
              </a:lnSpc>
              <a:spcAft>
                <a:spcPts val="600"/>
              </a:spcAft>
              <a:buClr>
                <a:schemeClr val="bg1"/>
              </a:buClr>
              <a:buFont typeface="Arial" panose="020B0604020202020204" pitchFamily="34" charset="0"/>
              <a:buChar char="•"/>
            </a:pPr>
            <a:r>
              <a:rPr lang="en-US" sz="2700" b="1"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Airborne hazards monitoring </a:t>
            </a:r>
          </a:p>
          <a:p>
            <a:pPr marL="342900" indent="-342900">
              <a:lnSpc>
                <a:spcPct val="85000"/>
              </a:lnSpc>
              <a:spcAft>
                <a:spcPts val="600"/>
              </a:spcAft>
              <a:buClr>
                <a:schemeClr val="bg1"/>
              </a:buClr>
              <a:buFont typeface="Arial" panose="020B0604020202020204" pitchFamily="34" charset="0"/>
              <a:buChar char="•"/>
            </a:pPr>
            <a:r>
              <a:rPr lang="en-US" sz="2700" b="1"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Necessary communication </a:t>
            </a:r>
          </a:p>
          <a:p>
            <a:pPr marL="342900" indent="-342900">
              <a:lnSpc>
                <a:spcPct val="85000"/>
              </a:lnSpc>
              <a:spcAft>
                <a:spcPts val="600"/>
              </a:spcAft>
              <a:buClr>
                <a:schemeClr val="bg1"/>
              </a:buClr>
              <a:buFont typeface="Arial" panose="020B0604020202020204" pitchFamily="34" charset="0"/>
              <a:buChar char="•"/>
            </a:pPr>
            <a:r>
              <a:rPr lang="en-US" sz="2700" b="1"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Spill control agent usage?</a:t>
            </a:r>
          </a:p>
          <a:p>
            <a:pPr marL="342900" indent="-342900">
              <a:lnSpc>
                <a:spcPct val="85000"/>
              </a:lnSpc>
              <a:spcAft>
                <a:spcPts val="600"/>
              </a:spcAft>
              <a:buClr>
                <a:schemeClr val="bg1"/>
              </a:buClr>
              <a:buFont typeface="Arial" panose="020B0604020202020204" pitchFamily="34" charset="0"/>
              <a:buChar char="•"/>
            </a:pPr>
            <a:r>
              <a:rPr lang="en-US" sz="2700" b="1"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Protective actions </a:t>
            </a:r>
          </a:p>
          <a:p>
            <a:pPr marL="342900" indent="-342900">
              <a:lnSpc>
                <a:spcPct val="85000"/>
              </a:lnSpc>
              <a:spcAft>
                <a:spcPts val="600"/>
              </a:spcAft>
              <a:buClr>
                <a:schemeClr val="bg1"/>
              </a:buClr>
              <a:buFont typeface="Arial" panose="020B0604020202020204" pitchFamily="34" charset="0"/>
              <a:buChar char="•"/>
            </a:pPr>
            <a:r>
              <a:rPr lang="en-US" sz="2700" b="1"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Worker exposure </a:t>
            </a:r>
          </a:p>
          <a:p>
            <a:pPr marL="342900" indent="-342900">
              <a:lnSpc>
                <a:spcPct val="85000"/>
              </a:lnSpc>
              <a:spcAft>
                <a:spcPts val="600"/>
              </a:spcAft>
              <a:buClr>
                <a:schemeClr val="bg1"/>
              </a:buClr>
              <a:buFont typeface="Arial" panose="020B0604020202020204" pitchFamily="34" charset="0"/>
              <a:buChar char="•"/>
            </a:pPr>
            <a:r>
              <a:rPr lang="en-US" sz="2700" b="1"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Fire suppression</a:t>
            </a:r>
          </a:p>
          <a:p>
            <a:pPr marL="342900" indent="-342900">
              <a:lnSpc>
                <a:spcPct val="85000"/>
              </a:lnSpc>
              <a:spcAft>
                <a:spcPts val="600"/>
              </a:spcAft>
              <a:buClr>
                <a:schemeClr val="bg1"/>
              </a:buClr>
              <a:buFont typeface="Arial" panose="020B0604020202020204" pitchFamily="34" charset="0"/>
              <a:buChar char="•"/>
            </a:pPr>
            <a:r>
              <a:rPr lang="en-US" sz="2700" b="1"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Exposure limits </a:t>
            </a:r>
          </a:p>
          <a:p>
            <a:pPr marL="342900" indent="-342900">
              <a:lnSpc>
                <a:spcPct val="85000"/>
              </a:lnSpc>
              <a:spcAft>
                <a:spcPts val="600"/>
              </a:spcAft>
              <a:buClr>
                <a:schemeClr val="bg1"/>
              </a:buClr>
              <a:buFont typeface="Arial" panose="020B0604020202020204" pitchFamily="34" charset="0"/>
              <a:buChar char="•"/>
            </a:pPr>
            <a:r>
              <a:rPr lang="en-US" sz="2700" b="1"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Oil behavior</a:t>
            </a:r>
          </a:p>
          <a:p>
            <a:pPr marL="342900" indent="-342900">
              <a:lnSpc>
                <a:spcPct val="85000"/>
              </a:lnSpc>
              <a:spcAft>
                <a:spcPts val="600"/>
              </a:spcAft>
              <a:buClr>
                <a:schemeClr val="bg1"/>
              </a:buClr>
              <a:buFont typeface="Arial" panose="020B0604020202020204" pitchFamily="34" charset="0"/>
              <a:buChar char="•"/>
            </a:pPr>
            <a:r>
              <a:rPr lang="en-US" sz="2700" b="1"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Timeline</a:t>
            </a:r>
          </a:p>
          <a:p>
            <a:pPr marL="342900" indent="-342900">
              <a:lnSpc>
                <a:spcPct val="85000"/>
              </a:lnSpc>
              <a:spcAft>
                <a:spcPts val="600"/>
              </a:spcAft>
              <a:buClr>
                <a:schemeClr val="bg1"/>
              </a:buClr>
              <a:buFont typeface="Arial" panose="020B0604020202020204" pitchFamily="34" charset="0"/>
              <a:buChar char="•"/>
            </a:pPr>
            <a:r>
              <a:rPr lang="en-US" sz="2700" b="1"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Ignition </a:t>
            </a:r>
          </a:p>
          <a:p>
            <a:pPr marL="342900" indent="-342900">
              <a:lnSpc>
                <a:spcPct val="85000"/>
              </a:lnSpc>
              <a:spcAft>
                <a:spcPts val="600"/>
              </a:spcAft>
              <a:buClr>
                <a:schemeClr val="bg1"/>
              </a:buClr>
              <a:buFont typeface="Arial" panose="020B0604020202020204" pitchFamily="34" charset="0"/>
              <a:buChar char="•"/>
            </a:pPr>
            <a:r>
              <a:rPr lang="en-US" sz="2700" b="1"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PPE</a:t>
            </a:r>
          </a:p>
        </p:txBody>
      </p:sp>
      <p:sp>
        <p:nvSpPr>
          <p:cNvPr id="10" name="Google Shape;17;p1">
            <a:extLst>
              <a:ext uri="{FF2B5EF4-FFF2-40B4-BE49-F238E27FC236}">
                <a16:creationId xmlns:a16="http://schemas.microsoft.com/office/drawing/2014/main" id="{86E1D36B-422D-4A3E-8E8C-1CC77A04F42F}"/>
              </a:ext>
            </a:extLst>
          </p:cNvPr>
          <p:cNvSpPr txBox="1"/>
          <p:nvPr/>
        </p:nvSpPr>
        <p:spPr>
          <a:xfrm>
            <a:off x="4583519" y="6080925"/>
            <a:ext cx="6058500" cy="4977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US" sz="1800" dirty="0">
                <a:solidFill>
                  <a:schemeClr val="bg1"/>
                </a:solidFill>
              </a:rPr>
              <a:t>response.restoration.noaa.gov</a:t>
            </a:r>
            <a:endParaRPr sz="1800" dirty="0">
              <a:solidFill>
                <a:schemeClr val="bg1"/>
              </a:solidFill>
            </a:endParaRPr>
          </a:p>
        </p:txBody>
      </p:sp>
    </p:spTree>
    <p:extLst>
      <p:ext uri="{BB962C8B-B14F-4D97-AF65-F5344CB8AC3E}">
        <p14:creationId xmlns:p14="http://schemas.microsoft.com/office/powerpoint/2010/main" val="30797068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5C41C215-8653-4CA8-8B67-9C049E1FA404}"/>
              </a:ext>
            </a:extLst>
          </p:cNvPr>
          <p:cNvSpPr/>
          <p:nvPr/>
        </p:nvSpPr>
        <p:spPr>
          <a:xfrm>
            <a:off x="0" y="0"/>
            <a:ext cx="3536957" cy="6858000"/>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45C1B4C-E88D-4957-B1C2-73CE708ED2AA}"/>
              </a:ext>
            </a:extLst>
          </p:cNvPr>
          <p:cNvSpPr>
            <a:spLocks noGrp="1"/>
          </p:cNvSpPr>
          <p:nvPr>
            <p:ph type="title"/>
          </p:nvPr>
        </p:nvSpPr>
        <p:spPr>
          <a:xfrm>
            <a:off x="130308" y="5276534"/>
            <a:ext cx="3276339" cy="1325700"/>
          </a:xfrm>
        </p:spPr>
        <p:txBody>
          <a:bodyPr/>
          <a:lstStyle/>
          <a:p>
            <a:r>
              <a:rPr lang="en-US" dirty="0">
                <a:solidFill>
                  <a:srgbClr val="0070C0"/>
                </a:solidFill>
              </a:rPr>
              <a:t>ID Hazards: </a:t>
            </a:r>
            <a:br>
              <a:rPr lang="en-US" dirty="0">
                <a:solidFill>
                  <a:srgbClr val="0070C0"/>
                </a:solidFill>
              </a:rPr>
            </a:br>
            <a:r>
              <a:rPr lang="en-US" dirty="0">
                <a:solidFill>
                  <a:srgbClr val="0070C0"/>
                </a:solidFill>
              </a:rPr>
              <a:t>Responders</a:t>
            </a:r>
          </a:p>
        </p:txBody>
      </p:sp>
      <p:pic>
        <p:nvPicPr>
          <p:cNvPr id="5" name="Picture 4">
            <a:extLst>
              <a:ext uri="{FF2B5EF4-FFF2-40B4-BE49-F238E27FC236}">
                <a16:creationId xmlns:a16="http://schemas.microsoft.com/office/drawing/2014/main" id="{0EF4BDE6-FFA0-45A9-AD3D-2E224B6E84EB}"/>
              </a:ext>
            </a:extLst>
          </p:cNvPr>
          <p:cNvPicPr>
            <a:picLocks noChangeAspect="1"/>
          </p:cNvPicPr>
          <p:nvPr/>
        </p:nvPicPr>
        <p:blipFill>
          <a:blip r:embed="rId3"/>
          <a:stretch>
            <a:fillRect/>
          </a:stretch>
        </p:blipFill>
        <p:spPr>
          <a:xfrm>
            <a:off x="13127625" y="-258605"/>
            <a:ext cx="2143125" cy="2143125"/>
          </a:xfrm>
          <a:prstGeom prst="flowChartConnector">
            <a:avLst/>
          </a:prstGeom>
        </p:spPr>
      </p:pic>
      <p:pic>
        <p:nvPicPr>
          <p:cNvPr id="6" name="Picture 5">
            <a:extLst>
              <a:ext uri="{FF2B5EF4-FFF2-40B4-BE49-F238E27FC236}">
                <a16:creationId xmlns:a16="http://schemas.microsoft.com/office/drawing/2014/main" id="{90BA3716-DEA3-4B81-A7D4-EF3F47BFD578}"/>
              </a:ext>
            </a:extLst>
          </p:cNvPr>
          <p:cNvPicPr>
            <a:picLocks noChangeAspect="1"/>
          </p:cNvPicPr>
          <p:nvPr/>
        </p:nvPicPr>
        <p:blipFill>
          <a:blip r:embed="rId4"/>
          <a:stretch>
            <a:fillRect/>
          </a:stretch>
        </p:blipFill>
        <p:spPr>
          <a:xfrm>
            <a:off x="1952654" y="3113403"/>
            <a:ext cx="3168605" cy="2143127"/>
          </a:xfrm>
          <a:prstGeom prst="flowChartConnector">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8" name="TextBox 7">
            <a:extLst>
              <a:ext uri="{FF2B5EF4-FFF2-40B4-BE49-F238E27FC236}">
                <a16:creationId xmlns:a16="http://schemas.microsoft.com/office/drawing/2014/main" id="{4169095B-E351-4ED1-A762-80C1D58790FF}"/>
              </a:ext>
            </a:extLst>
          </p:cNvPr>
          <p:cNvSpPr txBox="1"/>
          <p:nvPr/>
        </p:nvSpPr>
        <p:spPr>
          <a:xfrm>
            <a:off x="128120" y="3828722"/>
            <a:ext cx="2087034" cy="830997"/>
          </a:xfrm>
          <a:prstGeom prst="rect">
            <a:avLst/>
          </a:prstGeom>
          <a:noFill/>
        </p:spPr>
        <p:txBody>
          <a:bodyPr wrap="square">
            <a:spAutoFit/>
          </a:bodyPr>
          <a:lstStyle/>
          <a:p>
            <a:r>
              <a:rPr lang="en-US" sz="1200" b="0" i="0" dirty="0">
                <a:solidFill>
                  <a:schemeClr val="bg1"/>
                </a:solidFill>
                <a:effectLst/>
                <a:latin typeface="Open Sans"/>
              </a:rPr>
              <a:t>Controlled burn of an oil spill in a LA swamp (Jan 2013 - Bayou Sorrel, LA credit: U.S.C.G.)</a:t>
            </a:r>
            <a:endParaRPr lang="en-US" sz="1200" dirty="0">
              <a:solidFill>
                <a:schemeClr val="bg1"/>
              </a:solidFill>
            </a:endParaRPr>
          </a:p>
        </p:txBody>
      </p:sp>
      <p:pic>
        <p:nvPicPr>
          <p:cNvPr id="9" name="Picture 8">
            <a:extLst>
              <a:ext uri="{FF2B5EF4-FFF2-40B4-BE49-F238E27FC236}">
                <a16:creationId xmlns:a16="http://schemas.microsoft.com/office/drawing/2014/main" id="{88E9404F-0B4D-41A2-8EEA-27DFEA5FD724}"/>
              </a:ext>
            </a:extLst>
          </p:cNvPr>
          <p:cNvPicPr>
            <a:picLocks noChangeAspect="1"/>
          </p:cNvPicPr>
          <p:nvPr/>
        </p:nvPicPr>
        <p:blipFill>
          <a:blip r:embed="rId5"/>
          <a:stretch>
            <a:fillRect/>
          </a:stretch>
        </p:blipFill>
        <p:spPr>
          <a:xfrm>
            <a:off x="13438144" y="1552095"/>
            <a:ext cx="2619375" cy="1743075"/>
          </a:xfrm>
          <a:prstGeom prst="rect">
            <a:avLst/>
          </a:prstGeom>
        </p:spPr>
      </p:pic>
      <p:pic>
        <p:nvPicPr>
          <p:cNvPr id="10" name="Picture 9">
            <a:extLst>
              <a:ext uri="{FF2B5EF4-FFF2-40B4-BE49-F238E27FC236}">
                <a16:creationId xmlns:a16="http://schemas.microsoft.com/office/drawing/2014/main" id="{6BDEF933-BA9A-40B4-ADCB-5242E94BC89D}"/>
              </a:ext>
            </a:extLst>
          </p:cNvPr>
          <p:cNvPicPr>
            <a:picLocks noChangeAspect="1"/>
          </p:cNvPicPr>
          <p:nvPr/>
        </p:nvPicPr>
        <p:blipFill>
          <a:blip r:embed="rId6"/>
          <a:stretch>
            <a:fillRect/>
          </a:stretch>
        </p:blipFill>
        <p:spPr>
          <a:xfrm>
            <a:off x="2178915" y="125356"/>
            <a:ext cx="3061758" cy="2143126"/>
          </a:xfrm>
          <a:prstGeom prst="flowChartConnector">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12" name="TextBox 11">
            <a:extLst>
              <a:ext uri="{FF2B5EF4-FFF2-40B4-BE49-F238E27FC236}">
                <a16:creationId xmlns:a16="http://schemas.microsoft.com/office/drawing/2014/main" id="{A56393B8-8C14-49A4-88B6-22E7C905BEFC}"/>
              </a:ext>
            </a:extLst>
          </p:cNvPr>
          <p:cNvSpPr txBox="1"/>
          <p:nvPr/>
        </p:nvSpPr>
        <p:spPr>
          <a:xfrm>
            <a:off x="5121258" y="551496"/>
            <a:ext cx="6613541" cy="707886"/>
          </a:xfrm>
          <a:prstGeom prst="rect">
            <a:avLst/>
          </a:prstGeom>
          <a:noFill/>
        </p:spPr>
        <p:txBody>
          <a:bodyPr wrap="square">
            <a:spAutoFit/>
          </a:bodyPr>
          <a:lstStyle/>
          <a:p>
            <a:pPr marL="228600"/>
            <a:r>
              <a:rPr lang="en-US" sz="2000" dirty="0">
                <a:latin typeface="Calibri" panose="020F0502020204030204" pitchFamily="34" charset="0"/>
                <a:cs typeface="Calibri" panose="020F0502020204030204" pitchFamily="34" charset="0"/>
              </a:rPr>
              <a:t>Spilled oil - flammability (fire and explosion), toxicity (acute inhalation hazards) and direct contact response activities; </a:t>
            </a:r>
          </a:p>
        </p:txBody>
      </p:sp>
      <p:pic>
        <p:nvPicPr>
          <p:cNvPr id="13" name="Picture 12">
            <a:extLst>
              <a:ext uri="{FF2B5EF4-FFF2-40B4-BE49-F238E27FC236}">
                <a16:creationId xmlns:a16="http://schemas.microsoft.com/office/drawing/2014/main" id="{2F9E251F-BBAE-467C-A868-DD2C50F18A69}"/>
              </a:ext>
            </a:extLst>
          </p:cNvPr>
          <p:cNvPicPr>
            <a:picLocks noChangeAspect="1"/>
          </p:cNvPicPr>
          <p:nvPr/>
        </p:nvPicPr>
        <p:blipFill>
          <a:blip r:embed="rId7"/>
          <a:stretch>
            <a:fillRect/>
          </a:stretch>
        </p:blipFill>
        <p:spPr>
          <a:xfrm>
            <a:off x="4544314" y="4580719"/>
            <a:ext cx="3231492" cy="2143125"/>
          </a:xfrm>
          <a:prstGeom prst="flowChartConnector">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pic>
        <p:nvPicPr>
          <p:cNvPr id="14" name="Picture 13">
            <a:extLst>
              <a:ext uri="{FF2B5EF4-FFF2-40B4-BE49-F238E27FC236}">
                <a16:creationId xmlns:a16="http://schemas.microsoft.com/office/drawing/2014/main" id="{6B962C54-2ABD-4BBF-87BA-18547A865BDA}"/>
              </a:ext>
            </a:extLst>
          </p:cNvPr>
          <p:cNvPicPr>
            <a:picLocks noChangeAspect="1"/>
          </p:cNvPicPr>
          <p:nvPr/>
        </p:nvPicPr>
        <p:blipFill>
          <a:blip r:embed="rId8"/>
          <a:stretch>
            <a:fillRect/>
          </a:stretch>
        </p:blipFill>
        <p:spPr>
          <a:xfrm>
            <a:off x="4436835" y="1649512"/>
            <a:ext cx="3189093" cy="2139207"/>
          </a:xfrm>
          <a:prstGeom prst="flowChartConnector">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16" name="TextBox 15">
            <a:extLst>
              <a:ext uri="{FF2B5EF4-FFF2-40B4-BE49-F238E27FC236}">
                <a16:creationId xmlns:a16="http://schemas.microsoft.com/office/drawing/2014/main" id="{D57750D8-67D2-450B-A35E-98B35EFD477F}"/>
              </a:ext>
            </a:extLst>
          </p:cNvPr>
          <p:cNvSpPr txBox="1"/>
          <p:nvPr/>
        </p:nvSpPr>
        <p:spPr>
          <a:xfrm>
            <a:off x="7625928" y="1684968"/>
            <a:ext cx="4531756" cy="1631216"/>
          </a:xfrm>
          <a:prstGeom prst="rect">
            <a:avLst/>
          </a:prstGeom>
          <a:noFill/>
        </p:spPr>
        <p:txBody>
          <a:bodyPr wrap="square">
            <a:spAutoFit/>
          </a:bodyPr>
          <a:lstStyle/>
          <a:p>
            <a:pPr marL="228600"/>
            <a:r>
              <a:rPr lang="en-US" sz="2000" dirty="0">
                <a:latin typeface="Calibri" panose="020F0502020204030204" pitchFamily="34" charset="0"/>
                <a:cs typeface="Calibri" panose="020F0502020204030204" pitchFamily="34" charset="0"/>
              </a:rPr>
              <a:t>Response activities – vessel and vehicle operation, unique ISB tasks (i.e. use of additives, igniter operations, fire control) as well as residue cleanup and decontamination;</a:t>
            </a:r>
          </a:p>
        </p:txBody>
      </p:sp>
      <p:sp>
        <p:nvSpPr>
          <p:cNvPr id="18" name="TextBox 17">
            <a:extLst>
              <a:ext uri="{FF2B5EF4-FFF2-40B4-BE49-F238E27FC236}">
                <a16:creationId xmlns:a16="http://schemas.microsoft.com/office/drawing/2014/main" id="{8858CA21-DABD-4170-BA99-D15B3D25BA9F}"/>
              </a:ext>
            </a:extLst>
          </p:cNvPr>
          <p:cNvSpPr txBox="1"/>
          <p:nvPr/>
        </p:nvSpPr>
        <p:spPr>
          <a:xfrm>
            <a:off x="5200238" y="3822924"/>
            <a:ext cx="6957446" cy="707886"/>
          </a:xfrm>
          <a:prstGeom prst="rect">
            <a:avLst/>
          </a:prstGeom>
          <a:noFill/>
        </p:spPr>
        <p:txBody>
          <a:bodyPr wrap="square">
            <a:spAutoFit/>
          </a:bodyPr>
          <a:lstStyle/>
          <a:p>
            <a:pPr marL="228600"/>
            <a:r>
              <a:rPr lang="en-US" sz="2000" dirty="0">
                <a:latin typeface="Calibri" panose="020F0502020204030204" pitchFamily="34" charset="0"/>
                <a:cs typeface="Calibri" panose="020F0502020204030204" pitchFamily="34" charset="0"/>
              </a:rPr>
              <a:t>Working environment - heat from ISB fire and combustion by-products, particularly smoke particulates;</a:t>
            </a:r>
          </a:p>
        </p:txBody>
      </p:sp>
      <p:sp>
        <p:nvSpPr>
          <p:cNvPr id="20" name="TextBox 19">
            <a:extLst>
              <a:ext uri="{FF2B5EF4-FFF2-40B4-BE49-F238E27FC236}">
                <a16:creationId xmlns:a16="http://schemas.microsoft.com/office/drawing/2014/main" id="{262AEB63-C0F7-44A5-AB48-BA5439F01563}"/>
              </a:ext>
            </a:extLst>
          </p:cNvPr>
          <p:cNvSpPr txBox="1"/>
          <p:nvPr/>
        </p:nvSpPr>
        <p:spPr>
          <a:xfrm>
            <a:off x="7685656" y="5106175"/>
            <a:ext cx="4506344" cy="1323439"/>
          </a:xfrm>
          <a:prstGeom prst="rect">
            <a:avLst/>
          </a:prstGeom>
          <a:noFill/>
        </p:spPr>
        <p:txBody>
          <a:bodyPr wrap="square">
            <a:spAutoFit/>
          </a:bodyPr>
          <a:lstStyle/>
          <a:p>
            <a:pPr marL="228600"/>
            <a:r>
              <a:rPr lang="en-US" sz="2000" dirty="0">
                <a:latin typeface="Calibri" panose="020F0502020204030204" pitchFamily="34" charset="0"/>
                <a:cs typeface="Calibri" panose="020F0502020204030204" pitchFamily="34" charset="0"/>
              </a:rPr>
              <a:t>Inadequate site controls - improper delineation of the burn area and failure to establish “fire-free” zones and traffic control measures.</a:t>
            </a:r>
          </a:p>
        </p:txBody>
      </p:sp>
      <p:sp>
        <p:nvSpPr>
          <p:cNvPr id="26" name="TextBox 25">
            <a:extLst>
              <a:ext uri="{FF2B5EF4-FFF2-40B4-BE49-F238E27FC236}">
                <a16:creationId xmlns:a16="http://schemas.microsoft.com/office/drawing/2014/main" id="{26AC8E5B-AE2D-4F2E-8FB9-BAD54469FB15}"/>
              </a:ext>
            </a:extLst>
          </p:cNvPr>
          <p:cNvSpPr txBox="1"/>
          <p:nvPr/>
        </p:nvSpPr>
        <p:spPr>
          <a:xfrm>
            <a:off x="1040576" y="2460110"/>
            <a:ext cx="2765627" cy="461665"/>
          </a:xfrm>
          <a:prstGeom prst="rect">
            <a:avLst/>
          </a:prstGeom>
          <a:noFill/>
        </p:spPr>
        <p:txBody>
          <a:bodyPr wrap="square">
            <a:spAutoFit/>
          </a:bodyPr>
          <a:lstStyle/>
          <a:p>
            <a:r>
              <a:rPr lang="en-US" sz="1200" dirty="0">
                <a:solidFill>
                  <a:schemeClr val="bg1"/>
                </a:solidFill>
                <a:latin typeface="Open Sans"/>
              </a:rPr>
              <a:t>Safe Start Igniter, Elastec, Gulf of Mexico July 10, 2010. credit: USCG</a:t>
            </a:r>
          </a:p>
        </p:txBody>
      </p:sp>
      <p:sp>
        <p:nvSpPr>
          <p:cNvPr id="27" name="TextBox 26">
            <a:extLst>
              <a:ext uri="{FF2B5EF4-FFF2-40B4-BE49-F238E27FC236}">
                <a16:creationId xmlns:a16="http://schemas.microsoft.com/office/drawing/2014/main" id="{DF8B2A3D-DDCE-4F46-85A6-08559CDC0959}"/>
              </a:ext>
            </a:extLst>
          </p:cNvPr>
          <p:cNvSpPr txBox="1"/>
          <p:nvPr/>
        </p:nvSpPr>
        <p:spPr>
          <a:xfrm>
            <a:off x="4159236" y="6317251"/>
            <a:ext cx="1303833" cy="461665"/>
          </a:xfrm>
          <a:prstGeom prst="rect">
            <a:avLst/>
          </a:prstGeom>
          <a:noFill/>
        </p:spPr>
        <p:txBody>
          <a:bodyPr wrap="square">
            <a:spAutoFit/>
          </a:bodyPr>
          <a:lstStyle/>
          <a:p>
            <a:r>
              <a:rPr lang="en-US" sz="1200" dirty="0">
                <a:solidFill>
                  <a:schemeClr val="tx1"/>
                </a:solidFill>
                <a:latin typeface="Open Sans"/>
              </a:rPr>
              <a:t>Alan. A. </a:t>
            </a:r>
          </a:p>
          <a:p>
            <a:r>
              <a:rPr lang="en-US" sz="1200" dirty="0">
                <a:solidFill>
                  <a:schemeClr val="tx1"/>
                </a:solidFill>
                <a:latin typeface="Open Sans"/>
              </a:rPr>
              <a:t>Allen, Spilltec</a:t>
            </a:r>
          </a:p>
        </p:txBody>
      </p:sp>
      <p:sp>
        <p:nvSpPr>
          <p:cNvPr id="29" name="TextBox 28">
            <a:extLst>
              <a:ext uri="{FF2B5EF4-FFF2-40B4-BE49-F238E27FC236}">
                <a16:creationId xmlns:a16="http://schemas.microsoft.com/office/drawing/2014/main" id="{50521A41-2626-4AAF-BE33-DE31BAB2624B}"/>
              </a:ext>
            </a:extLst>
          </p:cNvPr>
          <p:cNvSpPr txBox="1"/>
          <p:nvPr/>
        </p:nvSpPr>
        <p:spPr>
          <a:xfrm>
            <a:off x="489369" y="199060"/>
            <a:ext cx="1805553" cy="1200329"/>
          </a:xfrm>
          <a:prstGeom prst="rect">
            <a:avLst/>
          </a:prstGeom>
          <a:noFill/>
        </p:spPr>
        <p:txBody>
          <a:bodyPr wrap="square">
            <a:spAutoFit/>
          </a:bodyPr>
          <a:lstStyle/>
          <a:p>
            <a:r>
              <a:rPr lang="en-US" sz="1200" dirty="0">
                <a:solidFill>
                  <a:schemeClr val="bg1"/>
                </a:solidFill>
                <a:latin typeface="Open Sans"/>
              </a:rPr>
              <a:t>Local volunteers assist with the clean-up from the Wakashio oil spill in Mauritius (Photo: Fawzee Mohamad Barkhut)</a:t>
            </a:r>
          </a:p>
        </p:txBody>
      </p:sp>
    </p:spTree>
    <p:extLst>
      <p:ext uri="{BB962C8B-B14F-4D97-AF65-F5344CB8AC3E}">
        <p14:creationId xmlns:p14="http://schemas.microsoft.com/office/powerpoint/2010/main" val="39794504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5C41C215-8653-4CA8-8B67-9C049E1FA404}"/>
              </a:ext>
            </a:extLst>
          </p:cNvPr>
          <p:cNvSpPr/>
          <p:nvPr/>
        </p:nvSpPr>
        <p:spPr>
          <a:xfrm>
            <a:off x="0" y="0"/>
            <a:ext cx="3536957" cy="6858000"/>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45C1B4C-E88D-4957-B1C2-73CE708ED2AA}"/>
              </a:ext>
            </a:extLst>
          </p:cNvPr>
          <p:cNvSpPr>
            <a:spLocks noGrp="1"/>
          </p:cNvSpPr>
          <p:nvPr>
            <p:ph type="title"/>
          </p:nvPr>
        </p:nvSpPr>
        <p:spPr>
          <a:xfrm>
            <a:off x="179349" y="4973313"/>
            <a:ext cx="3276339" cy="1325700"/>
          </a:xfrm>
        </p:spPr>
        <p:txBody>
          <a:bodyPr/>
          <a:lstStyle/>
          <a:p>
            <a:r>
              <a:rPr lang="en-US" dirty="0">
                <a:solidFill>
                  <a:srgbClr val="0070C0"/>
                </a:solidFill>
              </a:rPr>
              <a:t>ID Hazards: </a:t>
            </a:r>
            <a:br>
              <a:rPr lang="en-US" dirty="0">
                <a:solidFill>
                  <a:srgbClr val="0070C0"/>
                </a:solidFill>
              </a:rPr>
            </a:br>
            <a:r>
              <a:rPr lang="en-US" dirty="0">
                <a:solidFill>
                  <a:srgbClr val="0070C0"/>
                </a:solidFill>
              </a:rPr>
              <a:t>The Public</a:t>
            </a:r>
          </a:p>
        </p:txBody>
      </p:sp>
      <p:sp>
        <p:nvSpPr>
          <p:cNvPr id="8" name="TextBox 7">
            <a:extLst>
              <a:ext uri="{FF2B5EF4-FFF2-40B4-BE49-F238E27FC236}">
                <a16:creationId xmlns:a16="http://schemas.microsoft.com/office/drawing/2014/main" id="{4169095B-E351-4ED1-A762-80C1D58790FF}"/>
              </a:ext>
            </a:extLst>
          </p:cNvPr>
          <p:cNvSpPr txBox="1"/>
          <p:nvPr/>
        </p:nvSpPr>
        <p:spPr>
          <a:xfrm>
            <a:off x="168067" y="558987"/>
            <a:ext cx="2087034" cy="954107"/>
          </a:xfrm>
          <a:prstGeom prst="rect">
            <a:avLst/>
          </a:prstGeom>
          <a:noFill/>
        </p:spPr>
        <p:txBody>
          <a:bodyPr wrap="square">
            <a:spAutoFit/>
          </a:bodyPr>
          <a:lstStyle/>
          <a:p>
            <a:r>
              <a:rPr lang="en-US" b="0" i="0" dirty="0">
                <a:solidFill>
                  <a:schemeClr val="bg1"/>
                </a:solidFill>
                <a:effectLst/>
                <a:latin typeface="Open Sans"/>
              </a:rPr>
              <a:t>An oiled marsh being burned after Hurricane Katrina (image credit: NOAA 2005)</a:t>
            </a:r>
            <a:endParaRPr lang="en-US" dirty="0">
              <a:solidFill>
                <a:schemeClr val="bg1"/>
              </a:solidFill>
            </a:endParaRPr>
          </a:p>
        </p:txBody>
      </p:sp>
      <p:pic>
        <p:nvPicPr>
          <p:cNvPr id="4" name="Picture 3">
            <a:extLst>
              <a:ext uri="{FF2B5EF4-FFF2-40B4-BE49-F238E27FC236}">
                <a16:creationId xmlns:a16="http://schemas.microsoft.com/office/drawing/2014/main" id="{869C9E08-F115-454E-B272-AB0ADDD12ED9}"/>
              </a:ext>
            </a:extLst>
          </p:cNvPr>
          <p:cNvPicPr>
            <a:picLocks noChangeAspect="1"/>
          </p:cNvPicPr>
          <p:nvPr/>
        </p:nvPicPr>
        <p:blipFill>
          <a:blip r:embed="rId3"/>
          <a:stretch>
            <a:fillRect/>
          </a:stretch>
        </p:blipFill>
        <p:spPr>
          <a:xfrm>
            <a:off x="1483019" y="558987"/>
            <a:ext cx="6372461" cy="4705022"/>
          </a:xfrm>
          <a:prstGeom prst="flowChartConnector">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19" name="TextBox 18">
            <a:extLst>
              <a:ext uri="{FF2B5EF4-FFF2-40B4-BE49-F238E27FC236}">
                <a16:creationId xmlns:a16="http://schemas.microsoft.com/office/drawing/2014/main" id="{0BC52B93-3F8A-4EAB-AC96-C16A37050CE3}"/>
              </a:ext>
            </a:extLst>
          </p:cNvPr>
          <p:cNvSpPr txBox="1"/>
          <p:nvPr/>
        </p:nvSpPr>
        <p:spPr>
          <a:xfrm>
            <a:off x="7753880" y="957513"/>
            <a:ext cx="4279863" cy="2739211"/>
          </a:xfrm>
          <a:prstGeom prst="rect">
            <a:avLst/>
          </a:prstGeom>
          <a:noFill/>
        </p:spPr>
        <p:txBody>
          <a:bodyPr wrap="square">
            <a:spAutoFit/>
          </a:bodyPr>
          <a:lstStyle/>
          <a:p>
            <a:endParaRPr lang="en-US" sz="1800" dirty="0"/>
          </a:p>
          <a:p>
            <a:pPr marL="285750" indent="-285750">
              <a:buFont typeface="Arial" panose="020B0604020202020204" pitchFamily="34" charset="0"/>
              <a:buChar char="•"/>
            </a:pPr>
            <a:r>
              <a:rPr lang="en-US" sz="2000" dirty="0">
                <a:latin typeface="Calibri" panose="020F0502020204030204" pitchFamily="34" charset="0"/>
                <a:cs typeface="Calibri" panose="020F0502020204030204" pitchFamily="34" charset="0"/>
              </a:rPr>
              <a:t>Only agent of concern past 1 or 2 miles downwind - Fine PM can be transported from the combustion source, due to wind and environmental stability, and are light enough to stay airborne for longer periods. </a:t>
            </a:r>
          </a:p>
          <a:p>
            <a:endParaRPr lang="en-US" dirty="0"/>
          </a:p>
        </p:txBody>
      </p:sp>
      <p:sp>
        <p:nvSpPr>
          <p:cNvPr id="25" name="TextBox 24">
            <a:extLst>
              <a:ext uri="{FF2B5EF4-FFF2-40B4-BE49-F238E27FC236}">
                <a16:creationId xmlns:a16="http://schemas.microsoft.com/office/drawing/2014/main" id="{F48362B9-3527-4FBD-A23B-D04EB99310D6}"/>
              </a:ext>
            </a:extLst>
          </p:cNvPr>
          <p:cNvSpPr txBox="1"/>
          <p:nvPr/>
        </p:nvSpPr>
        <p:spPr>
          <a:xfrm>
            <a:off x="4415650" y="5802825"/>
            <a:ext cx="6172200" cy="646331"/>
          </a:xfrm>
          <a:prstGeom prst="rect">
            <a:avLst/>
          </a:prstGeom>
          <a:noFill/>
        </p:spPr>
        <p:txBody>
          <a:bodyPr wrap="square">
            <a:spAutoFit/>
          </a:bodyPr>
          <a:lstStyle/>
          <a:p>
            <a:pPr algn="ctr"/>
            <a:r>
              <a:rPr lang="en-US" sz="1800" b="1" dirty="0">
                <a:solidFill>
                  <a:srgbClr val="C00000"/>
                </a:solidFill>
              </a:rPr>
              <a:t>Of note, airborne particulate matter is often present as a component of background in many locations.</a:t>
            </a:r>
          </a:p>
        </p:txBody>
      </p:sp>
      <p:grpSp>
        <p:nvGrpSpPr>
          <p:cNvPr id="26" name="Google Shape;13;p1">
            <a:extLst>
              <a:ext uri="{FF2B5EF4-FFF2-40B4-BE49-F238E27FC236}">
                <a16:creationId xmlns:a16="http://schemas.microsoft.com/office/drawing/2014/main" id="{8EFBD0C3-21E2-4BC5-B86B-011D25966277}"/>
              </a:ext>
            </a:extLst>
          </p:cNvPr>
          <p:cNvGrpSpPr/>
          <p:nvPr/>
        </p:nvGrpSpPr>
        <p:grpSpPr>
          <a:xfrm>
            <a:off x="11063806" y="5824590"/>
            <a:ext cx="948845" cy="948845"/>
            <a:chOff x="8350250" y="4375944"/>
            <a:chExt cx="693600" cy="693600"/>
          </a:xfrm>
        </p:grpSpPr>
        <p:sp>
          <p:nvSpPr>
            <p:cNvPr id="27" name="Google Shape;14;p1">
              <a:extLst>
                <a:ext uri="{FF2B5EF4-FFF2-40B4-BE49-F238E27FC236}">
                  <a16:creationId xmlns:a16="http://schemas.microsoft.com/office/drawing/2014/main" id="{5CE82947-3E96-446A-A3AE-E12350818419}"/>
                </a:ext>
              </a:extLst>
            </p:cNvPr>
            <p:cNvSpPr/>
            <p:nvPr/>
          </p:nvSpPr>
          <p:spPr>
            <a:xfrm>
              <a:off x="8350250" y="4375944"/>
              <a:ext cx="693600" cy="69360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8" name="Google Shape;15;p1">
              <a:extLst>
                <a:ext uri="{FF2B5EF4-FFF2-40B4-BE49-F238E27FC236}">
                  <a16:creationId xmlns:a16="http://schemas.microsoft.com/office/drawing/2014/main" id="{C65BFD16-D8BB-449F-BD9F-8DAEC54B36C1}"/>
                </a:ext>
              </a:extLst>
            </p:cNvPr>
            <p:cNvPicPr preferRelativeResize="0"/>
            <p:nvPr/>
          </p:nvPicPr>
          <p:blipFill rotWithShape="1">
            <a:blip r:embed="rId4">
              <a:alphaModFix/>
            </a:blip>
            <a:srcRect/>
            <a:stretch/>
          </p:blipFill>
          <p:spPr>
            <a:xfrm>
              <a:off x="8402638" y="4427538"/>
              <a:ext cx="588962" cy="590550"/>
            </a:xfrm>
            <a:prstGeom prst="rect">
              <a:avLst/>
            </a:prstGeom>
            <a:noFill/>
            <a:ln>
              <a:noFill/>
            </a:ln>
          </p:spPr>
        </p:pic>
      </p:grpSp>
      <p:sp>
        <p:nvSpPr>
          <p:cNvPr id="30" name="TextBox 29">
            <a:extLst>
              <a:ext uri="{FF2B5EF4-FFF2-40B4-BE49-F238E27FC236}">
                <a16:creationId xmlns:a16="http://schemas.microsoft.com/office/drawing/2014/main" id="{BE2A2F5E-4A05-457A-86F9-43175B90C32C}"/>
              </a:ext>
            </a:extLst>
          </p:cNvPr>
          <p:cNvSpPr txBox="1"/>
          <p:nvPr/>
        </p:nvSpPr>
        <p:spPr>
          <a:xfrm>
            <a:off x="6015790" y="189655"/>
            <a:ext cx="6176210" cy="923330"/>
          </a:xfrm>
          <a:prstGeom prst="rect">
            <a:avLst/>
          </a:prstGeom>
          <a:noFill/>
        </p:spPr>
        <p:txBody>
          <a:bodyPr wrap="square">
            <a:spAutoFit/>
          </a:bodyPr>
          <a:lstStyle/>
          <a:p>
            <a:pPr marL="285750" indent="-285750">
              <a:buFont typeface="Arial" panose="020B0604020202020204" pitchFamily="34" charset="0"/>
              <a:buChar char="•"/>
            </a:pPr>
            <a:r>
              <a:rPr lang="en-US" sz="2000" dirty="0">
                <a:latin typeface="Calibri" panose="020F0502020204030204" pitchFamily="34" charset="0"/>
                <a:cs typeface="Calibri" panose="020F0502020204030204" pitchFamily="34" charset="0"/>
              </a:rPr>
              <a:t>Due to its visibility and size, the smoke plume is often the factor of largest concern for the public. </a:t>
            </a:r>
          </a:p>
          <a:p>
            <a:pPr marL="285750" indent="-285750">
              <a:buFont typeface="Arial" panose="020B0604020202020204" pitchFamily="34" charset="0"/>
              <a:buChar char="•"/>
            </a:pPr>
            <a:endParaRPr lang="en-US" sz="1400" dirty="0"/>
          </a:p>
        </p:txBody>
      </p:sp>
      <p:sp>
        <p:nvSpPr>
          <p:cNvPr id="32" name="TextBox 31">
            <a:extLst>
              <a:ext uri="{FF2B5EF4-FFF2-40B4-BE49-F238E27FC236}">
                <a16:creationId xmlns:a16="http://schemas.microsoft.com/office/drawing/2014/main" id="{EA0B8ECF-D30A-4C76-B980-1AA1E47F5B79}"/>
              </a:ext>
            </a:extLst>
          </p:cNvPr>
          <p:cNvSpPr txBox="1"/>
          <p:nvPr/>
        </p:nvSpPr>
        <p:spPr>
          <a:xfrm>
            <a:off x="7733664" y="3855019"/>
            <a:ext cx="4320297" cy="1323439"/>
          </a:xfrm>
          <a:prstGeom prst="rect">
            <a:avLst/>
          </a:prstGeom>
          <a:noFill/>
        </p:spPr>
        <p:txBody>
          <a:bodyPr wrap="square">
            <a:spAutoFit/>
          </a:bodyPr>
          <a:lstStyle/>
          <a:p>
            <a:pPr marL="285750" indent="-285750">
              <a:buFont typeface="Arial" panose="020B0604020202020204" pitchFamily="34" charset="0"/>
              <a:buChar char="•"/>
            </a:pPr>
            <a:r>
              <a:rPr lang="en-US" sz="2000" dirty="0">
                <a:latin typeface="Calibri" panose="020F0502020204030204" pitchFamily="34" charset="0"/>
                <a:cs typeface="Calibri" panose="020F0502020204030204" pitchFamily="34" charset="0"/>
              </a:rPr>
              <a:t>Fine carbon particulate matter (PM2.5) represents greatest hazard as they are small enough to be inhaled deeply into the lungs. </a:t>
            </a:r>
          </a:p>
        </p:txBody>
      </p:sp>
    </p:spTree>
    <p:extLst>
      <p:ext uri="{BB962C8B-B14F-4D97-AF65-F5344CB8AC3E}">
        <p14:creationId xmlns:p14="http://schemas.microsoft.com/office/powerpoint/2010/main" val="31732949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3A03155-8096-4852-8634-F06E0B380D48}"/>
              </a:ext>
            </a:extLst>
          </p:cNvPr>
          <p:cNvPicPr>
            <a:picLocks noChangeAspect="1"/>
          </p:cNvPicPr>
          <p:nvPr/>
        </p:nvPicPr>
        <p:blipFill rotWithShape="1">
          <a:blip r:embed="rId3"/>
          <a:srcRect l="1383" t="4706" r="2845" b="2588"/>
          <a:stretch/>
        </p:blipFill>
        <p:spPr>
          <a:xfrm rot="10800000">
            <a:off x="-1" y="683177"/>
            <a:ext cx="12191995" cy="5105948"/>
          </a:xfrm>
          <a:prstGeom prst="rect">
            <a:avLst/>
          </a:prstGeom>
        </p:spPr>
      </p:pic>
      <p:sp>
        <p:nvSpPr>
          <p:cNvPr id="2" name="Title 1">
            <a:extLst>
              <a:ext uri="{FF2B5EF4-FFF2-40B4-BE49-F238E27FC236}">
                <a16:creationId xmlns:a16="http://schemas.microsoft.com/office/drawing/2014/main" id="{8F05B2BB-4A9C-415E-8BED-AABE35DD9851}"/>
              </a:ext>
            </a:extLst>
          </p:cNvPr>
          <p:cNvSpPr>
            <a:spLocks noGrp="1"/>
          </p:cNvSpPr>
          <p:nvPr>
            <p:ph type="title"/>
          </p:nvPr>
        </p:nvSpPr>
        <p:spPr/>
        <p:txBody>
          <a:bodyPr/>
          <a:lstStyle/>
          <a:p>
            <a:endParaRPr lang="en-US"/>
          </a:p>
        </p:txBody>
      </p:sp>
      <p:pic>
        <p:nvPicPr>
          <p:cNvPr id="4" name="Picture 3">
            <a:extLst>
              <a:ext uri="{FF2B5EF4-FFF2-40B4-BE49-F238E27FC236}">
                <a16:creationId xmlns:a16="http://schemas.microsoft.com/office/drawing/2014/main" id="{DC10C91B-99E5-489A-887C-1F4BFCBCEFD8}"/>
              </a:ext>
            </a:extLst>
          </p:cNvPr>
          <p:cNvPicPr>
            <a:picLocks noChangeAspect="1"/>
          </p:cNvPicPr>
          <p:nvPr/>
        </p:nvPicPr>
        <p:blipFill rotWithShape="1">
          <a:blip r:embed="rId3"/>
          <a:srcRect l="1383" t="4706" r="2845" b="2588"/>
          <a:stretch/>
        </p:blipFill>
        <p:spPr>
          <a:xfrm>
            <a:off x="1" y="683177"/>
            <a:ext cx="11953460" cy="5002006"/>
          </a:xfrm>
          <a:prstGeom prst="rect">
            <a:avLst/>
          </a:prstGeom>
        </p:spPr>
      </p:pic>
    </p:spTree>
    <p:extLst>
      <p:ext uri="{BB962C8B-B14F-4D97-AF65-F5344CB8AC3E}">
        <p14:creationId xmlns:p14="http://schemas.microsoft.com/office/powerpoint/2010/main" val="26793733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CC99F45-2AF1-42F4-BA39-8FC91F2338B5}"/>
              </a:ext>
            </a:extLst>
          </p:cNvPr>
          <p:cNvPicPr>
            <a:picLocks noChangeAspect="1"/>
          </p:cNvPicPr>
          <p:nvPr/>
        </p:nvPicPr>
        <p:blipFill>
          <a:blip r:embed="rId3">
            <a:alphaModFix amt="70000"/>
            <a:extLst>
              <a:ext uri="{BEBA8EAE-BF5A-486C-A8C5-ECC9F3942E4B}">
                <a14:imgProps xmlns:a14="http://schemas.microsoft.com/office/drawing/2010/main">
                  <a14:imgLayer r:embed="rId4">
                    <a14:imgEffect>
                      <a14:colorTemperature colorTemp="5900"/>
                    </a14:imgEffect>
                  </a14:imgLayer>
                </a14:imgProps>
              </a:ext>
            </a:extLst>
          </a:blip>
          <a:stretch>
            <a:fillRect/>
          </a:stretch>
        </p:blipFill>
        <p:spPr>
          <a:xfrm>
            <a:off x="-9285" y="0"/>
            <a:ext cx="12201285" cy="6858000"/>
          </a:xfrm>
          <a:prstGeom prst="rect">
            <a:avLst/>
          </a:prstGeom>
        </p:spPr>
      </p:pic>
      <p:sp>
        <p:nvSpPr>
          <p:cNvPr id="2" name="Title 1">
            <a:extLst>
              <a:ext uri="{FF2B5EF4-FFF2-40B4-BE49-F238E27FC236}">
                <a16:creationId xmlns:a16="http://schemas.microsoft.com/office/drawing/2014/main" id="{00F78C9B-0770-4588-9BF6-4CA5C8140379}"/>
              </a:ext>
            </a:extLst>
          </p:cNvPr>
          <p:cNvSpPr>
            <a:spLocks noGrp="1"/>
          </p:cNvSpPr>
          <p:nvPr>
            <p:ph type="title"/>
          </p:nvPr>
        </p:nvSpPr>
        <p:spPr>
          <a:xfrm>
            <a:off x="849133" y="27288"/>
            <a:ext cx="10515600" cy="1325700"/>
          </a:xfrm>
        </p:spPr>
        <p:txBody>
          <a:bodyPr/>
          <a:lstStyle/>
          <a:p>
            <a:r>
              <a:rPr lang="en-US" dirty="0">
                <a:solidFill>
                  <a:srgbClr val="00B0F0"/>
                </a:solidFill>
                <a:effectLst>
                  <a:outerShdw blurRad="38100" dist="38100" dir="2700000" algn="tl">
                    <a:srgbClr val="000000">
                      <a:alpha val="43137"/>
                    </a:srgbClr>
                  </a:outerShdw>
                </a:effectLst>
              </a:rPr>
              <a:t>Controls: Smoke Plume </a:t>
            </a:r>
          </a:p>
        </p:txBody>
      </p:sp>
      <p:sp>
        <p:nvSpPr>
          <p:cNvPr id="3" name="Text Placeholder 2">
            <a:extLst>
              <a:ext uri="{FF2B5EF4-FFF2-40B4-BE49-F238E27FC236}">
                <a16:creationId xmlns:a16="http://schemas.microsoft.com/office/drawing/2014/main" id="{0D64C21C-40B6-4BE8-BF0F-930186C51E82}"/>
              </a:ext>
            </a:extLst>
          </p:cNvPr>
          <p:cNvSpPr>
            <a:spLocks noGrp="1"/>
          </p:cNvSpPr>
          <p:nvPr>
            <p:ph type="body" idx="1"/>
          </p:nvPr>
        </p:nvSpPr>
        <p:spPr>
          <a:xfrm>
            <a:off x="849133" y="600028"/>
            <a:ext cx="10734148" cy="2380311"/>
          </a:xfrm>
        </p:spPr>
        <p:txBody>
          <a:bodyPr/>
          <a:lstStyle/>
          <a:p>
            <a:pPr marL="0" marR="0" algn="just">
              <a:spcBef>
                <a:spcPts val="40"/>
              </a:spcBef>
              <a:spcAft>
                <a:spcPts val="0"/>
              </a:spcAft>
            </a:pPr>
            <a:r>
              <a:rPr lang="en-US" sz="1800" dirty="0">
                <a:solidFill>
                  <a:srgbClr val="000000"/>
                </a:solidFill>
                <a:effectLst/>
                <a:latin typeface="Times New Roman" panose="02020603050405020304" pitchFamily="18" charset="0"/>
                <a:ea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endParaRPr>
          </a:p>
          <a:p>
            <a:pPr marL="215900" marR="115570" algn="just">
              <a:lnSpc>
                <a:spcPct val="96000"/>
              </a:lnSpc>
              <a:spcBef>
                <a:spcPts val="5"/>
              </a:spcBef>
              <a:spcAft>
                <a:spcPts val="0"/>
              </a:spcAft>
            </a:pPr>
            <a:endParaRPr lang="en-US" sz="2000" dirty="0">
              <a:solidFill>
                <a:srgbClr val="000000"/>
              </a:solidFill>
              <a:latin typeface="Calibri" panose="020F0502020204030204" pitchFamily="34" charset="0"/>
              <a:ea typeface="Times New Roman" panose="02020603050405020304" pitchFamily="18" charset="0"/>
              <a:cs typeface="Calibri" panose="020F0502020204030204" pitchFamily="34" charset="0"/>
            </a:endParaRPr>
          </a:p>
          <a:p>
            <a:pPr marL="0" marR="115570" indent="0">
              <a:lnSpc>
                <a:spcPct val="96000"/>
              </a:lnSpc>
              <a:spcBef>
                <a:spcPts val="5"/>
              </a:spcBef>
            </a:pPr>
            <a:r>
              <a:rPr lang="en-US" sz="2400" b="1" dirty="0">
                <a:latin typeface="Calibri" panose="020F0502020204030204" pitchFamily="34" charset="0"/>
                <a:cs typeface="Calibri" panose="020F0502020204030204" pitchFamily="34" charset="0"/>
              </a:rPr>
              <a:t>Past spill responses, and academic research, have provided much needed data in the areas of response worker safety issues, response worker and community exposure potentials, smoke plume modeling and air monitoring as it relates to ISB. </a:t>
            </a:r>
          </a:p>
        </p:txBody>
      </p:sp>
      <p:sp>
        <p:nvSpPr>
          <p:cNvPr id="5" name="TextBox 4">
            <a:extLst>
              <a:ext uri="{FF2B5EF4-FFF2-40B4-BE49-F238E27FC236}">
                <a16:creationId xmlns:a16="http://schemas.microsoft.com/office/drawing/2014/main" id="{130F0232-3298-4548-8AE9-17E8EE7AE7E7}"/>
              </a:ext>
            </a:extLst>
          </p:cNvPr>
          <p:cNvSpPr txBox="1"/>
          <p:nvPr/>
        </p:nvSpPr>
        <p:spPr>
          <a:xfrm>
            <a:off x="7138741" y="5255340"/>
            <a:ext cx="3936099" cy="954107"/>
          </a:xfrm>
          <a:prstGeom prst="rect">
            <a:avLst/>
          </a:prstGeom>
          <a:noFill/>
        </p:spPr>
        <p:txBody>
          <a:bodyPr wrap="square" rtlCol="0">
            <a:spAutoFit/>
          </a:bodyPr>
          <a:lstStyle/>
          <a:p>
            <a:r>
              <a:rPr lang="en-US" b="0" i="1" dirty="0">
                <a:solidFill>
                  <a:schemeClr val="bg1"/>
                </a:solidFill>
                <a:effectLst/>
                <a:latin typeface="Open Sans"/>
              </a:rPr>
              <a:t>Smoke is visible from controlled burns of the oil released during the Deepwater Horizon oil spill in 2010. This oil well blowout was the largest oil spill in U.S. waters. (NOAA)</a:t>
            </a:r>
            <a:endParaRPr lang="en-US" dirty="0">
              <a:solidFill>
                <a:schemeClr val="bg1"/>
              </a:solidFill>
            </a:endParaRPr>
          </a:p>
        </p:txBody>
      </p:sp>
      <p:pic>
        <p:nvPicPr>
          <p:cNvPr id="9" name="Picture 8">
            <a:extLst>
              <a:ext uri="{FF2B5EF4-FFF2-40B4-BE49-F238E27FC236}">
                <a16:creationId xmlns:a16="http://schemas.microsoft.com/office/drawing/2014/main" id="{5B20732F-1055-43FC-A7FD-D6A6B4905933}"/>
              </a:ext>
            </a:extLst>
          </p:cNvPr>
          <p:cNvPicPr>
            <a:picLocks noChangeAspect="1"/>
          </p:cNvPicPr>
          <p:nvPr/>
        </p:nvPicPr>
        <p:blipFill>
          <a:blip r:embed="rId5"/>
          <a:stretch>
            <a:fillRect/>
          </a:stretch>
        </p:blipFill>
        <p:spPr>
          <a:xfrm>
            <a:off x="11107752" y="5805919"/>
            <a:ext cx="951058" cy="944962"/>
          </a:xfrm>
          <a:prstGeom prst="rect">
            <a:avLst/>
          </a:prstGeom>
        </p:spPr>
      </p:pic>
      <p:sp>
        <p:nvSpPr>
          <p:cNvPr id="11" name="TextBox 10">
            <a:extLst>
              <a:ext uri="{FF2B5EF4-FFF2-40B4-BE49-F238E27FC236}">
                <a16:creationId xmlns:a16="http://schemas.microsoft.com/office/drawing/2014/main" id="{478CF466-CD0A-47DD-B712-6A8CE35A0109}"/>
              </a:ext>
            </a:extLst>
          </p:cNvPr>
          <p:cNvSpPr txBox="1"/>
          <p:nvPr/>
        </p:nvSpPr>
        <p:spPr>
          <a:xfrm>
            <a:off x="765378" y="2380289"/>
            <a:ext cx="6406275" cy="3325334"/>
          </a:xfrm>
          <a:prstGeom prst="rect">
            <a:avLst/>
          </a:prstGeom>
          <a:noFill/>
        </p:spPr>
        <p:txBody>
          <a:bodyPr wrap="square">
            <a:spAutoFit/>
          </a:bodyPr>
          <a:lstStyle/>
          <a:p>
            <a:pPr marL="285750" marR="115570" indent="-285750">
              <a:lnSpc>
                <a:spcPct val="96000"/>
              </a:lnSpc>
              <a:spcBef>
                <a:spcPts val="5"/>
              </a:spcBef>
              <a:spcAft>
                <a:spcPts val="1200"/>
              </a:spcAft>
              <a:buClr>
                <a:schemeClr val="tx1"/>
              </a:buClr>
              <a:buFont typeface="Arial" panose="020B0604020202020204" pitchFamily="34" charset="0"/>
              <a:buChar char="•"/>
            </a:pPr>
            <a:r>
              <a:rPr lang="en-US" sz="2200" dirty="0">
                <a:solidFill>
                  <a:schemeClr val="tx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Short lived (minutes to hours) </a:t>
            </a:r>
          </a:p>
          <a:p>
            <a:pPr marL="285750" marR="115570" indent="-285750">
              <a:lnSpc>
                <a:spcPct val="96000"/>
              </a:lnSpc>
              <a:spcBef>
                <a:spcPts val="5"/>
              </a:spcBef>
              <a:spcAft>
                <a:spcPts val="1200"/>
              </a:spcAft>
              <a:buClr>
                <a:schemeClr val="tx1"/>
              </a:buClr>
              <a:buFont typeface="Arial" panose="020B0604020202020204" pitchFamily="34" charset="0"/>
              <a:buChar char="•"/>
            </a:pPr>
            <a:r>
              <a:rPr lang="en-US" sz="2200" dirty="0">
                <a:solidFill>
                  <a:schemeClr val="tx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Smoke plumes rise and expand rapidly, so concentrations of gases and particulates are highest near the source at ground level and dissipate with distance. </a:t>
            </a:r>
          </a:p>
          <a:p>
            <a:pPr marL="273050" marR="115570" indent="-285750">
              <a:lnSpc>
                <a:spcPct val="96000"/>
              </a:lnSpc>
              <a:spcBef>
                <a:spcPts val="5"/>
              </a:spcBef>
              <a:spcAft>
                <a:spcPts val="1200"/>
              </a:spcAft>
              <a:buClr>
                <a:schemeClr val="tx1"/>
              </a:buClr>
              <a:buFont typeface="Arial" panose="020B0604020202020204" pitchFamily="34" charset="0"/>
              <a:buChar char="•"/>
            </a:pPr>
            <a:r>
              <a:rPr lang="en-US" sz="2200" dirty="0">
                <a:solidFill>
                  <a:schemeClr val="tx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Safety measures and air quality monitoring are generally required as a condition of regulatory approval for ISB to ensure the protection of public health and the on-going safety of its use. </a:t>
            </a:r>
          </a:p>
        </p:txBody>
      </p:sp>
      <p:pic>
        <p:nvPicPr>
          <p:cNvPr id="14" name="Picture 13">
            <a:extLst>
              <a:ext uri="{FF2B5EF4-FFF2-40B4-BE49-F238E27FC236}">
                <a16:creationId xmlns:a16="http://schemas.microsoft.com/office/drawing/2014/main" id="{B6A91C4C-56B2-4D3E-88AA-9C77CF4428B4}"/>
              </a:ext>
            </a:extLst>
          </p:cNvPr>
          <p:cNvPicPr>
            <a:picLocks noChangeAspect="1"/>
          </p:cNvPicPr>
          <p:nvPr/>
        </p:nvPicPr>
        <p:blipFill rotWithShape="1">
          <a:blip r:embed="rId6"/>
          <a:srcRect l="3674" t="6570" b="6902"/>
          <a:stretch/>
        </p:blipFill>
        <p:spPr>
          <a:xfrm>
            <a:off x="7171653" y="2516681"/>
            <a:ext cx="3936099" cy="2695074"/>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Tree>
    <p:extLst>
      <p:ext uri="{BB962C8B-B14F-4D97-AF65-F5344CB8AC3E}">
        <p14:creationId xmlns:p14="http://schemas.microsoft.com/office/powerpoint/2010/main" val="17116357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B56584B-FC90-4017-9DAA-963A03978ED5}"/>
              </a:ext>
            </a:extLst>
          </p:cNvPr>
          <p:cNvSpPr>
            <a:spLocks noGrp="1"/>
          </p:cNvSpPr>
          <p:nvPr>
            <p:ph type="body" idx="1"/>
          </p:nvPr>
        </p:nvSpPr>
        <p:spPr>
          <a:xfrm>
            <a:off x="4487430" y="1253400"/>
            <a:ext cx="6961619" cy="4351200"/>
          </a:xfrm>
        </p:spPr>
        <p:txBody>
          <a:bodyPr/>
          <a:lstStyle/>
          <a:p>
            <a:pPr marL="685800" indent="-457200">
              <a:buFont typeface="Arial" panose="020B0604020202020204" pitchFamily="34" charset="0"/>
              <a:buChar char="•"/>
            </a:pPr>
            <a:r>
              <a:rPr lang="en-US" sz="2800" dirty="0">
                <a:latin typeface="Calibri" panose="020F0502020204030204" pitchFamily="34" charset="0"/>
                <a:cs typeface="Calibri" panose="020F0502020204030204" pitchFamily="34" charset="0"/>
              </a:rPr>
              <a:t>SMART Protocols have been updated for ISB and Dispersants - decided to separate</a:t>
            </a:r>
          </a:p>
          <a:p>
            <a:pPr marL="685800" indent="-457200">
              <a:buFont typeface="Arial" panose="020B0604020202020204" pitchFamily="34" charset="0"/>
              <a:buChar char="•"/>
            </a:pPr>
            <a:r>
              <a:rPr lang="en-US" sz="2800" dirty="0">
                <a:latin typeface="Calibri" panose="020F0502020204030204" pitchFamily="34" charset="0"/>
                <a:cs typeface="Calibri" panose="020F0502020204030204" pitchFamily="34" charset="0"/>
              </a:rPr>
              <a:t>ISB was updated to address PM2.5 (previous version used PM10)</a:t>
            </a:r>
          </a:p>
          <a:p>
            <a:pPr marL="685800" indent="-457200">
              <a:buFont typeface="Arial" panose="020B0604020202020204" pitchFamily="34" charset="0"/>
              <a:buChar char="•"/>
            </a:pPr>
            <a:r>
              <a:rPr lang="en-US" sz="2800" dirty="0">
                <a:latin typeface="Calibri" panose="020F0502020204030204" pitchFamily="34" charset="0"/>
                <a:cs typeface="Calibri" panose="020F0502020204030204" pitchFamily="34" charset="0"/>
              </a:rPr>
              <a:t>SMART Protocols designed to support operational decisions, not larger scientific or human health / environmental concerns </a:t>
            </a:r>
          </a:p>
          <a:p>
            <a:pPr marL="685800" indent="-457200">
              <a:buFont typeface="Arial" panose="020B0604020202020204" pitchFamily="34" charset="0"/>
              <a:buChar char="•"/>
            </a:pPr>
            <a:r>
              <a:rPr lang="en-US" sz="2800" dirty="0">
                <a:latin typeface="Calibri" panose="020F0502020204030204" pitchFamily="34" charset="0"/>
                <a:cs typeface="Calibri" panose="020F0502020204030204" pitchFamily="34" charset="0"/>
              </a:rPr>
              <a:t>NRT review process </a:t>
            </a:r>
          </a:p>
        </p:txBody>
      </p:sp>
      <p:pic>
        <p:nvPicPr>
          <p:cNvPr id="5" name="Picture 4">
            <a:extLst>
              <a:ext uri="{FF2B5EF4-FFF2-40B4-BE49-F238E27FC236}">
                <a16:creationId xmlns:a16="http://schemas.microsoft.com/office/drawing/2014/main" id="{AB8A382F-785B-49D9-BE44-78AD21CABE53}"/>
              </a:ext>
            </a:extLst>
          </p:cNvPr>
          <p:cNvPicPr>
            <a:picLocks noChangeAspect="1"/>
          </p:cNvPicPr>
          <p:nvPr/>
        </p:nvPicPr>
        <p:blipFill>
          <a:blip r:embed="rId3"/>
          <a:stretch>
            <a:fillRect/>
          </a:stretch>
        </p:blipFill>
        <p:spPr>
          <a:xfrm>
            <a:off x="742951" y="1014861"/>
            <a:ext cx="3667287" cy="5604600"/>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extLst>
      <p:ext uri="{BB962C8B-B14F-4D97-AF65-F5344CB8AC3E}">
        <p14:creationId xmlns:p14="http://schemas.microsoft.com/office/powerpoint/2010/main" val="11634099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48F7A85A-1B54-49DD-8F52-EA7CA354DC2C}"/>
              </a:ext>
            </a:extLst>
          </p:cNvPr>
          <p:cNvPicPr>
            <a:picLocks noChangeAspect="1"/>
          </p:cNvPicPr>
          <p:nvPr/>
        </p:nvPicPr>
        <p:blipFill>
          <a:blip r:embed="rId3"/>
          <a:stretch>
            <a:fillRect/>
          </a:stretch>
        </p:blipFill>
        <p:spPr>
          <a:xfrm>
            <a:off x="6095998" y="881037"/>
            <a:ext cx="5924979" cy="427735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11" name="TextBox 10">
            <a:extLst>
              <a:ext uri="{FF2B5EF4-FFF2-40B4-BE49-F238E27FC236}">
                <a16:creationId xmlns:a16="http://schemas.microsoft.com/office/drawing/2014/main" id="{C8404169-CF91-4D25-A892-C3FDA523864F}"/>
              </a:ext>
            </a:extLst>
          </p:cNvPr>
          <p:cNvSpPr txBox="1"/>
          <p:nvPr/>
        </p:nvSpPr>
        <p:spPr>
          <a:xfrm>
            <a:off x="6095998" y="5214512"/>
            <a:ext cx="6096002" cy="738664"/>
          </a:xfrm>
          <a:prstGeom prst="rect">
            <a:avLst/>
          </a:prstGeom>
          <a:noFill/>
        </p:spPr>
        <p:txBody>
          <a:bodyPr wrap="square" rtlCol="0">
            <a:spAutoFit/>
          </a:bodyPr>
          <a:lstStyle/>
          <a:p>
            <a:r>
              <a:rPr lang="en-US" b="0" i="1" dirty="0">
                <a:solidFill>
                  <a:srgbClr val="000000"/>
                </a:solidFill>
                <a:effectLst/>
                <a:latin typeface="Open Sans"/>
              </a:rPr>
              <a:t>NOAA worked with the Coast Guard and others to employ in situ burns during the 2010 Deepwater Horizon/BP oil spill in the Gulf of Mexico. (U.S. Coast Guard)</a:t>
            </a:r>
            <a:endParaRPr lang="en-US" dirty="0"/>
          </a:p>
        </p:txBody>
      </p:sp>
      <p:sp>
        <p:nvSpPr>
          <p:cNvPr id="2" name="Title 1">
            <a:extLst>
              <a:ext uri="{FF2B5EF4-FFF2-40B4-BE49-F238E27FC236}">
                <a16:creationId xmlns:a16="http://schemas.microsoft.com/office/drawing/2014/main" id="{9395770F-5CD5-407A-8527-C1CBDD35FDED}"/>
              </a:ext>
            </a:extLst>
          </p:cNvPr>
          <p:cNvSpPr>
            <a:spLocks noGrp="1"/>
          </p:cNvSpPr>
          <p:nvPr>
            <p:ph type="title"/>
          </p:nvPr>
        </p:nvSpPr>
        <p:spPr>
          <a:xfrm>
            <a:off x="7803880" y="974397"/>
            <a:ext cx="10515600" cy="1325700"/>
          </a:xfrm>
        </p:spPr>
        <p:txBody>
          <a:bodyPr/>
          <a:lstStyle/>
          <a:p>
            <a:r>
              <a:rPr lang="en-US" dirty="0">
                <a:solidFill>
                  <a:srgbClr val="C7FD01"/>
                </a:solidFill>
              </a:rPr>
              <a:t>Control: </a:t>
            </a:r>
            <a:br>
              <a:rPr lang="en-US" dirty="0">
                <a:solidFill>
                  <a:srgbClr val="C7FD01"/>
                </a:solidFill>
              </a:rPr>
            </a:br>
            <a:r>
              <a:rPr lang="en-US" dirty="0">
                <a:solidFill>
                  <a:srgbClr val="C7FD01"/>
                </a:solidFill>
              </a:rPr>
              <a:t>Monitoring</a:t>
            </a:r>
            <a:r>
              <a:rPr lang="en-US" dirty="0"/>
              <a:t> </a:t>
            </a:r>
          </a:p>
        </p:txBody>
      </p:sp>
      <p:sp>
        <p:nvSpPr>
          <p:cNvPr id="22" name="Rectangle 21">
            <a:extLst>
              <a:ext uri="{FF2B5EF4-FFF2-40B4-BE49-F238E27FC236}">
                <a16:creationId xmlns:a16="http://schemas.microsoft.com/office/drawing/2014/main" id="{A58EA062-142D-4D5F-A53C-AA55405FBAB0}"/>
              </a:ext>
            </a:extLst>
          </p:cNvPr>
          <p:cNvSpPr/>
          <p:nvPr/>
        </p:nvSpPr>
        <p:spPr>
          <a:xfrm>
            <a:off x="171023" y="751343"/>
            <a:ext cx="2136408" cy="2677657"/>
          </a:xfrm>
          <a:prstGeom prst="rect">
            <a:avLst/>
          </a:prstGeom>
          <a:solidFill>
            <a:schemeClr val="accent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3200" dirty="0">
                <a:solidFill>
                  <a:schemeClr val="tx1"/>
                </a:solidFill>
                <a:latin typeface="Calibri" panose="020F0502020204030204" pitchFamily="34" charset="0"/>
                <a:cs typeface="Calibri" panose="020F0502020204030204" pitchFamily="34" charset="0"/>
              </a:rPr>
              <a:t>Continual Visual </a:t>
            </a:r>
          </a:p>
        </p:txBody>
      </p:sp>
      <p:sp>
        <p:nvSpPr>
          <p:cNvPr id="23" name="Rectangle 22">
            <a:extLst>
              <a:ext uri="{FF2B5EF4-FFF2-40B4-BE49-F238E27FC236}">
                <a16:creationId xmlns:a16="http://schemas.microsoft.com/office/drawing/2014/main" id="{D8C2D018-F539-401D-9746-D1EE6FED2B41}"/>
              </a:ext>
            </a:extLst>
          </p:cNvPr>
          <p:cNvSpPr/>
          <p:nvPr/>
        </p:nvSpPr>
        <p:spPr>
          <a:xfrm>
            <a:off x="171023" y="3551078"/>
            <a:ext cx="2136408" cy="3214627"/>
          </a:xfrm>
          <a:prstGeom prst="rect">
            <a:avLst/>
          </a:prstGeom>
          <a:solidFill>
            <a:schemeClr val="accent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latin typeface="Calibri" panose="020F0502020204030204" pitchFamily="34" charset="0"/>
                <a:cs typeface="Calibri" panose="020F0502020204030204" pitchFamily="34" charset="0"/>
              </a:rPr>
              <a:t>Air monitoring capable of detecting emissions of concern </a:t>
            </a:r>
          </a:p>
        </p:txBody>
      </p:sp>
      <p:sp>
        <p:nvSpPr>
          <p:cNvPr id="32" name="TextBox 31">
            <a:extLst>
              <a:ext uri="{FF2B5EF4-FFF2-40B4-BE49-F238E27FC236}">
                <a16:creationId xmlns:a16="http://schemas.microsoft.com/office/drawing/2014/main" id="{C43B20D4-81AC-4E8A-A95F-B2559CF7B87F}"/>
              </a:ext>
            </a:extLst>
          </p:cNvPr>
          <p:cNvSpPr txBox="1"/>
          <p:nvPr/>
        </p:nvSpPr>
        <p:spPr>
          <a:xfrm>
            <a:off x="2437947" y="4188895"/>
            <a:ext cx="3467552" cy="1980607"/>
          </a:xfrm>
          <a:prstGeom prst="rect">
            <a:avLst/>
          </a:prstGeom>
          <a:noFill/>
        </p:spPr>
        <p:txBody>
          <a:bodyPr wrap="square">
            <a:spAutoFit/>
          </a:bodyPr>
          <a:lstStyle/>
          <a:p>
            <a:pPr marL="457200" lvl="0" indent="-457200">
              <a:lnSpc>
                <a:spcPct val="103000"/>
              </a:lnSpc>
              <a:buFont typeface="Arial" panose="020B0604020202020204" pitchFamily="34" charset="0"/>
              <a:buChar char="•"/>
            </a:pPr>
            <a:r>
              <a:rPr lang="en-US" sz="2400" dirty="0">
                <a:latin typeface="Calibri" panose="020F0502020204030204" pitchFamily="34" charset="0"/>
                <a:cs typeface="Calibri" panose="020F0502020204030204" pitchFamily="34" charset="0"/>
              </a:rPr>
              <a:t>Surface area of burning oil</a:t>
            </a:r>
          </a:p>
          <a:p>
            <a:pPr marL="457200" lvl="0" indent="-457200">
              <a:lnSpc>
                <a:spcPct val="103000"/>
              </a:lnSpc>
              <a:buFont typeface="Arial" panose="020B0604020202020204" pitchFamily="34" charset="0"/>
              <a:buChar char="•"/>
            </a:pPr>
            <a:r>
              <a:rPr lang="en-US" sz="2400" dirty="0">
                <a:latin typeface="Calibri" panose="020F0502020204030204" pitchFamily="34" charset="0"/>
                <a:cs typeface="Calibri" panose="020F0502020204030204" pitchFamily="34" charset="0"/>
              </a:rPr>
              <a:t>Duration of burn</a:t>
            </a:r>
          </a:p>
          <a:p>
            <a:pPr marL="457200" lvl="0" indent="-457200">
              <a:lnSpc>
                <a:spcPct val="103000"/>
              </a:lnSpc>
              <a:buFont typeface="Arial" panose="020B0604020202020204" pitchFamily="34" charset="0"/>
              <a:buChar char="•"/>
            </a:pPr>
            <a:r>
              <a:rPr lang="en-US" sz="2400" dirty="0">
                <a:latin typeface="Calibri" panose="020F0502020204030204" pitchFamily="34" charset="0"/>
                <a:cs typeface="Calibri" panose="020F0502020204030204" pitchFamily="34" charset="0"/>
              </a:rPr>
              <a:t>Atmospheric conditions during burn </a:t>
            </a:r>
          </a:p>
        </p:txBody>
      </p:sp>
      <p:sp>
        <p:nvSpPr>
          <p:cNvPr id="34" name="TextBox 33">
            <a:extLst>
              <a:ext uri="{FF2B5EF4-FFF2-40B4-BE49-F238E27FC236}">
                <a16:creationId xmlns:a16="http://schemas.microsoft.com/office/drawing/2014/main" id="{23030866-7745-480E-B6F1-D81CBC7B3C8B}"/>
              </a:ext>
            </a:extLst>
          </p:cNvPr>
          <p:cNvSpPr txBox="1"/>
          <p:nvPr/>
        </p:nvSpPr>
        <p:spPr>
          <a:xfrm>
            <a:off x="2497930" y="974397"/>
            <a:ext cx="3407569" cy="2308324"/>
          </a:xfrm>
          <a:prstGeom prst="rect">
            <a:avLst/>
          </a:prstGeom>
          <a:noFill/>
        </p:spPr>
        <p:txBody>
          <a:bodyPr wrap="square">
            <a:spAutoFit/>
          </a:bodyPr>
          <a:lstStyle/>
          <a:p>
            <a:pPr lvl="0"/>
            <a:r>
              <a:rPr lang="en-US" sz="2400" dirty="0">
                <a:latin typeface="Calibri" panose="020F0502020204030204" pitchFamily="34" charset="0"/>
                <a:cs typeface="Calibri" panose="020F0502020204030204" pitchFamily="34" charset="0"/>
              </a:rPr>
              <a:t>Sufficient if burn conditions and smoke trajectory are well understood and no public health impact (remote location)</a:t>
            </a:r>
            <a:r>
              <a:rPr lang="en-US" sz="1100" dirty="0">
                <a:latin typeface="Calibri" panose="020F0502020204030204" pitchFamily="34" charset="0"/>
                <a:cs typeface="Calibri" panose="020F0502020204030204" pitchFamily="34" charset="0"/>
              </a:rPr>
              <a:t> </a:t>
            </a:r>
            <a:endParaRPr lang="en-US" sz="1100" dirty="0"/>
          </a:p>
        </p:txBody>
      </p:sp>
    </p:spTree>
    <p:extLst>
      <p:ext uri="{BB962C8B-B14F-4D97-AF65-F5344CB8AC3E}">
        <p14:creationId xmlns:p14="http://schemas.microsoft.com/office/powerpoint/2010/main" val="35757608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DF843-FF6C-4A1A-B33C-A92D37BAC491}"/>
              </a:ext>
            </a:extLst>
          </p:cNvPr>
          <p:cNvSpPr>
            <a:spLocks noGrp="1"/>
          </p:cNvSpPr>
          <p:nvPr>
            <p:ph type="title"/>
          </p:nvPr>
        </p:nvSpPr>
        <p:spPr>
          <a:xfrm>
            <a:off x="277088" y="972333"/>
            <a:ext cx="4648200" cy="1325700"/>
          </a:xfrm>
        </p:spPr>
        <p:txBody>
          <a:bodyPr/>
          <a:lstStyle/>
          <a:p>
            <a:r>
              <a:rPr lang="en-US" sz="3600" dirty="0"/>
              <a:t>Levels of Concern (LOC) for Particulate Emissions </a:t>
            </a:r>
          </a:p>
        </p:txBody>
      </p:sp>
      <p:sp>
        <p:nvSpPr>
          <p:cNvPr id="13" name="TextBox 12">
            <a:extLst>
              <a:ext uri="{FF2B5EF4-FFF2-40B4-BE49-F238E27FC236}">
                <a16:creationId xmlns:a16="http://schemas.microsoft.com/office/drawing/2014/main" id="{D0632EC2-09A0-465C-97E4-EA4A00640824}"/>
              </a:ext>
            </a:extLst>
          </p:cNvPr>
          <p:cNvSpPr txBox="1"/>
          <p:nvPr/>
        </p:nvSpPr>
        <p:spPr>
          <a:xfrm>
            <a:off x="5412375" y="4552225"/>
            <a:ext cx="6096000" cy="1333442"/>
          </a:xfrm>
          <a:prstGeom prst="rect">
            <a:avLst/>
          </a:prstGeom>
          <a:noFill/>
        </p:spPr>
        <p:txBody>
          <a:bodyPr wrap="square">
            <a:spAutoFit/>
          </a:bodyPr>
          <a:lstStyle/>
          <a:p>
            <a:pPr marL="215900" marR="0" algn="just">
              <a:lnSpc>
                <a:spcPct val="96000"/>
              </a:lnSpc>
              <a:spcBef>
                <a:spcPts val="0"/>
              </a:spcBef>
              <a:spcAft>
                <a:spcPts val="0"/>
              </a:spcAft>
            </a:pPr>
            <a:r>
              <a:rPr lang="en-US" sz="1400" dirty="0">
                <a:solidFill>
                  <a:srgbClr val="000000"/>
                </a:solidFill>
                <a:effectLst/>
                <a:latin typeface="Times New Roman" panose="02020603050405020304" pitchFamily="18" charset="0"/>
                <a:ea typeface="Times New Roman" panose="02020603050405020304" pitchFamily="18" charset="0"/>
              </a:rPr>
              <a:t>This table is commonly referred to for guidance on impacts to public health from particulate emissions from wildfires. Rather than establishing set thresholds, this guidance allows users to understand the potential severity of human health impacts and corresponding recommended actions over a range of particulate concentrations and may be well suited to similar use for ISB operations.</a:t>
            </a:r>
            <a:endParaRPr lang="en-US" sz="1400" dirty="0">
              <a:effectLst/>
              <a:latin typeface="Times New Roman" panose="02020603050405020304" pitchFamily="18" charset="0"/>
              <a:ea typeface="Times New Roman" panose="02020603050405020304" pitchFamily="18" charset="0"/>
            </a:endParaRPr>
          </a:p>
        </p:txBody>
      </p:sp>
      <p:pic>
        <p:nvPicPr>
          <p:cNvPr id="17" name="Picture 16">
            <a:extLst>
              <a:ext uri="{FF2B5EF4-FFF2-40B4-BE49-F238E27FC236}">
                <a16:creationId xmlns:a16="http://schemas.microsoft.com/office/drawing/2014/main" id="{62A954AD-F487-4519-992B-F5F8E7F7BD35}"/>
              </a:ext>
            </a:extLst>
          </p:cNvPr>
          <p:cNvPicPr>
            <a:picLocks noChangeAspect="1"/>
          </p:cNvPicPr>
          <p:nvPr/>
        </p:nvPicPr>
        <p:blipFill>
          <a:blip r:embed="rId3"/>
          <a:stretch>
            <a:fillRect/>
          </a:stretch>
        </p:blipFill>
        <p:spPr>
          <a:xfrm>
            <a:off x="80979" y="2575578"/>
            <a:ext cx="4990338" cy="2643368"/>
          </a:xfrm>
          <a:prstGeom prst="rect">
            <a:avLst/>
          </a:prstGeom>
        </p:spPr>
      </p:pic>
      <p:pic>
        <p:nvPicPr>
          <p:cNvPr id="19" name="Picture 18">
            <a:extLst>
              <a:ext uri="{FF2B5EF4-FFF2-40B4-BE49-F238E27FC236}">
                <a16:creationId xmlns:a16="http://schemas.microsoft.com/office/drawing/2014/main" id="{1091062F-3CAA-4C8E-AB0F-C0500432C413}"/>
              </a:ext>
            </a:extLst>
          </p:cNvPr>
          <p:cNvPicPr>
            <a:picLocks noChangeAspect="1"/>
          </p:cNvPicPr>
          <p:nvPr/>
        </p:nvPicPr>
        <p:blipFill>
          <a:blip r:embed="rId4"/>
          <a:stretch>
            <a:fillRect/>
          </a:stretch>
        </p:blipFill>
        <p:spPr>
          <a:xfrm>
            <a:off x="5055483" y="800186"/>
            <a:ext cx="7095643" cy="5885667"/>
          </a:xfrm>
          <a:prstGeom prst="rect">
            <a:avLst/>
          </a:prstGeom>
        </p:spPr>
      </p:pic>
      <p:sp>
        <p:nvSpPr>
          <p:cNvPr id="23" name="TextBox 22">
            <a:extLst>
              <a:ext uri="{FF2B5EF4-FFF2-40B4-BE49-F238E27FC236}">
                <a16:creationId xmlns:a16="http://schemas.microsoft.com/office/drawing/2014/main" id="{2A686911-D9ED-4541-A8B2-DA19FE16B372}"/>
              </a:ext>
            </a:extLst>
          </p:cNvPr>
          <p:cNvSpPr txBox="1"/>
          <p:nvPr/>
        </p:nvSpPr>
        <p:spPr>
          <a:xfrm>
            <a:off x="68459" y="5224208"/>
            <a:ext cx="5331396" cy="1877437"/>
          </a:xfrm>
          <a:prstGeom prst="rect">
            <a:avLst/>
          </a:prstGeom>
          <a:noFill/>
        </p:spPr>
        <p:txBody>
          <a:bodyPr wrap="square">
            <a:spAutoFit/>
          </a:bodyPr>
          <a:lstStyle/>
          <a:p>
            <a:pPr marL="285750" indent="-285750" algn="l" fontAlgn="base">
              <a:spcAft>
                <a:spcPts val="600"/>
              </a:spcAft>
              <a:buFont typeface="Arial" panose="020B0604020202020204" pitchFamily="34" charset="0"/>
              <a:buChar char="•"/>
            </a:pPr>
            <a:r>
              <a:rPr lang="en-US" sz="1800" b="0" i="0" dirty="0">
                <a:solidFill>
                  <a:schemeClr val="tx1"/>
                </a:solidFill>
                <a:effectLst/>
                <a:latin typeface="Calibri" panose="020F0502020204030204" pitchFamily="34" charset="0"/>
                <a:cs typeface="Calibri" panose="020F0502020204030204" pitchFamily="34" charset="0"/>
              </a:rPr>
              <a:t>Feb 7, 2024: US EPA Finalizes New </a:t>
            </a:r>
            <a:r>
              <a:rPr lang="en-US" sz="1800" b="0" i="0" dirty="0">
                <a:solidFill>
                  <a:schemeClr val="tx1"/>
                </a:solidFill>
                <a:effectLst/>
                <a:highlight>
                  <a:srgbClr val="FFFF00"/>
                </a:highlight>
                <a:latin typeface="Calibri" panose="020F0502020204030204" pitchFamily="34" charset="0"/>
                <a:cs typeface="Calibri" panose="020F0502020204030204" pitchFamily="34" charset="0"/>
              </a:rPr>
              <a:t>ANNUAL </a:t>
            </a:r>
            <a:r>
              <a:rPr lang="en-US" sz="1800" b="0" i="0" dirty="0">
                <a:solidFill>
                  <a:schemeClr val="tx1"/>
                </a:solidFill>
                <a:effectLst/>
                <a:latin typeface="Calibri" panose="020F0502020204030204" pitchFamily="34" charset="0"/>
                <a:cs typeface="Calibri" panose="020F0502020204030204" pitchFamily="34" charset="0"/>
              </a:rPr>
              <a:t>Standard for Harmful Particulate Matter (PM2.5)</a:t>
            </a:r>
          </a:p>
          <a:p>
            <a:pPr marL="285750" indent="-285750" fontAlgn="base">
              <a:spcAft>
                <a:spcPts val="600"/>
              </a:spcAft>
              <a:buFont typeface="Arial" panose="020B0604020202020204" pitchFamily="34" charset="0"/>
              <a:buChar char="•"/>
            </a:pPr>
            <a:r>
              <a:rPr lang="en-US" sz="1800" b="0" i="0" dirty="0">
                <a:solidFill>
                  <a:schemeClr val="tx1"/>
                </a:solidFill>
                <a:effectLst/>
                <a:latin typeface="Calibri" panose="020F0502020204030204" pitchFamily="34" charset="0"/>
                <a:cs typeface="Calibri" panose="020F0502020204030204" pitchFamily="34" charset="0"/>
              </a:rPr>
              <a:t>New rule strengthens air quality standards by lowering the allowable level of fine particulate matter from 12 to 9 </a:t>
            </a:r>
            <a:r>
              <a:rPr lang="en-US" sz="1800" b="0" i="0" dirty="0" err="1">
                <a:solidFill>
                  <a:schemeClr val="tx1"/>
                </a:solidFill>
                <a:effectLst/>
                <a:latin typeface="Calibri" panose="020F0502020204030204" pitchFamily="34" charset="0"/>
                <a:cs typeface="Calibri" panose="020F0502020204030204" pitchFamily="34" charset="0"/>
              </a:rPr>
              <a:t>μg</a:t>
            </a:r>
            <a:r>
              <a:rPr lang="en-US" sz="1800" b="0" i="0" dirty="0">
                <a:solidFill>
                  <a:schemeClr val="tx1"/>
                </a:solidFill>
                <a:effectLst/>
                <a:latin typeface="Calibri" panose="020F0502020204030204" pitchFamily="34" charset="0"/>
                <a:cs typeface="Calibri" panose="020F0502020204030204" pitchFamily="34" charset="0"/>
              </a:rPr>
              <a:t>/m</a:t>
            </a:r>
            <a:r>
              <a:rPr lang="en-US" sz="1800" b="0" i="0" baseline="30000" dirty="0">
                <a:solidFill>
                  <a:schemeClr val="tx1"/>
                </a:solidFill>
                <a:effectLst/>
                <a:latin typeface="Calibri" panose="020F0502020204030204" pitchFamily="34" charset="0"/>
                <a:cs typeface="Calibri" panose="020F0502020204030204" pitchFamily="34" charset="0"/>
              </a:rPr>
              <a:t>3</a:t>
            </a:r>
            <a:r>
              <a:rPr lang="en-US" sz="1800" b="0" i="0" dirty="0">
                <a:solidFill>
                  <a:schemeClr val="tx1"/>
                </a:solidFill>
                <a:effectLst/>
                <a:latin typeface="Calibri" panose="020F0502020204030204" pitchFamily="34" charset="0"/>
                <a:cs typeface="Calibri" panose="020F0502020204030204" pitchFamily="34" charset="0"/>
              </a:rPr>
              <a:t> of air. </a:t>
            </a:r>
            <a:endParaRPr lang="en-US" sz="1800" dirty="0">
              <a:solidFill>
                <a:schemeClr val="tx1"/>
              </a:solidFill>
              <a:latin typeface="Calibri" panose="020F0502020204030204" pitchFamily="34" charset="0"/>
              <a:cs typeface="Calibri" panose="020F0502020204030204" pitchFamily="34" charset="0"/>
            </a:endParaRPr>
          </a:p>
          <a:p>
            <a:pPr algn="l" fontAlgn="base"/>
            <a:endParaRPr lang="en-US" sz="1600" b="0" i="0" dirty="0">
              <a:solidFill>
                <a:schemeClr val="tx1"/>
              </a:solidFill>
              <a:effectLst/>
              <a:latin typeface="Calibri" panose="020F0502020204030204" pitchFamily="34" charset="0"/>
              <a:cs typeface="Calibri" panose="020F0502020204030204" pitchFamily="34" charset="0"/>
            </a:endParaRPr>
          </a:p>
        </p:txBody>
      </p:sp>
      <p:sp>
        <p:nvSpPr>
          <p:cNvPr id="26" name="Oval 25">
            <a:extLst>
              <a:ext uri="{FF2B5EF4-FFF2-40B4-BE49-F238E27FC236}">
                <a16:creationId xmlns:a16="http://schemas.microsoft.com/office/drawing/2014/main" id="{45E056E3-F25B-46AE-8A01-E52BF52E17AB}"/>
              </a:ext>
            </a:extLst>
          </p:cNvPr>
          <p:cNvSpPr/>
          <p:nvPr/>
        </p:nvSpPr>
        <p:spPr>
          <a:xfrm>
            <a:off x="8438147" y="2149642"/>
            <a:ext cx="994611" cy="561474"/>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44D94833-FFC8-4A1D-9995-F457D632BCE2}"/>
              </a:ext>
            </a:extLst>
          </p:cNvPr>
          <p:cNvSpPr/>
          <p:nvPr/>
        </p:nvSpPr>
        <p:spPr>
          <a:xfrm>
            <a:off x="8269705" y="3990751"/>
            <a:ext cx="1163053" cy="561474"/>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8E678471-1703-4677-A9E0-E62C437A9448}"/>
              </a:ext>
            </a:extLst>
          </p:cNvPr>
          <p:cNvSpPr/>
          <p:nvPr/>
        </p:nvSpPr>
        <p:spPr>
          <a:xfrm>
            <a:off x="8269704" y="4588597"/>
            <a:ext cx="1163053" cy="561474"/>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433122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DF843-FF6C-4A1A-B33C-A92D37BAC491}"/>
              </a:ext>
            </a:extLst>
          </p:cNvPr>
          <p:cNvSpPr>
            <a:spLocks noGrp="1"/>
          </p:cNvSpPr>
          <p:nvPr>
            <p:ph type="title"/>
          </p:nvPr>
        </p:nvSpPr>
        <p:spPr>
          <a:xfrm>
            <a:off x="7427495" y="687800"/>
            <a:ext cx="5655846" cy="1325700"/>
          </a:xfrm>
        </p:spPr>
        <p:txBody>
          <a:bodyPr/>
          <a:lstStyle/>
          <a:p>
            <a:r>
              <a:rPr lang="en-US" sz="2700" dirty="0"/>
              <a:t>Levels of Concern (LOC) for Particulate Emissions </a:t>
            </a:r>
          </a:p>
        </p:txBody>
      </p:sp>
      <p:sp>
        <p:nvSpPr>
          <p:cNvPr id="8" name="Text Placeholder 7">
            <a:extLst>
              <a:ext uri="{FF2B5EF4-FFF2-40B4-BE49-F238E27FC236}">
                <a16:creationId xmlns:a16="http://schemas.microsoft.com/office/drawing/2014/main" id="{C934292B-683E-45FF-A2A4-41FB4E9928C9}"/>
              </a:ext>
            </a:extLst>
          </p:cNvPr>
          <p:cNvSpPr>
            <a:spLocks noGrp="1"/>
          </p:cNvSpPr>
          <p:nvPr>
            <p:ph type="body" idx="1"/>
          </p:nvPr>
        </p:nvSpPr>
        <p:spPr>
          <a:xfrm>
            <a:off x="7427495" y="2013500"/>
            <a:ext cx="4604084" cy="4351200"/>
          </a:xfrm>
        </p:spPr>
        <p:txBody>
          <a:bodyPr/>
          <a:lstStyle/>
          <a:p>
            <a:pPr marL="285750" marR="73025" indent="-285750">
              <a:lnSpc>
                <a:spcPct val="97000"/>
              </a:lnSpc>
              <a:spcBef>
                <a:spcPts val="0"/>
              </a:spcBef>
              <a:spcAft>
                <a:spcPts val="600"/>
              </a:spcAft>
              <a:buFont typeface="Arial" panose="020B0604020202020204" pitchFamily="34" charset="0"/>
              <a:buChar char="•"/>
            </a:pPr>
            <a:r>
              <a:rPr lang="en-US" sz="2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AirNOW Community Action Levels       and  Actions</a:t>
            </a:r>
          </a:p>
          <a:p>
            <a:pPr marL="742950" marR="73025" lvl="1" indent="-285750">
              <a:lnSpc>
                <a:spcPct val="97000"/>
              </a:lnSpc>
              <a:spcBef>
                <a:spcPts val="0"/>
              </a:spcBef>
              <a:spcAft>
                <a:spcPts val="1800"/>
              </a:spcAft>
              <a:buFont typeface="Arial" panose="020B0604020202020204" pitchFamily="34" charset="0"/>
              <a:buChar char="•"/>
            </a:pPr>
            <a:r>
              <a:rPr lang="en-US" sz="1600" dirty="0">
                <a:solidFill>
                  <a:srgbClr val="000000"/>
                </a:solidFill>
                <a:latin typeface="Calibri" panose="020F0502020204030204" pitchFamily="34" charset="0"/>
                <a:cs typeface="Calibri" panose="020F0502020204030204" pitchFamily="34" charset="0"/>
              </a:rPr>
              <a:t>Derived from EPA 454/B-18-007 Technical Assistance Document for the Reporting of Daily Air Quality – the Air Quality Index (AQI)].</a:t>
            </a:r>
          </a:p>
          <a:p>
            <a:pPr marL="285750" marR="73025" indent="-285750">
              <a:lnSpc>
                <a:spcPct val="97000"/>
              </a:lnSpc>
              <a:spcBef>
                <a:spcPts val="0"/>
              </a:spcBef>
              <a:spcAft>
                <a:spcPts val="600"/>
              </a:spcAft>
              <a:buFont typeface="Arial" panose="020B0604020202020204" pitchFamily="34" charset="0"/>
              <a:buChar char="•"/>
            </a:pPr>
            <a:r>
              <a:rPr lang="en-US" sz="2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CDC ATSDR has recommended thresholds for particulate monitoring during emergencies based on the World Health Org. Air Quality Guideline:  </a:t>
            </a:r>
          </a:p>
          <a:p>
            <a:pPr marL="742950" marR="73025" lvl="1" indent="-285750">
              <a:lnSpc>
                <a:spcPct val="97000"/>
              </a:lnSpc>
              <a:spcBef>
                <a:spcPts val="0"/>
              </a:spcBef>
              <a:spcAft>
                <a:spcPts val="600"/>
              </a:spcAft>
              <a:buFont typeface="Arial" panose="020B0604020202020204" pitchFamily="34" charset="0"/>
              <a:buChar char="•"/>
            </a:pPr>
            <a:r>
              <a:rPr lang="en-US"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25 ug/m</a:t>
            </a:r>
            <a:r>
              <a:rPr lang="en-US" sz="1600" baseline="30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a:t>
            </a:r>
            <a:r>
              <a:rPr lang="en-US"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for PM</a:t>
            </a:r>
            <a:r>
              <a:rPr lang="en-US" sz="1600" baseline="-25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2.5</a:t>
            </a:r>
            <a:r>
              <a:rPr lang="en-US"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and,</a:t>
            </a:r>
          </a:p>
          <a:p>
            <a:pPr marL="742950" marR="73025" lvl="1" indent="-285750">
              <a:lnSpc>
                <a:spcPct val="97000"/>
              </a:lnSpc>
              <a:spcBef>
                <a:spcPts val="0"/>
              </a:spcBef>
              <a:spcAft>
                <a:spcPts val="600"/>
              </a:spcAft>
              <a:buFont typeface="Arial" panose="020B0604020202020204" pitchFamily="34" charset="0"/>
              <a:buChar char="•"/>
            </a:pPr>
            <a:r>
              <a:rPr lang="en-US"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50 ug/m</a:t>
            </a:r>
            <a:r>
              <a:rPr lang="en-US" sz="1600" baseline="30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a:t>
            </a:r>
            <a:r>
              <a:rPr lang="en-US"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for PM</a:t>
            </a:r>
            <a:r>
              <a:rPr lang="en-US" sz="1600" baseline="-25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10</a:t>
            </a:r>
            <a:r>
              <a:rPr lang="en-US"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based on </a:t>
            </a:r>
            <a:r>
              <a:rPr lang="en-US" sz="1600" dirty="0">
                <a:latin typeface="Calibri" panose="020F0502020204030204" pitchFamily="34" charset="0"/>
                <a:ea typeface="Times New Roman" panose="02020603050405020304" pitchFamily="18" charset="0"/>
                <a:cs typeface="Calibri" panose="020F0502020204030204" pitchFamily="34" charset="0"/>
              </a:rPr>
              <a:t>one-hour TWA. </a:t>
            </a:r>
            <a:endParaRPr lang="en-US" sz="1600" dirty="0">
              <a:effectLst/>
              <a:latin typeface="Calibri" panose="020F0502020204030204" pitchFamily="34" charset="0"/>
              <a:ea typeface="Times New Roman" panose="02020603050405020304" pitchFamily="18" charset="0"/>
              <a:cs typeface="Calibri" panose="020F0502020204030204" pitchFamily="34" charset="0"/>
            </a:endParaRPr>
          </a:p>
          <a:p>
            <a:pPr marL="0" marR="73025">
              <a:lnSpc>
                <a:spcPct val="97000"/>
              </a:lnSpc>
              <a:spcBef>
                <a:spcPts val="0"/>
              </a:spcBef>
              <a:spcAft>
                <a:spcPts val="600"/>
              </a:spcAft>
            </a:pPr>
            <a:endPar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p:txBody>
      </p:sp>
      <p:sp>
        <p:nvSpPr>
          <p:cNvPr id="3" name="Rectangle 2">
            <a:extLst>
              <a:ext uri="{FF2B5EF4-FFF2-40B4-BE49-F238E27FC236}">
                <a16:creationId xmlns:a16="http://schemas.microsoft.com/office/drawing/2014/main" id="{2328F2C0-597B-4D3E-9693-331A38EC7AD9}"/>
              </a:ext>
            </a:extLst>
          </p:cNvPr>
          <p:cNvSpPr/>
          <p:nvPr/>
        </p:nvSpPr>
        <p:spPr>
          <a:xfrm>
            <a:off x="7867650" y="6172200"/>
            <a:ext cx="3200400" cy="3619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Table 4">
            <a:extLst>
              <a:ext uri="{FF2B5EF4-FFF2-40B4-BE49-F238E27FC236}">
                <a16:creationId xmlns:a16="http://schemas.microsoft.com/office/drawing/2014/main" id="{E0FCC689-E0BA-4D42-B856-752F1D2AB1F6}"/>
              </a:ext>
            </a:extLst>
          </p:cNvPr>
          <p:cNvGraphicFramePr>
            <a:graphicFrameLocks noGrp="1"/>
          </p:cNvGraphicFramePr>
          <p:nvPr>
            <p:extLst>
              <p:ext uri="{D42A27DB-BD31-4B8C-83A1-F6EECF244321}">
                <p14:modId xmlns:p14="http://schemas.microsoft.com/office/powerpoint/2010/main" val="3362008827"/>
              </p:ext>
            </p:extLst>
          </p:nvPr>
        </p:nvGraphicFramePr>
        <p:xfrm>
          <a:off x="10442" y="-84625"/>
          <a:ext cx="7208506" cy="1127760"/>
        </p:xfrm>
        <a:graphic>
          <a:graphicData uri="http://schemas.openxmlformats.org/drawingml/2006/table">
            <a:tbl>
              <a:tblPr firstRow="1" bandRow="1">
                <a:tableStyleId>{5C22544A-7EE6-4342-B048-85BDC9FD1C3A}</a:tableStyleId>
              </a:tblPr>
              <a:tblGrid>
                <a:gridCol w="1151055">
                  <a:extLst>
                    <a:ext uri="{9D8B030D-6E8A-4147-A177-3AD203B41FA5}">
                      <a16:colId xmlns:a16="http://schemas.microsoft.com/office/drawing/2014/main" val="1103387374"/>
                    </a:ext>
                  </a:extLst>
                </a:gridCol>
                <a:gridCol w="1145344">
                  <a:extLst>
                    <a:ext uri="{9D8B030D-6E8A-4147-A177-3AD203B41FA5}">
                      <a16:colId xmlns:a16="http://schemas.microsoft.com/office/drawing/2014/main" val="3792668877"/>
                    </a:ext>
                  </a:extLst>
                </a:gridCol>
                <a:gridCol w="1047172">
                  <a:extLst>
                    <a:ext uri="{9D8B030D-6E8A-4147-A177-3AD203B41FA5}">
                      <a16:colId xmlns:a16="http://schemas.microsoft.com/office/drawing/2014/main" val="3930631563"/>
                    </a:ext>
                  </a:extLst>
                </a:gridCol>
                <a:gridCol w="2012533">
                  <a:extLst>
                    <a:ext uri="{9D8B030D-6E8A-4147-A177-3AD203B41FA5}">
                      <a16:colId xmlns:a16="http://schemas.microsoft.com/office/drawing/2014/main" val="3813946360"/>
                    </a:ext>
                  </a:extLst>
                </a:gridCol>
                <a:gridCol w="1852402">
                  <a:extLst>
                    <a:ext uri="{9D8B030D-6E8A-4147-A177-3AD203B41FA5}">
                      <a16:colId xmlns:a16="http://schemas.microsoft.com/office/drawing/2014/main" val="2032815177"/>
                    </a:ext>
                  </a:extLst>
                </a:gridCol>
              </a:tblGrid>
              <a:tr h="366034">
                <a:tc gridSpan="2">
                  <a:txBody>
                    <a:bodyPr/>
                    <a:lstStyle/>
                    <a:p>
                      <a:pPr algn="l"/>
                      <a:r>
                        <a:rPr lang="en-US" sz="1400" b="1" i="0" u="none" strike="noStrike" cap="none" dirty="0">
                          <a:solidFill>
                            <a:schemeClr val="lt1"/>
                          </a:solidFill>
                          <a:effectLst/>
                          <a:latin typeface="Calibri" panose="020F0502020204030204" pitchFamily="34" charset="0"/>
                          <a:ea typeface="+mn-ea"/>
                          <a:cs typeface="Calibri" panose="020F0502020204030204" pitchFamily="34" charset="0"/>
                          <a:sym typeface="Arial"/>
                        </a:rPr>
                        <a:t>PM</a:t>
                      </a:r>
                      <a:r>
                        <a:rPr lang="en-US" sz="1400" b="1" i="0" u="none" strike="noStrike" cap="none" baseline="-25000" dirty="0">
                          <a:solidFill>
                            <a:schemeClr val="lt1"/>
                          </a:solidFill>
                          <a:effectLst/>
                          <a:latin typeface="Calibri" panose="020F0502020204030204" pitchFamily="34" charset="0"/>
                          <a:ea typeface="+mn-ea"/>
                          <a:cs typeface="Calibri" panose="020F0502020204030204" pitchFamily="34" charset="0"/>
                          <a:sym typeface="Arial"/>
                        </a:rPr>
                        <a:t>2.5</a:t>
                      </a:r>
                      <a:r>
                        <a:rPr lang="en-US" sz="1400" b="1" i="0" u="none" strike="noStrike" cap="none" dirty="0">
                          <a:solidFill>
                            <a:schemeClr val="lt1"/>
                          </a:solidFill>
                          <a:effectLst/>
                          <a:latin typeface="Calibri" panose="020F0502020204030204" pitchFamily="34" charset="0"/>
                          <a:ea typeface="+mn-ea"/>
                          <a:cs typeface="Calibri" panose="020F0502020204030204" pitchFamily="34" charset="0"/>
                          <a:sym typeface="Arial"/>
                        </a:rPr>
                        <a:t> Threshold Levels (µg/m</a:t>
                      </a:r>
                      <a:r>
                        <a:rPr lang="en-US" sz="1400" b="1" i="0" u="none" strike="noStrike" cap="none" baseline="30000" dirty="0">
                          <a:solidFill>
                            <a:schemeClr val="lt1"/>
                          </a:solidFill>
                          <a:effectLst/>
                          <a:latin typeface="Calibri" panose="020F0502020204030204" pitchFamily="34" charset="0"/>
                          <a:ea typeface="+mn-ea"/>
                          <a:cs typeface="Calibri" panose="020F0502020204030204" pitchFamily="34" charset="0"/>
                          <a:sym typeface="Arial"/>
                        </a:rPr>
                        <a:t>3</a:t>
                      </a:r>
                      <a:r>
                        <a:rPr lang="en-US" sz="1400" b="1" i="0" u="none" strike="noStrike" cap="none" dirty="0">
                          <a:solidFill>
                            <a:schemeClr val="lt1"/>
                          </a:solidFill>
                          <a:effectLst/>
                          <a:latin typeface="Calibri" panose="020F0502020204030204" pitchFamily="34" charset="0"/>
                          <a:ea typeface="+mn-ea"/>
                          <a:cs typeface="Calibri" panose="020F0502020204030204" pitchFamily="34" charset="0"/>
                          <a:sym typeface="Arial"/>
                        </a:rPr>
                        <a:t>)</a:t>
                      </a:r>
                      <a:endParaRPr lang="en-US" sz="1400" dirty="0">
                        <a:latin typeface="Calibri" panose="020F0502020204030204" pitchFamily="34" charset="0"/>
                        <a:cs typeface="Calibri" panose="020F0502020204030204" pitchFamily="34" charset="0"/>
                      </a:endParaRPr>
                    </a:p>
                  </a:txBody>
                  <a:tcPr anchor="ctr"/>
                </a:tc>
                <a:tc hMerge="1">
                  <a:txBody>
                    <a:bodyPr/>
                    <a:lstStyle/>
                    <a:p>
                      <a:endParaRPr lang="en-US" dirty="0"/>
                    </a:p>
                  </a:txBody>
                  <a:tcPr/>
                </a:tc>
                <a:tc rowSpan="2">
                  <a:txBody>
                    <a:bodyPr/>
                    <a:lstStyle/>
                    <a:p>
                      <a:pPr algn="l"/>
                      <a:r>
                        <a:rPr lang="en-US" sz="1400" b="1" i="0" u="none" strike="noStrike" cap="none" dirty="0">
                          <a:solidFill>
                            <a:schemeClr val="lt1"/>
                          </a:solidFill>
                          <a:effectLst/>
                          <a:latin typeface="Calibri" panose="020F0502020204030204" pitchFamily="34" charset="0"/>
                          <a:ea typeface="+mn-ea"/>
                          <a:cs typeface="Calibri" panose="020F0502020204030204" pitchFamily="34" charset="0"/>
                          <a:sym typeface="Arial"/>
                        </a:rPr>
                        <a:t>Level of Health Concern</a:t>
                      </a:r>
                      <a:endParaRPr lang="en-US" sz="1400" dirty="0">
                        <a:latin typeface="Calibri" panose="020F0502020204030204" pitchFamily="34" charset="0"/>
                        <a:cs typeface="Calibri" panose="020F0502020204030204" pitchFamily="34" charset="0"/>
                      </a:endParaRPr>
                    </a:p>
                  </a:txBody>
                  <a:tcPr anchor="ctr"/>
                </a:tc>
                <a:tc rowSpan="2">
                  <a:txBody>
                    <a:bodyPr/>
                    <a:lstStyle/>
                    <a:p>
                      <a:pPr algn="l"/>
                      <a:r>
                        <a:rPr lang="en-US" sz="1400" b="1" i="0" u="none" strike="noStrike" cap="none" dirty="0">
                          <a:solidFill>
                            <a:schemeClr val="lt1"/>
                          </a:solidFill>
                          <a:effectLst/>
                          <a:latin typeface="Calibri" panose="020F0502020204030204" pitchFamily="34" charset="0"/>
                          <a:ea typeface="+mn-ea"/>
                          <a:cs typeface="Calibri" panose="020F0502020204030204" pitchFamily="34" charset="0"/>
                          <a:sym typeface="Arial"/>
                        </a:rPr>
                        <a:t>Meaning</a:t>
                      </a:r>
                      <a:endParaRPr lang="en-US" sz="1400" dirty="0">
                        <a:latin typeface="Calibri" panose="020F0502020204030204" pitchFamily="34" charset="0"/>
                        <a:cs typeface="Calibri" panose="020F0502020204030204" pitchFamily="34" charset="0"/>
                      </a:endParaRPr>
                    </a:p>
                  </a:txBody>
                  <a:tcPr anchor="ctr"/>
                </a:tc>
                <a:tc rowSpan="2">
                  <a:txBody>
                    <a:bodyPr/>
                    <a:lstStyle/>
                    <a:p>
                      <a:pPr algn="l"/>
                      <a:r>
                        <a:rPr lang="en-US" sz="1400" dirty="0">
                          <a:latin typeface="Calibri" panose="020F0502020204030204" pitchFamily="34" charset="0"/>
                          <a:cs typeface="Calibri" panose="020F0502020204030204" pitchFamily="34" charset="0"/>
                        </a:rPr>
                        <a:t>Action</a:t>
                      </a:r>
                    </a:p>
                  </a:txBody>
                  <a:tcPr anchor="ctr"/>
                </a:tc>
                <a:extLst>
                  <a:ext uri="{0D108BD9-81ED-4DB2-BD59-A6C34878D82A}">
                    <a16:rowId xmlns:a16="http://schemas.microsoft.com/office/drawing/2014/main" val="858078336"/>
                  </a:ext>
                </a:extLst>
              </a:tr>
              <a:tr h="222940">
                <a:tc>
                  <a:txBody>
                    <a:bodyPr/>
                    <a:lstStyle/>
                    <a:p>
                      <a:pPr algn="l"/>
                      <a:r>
                        <a:rPr lang="en-US" sz="1400" b="1" i="0" u="none" strike="noStrike" cap="none" dirty="0">
                          <a:solidFill>
                            <a:schemeClr val="dk1"/>
                          </a:solidFill>
                          <a:effectLst/>
                          <a:latin typeface="Calibri" panose="020F0502020204030204" pitchFamily="34" charset="0"/>
                          <a:ea typeface="+mn-ea"/>
                          <a:cs typeface="Calibri" panose="020F0502020204030204" pitchFamily="34" charset="0"/>
                          <a:sym typeface="Arial"/>
                        </a:rPr>
                        <a:t>1 Hr. Avg.</a:t>
                      </a:r>
                      <a:endParaRPr lang="en-US" sz="1400" dirty="0">
                        <a:latin typeface="Calibri" panose="020F0502020204030204" pitchFamily="34" charset="0"/>
                        <a:cs typeface="Calibri" panose="020F0502020204030204" pitchFamily="34" charset="0"/>
                      </a:endParaRPr>
                    </a:p>
                  </a:txBody>
                  <a:tcPr anchor="ctr"/>
                </a:tc>
                <a:tc>
                  <a:txBody>
                    <a:bodyPr/>
                    <a:lstStyle/>
                    <a:p>
                      <a:pPr algn="l"/>
                      <a:r>
                        <a:rPr lang="en-US" sz="1400" b="1" i="0" u="none" strike="noStrike" cap="none" dirty="0">
                          <a:solidFill>
                            <a:schemeClr val="dk1"/>
                          </a:solidFill>
                          <a:effectLst/>
                          <a:latin typeface="Calibri" panose="020F0502020204030204" pitchFamily="34" charset="0"/>
                          <a:ea typeface="+mn-ea"/>
                          <a:cs typeface="Calibri" panose="020F0502020204030204" pitchFamily="34" charset="0"/>
                          <a:sym typeface="Arial"/>
                        </a:rPr>
                        <a:t>24 Hr. Avg.</a:t>
                      </a:r>
                      <a:endParaRPr lang="en-US" sz="1400" dirty="0">
                        <a:latin typeface="Calibri" panose="020F0502020204030204" pitchFamily="34" charset="0"/>
                        <a:cs typeface="Calibri" panose="020F0502020204030204" pitchFamily="34" charset="0"/>
                      </a:endParaRPr>
                    </a:p>
                  </a:txBody>
                  <a:tcPr anchor="ctr"/>
                </a:tc>
                <a:tc vMerge="1">
                  <a:txBody>
                    <a:bodyPr/>
                    <a:lstStyle/>
                    <a:p>
                      <a:endParaRPr lang="en-US" dirty="0"/>
                    </a:p>
                  </a:txBody>
                  <a:tcPr/>
                </a:tc>
                <a:tc vMerge="1">
                  <a:txBody>
                    <a:bodyPr/>
                    <a:lstStyle/>
                    <a:p>
                      <a:endParaRPr lang="en-US" dirty="0"/>
                    </a:p>
                  </a:txBody>
                  <a:tcPr/>
                </a:tc>
                <a:tc vMerge="1">
                  <a:txBody>
                    <a:bodyPr/>
                    <a:lstStyle/>
                    <a:p>
                      <a:endParaRPr lang="en-US" dirty="0"/>
                    </a:p>
                  </a:txBody>
                  <a:tcPr/>
                </a:tc>
                <a:extLst>
                  <a:ext uri="{0D108BD9-81ED-4DB2-BD59-A6C34878D82A}">
                    <a16:rowId xmlns:a16="http://schemas.microsoft.com/office/drawing/2014/main" val="1997705292"/>
                  </a:ext>
                </a:extLst>
              </a:tr>
              <a:tr h="243238">
                <a:tc gridSpan="5">
                  <a:txBody>
                    <a:bodyPr/>
                    <a:lstStyle/>
                    <a:p>
                      <a:pPr algn="ctr"/>
                      <a:r>
                        <a:rPr lang="en-US" sz="1400" b="1" dirty="0">
                          <a:latin typeface="Calibri" panose="020F0502020204030204" pitchFamily="34" charset="0"/>
                          <a:cs typeface="Calibri" panose="020F0502020204030204" pitchFamily="34" charset="0"/>
                        </a:rPr>
                        <a:t>Community Action Levels </a:t>
                      </a:r>
                    </a:p>
                  </a:txBody>
                  <a:tcPr/>
                </a:tc>
                <a:tc hMerge="1">
                  <a:txBody>
                    <a:bodyPr/>
                    <a:lstStyle/>
                    <a:p>
                      <a:endParaRPr lang="en-US" dirty="0"/>
                    </a:p>
                  </a:txBody>
                  <a:tcPr/>
                </a:tc>
                <a:tc hMerge="1">
                  <a:txBody>
                    <a:bodyPr/>
                    <a:lstStyle/>
                    <a:p>
                      <a:pPr algn="ctr"/>
                      <a:endParaRPr lang="en-US" dirty="0"/>
                    </a:p>
                  </a:txBody>
                  <a:tcPr anchor="ctr"/>
                </a:tc>
                <a:tc hMerge="1">
                  <a:txBody>
                    <a:bodyPr/>
                    <a:lstStyle/>
                    <a:p>
                      <a:pPr algn="ctr"/>
                      <a:endParaRPr lang="en-US" dirty="0"/>
                    </a:p>
                  </a:txBody>
                  <a:tcPr anchor="ctr"/>
                </a:tc>
                <a:tc hMerge="1">
                  <a:txBody>
                    <a:bodyPr/>
                    <a:lstStyle/>
                    <a:p>
                      <a:pPr algn="ctr"/>
                      <a:endParaRPr lang="en-US" dirty="0"/>
                    </a:p>
                  </a:txBody>
                  <a:tcPr anchor="ctr"/>
                </a:tc>
                <a:extLst>
                  <a:ext uri="{0D108BD9-81ED-4DB2-BD59-A6C34878D82A}">
                    <a16:rowId xmlns:a16="http://schemas.microsoft.com/office/drawing/2014/main" val="2578558053"/>
                  </a:ext>
                </a:extLst>
              </a:tr>
            </a:tbl>
          </a:graphicData>
        </a:graphic>
      </p:graphicFrame>
      <p:graphicFrame>
        <p:nvGraphicFramePr>
          <p:cNvPr id="5" name="Table 6">
            <a:extLst>
              <a:ext uri="{FF2B5EF4-FFF2-40B4-BE49-F238E27FC236}">
                <a16:creationId xmlns:a16="http://schemas.microsoft.com/office/drawing/2014/main" id="{188D2942-DFDA-4BD4-8B79-9CBE2888FF00}"/>
              </a:ext>
            </a:extLst>
          </p:cNvPr>
          <p:cNvGraphicFramePr>
            <a:graphicFrameLocks noGrp="1"/>
          </p:cNvGraphicFramePr>
          <p:nvPr>
            <p:extLst>
              <p:ext uri="{D42A27DB-BD31-4B8C-83A1-F6EECF244321}">
                <p14:modId xmlns:p14="http://schemas.microsoft.com/office/powerpoint/2010/main" val="714512082"/>
              </p:ext>
            </p:extLst>
          </p:nvPr>
        </p:nvGraphicFramePr>
        <p:xfrm>
          <a:off x="0" y="1058215"/>
          <a:ext cx="7218948" cy="5864352"/>
        </p:xfrm>
        <a:graphic>
          <a:graphicData uri="http://schemas.openxmlformats.org/drawingml/2006/table">
            <a:tbl>
              <a:tblPr firstRow="1" bandRow="1">
                <a:tableStyleId>{5C22544A-7EE6-4342-B048-85BDC9FD1C3A}</a:tableStyleId>
              </a:tblPr>
              <a:tblGrid>
                <a:gridCol w="1212546">
                  <a:extLst>
                    <a:ext uri="{9D8B030D-6E8A-4147-A177-3AD203B41FA5}">
                      <a16:colId xmlns:a16="http://schemas.microsoft.com/office/drawing/2014/main" val="2339461223"/>
                    </a:ext>
                  </a:extLst>
                </a:gridCol>
                <a:gridCol w="1048689">
                  <a:extLst>
                    <a:ext uri="{9D8B030D-6E8A-4147-A177-3AD203B41FA5}">
                      <a16:colId xmlns:a16="http://schemas.microsoft.com/office/drawing/2014/main" val="3593566988"/>
                    </a:ext>
                  </a:extLst>
                </a:gridCol>
                <a:gridCol w="1048688">
                  <a:extLst>
                    <a:ext uri="{9D8B030D-6E8A-4147-A177-3AD203B41FA5}">
                      <a16:colId xmlns:a16="http://schemas.microsoft.com/office/drawing/2014/main" val="4113242429"/>
                    </a:ext>
                  </a:extLst>
                </a:gridCol>
                <a:gridCol w="2015447">
                  <a:extLst>
                    <a:ext uri="{9D8B030D-6E8A-4147-A177-3AD203B41FA5}">
                      <a16:colId xmlns:a16="http://schemas.microsoft.com/office/drawing/2014/main" val="264681644"/>
                    </a:ext>
                  </a:extLst>
                </a:gridCol>
                <a:gridCol w="1893578">
                  <a:extLst>
                    <a:ext uri="{9D8B030D-6E8A-4147-A177-3AD203B41FA5}">
                      <a16:colId xmlns:a16="http://schemas.microsoft.com/office/drawing/2014/main" val="3323770493"/>
                    </a:ext>
                  </a:extLst>
                </a:gridCol>
              </a:tblGrid>
              <a:tr h="776721">
                <a:tc>
                  <a:txBody>
                    <a:bodyPr/>
                    <a:lstStyle/>
                    <a:p>
                      <a:pPr marL="0" marR="44450" algn="ctr">
                        <a:lnSpc>
                          <a:spcPct val="90000"/>
                        </a:lnSpc>
                        <a:spcBef>
                          <a:spcPts val="600"/>
                        </a:spcBef>
                        <a:spcAft>
                          <a:spcPts val="0"/>
                        </a:spcAft>
                      </a:pPr>
                      <a:r>
                        <a:rPr lang="en-US" sz="1200" b="0" dirty="0">
                          <a:solidFill>
                            <a:schemeClr val="tx1"/>
                          </a:solidFill>
                          <a:effectLst/>
                          <a:latin typeface="Calibri" panose="020F0502020204030204" pitchFamily="34" charset="0"/>
                          <a:ea typeface="Arial" panose="020B0604020202020204" pitchFamily="34" charset="0"/>
                          <a:cs typeface="Calibri" panose="020F0502020204030204" pitchFamily="34" charset="0"/>
                        </a:rPr>
                        <a:t>0.0 – 40.0</a:t>
                      </a:r>
                    </a:p>
                  </a:txBody>
                  <a:tcPr marL="63500" marR="63500" marT="63500" marB="63500" anchor="ctr">
                    <a:solidFill>
                      <a:schemeClr val="accent3">
                        <a:lumMod val="20000"/>
                        <a:lumOff val="80000"/>
                      </a:schemeClr>
                    </a:solidFill>
                  </a:tcPr>
                </a:tc>
                <a:tc>
                  <a:txBody>
                    <a:bodyPr/>
                    <a:lstStyle/>
                    <a:p>
                      <a:pPr marL="635" marR="42545" algn="ctr">
                        <a:lnSpc>
                          <a:spcPct val="90000"/>
                        </a:lnSpc>
                        <a:spcBef>
                          <a:spcPts val="600"/>
                        </a:spcBef>
                        <a:spcAft>
                          <a:spcPts val="0"/>
                        </a:spcAft>
                      </a:pPr>
                      <a:r>
                        <a:rPr lang="en-US" sz="1200" b="0" dirty="0">
                          <a:solidFill>
                            <a:schemeClr val="tx1"/>
                          </a:solidFill>
                          <a:effectLst/>
                          <a:latin typeface="Calibri" panose="020F0502020204030204" pitchFamily="34" charset="0"/>
                          <a:ea typeface="Arial" panose="020B0604020202020204" pitchFamily="34" charset="0"/>
                          <a:cs typeface="Calibri" panose="020F0502020204030204" pitchFamily="34" charset="0"/>
                        </a:rPr>
                        <a:t>0.0 – 12.0</a:t>
                      </a:r>
                    </a:p>
                  </a:txBody>
                  <a:tcPr marL="63500" marR="63500" marT="63500" marB="63500" anchor="ctr">
                    <a:solidFill>
                      <a:schemeClr val="accent3">
                        <a:lumMod val="20000"/>
                        <a:lumOff val="80000"/>
                      </a:schemeClr>
                    </a:solidFill>
                  </a:tcPr>
                </a:tc>
                <a:tc>
                  <a:txBody>
                    <a:bodyPr/>
                    <a:lstStyle/>
                    <a:p>
                      <a:pPr marL="21590" marR="0" algn="ctr">
                        <a:lnSpc>
                          <a:spcPct val="90000"/>
                        </a:lnSpc>
                        <a:spcBef>
                          <a:spcPts val="600"/>
                        </a:spcBef>
                        <a:spcAft>
                          <a:spcPts val="0"/>
                        </a:spcAft>
                      </a:pPr>
                      <a:r>
                        <a:rPr lang="en-US" sz="1200" b="0" dirty="0">
                          <a:solidFill>
                            <a:schemeClr val="tx1"/>
                          </a:solidFill>
                          <a:effectLst/>
                          <a:latin typeface="Calibri" panose="020F0502020204030204" pitchFamily="34" charset="0"/>
                          <a:ea typeface="Arial" panose="020B0604020202020204" pitchFamily="34" charset="0"/>
                          <a:cs typeface="Calibri" panose="020F0502020204030204" pitchFamily="34" charset="0"/>
                        </a:rPr>
                        <a:t>Good</a:t>
                      </a:r>
                    </a:p>
                  </a:txBody>
                  <a:tcPr marL="63500" marR="63500" marT="63500" marB="63500" anchor="ctr">
                    <a:solidFill>
                      <a:schemeClr val="accent3">
                        <a:lumMod val="20000"/>
                        <a:lumOff val="80000"/>
                      </a:schemeClr>
                    </a:solidFill>
                  </a:tcPr>
                </a:tc>
                <a:tc>
                  <a:txBody>
                    <a:bodyPr/>
                    <a:lstStyle/>
                    <a:p>
                      <a:pPr marL="34290" marR="0" algn="l">
                        <a:lnSpc>
                          <a:spcPct val="90000"/>
                        </a:lnSpc>
                        <a:spcBef>
                          <a:spcPts val="0"/>
                        </a:spcBef>
                        <a:spcAft>
                          <a:spcPts val="0"/>
                        </a:spcAft>
                      </a:pPr>
                      <a:r>
                        <a:rPr lang="en-US" sz="1200" b="0" dirty="0">
                          <a:solidFill>
                            <a:schemeClr val="tx1"/>
                          </a:solidFill>
                          <a:effectLst/>
                          <a:latin typeface="Calibri" panose="020F0502020204030204" pitchFamily="34" charset="0"/>
                          <a:ea typeface="Arial" panose="020B0604020202020204" pitchFamily="34" charset="0"/>
                          <a:cs typeface="Calibri" panose="020F0502020204030204" pitchFamily="34" charset="0"/>
                        </a:rPr>
                        <a:t>Air quality is considered satisfactory, and air</a:t>
                      </a:r>
                    </a:p>
                    <a:p>
                      <a:pPr marL="34290" marR="0" algn="l">
                        <a:lnSpc>
                          <a:spcPct val="90000"/>
                        </a:lnSpc>
                        <a:spcBef>
                          <a:spcPts val="0"/>
                        </a:spcBef>
                        <a:spcAft>
                          <a:spcPts val="0"/>
                        </a:spcAft>
                      </a:pPr>
                      <a:r>
                        <a:rPr lang="en-US" sz="1200" b="0" dirty="0">
                          <a:solidFill>
                            <a:schemeClr val="tx1"/>
                          </a:solidFill>
                          <a:effectLst/>
                          <a:latin typeface="Calibri" panose="020F0502020204030204" pitchFamily="34" charset="0"/>
                          <a:ea typeface="Arial" panose="020B0604020202020204" pitchFamily="34" charset="0"/>
                          <a:cs typeface="Calibri" panose="020F0502020204030204" pitchFamily="34" charset="0"/>
                        </a:rPr>
                        <a:t>pollution poses little or no risk.</a:t>
                      </a:r>
                    </a:p>
                  </a:txBody>
                  <a:tcPr marL="63500" marR="63500" marT="63500" marB="63500" anchor="ctr">
                    <a:solidFill>
                      <a:schemeClr val="accent3">
                        <a:lumMod val="20000"/>
                        <a:lumOff val="80000"/>
                      </a:schemeClr>
                    </a:solidFill>
                  </a:tcPr>
                </a:tc>
                <a:tc>
                  <a:txBody>
                    <a:bodyPr/>
                    <a:lstStyle/>
                    <a:p>
                      <a:pPr marL="49530" marR="0" algn="l">
                        <a:lnSpc>
                          <a:spcPct val="90000"/>
                        </a:lnSpc>
                        <a:spcBef>
                          <a:spcPts val="500"/>
                        </a:spcBef>
                        <a:spcAft>
                          <a:spcPts val="0"/>
                        </a:spcAft>
                      </a:pPr>
                      <a:r>
                        <a:rPr lang="en-US" sz="1200" b="0" dirty="0">
                          <a:solidFill>
                            <a:schemeClr val="tx1"/>
                          </a:solidFill>
                          <a:effectLst/>
                          <a:latin typeface="Calibri" panose="020F0502020204030204" pitchFamily="34" charset="0"/>
                          <a:ea typeface="Arial" panose="020B0604020202020204" pitchFamily="34" charset="0"/>
                          <a:cs typeface="Calibri" panose="020F0502020204030204" pitchFamily="34" charset="0"/>
                        </a:rPr>
                        <a:t>Implement communication plan.</a:t>
                      </a:r>
                    </a:p>
                  </a:txBody>
                  <a:tcPr marL="63500" marR="63500" marT="63500" marB="63500" anchor="ctr">
                    <a:solidFill>
                      <a:schemeClr val="accent3">
                        <a:lumMod val="20000"/>
                        <a:lumOff val="80000"/>
                      </a:schemeClr>
                    </a:solidFill>
                  </a:tcPr>
                </a:tc>
                <a:extLst>
                  <a:ext uri="{0D108BD9-81ED-4DB2-BD59-A6C34878D82A}">
                    <a16:rowId xmlns:a16="http://schemas.microsoft.com/office/drawing/2014/main" val="101307980"/>
                  </a:ext>
                </a:extLst>
              </a:tr>
              <a:tr h="1265061">
                <a:tc>
                  <a:txBody>
                    <a:bodyPr/>
                    <a:lstStyle/>
                    <a:p>
                      <a:pPr marL="0" marR="44450" algn="ctr">
                        <a:lnSpc>
                          <a:spcPct val="90000"/>
                        </a:lnSpc>
                        <a:spcBef>
                          <a:spcPts val="1200"/>
                        </a:spcBef>
                        <a:spcAft>
                          <a:spcPts val="0"/>
                        </a:spcAft>
                      </a:pPr>
                      <a:r>
                        <a:rPr lang="en-US" sz="1200" b="1" dirty="0">
                          <a:effectLst/>
                          <a:latin typeface="Calibri" panose="020F0502020204030204" pitchFamily="34" charset="0"/>
                          <a:ea typeface="Arial" panose="020B0604020202020204" pitchFamily="34" charset="0"/>
                          <a:cs typeface="Calibri" panose="020F0502020204030204" pitchFamily="34" charset="0"/>
                        </a:rPr>
                        <a:t> </a:t>
                      </a:r>
                      <a:endParaRPr lang="en-US" sz="1200" dirty="0">
                        <a:effectLst/>
                        <a:latin typeface="Calibri" panose="020F0502020204030204" pitchFamily="34" charset="0"/>
                        <a:ea typeface="Arial" panose="020B0604020202020204" pitchFamily="34" charset="0"/>
                        <a:cs typeface="Calibri" panose="020F0502020204030204" pitchFamily="34" charset="0"/>
                      </a:endParaRPr>
                    </a:p>
                    <a:p>
                      <a:pPr marL="0" marR="44450" algn="ctr">
                        <a:lnSpc>
                          <a:spcPct val="90000"/>
                        </a:lnSpc>
                        <a:spcBef>
                          <a:spcPts val="700"/>
                        </a:spcBef>
                        <a:spcAft>
                          <a:spcPts val="0"/>
                        </a:spcAft>
                      </a:pPr>
                      <a:r>
                        <a:rPr lang="en-US" sz="1200" dirty="0">
                          <a:effectLst/>
                          <a:latin typeface="Calibri" panose="020F0502020204030204" pitchFamily="34" charset="0"/>
                          <a:ea typeface="Arial" panose="020B0604020202020204" pitchFamily="34" charset="0"/>
                          <a:cs typeface="Calibri" panose="020F0502020204030204" pitchFamily="34" charset="0"/>
                        </a:rPr>
                        <a:t>40.1 – 80.0</a:t>
                      </a:r>
                    </a:p>
                  </a:txBody>
                  <a:tcPr marL="63500" marR="63500" marT="63500" marB="63500" anchor="ctr">
                    <a:solidFill>
                      <a:schemeClr val="accent3">
                        <a:lumMod val="20000"/>
                        <a:lumOff val="80000"/>
                      </a:schemeClr>
                    </a:solidFill>
                  </a:tcPr>
                </a:tc>
                <a:tc>
                  <a:txBody>
                    <a:bodyPr/>
                    <a:lstStyle/>
                    <a:p>
                      <a:pPr marL="635" marR="42545" algn="ctr">
                        <a:lnSpc>
                          <a:spcPct val="90000"/>
                        </a:lnSpc>
                        <a:spcBef>
                          <a:spcPts val="1200"/>
                        </a:spcBef>
                        <a:spcAft>
                          <a:spcPts val="0"/>
                        </a:spcAft>
                      </a:pPr>
                      <a:r>
                        <a:rPr lang="en-US" sz="1200" b="1" dirty="0">
                          <a:effectLst/>
                          <a:latin typeface="Calibri" panose="020F0502020204030204" pitchFamily="34" charset="0"/>
                          <a:ea typeface="Arial" panose="020B0604020202020204" pitchFamily="34" charset="0"/>
                          <a:cs typeface="Calibri" panose="020F0502020204030204" pitchFamily="34" charset="0"/>
                        </a:rPr>
                        <a:t> </a:t>
                      </a:r>
                      <a:endParaRPr lang="en-US" sz="1200" dirty="0">
                        <a:effectLst/>
                        <a:latin typeface="Calibri" panose="020F0502020204030204" pitchFamily="34" charset="0"/>
                        <a:ea typeface="Arial" panose="020B0604020202020204" pitchFamily="34" charset="0"/>
                        <a:cs typeface="Calibri" panose="020F0502020204030204" pitchFamily="34" charset="0"/>
                      </a:endParaRPr>
                    </a:p>
                    <a:p>
                      <a:pPr marL="635" marR="42545" algn="ctr">
                        <a:lnSpc>
                          <a:spcPct val="90000"/>
                        </a:lnSpc>
                        <a:spcBef>
                          <a:spcPts val="700"/>
                        </a:spcBef>
                        <a:spcAft>
                          <a:spcPts val="0"/>
                        </a:spcAft>
                      </a:pPr>
                      <a:r>
                        <a:rPr lang="en-US" sz="1200" dirty="0">
                          <a:effectLst/>
                          <a:latin typeface="Calibri" panose="020F0502020204030204" pitchFamily="34" charset="0"/>
                          <a:ea typeface="Arial" panose="020B0604020202020204" pitchFamily="34" charset="0"/>
                          <a:cs typeface="Calibri" panose="020F0502020204030204" pitchFamily="34" charset="0"/>
                        </a:rPr>
                        <a:t>12.1 – 35.4</a:t>
                      </a:r>
                    </a:p>
                  </a:txBody>
                  <a:tcPr marL="63500" marR="63500" marT="63500" marB="63500" anchor="ctr">
                    <a:solidFill>
                      <a:schemeClr val="accent3">
                        <a:lumMod val="20000"/>
                        <a:lumOff val="80000"/>
                      </a:schemeClr>
                    </a:solidFill>
                  </a:tcPr>
                </a:tc>
                <a:tc>
                  <a:txBody>
                    <a:bodyPr/>
                    <a:lstStyle/>
                    <a:p>
                      <a:pPr marL="21590" marR="0" algn="ctr">
                        <a:lnSpc>
                          <a:spcPct val="90000"/>
                        </a:lnSpc>
                        <a:spcBef>
                          <a:spcPts val="1200"/>
                        </a:spcBef>
                        <a:spcAft>
                          <a:spcPts val="0"/>
                        </a:spcAft>
                      </a:pPr>
                      <a:r>
                        <a:rPr lang="en-US" sz="1200" b="1" dirty="0">
                          <a:effectLst/>
                          <a:latin typeface="Calibri" panose="020F0502020204030204" pitchFamily="34" charset="0"/>
                          <a:ea typeface="Arial" panose="020B0604020202020204" pitchFamily="34" charset="0"/>
                          <a:cs typeface="Calibri" panose="020F0502020204030204" pitchFamily="34" charset="0"/>
                        </a:rPr>
                        <a:t> </a:t>
                      </a:r>
                      <a:endParaRPr lang="en-US" sz="1200" dirty="0">
                        <a:effectLst/>
                        <a:latin typeface="Calibri" panose="020F0502020204030204" pitchFamily="34" charset="0"/>
                        <a:ea typeface="Arial" panose="020B0604020202020204" pitchFamily="34" charset="0"/>
                        <a:cs typeface="Calibri" panose="020F0502020204030204" pitchFamily="34" charset="0"/>
                      </a:endParaRPr>
                    </a:p>
                    <a:p>
                      <a:pPr marL="21590" marR="0" algn="ctr">
                        <a:lnSpc>
                          <a:spcPct val="90000"/>
                        </a:lnSpc>
                        <a:spcBef>
                          <a:spcPts val="700"/>
                        </a:spcBef>
                        <a:spcAft>
                          <a:spcPts val="0"/>
                        </a:spcAft>
                      </a:pPr>
                      <a:r>
                        <a:rPr lang="en-US" sz="1200" dirty="0">
                          <a:effectLst/>
                          <a:latin typeface="Calibri" panose="020F0502020204030204" pitchFamily="34" charset="0"/>
                          <a:ea typeface="Arial" panose="020B0604020202020204" pitchFamily="34" charset="0"/>
                          <a:cs typeface="Calibri" panose="020F0502020204030204" pitchFamily="34" charset="0"/>
                        </a:rPr>
                        <a:t>Moderate</a:t>
                      </a:r>
                    </a:p>
                  </a:txBody>
                  <a:tcPr marL="63500" marR="63500" marT="63500" marB="63500" anchor="ctr">
                    <a:solidFill>
                      <a:schemeClr val="accent3">
                        <a:lumMod val="20000"/>
                        <a:lumOff val="80000"/>
                      </a:schemeClr>
                    </a:solidFill>
                  </a:tcPr>
                </a:tc>
                <a:tc>
                  <a:txBody>
                    <a:bodyPr/>
                    <a:lstStyle/>
                    <a:p>
                      <a:pPr marL="34290" marR="114300" algn="l">
                        <a:lnSpc>
                          <a:spcPct val="90000"/>
                        </a:lnSpc>
                        <a:spcBef>
                          <a:spcPts val="0"/>
                        </a:spcBef>
                        <a:spcAft>
                          <a:spcPts val="0"/>
                        </a:spcAft>
                      </a:pPr>
                      <a:r>
                        <a:rPr lang="en-US" sz="1200" dirty="0">
                          <a:effectLst/>
                          <a:latin typeface="Calibri" panose="020F0502020204030204" pitchFamily="34" charset="0"/>
                          <a:ea typeface="Arial" panose="020B0604020202020204" pitchFamily="34" charset="0"/>
                          <a:cs typeface="Calibri" panose="020F0502020204030204" pitchFamily="34" charset="0"/>
                        </a:rPr>
                        <a:t>Air quality is acceptable; however, for some pollutants there may be a moderate health concern for a very  small number of people who are unusually sensitive to air pollution.</a:t>
                      </a:r>
                    </a:p>
                  </a:txBody>
                  <a:tcPr marL="63500" marR="63500" marT="63500" marB="63500" anchor="ctr">
                    <a:solidFill>
                      <a:schemeClr val="accent3">
                        <a:lumMod val="20000"/>
                        <a:lumOff val="80000"/>
                      </a:schemeClr>
                    </a:solidFill>
                  </a:tcPr>
                </a:tc>
                <a:tc>
                  <a:txBody>
                    <a:bodyPr/>
                    <a:lstStyle/>
                    <a:p>
                      <a:pPr marL="49530" marR="114300" algn="l">
                        <a:lnSpc>
                          <a:spcPct val="90000"/>
                        </a:lnSpc>
                        <a:spcBef>
                          <a:spcPts val="0"/>
                        </a:spcBef>
                        <a:spcAft>
                          <a:spcPts val="0"/>
                        </a:spcAft>
                      </a:pPr>
                      <a:r>
                        <a:rPr lang="en-US" sz="1200" dirty="0">
                          <a:effectLst/>
                          <a:latin typeface="Calibri" panose="020F0502020204030204" pitchFamily="34" charset="0"/>
                          <a:ea typeface="Arial" panose="020B0604020202020204" pitchFamily="34" charset="0"/>
                          <a:cs typeface="Calibri" panose="020F0502020204030204" pitchFamily="34" charset="0"/>
                        </a:rPr>
                        <a:t>Issue public announcement about health effects. Stay out of areas with visible smoke.</a:t>
                      </a:r>
                    </a:p>
                  </a:txBody>
                  <a:tcPr marL="63500" marR="63500" marT="63500" marB="63500" anchor="ctr">
                    <a:solidFill>
                      <a:schemeClr val="accent3">
                        <a:lumMod val="20000"/>
                        <a:lumOff val="80000"/>
                      </a:schemeClr>
                    </a:solidFill>
                  </a:tcPr>
                </a:tc>
                <a:extLst>
                  <a:ext uri="{0D108BD9-81ED-4DB2-BD59-A6C34878D82A}">
                    <a16:rowId xmlns:a16="http://schemas.microsoft.com/office/drawing/2014/main" val="1555047262"/>
                  </a:ext>
                </a:extLst>
              </a:tr>
              <a:tr h="776721">
                <a:tc>
                  <a:txBody>
                    <a:bodyPr/>
                    <a:lstStyle/>
                    <a:p>
                      <a:pPr marL="0" marR="44450" algn="ctr">
                        <a:lnSpc>
                          <a:spcPct val="90000"/>
                        </a:lnSpc>
                        <a:spcBef>
                          <a:spcPts val="600"/>
                        </a:spcBef>
                        <a:spcAft>
                          <a:spcPts val="0"/>
                        </a:spcAft>
                      </a:pPr>
                      <a:r>
                        <a:rPr lang="en-US" sz="1200" dirty="0">
                          <a:effectLst/>
                          <a:latin typeface="Calibri" panose="020F0502020204030204" pitchFamily="34" charset="0"/>
                          <a:ea typeface="Arial" panose="020B0604020202020204" pitchFamily="34" charset="0"/>
                          <a:cs typeface="Calibri" panose="020F0502020204030204" pitchFamily="34" charset="0"/>
                        </a:rPr>
                        <a:t>80.1 – 175.0</a:t>
                      </a:r>
                    </a:p>
                  </a:txBody>
                  <a:tcPr marL="63500" marR="63500" marT="63500" marB="63500" anchor="ctr">
                    <a:solidFill>
                      <a:schemeClr val="accent3">
                        <a:lumMod val="20000"/>
                        <a:lumOff val="80000"/>
                      </a:schemeClr>
                    </a:solidFill>
                  </a:tcPr>
                </a:tc>
                <a:tc>
                  <a:txBody>
                    <a:bodyPr/>
                    <a:lstStyle/>
                    <a:p>
                      <a:pPr marL="635" marR="42545" algn="ctr">
                        <a:lnSpc>
                          <a:spcPct val="90000"/>
                        </a:lnSpc>
                        <a:spcBef>
                          <a:spcPts val="600"/>
                        </a:spcBef>
                        <a:spcAft>
                          <a:spcPts val="0"/>
                        </a:spcAft>
                      </a:pPr>
                      <a:r>
                        <a:rPr lang="en-US" sz="1200" dirty="0">
                          <a:effectLst/>
                          <a:latin typeface="Calibri" panose="020F0502020204030204" pitchFamily="34" charset="0"/>
                          <a:ea typeface="Arial" panose="020B0604020202020204" pitchFamily="34" charset="0"/>
                          <a:cs typeface="Calibri" panose="020F0502020204030204" pitchFamily="34" charset="0"/>
                        </a:rPr>
                        <a:t>35.5 – 55.4</a:t>
                      </a:r>
                    </a:p>
                  </a:txBody>
                  <a:tcPr marL="63500" marR="63500" marT="63500" marB="63500" anchor="ctr">
                    <a:solidFill>
                      <a:schemeClr val="accent3">
                        <a:lumMod val="20000"/>
                        <a:lumOff val="80000"/>
                      </a:schemeClr>
                    </a:solidFill>
                  </a:tcPr>
                </a:tc>
                <a:tc>
                  <a:txBody>
                    <a:bodyPr/>
                    <a:lstStyle/>
                    <a:p>
                      <a:pPr marL="21590" marR="0" algn="ctr">
                        <a:lnSpc>
                          <a:spcPct val="90000"/>
                        </a:lnSpc>
                        <a:spcBef>
                          <a:spcPts val="600"/>
                        </a:spcBef>
                        <a:spcAft>
                          <a:spcPts val="0"/>
                        </a:spcAft>
                      </a:pPr>
                      <a:r>
                        <a:rPr lang="en-US" sz="1200" dirty="0">
                          <a:effectLst/>
                          <a:latin typeface="Calibri" panose="020F0502020204030204" pitchFamily="34" charset="0"/>
                          <a:ea typeface="Arial" panose="020B0604020202020204" pitchFamily="34" charset="0"/>
                          <a:cs typeface="Calibri" panose="020F0502020204030204" pitchFamily="34" charset="0"/>
                        </a:rPr>
                        <a:t>Unhealthy for Sensitive Groups</a:t>
                      </a:r>
                    </a:p>
                  </a:txBody>
                  <a:tcPr marL="63500" marR="63500" marT="63500" marB="63500" anchor="ctr">
                    <a:solidFill>
                      <a:schemeClr val="accent3">
                        <a:lumMod val="20000"/>
                        <a:lumOff val="80000"/>
                      </a:schemeClr>
                    </a:solidFill>
                  </a:tcPr>
                </a:tc>
                <a:tc>
                  <a:txBody>
                    <a:bodyPr/>
                    <a:lstStyle/>
                    <a:p>
                      <a:pPr marL="34290" marR="0" algn="l">
                        <a:lnSpc>
                          <a:spcPct val="90000"/>
                        </a:lnSpc>
                        <a:spcBef>
                          <a:spcPts val="0"/>
                        </a:spcBef>
                        <a:spcAft>
                          <a:spcPts val="0"/>
                        </a:spcAft>
                      </a:pPr>
                      <a:r>
                        <a:rPr lang="en-US" sz="1200" dirty="0">
                          <a:effectLst/>
                          <a:latin typeface="Calibri" panose="020F0502020204030204" pitchFamily="34" charset="0"/>
                          <a:ea typeface="Arial" panose="020B0604020202020204" pitchFamily="34" charset="0"/>
                          <a:cs typeface="Calibri" panose="020F0502020204030204" pitchFamily="34" charset="0"/>
                        </a:rPr>
                        <a:t>Members of sensitive groups may experience health effects. The general public is not likely to be affected.</a:t>
                      </a:r>
                    </a:p>
                  </a:txBody>
                  <a:tcPr marL="63500" marR="63500" marT="63500" marB="63500" anchor="ctr">
                    <a:solidFill>
                      <a:schemeClr val="accent3">
                        <a:lumMod val="20000"/>
                        <a:lumOff val="80000"/>
                      </a:schemeClr>
                    </a:solidFill>
                  </a:tcPr>
                </a:tc>
                <a:tc>
                  <a:txBody>
                    <a:bodyPr/>
                    <a:lstStyle/>
                    <a:p>
                      <a:pPr marL="49530" marR="0" algn="l">
                        <a:lnSpc>
                          <a:spcPct val="90000"/>
                        </a:lnSpc>
                        <a:spcBef>
                          <a:spcPts val="0"/>
                        </a:spcBef>
                        <a:spcAft>
                          <a:spcPts val="0"/>
                        </a:spcAft>
                      </a:pPr>
                      <a:r>
                        <a:rPr lang="en-US" sz="1200" dirty="0">
                          <a:effectLst/>
                          <a:latin typeface="Calibri" panose="020F0502020204030204" pitchFamily="34" charset="0"/>
                          <a:ea typeface="Arial" panose="020B0604020202020204" pitchFamily="34" charset="0"/>
                          <a:cs typeface="Calibri" panose="020F0502020204030204" pitchFamily="34" charset="0"/>
                        </a:rPr>
                        <a:t>Recommend evacuation or shelter-in-place for</a:t>
                      </a:r>
                    </a:p>
                    <a:p>
                      <a:pPr marL="49530" marR="0" algn="l">
                        <a:lnSpc>
                          <a:spcPct val="90000"/>
                        </a:lnSpc>
                        <a:spcBef>
                          <a:spcPts val="0"/>
                        </a:spcBef>
                        <a:spcAft>
                          <a:spcPts val="0"/>
                        </a:spcAft>
                      </a:pPr>
                      <a:r>
                        <a:rPr lang="en-US" sz="1200" dirty="0">
                          <a:effectLst/>
                          <a:latin typeface="Calibri" panose="020F0502020204030204" pitchFamily="34" charset="0"/>
                          <a:ea typeface="Arial" panose="020B0604020202020204" pitchFamily="34" charset="0"/>
                          <a:cs typeface="Calibri" panose="020F0502020204030204" pitchFamily="34" charset="0"/>
                        </a:rPr>
                        <a:t>Sensitive populations. </a:t>
                      </a:r>
                    </a:p>
                  </a:txBody>
                  <a:tcPr marL="63500" marR="63500" marT="63500" marB="63500" anchor="ctr">
                    <a:solidFill>
                      <a:schemeClr val="accent3">
                        <a:lumMod val="20000"/>
                        <a:lumOff val="80000"/>
                      </a:schemeClr>
                    </a:solidFill>
                  </a:tcPr>
                </a:tc>
                <a:extLst>
                  <a:ext uri="{0D108BD9-81ED-4DB2-BD59-A6C34878D82A}">
                    <a16:rowId xmlns:a16="http://schemas.microsoft.com/office/drawing/2014/main" val="2157241607"/>
                  </a:ext>
                </a:extLst>
              </a:tr>
              <a:tr h="939501">
                <a:tc>
                  <a:txBody>
                    <a:bodyPr/>
                    <a:lstStyle/>
                    <a:p>
                      <a:pPr marL="0" marR="44450" algn="ctr" rtl="0">
                        <a:lnSpc>
                          <a:spcPct val="90000"/>
                        </a:lnSpc>
                        <a:spcBef>
                          <a:spcPts val="600"/>
                        </a:spcBef>
                        <a:spcAft>
                          <a:spcPts val="0"/>
                        </a:spcAft>
                        <a:buClr>
                          <a:srgbClr val="000000"/>
                        </a:buClr>
                        <a:buFont typeface="Arial"/>
                      </a:pPr>
                      <a:r>
                        <a:rPr lang="en-US" sz="1200" b="0" i="0" u="none" strike="noStrike" cap="none" dirty="0">
                          <a:solidFill>
                            <a:schemeClr val="dk1"/>
                          </a:solidFill>
                          <a:effectLst/>
                          <a:latin typeface="Calibri" panose="020F0502020204030204" pitchFamily="34" charset="0"/>
                          <a:ea typeface="Arial" panose="020B0604020202020204" pitchFamily="34" charset="0"/>
                          <a:cs typeface="Calibri" panose="020F0502020204030204" pitchFamily="34" charset="0"/>
                          <a:sym typeface="Arial"/>
                        </a:rPr>
                        <a:t> </a:t>
                      </a:r>
                    </a:p>
                    <a:p>
                      <a:pPr marL="0" marR="44450" algn="ctr" rtl="0">
                        <a:lnSpc>
                          <a:spcPct val="90000"/>
                        </a:lnSpc>
                        <a:spcBef>
                          <a:spcPts val="600"/>
                        </a:spcBef>
                        <a:spcAft>
                          <a:spcPts val="0"/>
                        </a:spcAft>
                        <a:buClr>
                          <a:srgbClr val="000000"/>
                        </a:buClr>
                        <a:buFont typeface="Arial"/>
                      </a:pPr>
                      <a:r>
                        <a:rPr lang="en-US" sz="1200" b="0" i="0" u="none" strike="noStrike" cap="none" dirty="0">
                          <a:solidFill>
                            <a:schemeClr val="dk1"/>
                          </a:solidFill>
                          <a:effectLst/>
                          <a:latin typeface="Calibri" panose="020F0502020204030204" pitchFamily="34" charset="0"/>
                          <a:ea typeface="Arial" panose="020B0604020202020204" pitchFamily="34" charset="0"/>
                          <a:cs typeface="Calibri" panose="020F0502020204030204" pitchFamily="34" charset="0"/>
                          <a:sym typeface="Arial"/>
                        </a:rPr>
                        <a:t>175.1 – 300.0</a:t>
                      </a:r>
                    </a:p>
                  </a:txBody>
                  <a:tcPr marL="63500" marR="63500" marT="63500" marB="63500" anchor="ctr">
                    <a:solidFill>
                      <a:schemeClr val="accent3">
                        <a:lumMod val="20000"/>
                        <a:lumOff val="80000"/>
                      </a:schemeClr>
                    </a:solidFill>
                  </a:tcPr>
                </a:tc>
                <a:tc>
                  <a:txBody>
                    <a:bodyPr/>
                    <a:lstStyle/>
                    <a:p>
                      <a:pPr marL="0" marR="44450" algn="ctr" rtl="0">
                        <a:lnSpc>
                          <a:spcPct val="90000"/>
                        </a:lnSpc>
                        <a:spcBef>
                          <a:spcPts val="600"/>
                        </a:spcBef>
                        <a:spcAft>
                          <a:spcPts val="0"/>
                        </a:spcAft>
                        <a:buClr>
                          <a:srgbClr val="000000"/>
                        </a:buClr>
                        <a:buFont typeface="Arial"/>
                      </a:pPr>
                      <a:r>
                        <a:rPr lang="en-US" sz="1200" b="0" i="0" u="none" strike="noStrike" cap="none" dirty="0">
                          <a:solidFill>
                            <a:schemeClr val="dk1"/>
                          </a:solidFill>
                          <a:effectLst/>
                          <a:latin typeface="Calibri" panose="020F0502020204030204" pitchFamily="34" charset="0"/>
                          <a:ea typeface="Arial" panose="020B0604020202020204" pitchFamily="34" charset="0"/>
                          <a:cs typeface="Calibri" panose="020F0502020204030204" pitchFamily="34" charset="0"/>
                          <a:sym typeface="Arial"/>
                        </a:rPr>
                        <a:t> </a:t>
                      </a:r>
                    </a:p>
                    <a:p>
                      <a:pPr marL="0" marR="44450" algn="ctr" rtl="0">
                        <a:lnSpc>
                          <a:spcPct val="90000"/>
                        </a:lnSpc>
                        <a:spcBef>
                          <a:spcPts val="600"/>
                        </a:spcBef>
                        <a:spcAft>
                          <a:spcPts val="0"/>
                        </a:spcAft>
                        <a:buClr>
                          <a:srgbClr val="000000"/>
                        </a:buClr>
                        <a:buFont typeface="Arial"/>
                      </a:pPr>
                      <a:r>
                        <a:rPr lang="en-US" sz="1200" b="0" i="0" u="none" strike="noStrike" cap="none" dirty="0">
                          <a:solidFill>
                            <a:schemeClr val="dk1"/>
                          </a:solidFill>
                          <a:effectLst/>
                          <a:latin typeface="Calibri" panose="020F0502020204030204" pitchFamily="34" charset="0"/>
                          <a:ea typeface="Arial" panose="020B0604020202020204" pitchFamily="34" charset="0"/>
                          <a:cs typeface="Calibri" panose="020F0502020204030204" pitchFamily="34" charset="0"/>
                          <a:sym typeface="Arial"/>
                        </a:rPr>
                        <a:t>55.5 - 150.4</a:t>
                      </a:r>
                    </a:p>
                  </a:txBody>
                  <a:tcPr marL="63500" marR="63500" marT="63500" marB="63500" anchor="ctr">
                    <a:solidFill>
                      <a:schemeClr val="accent3">
                        <a:lumMod val="20000"/>
                        <a:lumOff val="80000"/>
                      </a:schemeClr>
                    </a:solidFill>
                  </a:tcPr>
                </a:tc>
                <a:tc>
                  <a:txBody>
                    <a:bodyPr/>
                    <a:lstStyle/>
                    <a:p>
                      <a:pPr marL="0" marR="44450" algn="ctr" rtl="0">
                        <a:lnSpc>
                          <a:spcPct val="90000"/>
                        </a:lnSpc>
                        <a:spcBef>
                          <a:spcPts val="600"/>
                        </a:spcBef>
                        <a:spcAft>
                          <a:spcPts val="0"/>
                        </a:spcAft>
                        <a:buClr>
                          <a:srgbClr val="000000"/>
                        </a:buClr>
                        <a:buFont typeface="Arial"/>
                      </a:pPr>
                      <a:r>
                        <a:rPr lang="en-US" sz="1200" b="0" i="0" u="none" strike="noStrike" cap="none" dirty="0">
                          <a:solidFill>
                            <a:schemeClr val="dk1"/>
                          </a:solidFill>
                          <a:effectLst/>
                          <a:latin typeface="Calibri" panose="020F0502020204030204" pitchFamily="34" charset="0"/>
                          <a:ea typeface="Arial" panose="020B0604020202020204" pitchFamily="34" charset="0"/>
                          <a:cs typeface="Calibri" panose="020F0502020204030204" pitchFamily="34" charset="0"/>
                          <a:sym typeface="Arial"/>
                        </a:rPr>
                        <a:t> </a:t>
                      </a:r>
                    </a:p>
                    <a:p>
                      <a:pPr marL="0" marR="44450" algn="ctr" rtl="0">
                        <a:lnSpc>
                          <a:spcPct val="90000"/>
                        </a:lnSpc>
                        <a:spcBef>
                          <a:spcPts val="600"/>
                        </a:spcBef>
                        <a:spcAft>
                          <a:spcPts val="0"/>
                        </a:spcAft>
                        <a:buClr>
                          <a:srgbClr val="000000"/>
                        </a:buClr>
                        <a:buFont typeface="Arial"/>
                      </a:pPr>
                      <a:r>
                        <a:rPr lang="en-US" sz="1200" b="0" i="0" u="none" strike="noStrike" cap="none" dirty="0">
                          <a:solidFill>
                            <a:schemeClr val="dk1"/>
                          </a:solidFill>
                          <a:effectLst/>
                          <a:latin typeface="Calibri" panose="020F0502020204030204" pitchFamily="34" charset="0"/>
                          <a:ea typeface="Arial" panose="020B0604020202020204" pitchFamily="34" charset="0"/>
                          <a:cs typeface="Calibri" panose="020F0502020204030204" pitchFamily="34" charset="0"/>
                          <a:sym typeface="Arial"/>
                        </a:rPr>
                        <a:t>Unhealthy</a:t>
                      </a:r>
                    </a:p>
                  </a:txBody>
                  <a:tcPr marL="63500" marR="63500" marT="63500" marB="63500" anchor="ctr">
                    <a:solidFill>
                      <a:schemeClr val="accent3">
                        <a:lumMod val="20000"/>
                        <a:lumOff val="80000"/>
                      </a:schemeClr>
                    </a:solidFill>
                  </a:tcPr>
                </a:tc>
                <a:tc>
                  <a:txBody>
                    <a:bodyPr/>
                    <a:lstStyle/>
                    <a:p>
                      <a:pPr marL="0" marR="44450" algn="l" rtl="0">
                        <a:lnSpc>
                          <a:spcPct val="90000"/>
                        </a:lnSpc>
                        <a:spcBef>
                          <a:spcPts val="600"/>
                        </a:spcBef>
                        <a:spcAft>
                          <a:spcPts val="0"/>
                        </a:spcAft>
                        <a:buClr>
                          <a:srgbClr val="000000"/>
                        </a:buClr>
                        <a:buFont typeface="Arial"/>
                      </a:pPr>
                      <a:r>
                        <a:rPr lang="en-US" sz="1200" b="0" i="0" u="none" strike="noStrike" cap="none" dirty="0">
                          <a:solidFill>
                            <a:schemeClr val="dk1"/>
                          </a:solidFill>
                          <a:effectLst/>
                          <a:latin typeface="Calibri" panose="020F0502020204030204" pitchFamily="34" charset="0"/>
                          <a:ea typeface="Arial" panose="020B0604020202020204" pitchFamily="34" charset="0"/>
                          <a:cs typeface="Calibri" panose="020F0502020204030204" pitchFamily="34" charset="0"/>
                          <a:sym typeface="Arial"/>
                        </a:rPr>
                        <a:t>Everyone may begin to experience health effects; members of sensitive groups may experience more serious health effects.</a:t>
                      </a:r>
                    </a:p>
                  </a:txBody>
                  <a:tcPr marL="63500" marR="63500" marT="63500" marB="63500" anchor="ctr">
                    <a:solidFill>
                      <a:schemeClr val="accent3">
                        <a:lumMod val="20000"/>
                        <a:lumOff val="80000"/>
                      </a:schemeClr>
                    </a:solidFill>
                  </a:tcPr>
                </a:tc>
                <a:tc>
                  <a:txBody>
                    <a:bodyPr/>
                    <a:lstStyle/>
                    <a:p>
                      <a:pPr marL="0" marR="44450" algn="l" rtl="0">
                        <a:lnSpc>
                          <a:spcPct val="90000"/>
                        </a:lnSpc>
                        <a:spcBef>
                          <a:spcPts val="600"/>
                        </a:spcBef>
                        <a:spcAft>
                          <a:spcPts val="0"/>
                        </a:spcAft>
                        <a:buClr>
                          <a:srgbClr val="000000"/>
                        </a:buClr>
                        <a:buFont typeface="Arial"/>
                      </a:pPr>
                      <a:r>
                        <a:rPr lang="en-US" sz="1200" b="0" i="0" u="none" strike="noStrike" cap="none" dirty="0">
                          <a:solidFill>
                            <a:schemeClr val="dk1"/>
                          </a:solidFill>
                          <a:effectLst/>
                          <a:latin typeface="Calibri" panose="020F0502020204030204" pitchFamily="34" charset="0"/>
                          <a:ea typeface="Arial" panose="020B0604020202020204" pitchFamily="34" charset="0"/>
                          <a:cs typeface="Calibri" panose="020F0502020204030204" pitchFamily="34" charset="0"/>
                          <a:sym typeface="Arial"/>
                        </a:rPr>
                        <a:t>Consider closing schools and cancelling outdoor events. Recommend shelter-in-place for affected neighborhoods.</a:t>
                      </a:r>
                    </a:p>
                  </a:txBody>
                  <a:tcPr marL="63500" marR="63500" marT="63500" marB="63500" anchor="ctr">
                    <a:solidFill>
                      <a:schemeClr val="accent3">
                        <a:lumMod val="20000"/>
                        <a:lumOff val="80000"/>
                      </a:schemeClr>
                    </a:solidFill>
                  </a:tcPr>
                </a:tc>
                <a:extLst>
                  <a:ext uri="{0D108BD9-81ED-4DB2-BD59-A6C34878D82A}">
                    <a16:rowId xmlns:a16="http://schemas.microsoft.com/office/drawing/2014/main" val="1433011794"/>
                  </a:ext>
                </a:extLst>
              </a:tr>
              <a:tr h="1102281">
                <a:tc>
                  <a:txBody>
                    <a:bodyPr/>
                    <a:lstStyle/>
                    <a:p>
                      <a:pPr marL="0" marR="44450" algn="ctr" rtl="0">
                        <a:lnSpc>
                          <a:spcPct val="90000"/>
                        </a:lnSpc>
                        <a:spcBef>
                          <a:spcPts val="600"/>
                        </a:spcBef>
                        <a:spcAft>
                          <a:spcPts val="0"/>
                        </a:spcAft>
                        <a:buClr>
                          <a:srgbClr val="000000"/>
                        </a:buClr>
                        <a:buFont typeface="Arial"/>
                      </a:pPr>
                      <a:r>
                        <a:rPr lang="en-US" sz="1200" b="0" i="0" u="none" strike="noStrike" cap="none">
                          <a:solidFill>
                            <a:schemeClr val="dk1"/>
                          </a:solidFill>
                          <a:effectLst/>
                          <a:latin typeface="Calibri" panose="020F0502020204030204" pitchFamily="34" charset="0"/>
                          <a:ea typeface="Arial" panose="020B0604020202020204" pitchFamily="34" charset="0"/>
                          <a:cs typeface="Calibri" panose="020F0502020204030204" pitchFamily="34" charset="0"/>
                          <a:sym typeface="Arial"/>
                        </a:rPr>
                        <a:t> </a:t>
                      </a:r>
                    </a:p>
                    <a:p>
                      <a:pPr marL="0" marR="44450" algn="ctr" rtl="0">
                        <a:lnSpc>
                          <a:spcPct val="90000"/>
                        </a:lnSpc>
                        <a:spcBef>
                          <a:spcPts val="600"/>
                        </a:spcBef>
                        <a:spcAft>
                          <a:spcPts val="0"/>
                        </a:spcAft>
                        <a:buClr>
                          <a:srgbClr val="000000"/>
                        </a:buClr>
                        <a:buFont typeface="Arial"/>
                      </a:pPr>
                      <a:r>
                        <a:rPr lang="en-US" sz="1200" b="0" i="0" u="none" strike="noStrike" cap="none">
                          <a:solidFill>
                            <a:schemeClr val="dk1"/>
                          </a:solidFill>
                          <a:effectLst/>
                          <a:latin typeface="Calibri" panose="020F0502020204030204" pitchFamily="34" charset="0"/>
                          <a:ea typeface="Arial" panose="020B0604020202020204" pitchFamily="34" charset="0"/>
                          <a:cs typeface="Calibri" panose="020F0502020204030204" pitchFamily="34" charset="0"/>
                          <a:sym typeface="Arial"/>
                        </a:rPr>
                        <a:t>300.1 - 500.0</a:t>
                      </a:r>
                    </a:p>
                  </a:txBody>
                  <a:tcPr marL="63500" marR="63500" marT="63500" marB="63500">
                    <a:solidFill>
                      <a:schemeClr val="accent3">
                        <a:lumMod val="20000"/>
                        <a:lumOff val="80000"/>
                      </a:schemeClr>
                    </a:solidFill>
                  </a:tcPr>
                </a:tc>
                <a:tc>
                  <a:txBody>
                    <a:bodyPr/>
                    <a:lstStyle/>
                    <a:p>
                      <a:pPr marL="0" marR="44450" algn="ctr" rtl="0">
                        <a:lnSpc>
                          <a:spcPct val="90000"/>
                        </a:lnSpc>
                        <a:spcBef>
                          <a:spcPts val="600"/>
                        </a:spcBef>
                        <a:spcAft>
                          <a:spcPts val="0"/>
                        </a:spcAft>
                        <a:buClr>
                          <a:srgbClr val="000000"/>
                        </a:buClr>
                        <a:buFont typeface="Arial"/>
                      </a:pPr>
                      <a:r>
                        <a:rPr lang="en-US" sz="1200" b="0" i="0" u="none" strike="noStrike" cap="none" dirty="0">
                          <a:solidFill>
                            <a:schemeClr val="dk1"/>
                          </a:solidFill>
                          <a:effectLst/>
                          <a:latin typeface="Calibri" panose="020F0502020204030204" pitchFamily="34" charset="0"/>
                          <a:ea typeface="Arial" panose="020B0604020202020204" pitchFamily="34" charset="0"/>
                          <a:cs typeface="Calibri" panose="020F0502020204030204" pitchFamily="34" charset="0"/>
                          <a:sym typeface="Arial"/>
                        </a:rPr>
                        <a:t> </a:t>
                      </a:r>
                    </a:p>
                    <a:p>
                      <a:pPr marL="0" marR="44450" algn="ctr" rtl="0">
                        <a:lnSpc>
                          <a:spcPct val="90000"/>
                        </a:lnSpc>
                        <a:spcBef>
                          <a:spcPts val="600"/>
                        </a:spcBef>
                        <a:spcAft>
                          <a:spcPts val="0"/>
                        </a:spcAft>
                        <a:buClr>
                          <a:srgbClr val="000000"/>
                        </a:buClr>
                        <a:buFont typeface="Arial"/>
                      </a:pPr>
                      <a:r>
                        <a:rPr lang="en-US" sz="1200" b="0" i="0" u="none" strike="noStrike" cap="none" dirty="0">
                          <a:solidFill>
                            <a:schemeClr val="dk1"/>
                          </a:solidFill>
                          <a:effectLst/>
                          <a:latin typeface="Calibri" panose="020F0502020204030204" pitchFamily="34" charset="0"/>
                          <a:ea typeface="Arial" panose="020B0604020202020204" pitchFamily="34" charset="0"/>
                          <a:cs typeface="Calibri" panose="020F0502020204030204" pitchFamily="34" charset="0"/>
                          <a:sym typeface="Arial"/>
                        </a:rPr>
                        <a:t>150.5 - 250.4</a:t>
                      </a:r>
                    </a:p>
                  </a:txBody>
                  <a:tcPr marL="63500" marR="63500" marT="63500" marB="63500">
                    <a:solidFill>
                      <a:schemeClr val="accent3">
                        <a:lumMod val="20000"/>
                        <a:lumOff val="80000"/>
                      </a:schemeClr>
                    </a:solidFill>
                  </a:tcPr>
                </a:tc>
                <a:tc>
                  <a:txBody>
                    <a:bodyPr/>
                    <a:lstStyle/>
                    <a:p>
                      <a:pPr marL="0" marR="44450" algn="ctr" rtl="0">
                        <a:lnSpc>
                          <a:spcPct val="90000"/>
                        </a:lnSpc>
                        <a:spcBef>
                          <a:spcPts val="600"/>
                        </a:spcBef>
                        <a:spcAft>
                          <a:spcPts val="0"/>
                        </a:spcAft>
                        <a:buClr>
                          <a:srgbClr val="000000"/>
                        </a:buClr>
                        <a:buFont typeface="Arial"/>
                      </a:pPr>
                      <a:r>
                        <a:rPr lang="en-US" sz="1200" b="0" i="0" u="none" strike="noStrike" cap="none" dirty="0">
                          <a:solidFill>
                            <a:schemeClr val="dk1"/>
                          </a:solidFill>
                          <a:effectLst/>
                          <a:latin typeface="Calibri" panose="020F0502020204030204" pitchFamily="34" charset="0"/>
                          <a:ea typeface="Arial" panose="020B0604020202020204" pitchFamily="34" charset="0"/>
                          <a:cs typeface="Calibri" panose="020F0502020204030204" pitchFamily="34" charset="0"/>
                          <a:sym typeface="Arial"/>
                        </a:rPr>
                        <a:t> </a:t>
                      </a:r>
                    </a:p>
                    <a:p>
                      <a:pPr marL="0" marR="44450" algn="ctr" rtl="0">
                        <a:lnSpc>
                          <a:spcPct val="90000"/>
                        </a:lnSpc>
                        <a:spcBef>
                          <a:spcPts val="600"/>
                        </a:spcBef>
                        <a:spcAft>
                          <a:spcPts val="0"/>
                        </a:spcAft>
                        <a:buClr>
                          <a:srgbClr val="000000"/>
                        </a:buClr>
                        <a:buFont typeface="Arial"/>
                      </a:pPr>
                      <a:r>
                        <a:rPr lang="en-US" sz="1200" b="0" i="0" u="none" strike="noStrike" cap="none" dirty="0">
                          <a:solidFill>
                            <a:schemeClr val="dk1"/>
                          </a:solidFill>
                          <a:effectLst/>
                          <a:latin typeface="Calibri" panose="020F0502020204030204" pitchFamily="34" charset="0"/>
                          <a:ea typeface="Arial" panose="020B0604020202020204" pitchFamily="34" charset="0"/>
                          <a:cs typeface="Calibri" panose="020F0502020204030204" pitchFamily="34" charset="0"/>
                          <a:sym typeface="Arial"/>
                        </a:rPr>
                        <a:t>Very Unhealthy</a:t>
                      </a:r>
                    </a:p>
                  </a:txBody>
                  <a:tcPr marL="63500" marR="63500" marT="63500" marB="63500">
                    <a:solidFill>
                      <a:schemeClr val="accent3">
                        <a:lumMod val="20000"/>
                        <a:lumOff val="80000"/>
                      </a:schemeClr>
                    </a:solidFill>
                  </a:tcPr>
                </a:tc>
                <a:tc>
                  <a:txBody>
                    <a:bodyPr/>
                    <a:lstStyle/>
                    <a:p>
                      <a:pPr marL="0" marR="44450" algn="l" rtl="0">
                        <a:lnSpc>
                          <a:spcPct val="90000"/>
                        </a:lnSpc>
                        <a:spcBef>
                          <a:spcPts val="600"/>
                        </a:spcBef>
                        <a:spcAft>
                          <a:spcPts val="0"/>
                        </a:spcAft>
                        <a:buClr>
                          <a:srgbClr val="000000"/>
                        </a:buClr>
                        <a:buFont typeface="Arial"/>
                      </a:pPr>
                      <a:r>
                        <a:rPr lang="en-US" sz="1200" b="0" i="0" u="none" strike="noStrike" cap="none">
                          <a:solidFill>
                            <a:schemeClr val="dk1"/>
                          </a:solidFill>
                          <a:effectLst/>
                          <a:latin typeface="Calibri" panose="020F0502020204030204" pitchFamily="34" charset="0"/>
                          <a:ea typeface="Arial" panose="020B0604020202020204" pitchFamily="34" charset="0"/>
                          <a:cs typeface="Calibri" panose="020F0502020204030204" pitchFamily="34" charset="0"/>
                          <a:sym typeface="Arial"/>
                        </a:rPr>
                        <a:t>Health warnings of emergency conditions. The entire population is more likely to be affected.</a:t>
                      </a:r>
                    </a:p>
                  </a:txBody>
                  <a:tcPr marL="63500" marR="63500" marT="63500" marB="63500">
                    <a:solidFill>
                      <a:schemeClr val="accent3">
                        <a:lumMod val="20000"/>
                        <a:lumOff val="80000"/>
                      </a:schemeClr>
                    </a:solidFill>
                  </a:tcPr>
                </a:tc>
                <a:tc>
                  <a:txBody>
                    <a:bodyPr/>
                    <a:lstStyle/>
                    <a:p>
                      <a:pPr marL="0" marR="44450" algn="l" rtl="0">
                        <a:lnSpc>
                          <a:spcPct val="90000"/>
                        </a:lnSpc>
                        <a:spcBef>
                          <a:spcPts val="600"/>
                        </a:spcBef>
                        <a:spcAft>
                          <a:spcPts val="0"/>
                        </a:spcAft>
                        <a:buClr>
                          <a:srgbClr val="000000"/>
                        </a:buClr>
                        <a:buFont typeface="Arial"/>
                      </a:pPr>
                      <a:r>
                        <a:rPr lang="en-US" sz="1200" b="0" i="0" u="none" strike="noStrike" cap="none" dirty="0">
                          <a:solidFill>
                            <a:schemeClr val="dk1"/>
                          </a:solidFill>
                          <a:effectLst/>
                          <a:latin typeface="Calibri" panose="020F0502020204030204" pitchFamily="34" charset="0"/>
                          <a:ea typeface="Arial" panose="020B0604020202020204" pitchFamily="34" charset="0"/>
                          <a:cs typeface="Calibri" panose="020F0502020204030204" pitchFamily="34" charset="0"/>
                          <a:sym typeface="Arial"/>
                        </a:rPr>
                        <a:t>Consider closing schools and cancel all outdoor events. Recommend shelter-in-place and/ or evacuation for affected neighborhoods.</a:t>
                      </a:r>
                    </a:p>
                  </a:txBody>
                  <a:tcPr marL="63500" marR="63500" marT="63500" marB="63500">
                    <a:solidFill>
                      <a:schemeClr val="accent3">
                        <a:lumMod val="20000"/>
                        <a:lumOff val="80000"/>
                      </a:schemeClr>
                    </a:solidFill>
                  </a:tcPr>
                </a:tc>
                <a:extLst>
                  <a:ext uri="{0D108BD9-81ED-4DB2-BD59-A6C34878D82A}">
                    <a16:rowId xmlns:a16="http://schemas.microsoft.com/office/drawing/2014/main" val="1990581143"/>
                  </a:ext>
                </a:extLst>
              </a:tr>
              <a:tr h="939501">
                <a:tc>
                  <a:txBody>
                    <a:bodyPr/>
                    <a:lstStyle/>
                    <a:p>
                      <a:pPr marL="0" marR="44450" algn="ctr" rtl="0">
                        <a:lnSpc>
                          <a:spcPct val="90000"/>
                        </a:lnSpc>
                        <a:spcBef>
                          <a:spcPts val="600"/>
                        </a:spcBef>
                        <a:spcAft>
                          <a:spcPts val="0"/>
                        </a:spcAft>
                        <a:buClr>
                          <a:srgbClr val="000000"/>
                        </a:buClr>
                        <a:buFont typeface="Arial"/>
                      </a:pPr>
                      <a:r>
                        <a:rPr lang="en-US" sz="1200" b="0" i="0" u="none" strike="noStrike" cap="none" dirty="0">
                          <a:solidFill>
                            <a:schemeClr val="dk1"/>
                          </a:solidFill>
                          <a:effectLst/>
                          <a:latin typeface="Calibri" panose="020F0502020204030204" pitchFamily="34" charset="0"/>
                          <a:ea typeface="Arial" panose="020B0604020202020204" pitchFamily="34" charset="0"/>
                          <a:cs typeface="Calibri" panose="020F0502020204030204" pitchFamily="34" charset="0"/>
                          <a:sym typeface="Arial"/>
                        </a:rPr>
                        <a:t> </a:t>
                      </a:r>
                    </a:p>
                    <a:p>
                      <a:pPr marL="0" marR="44450" algn="ctr" rtl="0">
                        <a:lnSpc>
                          <a:spcPct val="90000"/>
                        </a:lnSpc>
                        <a:spcBef>
                          <a:spcPts val="600"/>
                        </a:spcBef>
                        <a:spcAft>
                          <a:spcPts val="0"/>
                        </a:spcAft>
                        <a:buClr>
                          <a:srgbClr val="000000"/>
                        </a:buClr>
                        <a:buFont typeface="Arial"/>
                      </a:pPr>
                      <a:r>
                        <a:rPr lang="en-US" sz="1200" b="0" i="0" u="none" strike="noStrike" cap="none" dirty="0">
                          <a:solidFill>
                            <a:schemeClr val="dk1"/>
                          </a:solidFill>
                          <a:effectLst/>
                          <a:latin typeface="Calibri" panose="020F0502020204030204" pitchFamily="34" charset="0"/>
                          <a:ea typeface="Arial" panose="020B0604020202020204" pitchFamily="34" charset="0"/>
                          <a:cs typeface="Calibri" panose="020F0502020204030204" pitchFamily="34" charset="0"/>
                          <a:sym typeface="Arial"/>
                        </a:rPr>
                        <a:t>&gt; 500.0</a:t>
                      </a:r>
                    </a:p>
                  </a:txBody>
                  <a:tcPr marL="63500" marR="63500" marT="63500" marB="63500">
                    <a:solidFill>
                      <a:schemeClr val="accent3">
                        <a:lumMod val="20000"/>
                        <a:lumOff val="80000"/>
                      </a:schemeClr>
                    </a:solidFill>
                  </a:tcPr>
                </a:tc>
                <a:tc>
                  <a:txBody>
                    <a:bodyPr/>
                    <a:lstStyle/>
                    <a:p>
                      <a:pPr marL="0" marR="44450" algn="ctr" rtl="0">
                        <a:lnSpc>
                          <a:spcPct val="90000"/>
                        </a:lnSpc>
                        <a:spcBef>
                          <a:spcPts val="600"/>
                        </a:spcBef>
                        <a:spcAft>
                          <a:spcPts val="0"/>
                        </a:spcAft>
                        <a:buClr>
                          <a:srgbClr val="000000"/>
                        </a:buClr>
                        <a:buFont typeface="Arial"/>
                      </a:pPr>
                      <a:r>
                        <a:rPr lang="en-US" sz="1200" b="0" i="0" u="none" strike="noStrike" cap="none" dirty="0">
                          <a:solidFill>
                            <a:schemeClr val="dk1"/>
                          </a:solidFill>
                          <a:effectLst/>
                          <a:latin typeface="Calibri" panose="020F0502020204030204" pitchFamily="34" charset="0"/>
                          <a:ea typeface="Arial" panose="020B0604020202020204" pitchFamily="34" charset="0"/>
                          <a:cs typeface="Calibri" panose="020F0502020204030204" pitchFamily="34" charset="0"/>
                          <a:sym typeface="Arial"/>
                        </a:rPr>
                        <a:t> </a:t>
                      </a:r>
                    </a:p>
                    <a:p>
                      <a:pPr marL="0" marR="44450" algn="ctr" rtl="0">
                        <a:lnSpc>
                          <a:spcPct val="90000"/>
                        </a:lnSpc>
                        <a:spcBef>
                          <a:spcPts val="600"/>
                        </a:spcBef>
                        <a:spcAft>
                          <a:spcPts val="0"/>
                        </a:spcAft>
                        <a:buClr>
                          <a:srgbClr val="000000"/>
                        </a:buClr>
                        <a:buFont typeface="Arial"/>
                      </a:pPr>
                      <a:r>
                        <a:rPr lang="en-US" sz="1200" b="0" i="0" u="none" strike="noStrike" cap="none" dirty="0">
                          <a:solidFill>
                            <a:schemeClr val="dk1"/>
                          </a:solidFill>
                          <a:effectLst/>
                          <a:latin typeface="Calibri" panose="020F0502020204030204" pitchFamily="34" charset="0"/>
                          <a:ea typeface="Arial" panose="020B0604020202020204" pitchFamily="34" charset="0"/>
                          <a:cs typeface="Calibri" panose="020F0502020204030204" pitchFamily="34" charset="0"/>
                          <a:sym typeface="Arial"/>
                        </a:rPr>
                        <a:t>&gt; 250.5</a:t>
                      </a:r>
                    </a:p>
                  </a:txBody>
                  <a:tcPr marL="63500" marR="63500" marT="63500" marB="63500">
                    <a:solidFill>
                      <a:schemeClr val="accent3">
                        <a:lumMod val="20000"/>
                        <a:lumOff val="80000"/>
                      </a:schemeClr>
                    </a:solidFill>
                  </a:tcPr>
                </a:tc>
                <a:tc>
                  <a:txBody>
                    <a:bodyPr/>
                    <a:lstStyle/>
                    <a:p>
                      <a:pPr marL="0" marR="44450" algn="ctr" rtl="0">
                        <a:lnSpc>
                          <a:spcPct val="90000"/>
                        </a:lnSpc>
                        <a:spcBef>
                          <a:spcPts val="600"/>
                        </a:spcBef>
                        <a:spcAft>
                          <a:spcPts val="0"/>
                        </a:spcAft>
                        <a:buClr>
                          <a:srgbClr val="000000"/>
                        </a:buClr>
                        <a:buFont typeface="Arial"/>
                      </a:pPr>
                      <a:r>
                        <a:rPr lang="en-US" sz="1200" b="0" i="0" u="none" strike="noStrike" cap="none" dirty="0">
                          <a:solidFill>
                            <a:schemeClr val="dk1"/>
                          </a:solidFill>
                          <a:effectLst/>
                          <a:latin typeface="Calibri" panose="020F0502020204030204" pitchFamily="34" charset="0"/>
                          <a:ea typeface="Arial" panose="020B0604020202020204" pitchFamily="34" charset="0"/>
                          <a:cs typeface="Calibri" panose="020F0502020204030204" pitchFamily="34" charset="0"/>
                          <a:sym typeface="Arial"/>
                        </a:rPr>
                        <a:t> </a:t>
                      </a:r>
                    </a:p>
                    <a:p>
                      <a:pPr marL="0" marR="44450" algn="ctr" rtl="0">
                        <a:lnSpc>
                          <a:spcPct val="90000"/>
                        </a:lnSpc>
                        <a:spcBef>
                          <a:spcPts val="600"/>
                        </a:spcBef>
                        <a:spcAft>
                          <a:spcPts val="0"/>
                        </a:spcAft>
                        <a:buClr>
                          <a:srgbClr val="000000"/>
                        </a:buClr>
                        <a:buFont typeface="Arial"/>
                      </a:pPr>
                      <a:r>
                        <a:rPr lang="en-US" sz="1200" b="0" i="0" u="none" strike="noStrike" cap="none" dirty="0">
                          <a:solidFill>
                            <a:schemeClr val="dk1"/>
                          </a:solidFill>
                          <a:effectLst/>
                          <a:latin typeface="Calibri" panose="020F0502020204030204" pitchFamily="34" charset="0"/>
                          <a:ea typeface="Arial" panose="020B0604020202020204" pitchFamily="34" charset="0"/>
                          <a:cs typeface="Calibri" panose="020F0502020204030204" pitchFamily="34" charset="0"/>
                          <a:sym typeface="Arial"/>
                        </a:rPr>
                        <a:t>Hazardous</a:t>
                      </a:r>
                    </a:p>
                  </a:txBody>
                  <a:tcPr marL="63500" marR="63500" marT="63500" marB="63500">
                    <a:solidFill>
                      <a:schemeClr val="accent3">
                        <a:lumMod val="20000"/>
                        <a:lumOff val="80000"/>
                      </a:schemeClr>
                    </a:solidFill>
                  </a:tcPr>
                </a:tc>
                <a:tc>
                  <a:txBody>
                    <a:bodyPr/>
                    <a:lstStyle/>
                    <a:p>
                      <a:pPr marL="0" marR="44450" algn="l" rtl="0">
                        <a:lnSpc>
                          <a:spcPct val="90000"/>
                        </a:lnSpc>
                        <a:spcBef>
                          <a:spcPts val="600"/>
                        </a:spcBef>
                        <a:spcAft>
                          <a:spcPts val="0"/>
                        </a:spcAft>
                        <a:buClr>
                          <a:srgbClr val="000000"/>
                        </a:buClr>
                        <a:buFont typeface="Arial"/>
                      </a:pPr>
                      <a:r>
                        <a:rPr lang="en-US" sz="1200" b="0" i="0" u="none" strike="noStrike" cap="none" dirty="0">
                          <a:solidFill>
                            <a:schemeClr val="dk1"/>
                          </a:solidFill>
                          <a:effectLst/>
                          <a:latin typeface="Calibri" panose="020F0502020204030204" pitchFamily="34" charset="0"/>
                          <a:ea typeface="Arial" panose="020B0604020202020204" pitchFamily="34" charset="0"/>
                          <a:cs typeface="Calibri" panose="020F0502020204030204" pitchFamily="34" charset="0"/>
                          <a:sym typeface="Arial"/>
                        </a:rPr>
                        <a:t>Health alert: everyone may experience more serious health effects.</a:t>
                      </a:r>
                    </a:p>
                  </a:txBody>
                  <a:tcPr marL="63500" marR="63500" marT="63500" marB="63500">
                    <a:solidFill>
                      <a:schemeClr val="accent3">
                        <a:lumMod val="20000"/>
                        <a:lumOff val="80000"/>
                      </a:schemeClr>
                    </a:solidFill>
                  </a:tcPr>
                </a:tc>
                <a:tc>
                  <a:txBody>
                    <a:bodyPr/>
                    <a:lstStyle/>
                    <a:p>
                      <a:pPr marL="0" marR="44450" algn="l" rtl="0">
                        <a:lnSpc>
                          <a:spcPct val="90000"/>
                        </a:lnSpc>
                        <a:spcBef>
                          <a:spcPts val="600"/>
                        </a:spcBef>
                        <a:spcAft>
                          <a:spcPts val="0"/>
                        </a:spcAft>
                        <a:buClr>
                          <a:srgbClr val="000000"/>
                        </a:buClr>
                        <a:buFont typeface="Arial"/>
                      </a:pPr>
                      <a:r>
                        <a:rPr lang="en-US" sz="1200" b="0" i="0" u="none" strike="noStrike" cap="none" dirty="0">
                          <a:solidFill>
                            <a:schemeClr val="dk1"/>
                          </a:solidFill>
                          <a:effectLst/>
                          <a:latin typeface="Calibri" panose="020F0502020204030204" pitchFamily="34" charset="0"/>
                          <a:ea typeface="Arial" panose="020B0604020202020204" pitchFamily="34" charset="0"/>
                          <a:cs typeface="Calibri" panose="020F0502020204030204" pitchFamily="34" charset="0"/>
                          <a:sym typeface="Arial"/>
                        </a:rPr>
                        <a:t>Recommend closing schools &amp; cancel outdoor events. Recommend closing workplaces and neighborhood.</a:t>
                      </a:r>
                    </a:p>
                  </a:txBody>
                  <a:tcPr marL="63500" marR="63500" marT="63500" marB="63500">
                    <a:solidFill>
                      <a:schemeClr val="accent3">
                        <a:lumMod val="20000"/>
                        <a:lumOff val="80000"/>
                      </a:schemeClr>
                    </a:solidFill>
                  </a:tcPr>
                </a:tc>
                <a:extLst>
                  <a:ext uri="{0D108BD9-81ED-4DB2-BD59-A6C34878D82A}">
                    <a16:rowId xmlns:a16="http://schemas.microsoft.com/office/drawing/2014/main" val="2742941632"/>
                  </a:ext>
                </a:extLst>
              </a:tr>
            </a:tbl>
          </a:graphicData>
        </a:graphic>
      </p:graphicFrame>
    </p:spTree>
    <p:extLst>
      <p:ext uri="{BB962C8B-B14F-4D97-AF65-F5344CB8AC3E}">
        <p14:creationId xmlns:p14="http://schemas.microsoft.com/office/powerpoint/2010/main" val="6002847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A9EF6-D401-41E1-879C-4D5666BEA60D}"/>
              </a:ext>
            </a:extLst>
          </p:cNvPr>
          <p:cNvSpPr>
            <a:spLocks noGrp="1"/>
          </p:cNvSpPr>
          <p:nvPr>
            <p:ph type="title"/>
          </p:nvPr>
        </p:nvSpPr>
        <p:spPr/>
        <p:txBody>
          <a:bodyPr/>
          <a:lstStyle/>
          <a:p>
            <a:endParaRPr lang="en-US"/>
          </a:p>
        </p:txBody>
      </p:sp>
      <p:pic>
        <p:nvPicPr>
          <p:cNvPr id="5" name="Picture 4">
            <a:extLst>
              <a:ext uri="{FF2B5EF4-FFF2-40B4-BE49-F238E27FC236}">
                <a16:creationId xmlns:a16="http://schemas.microsoft.com/office/drawing/2014/main" id="{B58085DF-B309-46D0-B21E-D9C5BE99CEEC}"/>
              </a:ext>
            </a:extLst>
          </p:cNvPr>
          <p:cNvPicPr>
            <a:picLocks noChangeAspect="1"/>
          </p:cNvPicPr>
          <p:nvPr/>
        </p:nvPicPr>
        <p:blipFill rotWithShape="1">
          <a:blip r:embed="rId3"/>
          <a:srcRect l="7279" t="3366" r="2797" b="5229"/>
          <a:stretch/>
        </p:blipFill>
        <p:spPr>
          <a:xfrm>
            <a:off x="285750" y="-102058"/>
            <a:ext cx="10505573" cy="6775574"/>
          </a:xfrm>
          <a:prstGeom prst="rect">
            <a:avLst/>
          </a:prstGeom>
        </p:spPr>
      </p:pic>
      <p:sp>
        <p:nvSpPr>
          <p:cNvPr id="6" name="Rectangle 5">
            <a:extLst>
              <a:ext uri="{FF2B5EF4-FFF2-40B4-BE49-F238E27FC236}">
                <a16:creationId xmlns:a16="http://schemas.microsoft.com/office/drawing/2014/main" id="{1B2CE87A-4A95-43D8-9187-DA078E4D44C7}"/>
              </a:ext>
            </a:extLst>
          </p:cNvPr>
          <p:cNvSpPr/>
          <p:nvPr/>
        </p:nvSpPr>
        <p:spPr>
          <a:xfrm>
            <a:off x="11144250" y="-102058"/>
            <a:ext cx="1047750" cy="107360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23BC8E9-154E-473D-AFEE-4EE2B5C832EA}"/>
              </a:ext>
            </a:extLst>
          </p:cNvPr>
          <p:cNvSpPr/>
          <p:nvPr/>
        </p:nvSpPr>
        <p:spPr>
          <a:xfrm>
            <a:off x="192505" y="4862376"/>
            <a:ext cx="10951745" cy="18111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5760" indent="-285750">
              <a:spcAft>
                <a:spcPts val="600"/>
              </a:spcAft>
              <a:buFont typeface="Arial" panose="020B0604020202020204" pitchFamily="34" charset="0"/>
              <a:buChar char="•"/>
            </a:pPr>
            <a:r>
              <a:rPr lang="en-US" sz="2400" dirty="0">
                <a:solidFill>
                  <a:schemeClr val="tx1"/>
                </a:solidFill>
                <a:latin typeface="Calibri" panose="020F0502020204030204" pitchFamily="34" charset="0"/>
                <a:cs typeface="Calibri" panose="020F0502020204030204" pitchFamily="34" charset="0"/>
              </a:rPr>
              <a:t>Idealized depiction of ISB operations with potential air monitoring location (for reference only, not to scale)</a:t>
            </a:r>
          </a:p>
          <a:p>
            <a:pPr marL="365760" indent="-285750">
              <a:spcAft>
                <a:spcPts val="600"/>
              </a:spcAft>
              <a:buFont typeface="Arial" panose="020B0604020202020204" pitchFamily="34" charset="0"/>
              <a:buChar char="•"/>
            </a:pPr>
            <a:r>
              <a:rPr lang="en-US" sz="2400" dirty="0">
                <a:solidFill>
                  <a:schemeClr val="tx1"/>
                </a:solidFill>
                <a:latin typeface="Calibri" panose="020F0502020204030204" pitchFamily="34" charset="0"/>
                <a:cs typeface="Calibri" panose="020F0502020204030204" pitchFamily="34" charset="0"/>
              </a:rPr>
              <a:t>Actual locations and type of equipment used for ISB burn operations may vary according to availability of equipment and the objectives of the monitoring activity. </a:t>
            </a:r>
          </a:p>
        </p:txBody>
      </p:sp>
      <p:grpSp>
        <p:nvGrpSpPr>
          <p:cNvPr id="8" name="Google Shape;13;p1">
            <a:extLst>
              <a:ext uri="{FF2B5EF4-FFF2-40B4-BE49-F238E27FC236}">
                <a16:creationId xmlns:a16="http://schemas.microsoft.com/office/drawing/2014/main" id="{E8F9F463-EFA5-4F81-AA27-A2EF35C0132B}"/>
              </a:ext>
            </a:extLst>
          </p:cNvPr>
          <p:cNvGrpSpPr/>
          <p:nvPr/>
        </p:nvGrpSpPr>
        <p:grpSpPr>
          <a:xfrm>
            <a:off x="11063806" y="5824590"/>
            <a:ext cx="948845" cy="948845"/>
            <a:chOff x="8350250" y="4375944"/>
            <a:chExt cx="693600" cy="693600"/>
          </a:xfrm>
        </p:grpSpPr>
        <p:sp>
          <p:nvSpPr>
            <p:cNvPr id="9" name="Google Shape;14;p1">
              <a:extLst>
                <a:ext uri="{FF2B5EF4-FFF2-40B4-BE49-F238E27FC236}">
                  <a16:creationId xmlns:a16="http://schemas.microsoft.com/office/drawing/2014/main" id="{1AE21E3B-7A7C-43F2-94ED-19EE05B69E52}"/>
                </a:ext>
              </a:extLst>
            </p:cNvPr>
            <p:cNvSpPr/>
            <p:nvPr/>
          </p:nvSpPr>
          <p:spPr>
            <a:xfrm>
              <a:off x="8350250" y="4375944"/>
              <a:ext cx="693600" cy="69360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10" name="Google Shape;15;p1">
              <a:extLst>
                <a:ext uri="{FF2B5EF4-FFF2-40B4-BE49-F238E27FC236}">
                  <a16:creationId xmlns:a16="http://schemas.microsoft.com/office/drawing/2014/main" id="{E84A174B-3C3A-4655-B8D9-335ABC2BF16D}"/>
                </a:ext>
              </a:extLst>
            </p:cNvPr>
            <p:cNvPicPr preferRelativeResize="0"/>
            <p:nvPr/>
          </p:nvPicPr>
          <p:blipFill rotWithShape="1">
            <a:blip r:embed="rId4">
              <a:alphaModFix/>
            </a:blip>
            <a:srcRect/>
            <a:stretch/>
          </p:blipFill>
          <p:spPr>
            <a:xfrm>
              <a:off x="8402638" y="4427538"/>
              <a:ext cx="588962" cy="590550"/>
            </a:xfrm>
            <a:prstGeom prst="rect">
              <a:avLst/>
            </a:prstGeom>
            <a:noFill/>
            <a:ln>
              <a:noFill/>
            </a:ln>
          </p:spPr>
        </p:pic>
      </p:grpSp>
    </p:spTree>
    <p:extLst>
      <p:ext uri="{BB962C8B-B14F-4D97-AF65-F5344CB8AC3E}">
        <p14:creationId xmlns:p14="http://schemas.microsoft.com/office/powerpoint/2010/main" val="9885144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7BF67-5989-4213-A148-9908C7E7DEC0}"/>
              </a:ext>
            </a:extLst>
          </p:cNvPr>
          <p:cNvSpPr>
            <a:spLocks noGrp="1"/>
          </p:cNvSpPr>
          <p:nvPr>
            <p:ph type="title"/>
          </p:nvPr>
        </p:nvSpPr>
        <p:spPr>
          <a:xfrm>
            <a:off x="367796" y="693250"/>
            <a:ext cx="10515600" cy="1325700"/>
          </a:xfrm>
        </p:spPr>
        <p:txBody>
          <a:bodyPr/>
          <a:lstStyle/>
          <a:p>
            <a:r>
              <a:rPr lang="en-US" sz="2800" b="1" dirty="0">
                <a:effectLst/>
                <a:latin typeface="Arial" panose="020B0604020202020204" pitchFamily="34" charset="0"/>
                <a:cs typeface="Times New Roman" panose="02020603050405020304" pitchFamily="18" charset="0"/>
              </a:rPr>
              <a:t>ISB Monitoring Data Sample: Graph</a:t>
            </a:r>
            <a:br>
              <a:rPr lang="en-US" sz="2800" b="1" dirty="0">
                <a:effectLst/>
                <a:latin typeface="Arial" panose="020B0604020202020204" pitchFamily="34" charset="0"/>
                <a:cs typeface="Times New Roman" panose="02020603050405020304" pitchFamily="18" charset="0"/>
              </a:rPr>
            </a:br>
            <a:endParaRPr lang="en-US" sz="5400" dirty="0"/>
          </a:p>
        </p:txBody>
      </p:sp>
      <p:sp>
        <p:nvSpPr>
          <p:cNvPr id="3" name="Text Placeholder 2">
            <a:extLst>
              <a:ext uri="{FF2B5EF4-FFF2-40B4-BE49-F238E27FC236}">
                <a16:creationId xmlns:a16="http://schemas.microsoft.com/office/drawing/2014/main" id="{171EA072-C999-4A10-942B-22DDE39D9B49}"/>
              </a:ext>
            </a:extLst>
          </p:cNvPr>
          <p:cNvSpPr>
            <a:spLocks noGrp="1"/>
          </p:cNvSpPr>
          <p:nvPr>
            <p:ph type="body" idx="1"/>
          </p:nvPr>
        </p:nvSpPr>
        <p:spPr>
          <a:xfrm>
            <a:off x="7808325" y="1813550"/>
            <a:ext cx="3219450" cy="4351200"/>
          </a:xfrm>
        </p:spPr>
        <p:txBody>
          <a:bodyPr/>
          <a:lstStyle/>
          <a:p>
            <a:pPr marL="228600" indent="0"/>
            <a:r>
              <a:rPr lang="en-US" sz="2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The TWA provides an indication of the concentration trends, which is a more stable and reliable indicator of exposure to particulates.</a:t>
            </a:r>
            <a:endParaRPr lang="en-US" sz="2800" dirty="0">
              <a:effectLst/>
              <a:latin typeface="Calibri" panose="020F0502020204030204" pitchFamily="34" charset="0"/>
              <a:ea typeface="Times New Roman" panose="02020603050405020304" pitchFamily="18" charset="0"/>
              <a:cs typeface="Calibri" panose="020F0502020204030204" pitchFamily="34" charset="0"/>
            </a:endParaRPr>
          </a:p>
          <a:p>
            <a:endParaRPr lang="en-US" dirty="0"/>
          </a:p>
        </p:txBody>
      </p:sp>
      <p:pic>
        <p:nvPicPr>
          <p:cNvPr id="5" name="Picture 4">
            <a:extLst>
              <a:ext uri="{FF2B5EF4-FFF2-40B4-BE49-F238E27FC236}">
                <a16:creationId xmlns:a16="http://schemas.microsoft.com/office/drawing/2014/main" id="{22937FE0-5F62-4E6F-AD2A-5D45E698AC39}"/>
              </a:ext>
            </a:extLst>
          </p:cNvPr>
          <p:cNvPicPr>
            <a:picLocks noChangeAspect="1"/>
          </p:cNvPicPr>
          <p:nvPr/>
        </p:nvPicPr>
        <p:blipFill>
          <a:blip r:embed="rId3"/>
          <a:stretch>
            <a:fillRect/>
          </a:stretch>
        </p:blipFill>
        <p:spPr>
          <a:xfrm>
            <a:off x="264525" y="1255475"/>
            <a:ext cx="7543800" cy="5467350"/>
          </a:xfrm>
          <a:prstGeom prst="rect">
            <a:avLst/>
          </a:prstGeom>
        </p:spPr>
      </p:pic>
      <p:sp>
        <p:nvSpPr>
          <p:cNvPr id="4" name="TextBox 3">
            <a:extLst>
              <a:ext uri="{FF2B5EF4-FFF2-40B4-BE49-F238E27FC236}">
                <a16:creationId xmlns:a16="http://schemas.microsoft.com/office/drawing/2014/main" id="{231440FF-67BC-4C92-BBE0-528ECDB59EBC}"/>
              </a:ext>
            </a:extLst>
          </p:cNvPr>
          <p:cNvSpPr txBox="1"/>
          <p:nvPr/>
        </p:nvSpPr>
        <p:spPr>
          <a:xfrm>
            <a:off x="367796" y="6473371"/>
            <a:ext cx="678904" cy="249454"/>
          </a:xfrm>
          <a:prstGeom prst="rect">
            <a:avLst/>
          </a:prstGeom>
          <a:solidFill>
            <a:schemeClr val="bg1"/>
          </a:solidFill>
          <a:ln>
            <a:solidFill>
              <a:schemeClr val="bg1"/>
            </a:solidFill>
          </a:ln>
        </p:spPr>
        <p:txBody>
          <a:bodyPr wrap="square" rtlCol="0">
            <a:spAutoFit/>
          </a:bodyPr>
          <a:lstStyle/>
          <a:p>
            <a:endParaRPr lang="en-US" dirty="0"/>
          </a:p>
        </p:txBody>
      </p:sp>
    </p:spTree>
    <p:extLst>
      <p:ext uri="{BB962C8B-B14F-4D97-AF65-F5344CB8AC3E}">
        <p14:creationId xmlns:p14="http://schemas.microsoft.com/office/powerpoint/2010/main" val="24643341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5770F-5CD5-407A-8527-C1CBDD35FDED}"/>
              </a:ext>
            </a:extLst>
          </p:cNvPr>
          <p:cNvSpPr>
            <a:spLocks noGrp="1"/>
          </p:cNvSpPr>
          <p:nvPr>
            <p:ph type="title"/>
          </p:nvPr>
        </p:nvSpPr>
        <p:spPr/>
        <p:txBody>
          <a:bodyPr/>
          <a:lstStyle/>
          <a:p>
            <a:r>
              <a:rPr lang="en-US" sz="4000" dirty="0"/>
              <a:t>ISB Burn Residue and Unburned Oil Human Health Effects </a:t>
            </a:r>
          </a:p>
        </p:txBody>
      </p:sp>
      <p:pic>
        <p:nvPicPr>
          <p:cNvPr id="5" name="Picture 4">
            <a:extLst>
              <a:ext uri="{FF2B5EF4-FFF2-40B4-BE49-F238E27FC236}">
                <a16:creationId xmlns:a16="http://schemas.microsoft.com/office/drawing/2014/main" id="{BE6592F2-6A60-494E-A2A6-3D59561815ED}"/>
              </a:ext>
            </a:extLst>
          </p:cNvPr>
          <p:cNvPicPr>
            <a:picLocks noChangeAspect="1"/>
          </p:cNvPicPr>
          <p:nvPr/>
        </p:nvPicPr>
        <p:blipFill>
          <a:blip r:embed="rId3"/>
          <a:stretch>
            <a:fillRect/>
          </a:stretch>
        </p:blipFill>
        <p:spPr>
          <a:xfrm>
            <a:off x="6096000" y="1383135"/>
            <a:ext cx="5819775" cy="4191000"/>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3" name="Text Placeholder 2">
            <a:extLst>
              <a:ext uri="{FF2B5EF4-FFF2-40B4-BE49-F238E27FC236}">
                <a16:creationId xmlns:a16="http://schemas.microsoft.com/office/drawing/2014/main" id="{334BEC61-9B2D-498F-AE44-D3EEF6CFD019}"/>
              </a:ext>
            </a:extLst>
          </p:cNvPr>
          <p:cNvSpPr>
            <a:spLocks noGrp="1"/>
          </p:cNvSpPr>
          <p:nvPr>
            <p:ph type="body" idx="1"/>
          </p:nvPr>
        </p:nvSpPr>
        <p:spPr>
          <a:xfrm>
            <a:off x="5919537" y="5492579"/>
            <a:ext cx="5229725" cy="4351200"/>
          </a:xfrm>
        </p:spPr>
        <p:txBody>
          <a:bodyPr/>
          <a:lstStyle/>
          <a:p>
            <a:pPr marL="228600" indent="0"/>
            <a:r>
              <a:rPr lang="en-US" sz="1200" b="0" i="0" dirty="0">
                <a:effectLst/>
                <a:latin typeface="Open Sans"/>
              </a:rPr>
              <a:t>Initial testing of burn pan at Joint Maritime Test Facility located in Mobile, Alabama, on Little Sand Island, November 2015. (November 2015 - Little Sand Island, Alabama credit: NOAA)</a:t>
            </a:r>
            <a:endParaRPr lang="en-US" sz="1200" dirty="0"/>
          </a:p>
        </p:txBody>
      </p:sp>
      <p:sp>
        <p:nvSpPr>
          <p:cNvPr id="7" name="TextBox 6">
            <a:extLst>
              <a:ext uri="{FF2B5EF4-FFF2-40B4-BE49-F238E27FC236}">
                <a16:creationId xmlns:a16="http://schemas.microsoft.com/office/drawing/2014/main" id="{590D87D4-1B00-4768-938D-F34E9386D6F6}"/>
              </a:ext>
            </a:extLst>
          </p:cNvPr>
          <p:cNvSpPr txBox="1"/>
          <p:nvPr/>
        </p:nvSpPr>
        <p:spPr>
          <a:xfrm>
            <a:off x="368969" y="1995625"/>
            <a:ext cx="5638800" cy="4616648"/>
          </a:xfrm>
          <a:prstGeom prst="rect">
            <a:avLst/>
          </a:prstGeom>
          <a:noFill/>
        </p:spPr>
        <p:txBody>
          <a:bodyPr wrap="square" rtlCol="0">
            <a:spAutoFit/>
          </a:bodyPr>
          <a:lstStyle/>
          <a:p>
            <a:pPr marL="285750" indent="-285750" algn="l">
              <a:spcAft>
                <a:spcPts val="1200"/>
              </a:spcAft>
              <a:buFont typeface="Arial" panose="020B0604020202020204" pitchFamily="34" charset="0"/>
              <a:buChar char="•"/>
            </a:pPr>
            <a:r>
              <a:rPr lang="en-US" sz="2400" b="0" i="0" dirty="0">
                <a:solidFill>
                  <a:srgbClr val="000000"/>
                </a:solidFill>
                <a:effectLst/>
                <a:latin typeface="Calibri" panose="020F0502020204030204" pitchFamily="34" charset="0"/>
                <a:cs typeface="Calibri" panose="020F0502020204030204" pitchFamily="34" charset="0"/>
              </a:rPr>
              <a:t>Consists primarily of heavier hydrocarbon compounds that, with the possible exception of PAHs, are less toxic as they have burned off the more volatile/toxic components.</a:t>
            </a:r>
            <a:endParaRPr lang="en-US" sz="2400" dirty="0">
              <a:latin typeface="Calibri" panose="020F0502020204030204" pitchFamily="34" charset="0"/>
              <a:cs typeface="Calibri" panose="020F0502020204030204" pitchFamily="34" charset="0"/>
            </a:endParaRPr>
          </a:p>
          <a:p>
            <a:pPr marL="285750" indent="-285750" algn="l">
              <a:spcAft>
                <a:spcPts val="1200"/>
              </a:spcAft>
              <a:buFont typeface="Arial" panose="020B0604020202020204" pitchFamily="34" charset="0"/>
              <a:buChar char="•"/>
            </a:pPr>
            <a:r>
              <a:rPr lang="en-US" sz="2400" b="0" i="0" dirty="0">
                <a:solidFill>
                  <a:srgbClr val="000000"/>
                </a:solidFill>
                <a:effectLst/>
                <a:latin typeface="Calibri" panose="020F0502020204030204" pitchFamily="34" charset="0"/>
                <a:cs typeface="Calibri" panose="020F0502020204030204" pitchFamily="34" charset="0"/>
              </a:rPr>
              <a:t>Residue can range from thick, sticky liquids to semi-solid tar-like or brittle substances. </a:t>
            </a:r>
            <a:endParaRPr lang="en-US" sz="2400" dirty="0">
              <a:latin typeface="Calibri" panose="020F0502020204030204" pitchFamily="34" charset="0"/>
              <a:cs typeface="Calibri" panose="020F0502020204030204" pitchFamily="34" charset="0"/>
            </a:endParaRPr>
          </a:p>
          <a:p>
            <a:pPr marL="285750" indent="-285750" algn="l">
              <a:spcAft>
                <a:spcPts val="1200"/>
              </a:spcAft>
              <a:buFont typeface="Arial" panose="020B0604020202020204" pitchFamily="34" charset="0"/>
              <a:buChar char="•"/>
            </a:pPr>
            <a:r>
              <a:rPr lang="en-US" sz="2400" b="0" i="0" dirty="0">
                <a:solidFill>
                  <a:srgbClr val="000000"/>
                </a:solidFill>
                <a:effectLst/>
                <a:latin typeface="Calibri" panose="020F0502020204030204" pitchFamily="34" charset="0"/>
                <a:cs typeface="Calibri" panose="020F0502020204030204" pitchFamily="34" charset="0"/>
              </a:rPr>
              <a:t>Health effects are generally from  physical contact.</a:t>
            </a:r>
            <a:endParaRPr lang="en-US" sz="2400" dirty="0">
              <a:latin typeface="Calibri" panose="020F0502020204030204" pitchFamily="34" charset="0"/>
              <a:cs typeface="Calibri" panose="020F0502020204030204" pitchFamily="34" charset="0"/>
            </a:endParaRPr>
          </a:p>
          <a:p>
            <a:pPr marL="285750" indent="-285750" algn="l">
              <a:spcAft>
                <a:spcPts val="1200"/>
              </a:spcAft>
              <a:buFont typeface="Arial" panose="020B0604020202020204" pitchFamily="34" charset="0"/>
              <a:buChar char="•"/>
            </a:pPr>
            <a:r>
              <a:rPr lang="en-US" sz="2400" b="0" i="0" dirty="0">
                <a:solidFill>
                  <a:srgbClr val="000000"/>
                </a:solidFill>
                <a:effectLst/>
                <a:latin typeface="Calibri" panose="020F0502020204030204" pitchFamily="34" charset="0"/>
                <a:cs typeface="Calibri" panose="020F0502020204030204" pitchFamily="34" charset="0"/>
              </a:rPr>
              <a:t>Mitigate with gloves / PPE</a:t>
            </a:r>
            <a:endParaRPr lang="en-US"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027973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C1B4C-E88D-4957-B1C2-73CE708ED2AA}"/>
              </a:ext>
            </a:extLst>
          </p:cNvPr>
          <p:cNvSpPr>
            <a:spLocks noGrp="1"/>
          </p:cNvSpPr>
          <p:nvPr>
            <p:ph type="title"/>
          </p:nvPr>
        </p:nvSpPr>
        <p:spPr>
          <a:xfrm>
            <a:off x="644526" y="447277"/>
            <a:ext cx="10515600" cy="1325700"/>
          </a:xfrm>
        </p:spPr>
        <p:txBody>
          <a:bodyPr/>
          <a:lstStyle/>
          <a:p>
            <a:r>
              <a:rPr lang="en-US" sz="4000" dirty="0"/>
              <a:t>Reality: ISB Safety Hazards for Responders</a:t>
            </a:r>
          </a:p>
        </p:txBody>
      </p:sp>
      <p:sp>
        <p:nvSpPr>
          <p:cNvPr id="3" name="Text Placeholder 2">
            <a:extLst>
              <a:ext uri="{FF2B5EF4-FFF2-40B4-BE49-F238E27FC236}">
                <a16:creationId xmlns:a16="http://schemas.microsoft.com/office/drawing/2014/main" id="{EFE8BEE9-8E3D-43BE-AA1F-A48849326DA2}"/>
              </a:ext>
            </a:extLst>
          </p:cNvPr>
          <p:cNvSpPr>
            <a:spLocks noGrp="1"/>
          </p:cNvSpPr>
          <p:nvPr>
            <p:ph type="body" idx="1"/>
          </p:nvPr>
        </p:nvSpPr>
        <p:spPr>
          <a:xfrm>
            <a:off x="415310" y="967920"/>
            <a:ext cx="10974031" cy="3664223"/>
          </a:xfrm>
        </p:spPr>
        <p:txBody>
          <a:bodyPr/>
          <a:lstStyle/>
          <a:p>
            <a:endParaRPr lang="en-US" dirty="0"/>
          </a:p>
          <a:p>
            <a:pPr marL="685800" indent="-457200">
              <a:spcAft>
                <a:spcPts val="600"/>
              </a:spcAft>
              <a:buFont typeface="Arial" panose="020B0604020202020204" pitchFamily="34" charset="0"/>
              <a:buChar char="•"/>
            </a:pPr>
            <a:r>
              <a:rPr lang="en-US" sz="2550" dirty="0">
                <a:latin typeface="Calibri" panose="020F0502020204030204" pitchFamily="34" charset="0"/>
                <a:cs typeface="Calibri" panose="020F0502020204030204" pitchFamily="34" charset="0"/>
              </a:rPr>
              <a:t>Despite perceived hazards of ISB ignition, fire, and the smoke plume, these have not been found to present the highest risks to responders. </a:t>
            </a:r>
          </a:p>
          <a:p>
            <a:pPr marL="685800" indent="-457200">
              <a:buFont typeface="Arial" panose="020B0604020202020204" pitchFamily="34" charset="0"/>
              <a:buChar char="•"/>
            </a:pPr>
            <a:r>
              <a:rPr lang="en-US" sz="2550" dirty="0">
                <a:latin typeface="Calibri" panose="020F0502020204030204" pitchFamily="34" charset="0"/>
                <a:cs typeface="Calibri" panose="020F0502020204030204" pitchFamily="34" charset="0"/>
              </a:rPr>
              <a:t>Lessons learned and injury logs from responses where ISB was used as a countermeasure, show highest hazards were due to: vessel to vessel transfers, thermal stress (i.e., heat stress not from ISB), fatigue, slips, trips and falls (e.g., on small boats or crew vessels) and ergonomics (e.g., hand, arm, back and muscle strain).</a:t>
            </a:r>
          </a:p>
        </p:txBody>
      </p:sp>
      <p:pic>
        <p:nvPicPr>
          <p:cNvPr id="1026" name="Picture 2" descr="OSRO SERVICES | oc-vac">
            <a:extLst>
              <a:ext uri="{FF2B5EF4-FFF2-40B4-BE49-F238E27FC236}">
                <a16:creationId xmlns:a16="http://schemas.microsoft.com/office/drawing/2014/main" id="{4AC99195-46D8-4CED-8BCF-FEC1CAB087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9650" y="4380593"/>
            <a:ext cx="3209019" cy="2300806"/>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ABBF343A-7D6A-412F-B319-8E7F3661CF52}"/>
              </a:ext>
            </a:extLst>
          </p:cNvPr>
          <p:cNvPicPr>
            <a:picLocks noChangeAspect="1"/>
          </p:cNvPicPr>
          <p:nvPr/>
        </p:nvPicPr>
        <p:blipFill>
          <a:blip r:embed="rId4"/>
          <a:stretch>
            <a:fillRect/>
          </a:stretch>
        </p:blipFill>
        <p:spPr>
          <a:xfrm>
            <a:off x="3502452" y="4380593"/>
            <a:ext cx="3457495" cy="2300806"/>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5" name="Picture 4">
            <a:extLst>
              <a:ext uri="{FF2B5EF4-FFF2-40B4-BE49-F238E27FC236}">
                <a16:creationId xmlns:a16="http://schemas.microsoft.com/office/drawing/2014/main" id="{3DB3F141-D62A-44F7-ADBD-5CE17E4D5AD3}"/>
              </a:ext>
            </a:extLst>
          </p:cNvPr>
          <p:cNvPicPr>
            <a:picLocks noChangeAspect="1"/>
          </p:cNvPicPr>
          <p:nvPr/>
        </p:nvPicPr>
        <p:blipFill>
          <a:blip r:embed="rId5"/>
          <a:stretch>
            <a:fillRect/>
          </a:stretch>
        </p:blipFill>
        <p:spPr>
          <a:xfrm>
            <a:off x="7053730" y="4380593"/>
            <a:ext cx="4963139" cy="2300806"/>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extLst>
      <p:ext uri="{BB962C8B-B14F-4D97-AF65-F5344CB8AC3E}">
        <p14:creationId xmlns:p14="http://schemas.microsoft.com/office/powerpoint/2010/main" val="34062388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17C71-1A31-4587-B376-BF2C8F55ACF9}"/>
              </a:ext>
            </a:extLst>
          </p:cNvPr>
          <p:cNvSpPr>
            <a:spLocks noGrp="1"/>
          </p:cNvSpPr>
          <p:nvPr>
            <p:ph type="title"/>
          </p:nvPr>
        </p:nvSpPr>
        <p:spPr>
          <a:xfrm>
            <a:off x="345531" y="646440"/>
            <a:ext cx="10515600" cy="1325700"/>
          </a:xfrm>
        </p:spPr>
        <p:txBody>
          <a:bodyPr/>
          <a:lstStyle/>
          <a:p>
            <a:r>
              <a:rPr lang="en-US" sz="3200" dirty="0"/>
              <a:t>Advancements in technology will lessen responder involvement and reduce human health hazards…</a:t>
            </a:r>
          </a:p>
        </p:txBody>
      </p:sp>
      <p:sp>
        <p:nvSpPr>
          <p:cNvPr id="3" name="Text Placeholder 2">
            <a:extLst>
              <a:ext uri="{FF2B5EF4-FFF2-40B4-BE49-F238E27FC236}">
                <a16:creationId xmlns:a16="http://schemas.microsoft.com/office/drawing/2014/main" id="{701A9A61-3A02-4977-B452-B91C3BF9209E}"/>
              </a:ext>
            </a:extLst>
          </p:cNvPr>
          <p:cNvSpPr>
            <a:spLocks noGrp="1"/>
          </p:cNvSpPr>
          <p:nvPr>
            <p:ph type="body" idx="1"/>
          </p:nvPr>
        </p:nvSpPr>
        <p:spPr>
          <a:xfrm>
            <a:off x="7184782" y="4542819"/>
            <a:ext cx="5007218" cy="4351200"/>
          </a:xfrm>
        </p:spPr>
        <p:txBody>
          <a:bodyPr/>
          <a:lstStyle/>
          <a:p>
            <a:pPr marL="228600" indent="0"/>
            <a:r>
              <a:rPr lang="en-US" sz="1400" i="1" dirty="0">
                <a:effectLst/>
                <a:latin typeface="Calibri" panose="020F0502020204030204" pitchFamily="34" charset="0"/>
                <a:cs typeface="Calibri" panose="020F0502020204030204" pitchFamily="34" charset="0"/>
              </a:rPr>
              <a:t>CRREL, BSEE Conduct In Situ Burn Testing for New Oil Spill Cleaning System: with lower third, bug, outro</a:t>
            </a:r>
          </a:p>
          <a:p>
            <a:endParaRPr lang="en-US" dirty="0"/>
          </a:p>
        </p:txBody>
      </p:sp>
      <p:pic>
        <p:nvPicPr>
          <p:cNvPr id="8" name="Picture 7">
            <a:extLst>
              <a:ext uri="{FF2B5EF4-FFF2-40B4-BE49-F238E27FC236}">
                <a16:creationId xmlns:a16="http://schemas.microsoft.com/office/drawing/2014/main" id="{F8D23C84-A404-41B4-A0F0-F67D3F9D8690}"/>
              </a:ext>
            </a:extLst>
          </p:cNvPr>
          <p:cNvPicPr>
            <a:picLocks noChangeAspect="1"/>
          </p:cNvPicPr>
          <p:nvPr/>
        </p:nvPicPr>
        <p:blipFill>
          <a:blip r:embed="rId3"/>
          <a:stretch>
            <a:fillRect/>
          </a:stretch>
        </p:blipFill>
        <p:spPr>
          <a:xfrm>
            <a:off x="7184782" y="2111721"/>
            <a:ext cx="5007218" cy="2431098"/>
          </a:xfrm>
          <a:prstGeom prst="rect">
            <a:avLst/>
          </a:prstGeom>
        </p:spPr>
      </p:pic>
      <p:sp>
        <p:nvSpPr>
          <p:cNvPr id="10" name="TextBox 9">
            <a:extLst>
              <a:ext uri="{FF2B5EF4-FFF2-40B4-BE49-F238E27FC236}">
                <a16:creationId xmlns:a16="http://schemas.microsoft.com/office/drawing/2014/main" id="{74AF817B-8E57-4A41-98F8-0AE07895D44C}"/>
              </a:ext>
            </a:extLst>
          </p:cNvPr>
          <p:cNvSpPr txBox="1"/>
          <p:nvPr/>
        </p:nvSpPr>
        <p:spPr>
          <a:xfrm>
            <a:off x="345531" y="1972140"/>
            <a:ext cx="6249157" cy="4586640"/>
          </a:xfrm>
          <a:prstGeom prst="rect">
            <a:avLst/>
          </a:prstGeom>
          <a:noFill/>
        </p:spPr>
        <p:txBody>
          <a:bodyPr wrap="square">
            <a:spAutoFit/>
          </a:bodyPr>
          <a:lstStyle/>
          <a:p>
            <a:pPr marL="285750" indent="-285750" algn="l" fontAlgn="base">
              <a:lnSpc>
                <a:spcPct val="103000"/>
              </a:lnSpc>
              <a:spcAft>
                <a:spcPts val="600"/>
              </a:spcAft>
              <a:buFont typeface="Arial" panose="020B0604020202020204" pitchFamily="34" charset="0"/>
              <a:buChar char="•"/>
            </a:pPr>
            <a:r>
              <a:rPr lang="en-US" sz="2000" i="0" dirty="0">
                <a:solidFill>
                  <a:srgbClr val="000000"/>
                </a:solidFill>
                <a:effectLst/>
                <a:latin typeface="Calibri" panose="020F0502020204030204" pitchFamily="34" charset="0"/>
                <a:cs typeface="Calibri" panose="020F0502020204030204" pitchFamily="34" charset="0"/>
              </a:rPr>
              <a:t>Advances in plume dispersion modeling using emissions data from an Unmanned Aircraft System</a:t>
            </a:r>
          </a:p>
          <a:p>
            <a:pPr marL="285750" indent="-285750">
              <a:lnSpc>
                <a:spcPct val="103000"/>
              </a:lnSpc>
              <a:spcAft>
                <a:spcPts val="600"/>
              </a:spcAft>
              <a:buFont typeface="Arial" panose="020B0604020202020204" pitchFamily="34" charset="0"/>
              <a:buChar char="•"/>
            </a:pPr>
            <a:r>
              <a:rPr lang="en-US" sz="2000" dirty="0">
                <a:latin typeface="Calibri" panose="020F0502020204030204" pitchFamily="34" charset="0"/>
                <a:cs typeface="Calibri" panose="020F0502020204030204" pitchFamily="34" charset="0"/>
              </a:rPr>
              <a:t>New boom configurations designed to allow for a more efficient and cleaner burn = less plume </a:t>
            </a:r>
          </a:p>
          <a:p>
            <a:pPr marL="285750" indent="-285750">
              <a:lnSpc>
                <a:spcPct val="103000"/>
              </a:lnSpc>
              <a:spcAft>
                <a:spcPts val="600"/>
              </a:spcAft>
              <a:buFont typeface="Arial" panose="020B0604020202020204" pitchFamily="34" charset="0"/>
              <a:buChar char="•"/>
            </a:pPr>
            <a:r>
              <a:rPr lang="en-US" sz="2000" dirty="0">
                <a:latin typeface="Calibri" panose="020F0502020204030204" pitchFamily="34" charset="0"/>
                <a:cs typeface="Calibri" panose="020F0502020204030204" pitchFamily="34" charset="0"/>
              </a:rPr>
              <a:t>Autonomous Underwater Oil Spill Igniter – BSEE</a:t>
            </a:r>
          </a:p>
          <a:p>
            <a:pPr marL="285750" indent="-285750">
              <a:lnSpc>
                <a:spcPct val="103000"/>
              </a:lnSpc>
              <a:spcAft>
                <a:spcPts val="600"/>
              </a:spcAft>
              <a:buFont typeface="Arial" panose="020B0604020202020204" pitchFamily="34" charset="0"/>
              <a:buChar char="•"/>
            </a:pPr>
            <a:r>
              <a:rPr lang="en-US" sz="2000" dirty="0">
                <a:latin typeface="Calibri" panose="020F0502020204030204" pitchFamily="34" charset="0"/>
                <a:cs typeface="Calibri" panose="020F0502020204030204" pitchFamily="34" charset="0"/>
              </a:rPr>
              <a:t>Quantitative Measurement of In-Situ Burn Efficiency and Rate Efficient Remediation of Oil Spills over Water </a:t>
            </a:r>
          </a:p>
          <a:p>
            <a:pPr marL="285750" indent="-285750">
              <a:lnSpc>
                <a:spcPct val="103000"/>
              </a:lnSpc>
              <a:spcAft>
                <a:spcPts val="600"/>
              </a:spcAft>
              <a:buFont typeface="Arial" panose="020B0604020202020204" pitchFamily="34" charset="0"/>
              <a:buChar char="•"/>
            </a:pPr>
            <a:r>
              <a:rPr lang="en-US" sz="2000" dirty="0">
                <a:latin typeface="Calibri" panose="020F0502020204030204" pitchFamily="34" charset="0"/>
                <a:cs typeface="Calibri" panose="020F0502020204030204" pitchFamily="34" charset="0"/>
              </a:rPr>
              <a:t>Using Fire Whirls Research and Develop Interface Insulation Systems and Vigorous Burn Inducer to Increase ISB Burn Efficiency and Reduce Residue</a:t>
            </a:r>
          </a:p>
          <a:p>
            <a:pPr marL="285750" indent="-285750">
              <a:lnSpc>
                <a:spcPct val="103000"/>
              </a:lnSpc>
              <a:spcAft>
                <a:spcPts val="600"/>
              </a:spcAft>
              <a:buFont typeface="Arial" panose="020B0604020202020204" pitchFamily="34" charset="0"/>
              <a:buChar char="•"/>
            </a:pPr>
            <a:r>
              <a:rPr lang="en-US" sz="2000" dirty="0">
                <a:latin typeface="Calibri" panose="020F0502020204030204" pitchFamily="34" charset="0"/>
                <a:cs typeface="Calibri" panose="020F0502020204030204" pitchFamily="34" charset="0"/>
              </a:rPr>
              <a:t>Research and Develop a Linear Augmented Fire Boom Configuration to Increase Burn Efficiency and Reduce Emissions of Outer Continental Shelf In Situ Burns</a:t>
            </a:r>
          </a:p>
        </p:txBody>
      </p:sp>
    </p:spTree>
    <p:extLst>
      <p:ext uri="{BB962C8B-B14F-4D97-AF65-F5344CB8AC3E}">
        <p14:creationId xmlns:p14="http://schemas.microsoft.com/office/powerpoint/2010/main" val="17727590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F84FE23-ED4B-4C70-8454-C29659F3694F}"/>
              </a:ext>
            </a:extLst>
          </p:cNvPr>
          <p:cNvPicPr>
            <a:picLocks noChangeAspect="1"/>
          </p:cNvPicPr>
          <p:nvPr/>
        </p:nvPicPr>
        <p:blipFill>
          <a:blip r:embed="rId3"/>
          <a:stretch>
            <a:fillRect/>
          </a:stretch>
        </p:blipFill>
        <p:spPr>
          <a:xfrm>
            <a:off x="8784685" y="-107239"/>
            <a:ext cx="3407316" cy="3238500"/>
          </a:xfrm>
          <a:prstGeom prst="rect">
            <a:avLst/>
          </a:prstGeom>
        </p:spPr>
      </p:pic>
      <p:pic>
        <p:nvPicPr>
          <p:cNvPr id="6" name="Picture 5">
            <a:extLst>
              <a:ext uri="{FF2B5EF4-FFF2-40B4-BE49-F238E27FC236}">
                <a16:creationId xmlns:a16="http://schemas.microsoft.com/office/drawing/2014/main" id="{D05B182B-E19D-4AFE-93A5-49B3B0EE25F7}"/>
              </a:ext>
            </a:extLst>
          </p:cNvPr>
          <p:cNvPicPr>
            <a:picLocks noChangeAspect="1"/>
          </p:cNvPicPr>
          <p:nvPr/>
        </p:nvPicPr>
        <p:blipFill>
          <a:blip r:embed="rId4"/>
          <a:stretch>
            <a:fillRect/>
          </a:stretch>
        </p:blipFill>
        <p:spPr>
          <a:xfrm>
            <a:off x="4466684" y="-107239"/>
            <a:ext cx="4318000" cy="3238500"/>
          </a:xfrm>
          <a:prstGeom prst="rect">
            <a:avLst/>
          </a:prstGeom>
        </p:spPr>
      </p:pic>
      <p:pic>
        <p:nvPicPr>
          <p:cNvPr id="5" name="Picture 4">
            <a:extLst>
              <a:ext uri="{FF2B5EF4-FFF2-40B4-BE49-F238E27FC236}">
                <a16:creationId xmlns:a16="http://schemas.microsoft.com/office/drawing/2014/main" id="{8002C1E7-66CD-4CBE-8083-57B0C8E26CE2}"/>
              </a:ext>
            </a:extLst>
          </p:cNvPr>
          <p:cNvPicPr>
            <a:picLocks noChangeAspect="1"/>
          </p:cNvPicPr>
          <p:nvPr/>
        </p:nvPicPr>
        <p:blipFill>
          <a:blip r:embed="rId5"/>
          <a:stretch>
            <a:fillRect/>
          </a:stretch>
        </p:blipFill>
        <p:spPr>
          <a:xfrm>
            <a:off x="0" y="-107239"/>
            <a:ext cx="4495800" cy="3238500"/>
          </a:xfrm>
          <a:prstGeom prst="rect">
            <a:avLst/>
          </a:prstGeom>
        </p:spPr>
      </p:pic>
      <p:sp>
        <p:nvSpPr>
          <p:cNvPr id="2" name="Title 1">
            <a:extLst>
              <a:ext uri="{FF2B5EF4-FFF2-40B4-BE49-F238E27FC236}">
                <a16:creationId xmlns:a16="http://schemas.microsoft.com/office/drawing/2014/main" id="{A3534DFA-6D05-4630-9D7E-F6EA74BD72D1}"/>
              </a:ext>
            </a:extLst>
          </p:cNvPr>
          <p:cNvSpPr>
            <a:spLocks noGrp="1"/>
          </p:cNvSpPr>
          <p:nvPr>
            <p:ph type="title"/>
          </p:nvPr>
        </p:nvSpPr>
        <p:spPr>
          <a:xfrm>
            <a:off x="197224" y="4757299"/>
            <a:ext cx="9232526" cy="1325700"/>
          </a:xfrm>
        </p:spPr>
        <p:txBody>
          <a:bodyPr/>
          <a:lstStyle/>
          <a:p>
            <a:pPr algn="ctr"/>
            <a:r>
              <a:rPr lang="en-US" sz="3600" b="1" i="0" dirty="0">
                <a:solidFill>
                  <a:schemeClr val="accent1">
                    <a:lumMod val="75000"/>
                  </a:schemeClr>
                </a:solidFill>
                <a:effectLst/>
                <a:latin typeface="Open Sans"/>
              </a:rPr>
              <a:t>When Setting Fire to an Oil Spill in a Flooded Louisiana Swamp is a Good Thing</a:t>
            </a:r>
            <a:br>
              <a:rPr lang="en-US" b="1" i="0" dirty="0">
                <a:solidFill>
                  <a:srgbClr val="000000"/>
                </a:solidFill>
                <a:effectLst/>
                <a:latin typeface="Open Sans"/>
              </a:rPr>
            </a:br>
            <a:endParaRPr lang="en-US" dirty="0"/>
          </a:p>
        </p:txBody>
      </p:sp>
      <p:sp>
        <p:nvSpPr>
          <p:cNvPr id="3" name="Text Placeholder 2">
            <a:extLst>
              <a:ext uri="{FF2B5EF4-FFF2-40B4-BE49-F238E27FC236}">
                <a16:creationId xmlns:a16="http://schemas.microsoft.com/office/drawing/2014/main" id="{6C5653D5-421A-42B7-863B-0F58C51CCCC8}"/>
              </a:ext>
            </a:extLst>
          </p:cNvPr>
          <p:cNvSpPr>
            <a:spLocks noGrp="1"/>
          </p:cNvSpPr>
          <p:nvPr>
            <p:ph type="body" idx="1"/>
          </p:nvPr>
        </p:nvSpPr>
        <p:spPr>
          <a:xfrm>
            <a:off x="0" y="3131261"/>
            <a:ext cx="3714750" cy="956400"/>
          </a:xfrm>
        </p:spPr>
        <p:txBody>
          <a:bodyPr/>
          <a:lstStyle/>
          <a:p>
            <a:pPr marL="228600" indent="0"/>
            <a:r>
              <a:rPr lang="en-US" sz="1400" b="0" i="0" dirty="0">
                <a:effectLst/>
                <a:latin typeface="Open Sans"/>
              </a:rPr>
              <a:t>Controlled burn of an oil spill in a Louisiana swamp (January 2013 - Bayou Sorrel, Louisiana credit: U.S. Coast Guard)</a:t>
            </a:r>
            <a:endParaRPr lang="en-US" sz="1400" dirty="0"/>
          </a:p>
        </p:txBody>
      </p:sp>
      <p:sp>
        <p:nvSpPr>
          <p:cNvPr id="8" name="Text Placeholder 2">
            <a:extLst>
              <a:ext uri="{FF2B5EF4-FFF2-40B4-BE49-F238E27FC236}">
                <a16:creationId xmlns:a16="http://schemas.microsoft.com/office/drawing/2014/main" id="{1E42511D-5936-41DB-A15F-E0BD26C8B8B3}"/>
              </a:ext>
            </a:extLst>
          </p:cNvPr>
          <p:cNvSpPr txBox="1">
            <a:spLocks/>
          </p:cNvSpPr>
          <p:nvPr/>
        </p:nvSpPr>
        <p:spPr>
          <a:xfrm>
            <a:off x="4466684" y="3114481"/>
            <a:ext cx="4318000" cy="9564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000000"/>
              </a:buClr>
              <a:buSzPts val="2000"/>
              <a:buFont typeface="Arial"/>
              <a:buNone/>
              <a:defRPr sz="2667" b="0" i="0" u="none" strike="noStrike" cap="none">
                <a:solidFill>
                  <a:schemeClr val="tx1"/>
                </a:solidFill>
                <a:latin typeface="Arial"/>
                <a:ea typeface="Arial"/>
                <a:cs typeface="Arial"/>
                <a:sym typeface="Arial"/>
              </a:defRPr>
            </a:lvl1pPr>
            <a:lvl2pPr marL="914400" marR="0" lvl="1" indent="-355600" algn="l" rtl="0">
              <a:lnSpc>
                <a:spcPct val="90000"/>
              </a:lnSpc>
              <a:spcBef>
                <a:spcPts val="5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pPr marL="228600" indent="0"/>
            <a:r>
              <a:rPr lang="en-US" sz="1400" dirty="0">
                <a:latin typeface="Open Sans"/>
              </a:rPr>
              <a:t>Oil still remains in part of the flooded Louisiana swamp, where a cleanup crew in boats and hip waders worked to sop up the leftover oil using sorbent pads and boom on February 4, 2013. (NOAA/LTJG Kyle Jellison)</a:t>
            </a:r>
          </a:p>
        </p:txBody>
      </p:sp>
      <p:sp>
        <p:nvSpPr>
          <p:cNvPr id="9" name="TextBox 8">
            <a:extLst>
              <a:ext uri="{FF2B5EF4-FFF2-40B4-BE49-F238E27FC236}">
                <a16:creationId xmlns:a16="http://schemas.microsoft.com/office/drawing/2014/main" id="{F5FA6183-089A-4975-AE37-139DE289F192}"/>
              </a:ext>
            </a:extLst>
          </p:cNvPr>
          <p:cNvSpPr txBox="1"/>
          <p:nvPr/>
        </p:nvSpPr>
        <p:spPr>
          <a:xfrm>
            <a:off x="9144000" y="3228179"/>
            <a:ext cx="2850776" cy="1815882"/>
          </a:xfrm>
          <a:prstGeom prst="rect">
            <a:avLst/>
          </a:prstGeom>
          <a:noFill/>
        </p:spPr>
        <p:txBody>
          <a:bodyPr wrap="square" rtlCol="0">
            <a:spAutoFit/>
          </a:bodyPr>
          <a:lstStyle/>
          <a:p>
            <a:r>
              <a:rPr lang="en-US" dirty="0">
                <a:solidFill>
                  <a:schemeClr val="tx1"/>
                </a:solidFill>
                <a:latin typeface="Open Sans"/>
              </a:rPr>
              <a:t>Taken January 19, 2013, after the in situ burn incinerated oil from a wooded swamp at Bayou Sorrel. The landscape may look stark, but the controlled burn removes the oil and allows the vegetation to regenerate in a cleaner environment. (U.S. Coast Guard)</a:t>
            </a:r>
          </a:p>
        </p:txBody>
      </p:sp>
    </p:spTree>
    <p:extLst>
      <p:ext uri="{BB962C8B-B14F-4D97-AF65-F5344CB8AC3E}">
        <p14:creationId xmlns:p14="http://schemas.microsoft.com/office/powerpoint/2010/main" val="15601980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4435266-627E-4793-BEAA-E20D3BCAE909}"/>
              </a:ext>
            </a:extLst>
          </p:cNvPr>
          <p:cNvPicPr>
            <a:picLocks noChangeAspect="1"/>
          </p:cNvPicPr>
          <p:nvPr/>
        </p:nvPicPr>
        <p:blipFill>
          <a:blip r:embed="rId2"/>
          <a:stretch>
            <a:fillRect/>
          </a:stretch>
        </p:blipFill>
        <p:spPr>
          <a:xfrm>
            <a:off x="512176" y="798286"/>
            <a:ext cx="6763839" cy="5950857"/>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pic>
        <p:nvPicPr>
          <p:cNvPr id="7" name="Picture 6">
            <a:extLst>
              <a:ext uri="{FF2B5EF4-FFF2-40B4-BE49-F238E27FC236}">
                <a16:creationId xmlns:a16="http://schemas.microsoft.com/office/drawing/2014/main" id="{AE10A26D-2A2D-4887-ACF4-127395D5ADD0}"/>
              </a:ext>
            </a:extLst>
          </p:cNvPr>
          <p:cNvPicPr>
            <a:picLocks noChangeAspect="1"/>
          </p:cNvPicPr>
          <p:nvPr/>
        </p:nvPicPr>
        <p:blipFill>
          <a:blip r:embed="rId3"/>
          <a:stretch>
            <a:fillRect/>
          </a:stretch>
        </p:blipFill>
        <p:spPr>
          <a:xfrm>
            <a:off x="7393352" y="752235"/>
            <a:ext cx="4170359" cy="4790135"/>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Tree>
    <p:extLst>
      <p:ext uri="{BB962C8B-B14F-4D97-AF65-F5344CB8AC3E}">
        <p14:creationId xmlns:p14="http://schemas.microsoft.com/office/powerpoint/2010/main" val="199262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17C71-1A31-4587-B376-BF2C8F55ACF9}"/>
              </a:ext>
            </a:extLst>
          </p:cNvPr>
          <p:cNvSpPr>
            <a:spLocks noGrp="1"/>
          </p:cNvSpPr>
          <p:nvPr>
            <p:ph type="title"/>
          </p:nvPr>
        </p:nvSpPr>
        <p:spPr>
          <a:xfrm>
            <a:off x="512175" y="487850"/>
            <a:ext cx="10515600" cy="1325700"/>
          </a:xfrm>
        </p:spPr>
        <p:txBody>
          <a:bodyPr/>
          <a:lstStyle/>
          <a:p>
            <a:r>
              <a:rPr lang="en-US" dirty="0"/>
              <a:t>Conclusion</a:t>
            </a:r>
          </a:p>
        </p:txBody>
      </p:sp>
      <p:sp>
        <p:nvSpPr>
          <p:cNvPr id="3" name="Text Placeholder 2">
            <a:extLst>
              <a:ext uri="{FF2B5EF4-FFF2-40B4-BE49-F238E27FC236}">
                <a16:creationId xmlns:a16="http://schemas.microsoft.com/office/drawing/2014/main" id="{701A9A61-3A02-4977-B452-B91C3BF9209E}"/>
              </a:ext>
            </a:extLst>
          </p:cNvPr>
          <p:cNvSpPr>
            <a:spLocks noGrp="1"/>
          </p:cNvSpPr>
          <p:nvPr>
            <p:ph type="body" idx="1"/>
          </p:nvPr>
        </p:nvSpPr>
        <p:spPr>
          <a:xfrm>
            <a:off x="323490" y="1465207"/>
            <a:ext cx="10704286" cy="5283936"/>
          </a:xfrm>
          <a:solidFill>
            <a:schemeClr val="bg1"/>
          </a:solidFill>
        </p:spPr>
        <p:txBody>
          <a:bodyPr/>
          <a:lstStyle/>
          <a:p>
            <a:pPr marL="685800" indent="-457200">
              <a:buFont typeface="Arial" panose="020B0604020202020204" pitchFamily="34" charset="0"/>
              <a:buChar char="•"/>
            </a:pPr>
            <a:r>
              <a:rPr lang="en-US" sz="2250" dirty="0">
                <a:latin typeface="Calibri" panose="020F0502020204030204" pitchFamily="34" charset="0"/>
                <a:cs typeface="Calibri" panose="020F0502020204030204" pitchFamily="34" charset="0"/>
              </a:rPr>
              <a:t>Protection of response personnel can be achieved by adequate training and hierarchy of controls. </a:t>
            </a:r>
          </a:p>
          <a:p>
            <a:pPr marL="685800" indent="-457200">
              <a:buFont typeface="Arial" panose="020B0604020202020204" pitchFamily="34" charset="0"/>
              <a:buChar char="•"/>
            </a:pPr>
            <a:r>
              <a:rPr lang="en-US" sz="2250" dirty="0">
                <a:latin typeface="Calibri" panose="020F0502020204030204" pitchFamily="34" charset="0"/>
                <a:cs typeface="Calibri" panose="020F0502020204030204" pitchFamily="34" charset="0"/>
              </a:rPr>
              <a:t>Studies of gases produced by oil fires show the concentration of gases during ISB are within safe levels for humans beyond three miles downwind of source. While generating substantial amounts of combustion by-products, mostly CO2, water, and particulates, ISB reduces the amount of VOCs evaporating from spilled oil. </a:t>
            </a:r>
          </a:p>
          <a:p>
            <a:pPr marL="685800" indent="-457200">
              <a:buFont typeface="Arial" panose="020B0604020202020204" pitchFamily="34" charset="0"/>
              <a:buChar char="•"/>
            </a:pPr>
            <a:r>
              <a:rPr lang="en-US" sz="2250" dirty="0">
                <a:latin typeface="Calibri" panose="020F0502020204030204" pitchFamily="34" charset="0"/>
                <a:cs typeface="Calibri" panose="020F0502020204030204" pitchFamily="34" charset="0"/>
              </a:rPr>
              <a:t>The public can be protected by establishing burning guidelines that prevent any smoke plume over populated areas.</a:t>
            </a:r>
          </a:p>
          <a:p>
            <a:pPr marL="685800" indent="-457200">
              <a:buFont typeface="Arial" panose="020B0604020202020204" pitchFamily="34" charset="0"/>
              <a:buChar char="•"/>
            </a:pPr>
            <a:r>
              <a:rPr lang="en-US" sz="2250" dirty="0">
                <a:latin typeface="Calibri" panose="020F0502020204030204" pitchFamily="34" charset="0"/>
                <a:cs typeface="Calibri" panose="020F0502020204030204" pitchFamily="34" charset="0"/>
              </a:rPr>
              <a:t>Compared to conventional response methods, ISB can reduce the number of people required to clean the beaches, and reduce potential for injuries associated with this work. </a:t>
            </a:r>
          </a:p>
          <a:p>
            <a:pPr marL="685800" indent="-457200">
              <a:buFont typeface="Arial" panose="020B0604020202020204" pitchFamily="34" charset="0"/>
              <a:buChar char="•"/>
            </a:pPr>
            <a:r>
              <a:rPr lang="en-US" sz="2250" dirty="0">
                <a:latin typeface="Calibri" panose="020F0502020204030204" pitchFamily="34" charset="0"/>
                <a:cs typeface="Calibri" panose="020F0502020204030204" pitchFamily="34" charset="0"/>
              </a:rPr>
              <a:t>Burning the oil will reduce waste generated by conventional beach cleanup. </a:t>
            </a:r>
          </a:p>
          <a:p>
            <a:pPr marL="685800" indent="-457200">
              <a:buFont typeface="Arial" panose="020B0604020202020204" pitchFamily="34" charset="0"/>
              <a:buChar char="•"/>
            </a:pPr>
            <a:r>
              <a:rPr lang="en-US" sz="2250" dirty="0">
                <a:latin typeface="Calibri" panose="020F0502020204030204" pitchFamily="34" charset="0"/>
                <a:cs typeface="Calibri" panose="020F0502020204030204" pitchFamily="34" charset="0"/>
              </a:rPr>
              <a:t>ISB has the potential to reduce the destructive impact of oil on the environment, with minimal risk to the responders and to the population downwind.</a:t>
            </a:r>
          </a:p>
        </p:txBody>
      </p:sp>
    </p:spTree>
    <p:extLst>
      <p:ext uri="{BB962C8B-B14F-4D97-AF65-F5344CB8AC3E}">
        <p14:creationId xmlns:p14="http://schemas.microsoft.com/office/powerpoint/2010/main" val="12801672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78C8E31-9869-42F7-94F3-E87C43542F3B}"/>
              </a:ext>
            </a:extLst>
          </p:cNvPr>
          <p:cNvPicPr>
            <a:picLocks noChangeAspect="1"/>
          </p:cNvPicPr>
          <p:nvPr/>
        </p:nvPicPr>
        <p:blipFill>
          <a:blip r:embed="rId2"/>
          <a:stretch>
            <a:fillRect/>
          </a:stretch>
        </p:blipFill>
        <p:spPr>
          <a:xfrm>
            <a:off x="0" y="669925"/>
            <a:ext cx="12192000" cy="4976132"/>
          </a:xfrm>
          <a:prstGeom prst="rect">
            <a:avLst/>
          </a:prstGeom>
        </p:spPr>
      </p:pic>
      <p:sp>
        <p:nvSpPr>
          <p:cNvPr id="2" name="Title 1">
            <a:extLst>
              <a:ext uri="{FF2B5EF4-FFF2-40B4-BE49-F238E27FC236}">
                <a16:creationId xmlns:a16="http://schemas.microsoft.com/office/drawing/2014/main" id="{2F041FC2-2E07-413D-8FB2-CE2407240796}"/>
              </a:ext>
            </a:extLst>
          </p:cNvPr>
          <p:cNvSpPr>
            <a:spLocks noGrp="1"/>
          </p:cNvSpPr>
          <p:nvPr>
            <p:ph type="title"/>
          </p:nvPr>
        </p:nvSpPr>
        <p:spPr>
          <a:xfrm>
            <a:off x="399143" y="4167868"/>
            <a:ext cx="10515600" cy="1325700"/>
          </a:xfrm>
        </p:spPr>
        <p:txBody>
          <a:bodyPr/>
          <a:lstStyle/>
          <a:p>
            <a:r>
              <a:rPr lang="en-US" dirty="0">
                <a:solidFill>
                  <a:srgbClr val="C7FD01"/>
                </a:solidFill>
              </a:rPr>
              <a:t>Questions?</a:t>
            </a:r>
          </a:p>
        </p:txBody>
      </p:sp>
    </p:spTree>
    <p:extLst>
      <p:ext uri="{BB962C8B-B14F-4D97-AF65-F5344CB8AC3E}">
        <p14:creationId xmlns:p14="http://schemas.microsoft.com/office/powerpoint/2010/main" val="2055776878"/>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193156</TotalTime>
  <Words>2374</Words>
  <Application>Microsoft Office PowerPoint</Application>
  <PresentationFormat>Widescreen</PresentationFormat>
  <Paragraphs>225</Paragraphs>
  <Slides>25</Slides>
  <Notes>22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25</vt:i4>
      </vt:variant>
    </vt:vector>
  </HeadingPairs>
  <TitlesOfParts>
    <vt:vector size="32" baseType="lpstr">
      <vt:lpstr>Oswald</vt:lpstr>
      <vt:lpstr>Arial</vt:lpstr>
      <vt:lpstr>Calibri</vt:lpstr>
      <vt:lpstr>Cambria</vt:lpstr>
      <vt:lpstr>Open Sans</vt:lpstr>
      <vt:lpstr>Times New Roman</vt:lpstr>
      <vt:lpstr>Office Theme</vt:lpstr>
      <vt:lpstr>In-Situ-Burn Safety  Considerations for Responders  and the Public</vt:lpstr>
      <vt:lpstr>Disclosure</vt:lpstr>
      <vt:lpstr>300.317 National Response Priorities </vt:lpstr>
      <vt:lpstr>Oil Spill Response Tactics </vt:lpstr>
      <vt:lpstr>In-Situ-Burning or ISB</vt:lpstr>
      <vt:lpstr>Tradeoffs</vt:lpstr>
      <vt:lpstr>ISB Operations: Safety </vt:lpstr>
      <vt:lpstr>Working Safety Knowledge for ISB</vt:lpstr>
      <vt:lpstr>ID Hazards:  Responders</vt:lpstr>
      <vt:lpstr>ID Hazards:  The Public</vt:lpstr>
      <vt:lpstr>PowerPoint Presentation</vt:lpstr>
      <vt:lpstr>Controls: Smoke Plume </vt:lpstr>
      <vt:lpstr>PowerPoint Presentation</vt:lpstr>
      <vt:lpstr>Control:  Monitoring </vt:lpstr>
      <vt:lpstr>Levels of Concern (LOC) for Particulate Emissions </vt:lpstr>
      <vt:lpstr>Levels of Concern (LOC) for Particulate Emissions </vt:lpstr>
      <vt:lpstr>PowerPoint Presentation</vt:lpstr>
      <vt:lpstr>ISB Monitoring Data Sample: Graph </vt:lpstr>
      <vt:lpstr>ISB Burn Residue and Unburned Oil Human Health Effects </vt:lpstr>
      <vt:lpstr>Reality: ISB Safety Hazards for Responders</vt:lpstr>
      <vt:lpstr>Advancements in technology will lessen responder involvement and reduce human health hazards…</vt:lpstr>
      <vt:lpstr>When Setting Fire to an Oil Spill in a Flooded Louisiana Swamp is a Good Thing </vt:lpstr>
      <vt:lpstr>PowerPoint Presentation</vt:lpstr>
      <vt:lpstr>Conclusion</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Safety Office Hours</dc:title>
  <dc:creator>Savannah Turner</dc:creator>
  <cp:lastModifiedBy>Savannah</cp:lastModifiedBy>
  <cp:revision>975</cp:revision>
  <dcterms:modified xsi:type="dcterms:W3CDTF">2024-03-11T14:26:23Z</dcterms:modified>
</cp:coreProperties>
</file>