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8" r:id="rId4"/>
    <p:sldMasterId id="2147483765" r:id="rId5"/>
    <p:sldMasterId id="2147483777" r:id="rId6"/>
  </p:sldMasterIdLst>
  <p:notesMasterIdLst>
    <p:notesMasterId r:id="rId61"/>
  </p:notesMasterIdLst>
  <p:handoutMasterIdLst>
    <p:handoutMasterId r:id="rId62"/>
  </p:handoutMasterIdLst>
  <p:sldIdLst>
    <p:sldId id="267" r:id="rId7"/>
    <p:sldId id="473" r:id="rId8"/>
    <p:sldId id="474" r:id="rId9"/>
    <p:sldId id="476" r:id="rId10"/>
    <p:sldId id="479" r:id="rId11"/>
    <p:sldId id="257" r:id="rId12"/>
    <p:sldId id="505" r:id="rId13"/>
    <p:sldId id="521" r:id="rId14"/>
    <p:sldId id="482" r:id="rId15"/>
    <p:sldId id="480" r:id="rId16"/>
    <p:sldId id="481" r:id="rId17"/>
    <p:sldId id="488" r:id="rId18"/>
    <p:sldId id="464" r:id="rId19"/>
    <p:sldId id="465" r:id="rId20"/>
    <p:sldId id="522" r:id="rId21"/>
    <p:sldId id="456" r:id="rId22"/>
    <p:sldId id="475" r:id="rId23"/>
    <p:sldId id="495" r:id="rId24"/>
    <p:sldId id="507" r:id="rId25"/>
    <p:sldId id="496" r:id="rId26"/>
    <p:sldId id="516" r:id="rId27"/>
    <p:sldId id="493" r:id="rId28"/>
    <p:sldId id="483" r:id="rId29"/>
    <p:sldId id="486" r:id="rId30"/>
    <p:sldId id="492" r:id="rId31"/>
    <p:sldId id="484" r:id="rId32"/>
    <p:sldId id="485" r:id="rId33"/>
    <p:sldId id="487" r:id="rId34"/>
    <p:sldId id="518" r:id="rId35"/>
    <p:sldId id="517" r:id="rId36"/>
    <p:sldId id="463" r:id="rId37"/>
    <p:sldId id="454" r:id="rId38"/>
    <p:sldId id="458" r:id="rId39"/>
    <p:sldId id="469" r:id="rId40"/>
    <p:sldId id="460" r:id="rId41"/>
    <p:sldId id="466" r:id="rId42"/>
    <p:sldId id="491" r:id="rId43"/>
    <p:sldId id="489" r:id="rId44"/>
    <p:sldId id="467" r:id="rId45"/>
    <p:sldId id="490" r:id="rId46"/>
    <p:sldId id="501" r:id="rId47"/>
    <p:sldId id="500" r:id="rId48"/>
    <p:sldId id="302" r:id="rId49"/>
    <p:sldId id="512" r:id="rId50"/>
    <p:sldId id="511" r:id="rId51"/>
    <p:sldId id="510" r:id="rId52"/>
    <p:sldId id="509" r:id="rId53"/>
    <p:sldId id="327" r:id="rId54"/>
    <p:sldId id="326" r:id="rId55"/>
    <p:sldId id="519" r:id="rId56"/>
    <p:sldId id="468" r:id="rId57"/>
    <p:sldId id="514" r:id="rId58"/>
    <p:sldId id="499" r:id="rId59"/>
    <p:sldId id="282" r:id="rId6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1"/>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972" autoAdjust="0"/>
    <p:restoredTop sz="91695" autoAdjust="0"/>
  </p:normalViewPr>
  <p:slideViewPr>
    <p:cSldViewPr snapToGrid="0">
      <p:cViewPr varScale="1">
        <p:scale>
          <a:sx n="111" d="100"/>
          <a:sy n="111" d="100"/>
        </p:scale>
        <p:origin x="648" y="86"/>
      </p:cViewPr>
      <p:guideLst/>
    </p:cSldViewPr>
  </p:slideViewPr>
  <p:notesTextViewPr>
    <p:cViewPr>
      <p:scale>
        <a:sx n="1" d="1"/>
        <a:sy n="1" d="1"/>
      </p:scale>
      <p:origin x="0" y="0"/>
    </p:cViewPr>
  </p:notesTextViewPr>
  <p:notesViewPr>
    <p:cSldViewPr snapToGrid="0">
      <p:cViewPr>
        <p:scale>
          <a:sx n="50" d="100"/>
          <a:sy n="50" d="100"/>
        </p:scale>
        <p:origin x="3403" y="336"/>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slide" Target="slides/slide44.xml"/><Relationship Id="rId55" Type="http://schemas.openxmlformats.org/officeDocument/2006/relationships/slide" Target="slides/slide49.xml"/><Relationship Id="rId63" Type="http://schemas.openxmlformats.org/officeDocument/2006/relationships/presProps" Target="presProps.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slide" Target="slides/slide47.xml"/><Relationship Id="rId58" Type="http://schemas.openxmlformats.org/officeDocument/2006/relationships/slide" Target="slides/slide52.xml"/><Relationship Id="rId66" Type="http://schemas.openxmlformats.org/officeDocument/2006/relationships/tableStyles" Target="tableStyles.xml"/><Relationship Id="rId5" Type="http://schemas.openxmlformats.org/officeDocument/2006/relationships/slideMaster" Target="slideMasters/slideMaster2.xml"/><Relationship Id="rId61" Type="http://schemas.openxmlformats.org/officeDocument/2006/relationships/notesMaster" Target="notesMasters/notesMaster1.xml"/><Relationship Id="rId19" Type="http://schemas.openxmlformats.org/officeDocument/2006/relationships/slide" Target="slides/slide1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64" Type="http://schemas.openxmlformats.org/officeDocument/2006/relationships/viewProps" Target="viewProps.xml"/><Relationship Id="rId8" Type="http://schemas.openxmlformats.org/officeDocument/2006/relationships/slide" Target="slides/slide2.xml"/><Relationship Id="rId51" Type="http://schemas.openxmlformats.org/officeDocument/2006/relationships/slide" Target="slides/slide45.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slide" Target="slides/slide53.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s>
</file>

<file path=ppt/diagrams/_rels/data3.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8.svg"/><Relationship Id="rId7" Type="http://schemas.openxmlformats.org/officeDocument/2006/relationships/image" Target="../media/image32.svg"/><Relationship Id="rId2" Type="http://schemas.openxmlformats.org/officeDocument/2006/relationships/image" Target="../media/image27.png"/><Relationship Id="rId1" Type="http://schemas.openxmlformats.org/officeDocument/2006/relationships/image" Target="../media/image26.jpeg"/><Relationship Id="rId6" Type="http://schemas.openxmlformats.org/officeDocument/2006/relationships/image" Target="../media/image31.png"/><Relationship Id="rId5" Type="http://schemas.openxmlformats.org/officeDocument/2006/relationships/image" Target="../media/image30.svg"/><Relationship Id="rId4" Type="http://schemas.openxmlformats.org/officeDocument/2006/relationships/image" Target="../media/image29.png"/><Relationship Id="rId9" Type="http://schemas.openxmlformats.org/officeDocument/2006/relationships/image" Target="../media/image34.svg"/></Relationships>
</file>

<file path=ppt/diagrams/_rels/drawing3.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8.svg"/><Relationship Id="rId7" Type="http://schemas.openxmlformats.org/officeDocument/2006/relationships/image" Target="../media/image32.svg"/><Relationship Id="rId2" Type="http://schemas.openxmlformats.org/officeDocument/2006/relationships/image" Target="../media/image27.png"/><Relationship Id="rId1" Type="http://schemas.openxmlformats.org/officeDocument/2006/relationships/image" Target="../media/image26.jpeg"/><Relationship Id="rId6" Type="http://schemas.openxmlformats.org/officeDocument/2006/relationships/image" Target="../media/image31.png"/><Relationship Id="rId5" Type="http://schemas.openxmlformats.org/officeDocument/2006/relationships/image" Target="../media/image30.svg"/><Relationship Id="rId4" Type="http://schemas.openxmlformats.org/officeDocument/2006/relationships/image" Target="../media/image29.png"/><Relationship Id="rId9" Type="http://schemas.openxmlformats.org/officeDocument/2006/relationships/image" Target="../media/image34.svg"/></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DD8D6DC-0BA6-4939-8689-AC67D5E842C5}" type="doc">
      <dgm:prSet loTypeId="urn:microsoft.com/office/officeart/2005/8/layout/process4" loCatId="list" qsTypeId="urn:microsoft.com/office/officeart/2005/8/quickstyle/3d2" qsCatId="3D" csTypeId="urn:microsoft.com/office/officeart/2005/8/colors/colorful3" csCatId="colorful" phldr="1"/>
      <dgm:spPr/>
      <dgm:t>
        <a:bodyPr/>
        <a:lstStyle/>
        <a:p>
          <a:endParaRPr lang="en-US"/>
        </a:p>
      </dgm:t>
    </dgm:pt>
    <dgm:pt modelId="{78182FBE-D508-4349-9741-90BC215C4E3C}">
      <dgm:prSet custT="1"/>
      <dgm:spPr>
        <a:solidFill>
          <a:schemeClr val="accent5">
            <a:lumMod val="75000"/>
          </a:schemeClr>
        </a:solidFill>
        <a:ln w="28575">
          <a:solidFill>
            <a:schemeClr val="bg1"/>
          </a:solidFill>
        </a:ln>
      </dgm:spPr>
      <dgm:t>
        <a:bodyPr/>
        <a:lstStyle/>
        <a:p>
          <a:pPr algn="l">
            <a:lnSpc>
              <a:spcPct val="100000"/>
            </a:lnSpc>
          </a:pPr>
          <a:r>
            <a:rPr lang="en-US" sz="2800" dirty="0">
              <a:ln>
                <a:noFill/>
              </a:ln>
              <a:latin typeface="+mn-lt"/>
            </a:rPr>
            <a:t>Once the stations and areas are out of immediate threat and stabilizing efforts completed, IMT elements are demobilized.</a:t>
          </a:r>
        </a:p>
      </dgm:t>
    </dgm:pt>
    <dgm:pt modelId="{C86B89A9-B531-42EB-A8BA-B73371A34F76}" type="parTrans" cxnId="{CCD17BF8-306A-486D-B47B-BCC628344A0C}">
      <dgm:prSet/>
      <dgm:spPr/>
      <dgm:t>
        <a:bodyPr/>
        <a:lstStyle/>
        <a:p>
          <a:endParaRPr lang="en-US">
            <a:ln>
              <a:noFill/>
            </a:ln>
          </a:endParaRPr>
        </a:p>
      </dgm:t>
    </dgm:pt>
    <dgm:pt modelId="{CF1E2EDE-7E55-45E0-9BAC-828757C62404}" type="sibTrans" cxnId="{CCD17BF8-306A-486D-B47B-BCC628344A0C}">
      <dgm:prSet/>
      <dgm:spPr/>
      <dgm:t>
        <a:bodyPr/>
        <a:lstStyle/>
        <a:p>
          <a:endParaRPr lang="en-US">
            <a:ln>
              <a:noFill/>
            </a:ln>
          </a:endParaRPr>
        </a:p>
      </dgm:t>
    </dgm:pt>
    <dgm:pt modelId="{003F38BE-E177-447C-962E-B8BF7D654FC9}">
      <dgm:prSet custT="1"/>
      <dgm:spPr>
        <a:solidFill>
          <a:schemeClr val="tx2">
            <a:lumMod val="75000"/>
          </a:schemeClr>
        </a:solidFill>
        <a:ln w="28575">
          <a:solidFill>
            <a:schemeClr val="bg1"/>
          </a:solidFill>
        </a:ln>
      </dgm:spPr>
      <dgm:t>
        <a:bodyPr spcFirstLastPara="0" vert="horz" wrap="square" lIns="114300" tIns="114300" rIns="114300" bIns="114300" numCol="1" spcCol="1270" anchor="ctr" anchorCtr="0"/>
        <a:lstStyle/>
        <a:p>
          <a:pPr marL="0" lvl="0" indent="0" algn="l" defTabSz="1244600">
            <a:lnSpc>
              <a:spcPct val="100000"/>
            </a:lnSpc>
            <a:spcBef>
              <a:spcPct val="0"/>
            </a:spcBef>
            <a:spcAft>
              <a:spcPct val="35000"/>
            </a:spcAft>
            <a:buNone/>
          </a:pPr>
          <a:r>
            <a:rPr lang="en-US" sz="2800" kern="1200" dirty="0">
              <a:ln>
                <a:noFill/>
              </a:ln>
              <a:latin typeface="Calibri" panose="020F0502020204030204"/>
              <a:ea typeface="+mn-ea"/>
              <a:cs typeface="+mn-cs"/>
            </a:rPr>
            <a:t>After-action reports and meetings.</a:t>
          </a:r>
        </a:p>
      </dgm:t>
    </dgm:pt>
    <dgm:pt modelId="{04D7D29F-6633-4DB6-A417-15B4DBEA722F}" type="parTrans" cxnId="{004FE328-8D9A-4189-BDC4-AE236C73BCB3}">
      <dgm:prSet/>
      <dgm:spPr/>
      <dgm:t>
        <a:bodyPr/>
        <a:lstStyle/>
        <a:p>
          <a:endParaRPr lang="en-US">
            <a:ln>
              <a:noFill/>
            </a:ln>
          </a:endParaRPr>
        </a:p>
      </dgm:t>
    </dgm:pt>
    <dgm:pt modelId="{20E0B063-31D5-4A67-A7FC-73E7117D3151}" type="sibTrans" cxnId="{004FE328-8D9A-4189-BDC4-AE236C73BCB3}">
      <dgm:prSet/>
      <dgm:spPr/>
      <dgm:t>
        <a:bodyPr/>
        <a:lstStyle/>
        <a:p>
          <a:endParaRPr lang="en-US">
            <a:ln>
              <a:noFill/>
            </a:ln>
          </a:endParaRPr>
        </a:p>
      </dgm:t>
    </dgm:pt>
    <dgm:pt modelId="{0789E7AB-2CDF-4F3D-91F0-881B1D6B0FFD}">
      <dgm:prSet custT="1"/>
      <dgm:spPr>
        <a:ln w="28575">
          <a:solidFill>
            <a:schemeClr val="bg1"/>
          </a:solidFill>
        </a:ln>
      </dgm:spPr>
      <dgm:t>
        <a:bodyPr spcFirstLastPara="0" vert="horz" wrap="square" lIns="106680" tIns="106680" rIns="106680" bIns="106680" numCol="1" spcCol="1270" anchor="ctr" anchorCtr="0"/>
        <a:lstStyle/>
        <a:p>
          <a:pPr algn="l">
            <a:lnSpc>
              <a:spcPct val="100000"/>
            </a:lnSpc>
          </a:pPr>
          <a:r>
            <a:rPr lang="en-US" sz="2800" kern="1200" dirty="0">
              <a:ln>
                <a:noFill/>
              </a:ln>
              <a:latin typeface="Calibri" panose="020F0502020204030204"/>
              <a:ea typeface="+mn-ea"/>
              <a:cs typeface="+mn-cs"/>
            </a:rPr>
            <a:t>Implement National Disaster Recovery Framework (NDRF) for restorative efforts not only for the physical station but for Service employees.</a:t>
          </a:r>
        </a:p>
      </dgm:t>
    </dgm:pt>
    <dgm:pt modelId="{0138B1B0-860E-46EF-A632-324DCD3F1CF4}" type="parTrans" cxnId="{21DD3CB6-8680-4AC5-B182-BBABA9EC351D}">
      <dgm:prSet/>
      <dgm:spPr/>
      <dgm:t>
        <a:bodyPr/>
        <a:lstStyle/>
        <a:p>
          <a:endParaRPr lang="en-US">
            <a:ln>
              <a:noFill/>
            </a:ln>
          </a:endParaRPr>
        </a:p>
      </dgm:t>
    </dgm:pt>
    <dgm:pt modelId="{FBB2D5B6-A3AF-4F96-90B1-92CE3079E8F2}" type="sibTrans" cxnId="{21DD3CB6-8680-4AC5-B182-BBABA9EC351D}">
      <dgm:prSet/>
      <dgm:spPr/>
      <dgm:t>
        <a:bodyPr/>
        <a:lstStyle/>
        <a:p>
          <a:endParaRPr lang="en-US">
            <a:ln>
              <a:noFill/>
            </a:ln>
          </a:endParaRPr>
        </a:p>
      </dgm:t>
    </dgm:pt>
    <dgm:pt modelId="{656FE7CD-8758-4D78-ADC3-7E33D00E3414}" type="pres">
      <dgm:prSet presAssocID="{BDD8D6DC-0BA6-4939-8689-AC67D5E842C5}" presName="Name0" presStyleCnt="0">
        <dgm:presLayoutVars>
          <dgm:dir/>
          <dgm:animLvl val="lvl"/>
          <dgm:resizeHandles val="exact"/>
        </dgm:presLayoutVars>
      </dgm:prSet>
      <dgm:spPr/>
    </dgm:pt>
    <dgm:pt modelId="{2D3AC8D7-9E26-4DBB-82C2-CD652CDF90A8}" type="pres">
      <dgm:prSet presAssocID="{003F38BE-E177-447C-962E-B8BF7D654FC9}" presName="boxAndChildren" presStyleCnt="0"/>
      <dgm:spPr/>
    </dgm:pt>
    <dgm:pt modelId="{88D01F30-9EC6-41AA-AB27-5913691AEBFF}" type="pres">
      <dgm:prSet presAssocID="{003F38BE-E177-447C-962E-B8BF7D654FC9}" presName="parentTextBox" presStyleLbl="node1" presStyleIdx="0" presStyleCnt="3"/>
      <dgm:spPr/>
    </dgm:pt>
    <dgm:pt modelId="{3EA76A72-F4EC-44F5-8316-9222C3433EF6}" type="pres">
      <dgm:prSet presAssocID="{FBB2D5B6-A3AF-4F96-90B1-92CE3079E8F2}" presName="sp" presStyleCnt="0"/>
      <dgm:spPr/>
    </dgm:pt>
    <dgm:pt modelId="{01A9E540-0E8F-421E-AE10-A1464EB9B9D7}" type="pres">
      <dgm:prSet presAssocID="{0789E7AB-2CDF-4F3D-91F0-881B1D6B0FFD}" presName="arrowAndChildren" presStyleCnt="0"/>
      <dgm:spPr/>
    </dgm:pt>
    <dgm:pt modelId="{BEB6ABB3-98C2-4C2F-87BC-F62AA245F3CF}" type="pres">
      <dgm:prSet presAssocID="{0789E7AB-2CDF-4F3D-91F0-881B1D6B0FFD}" presName="parentTextArrow" presStyleLbl="node1" presStyleIdx="1" presStyleCnt="3"/>
      <dgm:spPr/>
    </dgm:pt>
    <dgm:pt modelId="{8C9E1197-C474-44BA-BCB3-6B7C0E7ED275}" type="pres">
      <dgm:prSet presAssocID="{CF1E2EDE-7E55-45E0-9BAC-828757C62404}" presName="sp" presStyleCnt="0"/>
      <dgm:spPr/>
    </dgm:pt>
    <dgm:pt modelId="{1F9E4BE5-43CB-4B44-B049-AC9B49530666}" type="pres">
      <dgm:prSet presAssocID="{78182FBE-D508-4349-9741-90BC215C4E3C}" presName="arrowAndChildren" presStyleCnt="0"/>
      <dgm:spPr/>
    </dgm:pt>
    <dgm:pt modelId="{403F19E3-BE30-4617-B5FF-1ECCBC27AD1C}" type="pres">
      <dgm:prSet presAssocID="{78182FBE-D508-4349-9741-90BC215C4E3C}" presName="parentTextArrow" presStyleLbl="node1" presStyleIdx="2" presStyleCnt="3"/>
      <dgm:spPr/>
    </dgm:pt>
  </dgm:ptLst>
  <dgm:cxnLst>
    <dgm:cxn modelId="{9808861F-F3D4-4EDD-B288-AB79FEDC8F0E}" type="presOf" srcId="{78182FBE-D508-4349-9741-90BC215C4E3C}" destId="{403F19E3-BE30-4617-B5FF-1ECCBC27AD1C}" srcOrd="0" destOrd="0" presId="urn:microsoft.com/office/officeart/2005/8/layout/process4"/>
    <dgm:cxn modelId="{004FE328-8D9A-4189-BDC4-AE236C73BCB3}" srcId="{BDD8D6DC-0BA6-4939-8689-AC67D5E842C5}" destId="{003F38BE-E177-447C-962E-B8BF7D654FC9}" srcOrd="2" destOrd="0" parTransId="{04D7D29F-6633-4DB6-A417-15B4DBEA722F}" sibTransId="{20E0B063-31D5-4A67-A7FC-73E7117D3151}"/>
    <dgm:cxn modelId="{3F8E7F89-3E65-4043-81C4-0EAF078FA5BE}" type="presOf" srcId="{0789E7AB-2CDF-4F3D-91F0-881B1D6B0FFD}" destId="{BEB6ABB3-98C2-4C2F-87BC-F62AA245F3CF}" srcOrd="0" destOrd="0" presId="urn:microsoft.com/office/officeart/2005/8/layout/process4"/>
    <dgm:cxn modelId="{7AAF008C-BAA8-4083-B39F-972D6BD7A7B4}" type="presOf" srcId="{003F38BE-E177-447C-962E-B8BF7D654FC9}" destId="{88D01F30-9EC6-41AA-AB27-5913691AEBFF}" srcOrd="0" destOrd="0" presId="urn:microsoft.com/office/officeart/2005/8/layout/process4"/>
    <dgm:cxn modelId="{21DD3CB6-8680-4AC5-B182-BBABA9EC351D}" srcId="{BDD8D6DC-0BA6-4939-8689-AC67D5E842C5}" destId="{0789E7AB-2CDF-4F3D-91F0-881B1D6B0FFD}" srcOrd="1" destOrd="0" parTransId="{0138B1B0-860E-46EF-A632-324DCD3F1CF4}" sibTransId="{FBB2D5B6-A3AF-4F96-90B1-92CE3079E8F2}"/>
    <dgm:cxn modelId="{399586D1-7EF4-4296-A7A9-FFFFF3ECBDA3}" type="presOf" srcId="{BDD8D6DC-0BA6-4939-8689-AC67D5E842C5}" destId="{656FE7CD-8758-4D78-ADC3-7E33D00E3414}" srcOrd="0" destOrd="0" presId="urn:microsoft.com/office/officeart/2005/8/layout/process4"/>
    <dgm:cxn modelId="{CCD17BF8-306A-486D-B47B-BCC628344A0C}" srcId="{BDD8D6DC-0BA6-4939-8689-AC67D5E842C5}" destId="{78182FBE-D508-4349-9741-90BC215C4E3C}" srcOrd="0" destOrd="0" parTransId="{C86B89A9-B531-42EB-A8BA-B73371A34F76}" sibTransId="{CF1E2EDE-7E55-45E0-9BAC-828757C62404}"/>
    <dgm:cxn modelId="{C3F720A2-DD8C-48F6-8BA2-7D2C94D44A5F}" type="presParOf" srcId="{656FE7CD-8758-4D78-ADC3-7E33D00E3414}" destId="{2D3AC8D7-9E26-4DBB-82C2-CD652CDF90A8}" srcOrd="0" destOrd="0" presId="urn:microsoft.com/office/officeart/2005/8/layout/process4"/>
    <dgm:cxn modelId="{6C13F3D6-AF7F-4330-A64E-B8A6A3CF5C30}" type="presParOf" srcId="{2D3AC8D7-9E26-4DBB-82C2-CD652CDF90A8}" destId="{88D01F30-9EC6-41AA-AB27-5913691AEBFF}" srcOrd="0" destOrd="0" presId="urn:microsoft.com/office/officeart/2005/8/layout/process4"/>
    <dgm:cxn modelId="{F2BD6964-8D3E-4F36-9E84-4E3F4D22C67D}" type="presParOf" srcId="{656FE7CD-8758-4D78-ADC3-7E33D00E3414}" destId="{3EA76A72-F4EC-44F5-8316-9222C3433EF6}" srcOrd="1" destOrd="0" presId="urn:microsoft.com/office/officeart/2005/8/layout/process4"/>
    <dgm:cxn modelId="{8C25BA0C-96D7-40F6-93B1-AC02072EAFA6}" type="presParOf" srcId="{656FE7CD-8758-4D78-ADC3-7E33D00E3414}" destId="{01A9E540-0E8F-421E-AE10-A1464EB9B9D7}" srcOrd="2" destOrd="0" presId="urn:microsoft.com/office/officeart/2005/8/layout/process4"/>
    <dgm:cxn modelId="{131C12BB-93C5-4403-9129-F730EFF493D1}" type="presParOf" srcId="{01A9E540-0E8F-421E-AE10-A1464EB9B9D7}" destId="{BEB6ABB3-98C2-4C2F-87BC-F62AA245F3CF}" srcOrd="0" destOrd="0" presId="urn:microsoft.com/office/officeart/2005/8/layout/process4"/>
    <dgm:cxn modelId="{3C2C10FA-1206-4DAC-A302-0CE388EA60B6}" type="presParOf" srcId="{656FE7CD-8758-4D78-ADC3-7E33D00E3414}" destId="{8C9E1197-C474-44BA-BCB3-6B7C0E7ED275}" srcOrd="3" destOrd="0" presId="urn:microsoft.com/office/officeart/2005/8/layout/process4"/>
    <dgm:cxn modelId="{75792262-1900-47F3-93DF-C4DFE3CAFC75}" type="presParOf" srcId="{656FE7CD-8758-4D78-ADC3-7E33D00E3414}" destId="{1F9E4BE5-43CB-4B44-B049-AC9B49530666}" srcOrd="4" destOrd="0" presId="urn:microsoft.com/office/officeart/2005/8/layout/process4"/>
    <dgm:cxn modelId="{022855D0-AF87-4821-8BDA-82966066FDFC}" type="presParOf" srcId="{1F9E4BE5-43CB-4B44-B049-AC9B49530666}" destId="{403F19E3-BE30-4617-B5FF-1ECCBC27AD1C}"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9D6AC80-D55C-467B-90A8-C54DC3B5103E}" type="doc">
      <dgm:prSet loTypeId="urn:microsoft.com/office/officeart/2005/8/layout/process3" loCatId="process" qsTypeId="urn:microsoft.com/office/officeart/2005/8/quickstyle/simple2" qsCatId="simple" csTypeId="urn:microsoft.com/office/officeart/2005/8/colors/accent1_2" csCatId="accent1" phldr="1"/>
      <dgm:spPr/>
      <dgm:t>
        <a:bodyPr/>
        <a:lstStyle/>
        <a:p>
          <a:endParaRPr lang="en-US"/>
        </a:p>
      </dgm:t>
    </dgm:pt>
    <dgm:pt modelId="{C15EE57E-A23A-4559-9F2F-69FBB8208696}">
      <dgm:prSet custT="1"/>
      <dgm:spPr>
        <a:solidFill>
          <a:schemeClr val="accent1"/>
        </a:solidFill>
        <a:scene3d>
          <a:camera prst="orthographicFront"/>
          <a:lightRig rig="threePt" dir="t"/>
        </a:scene3d>
        <a:sp3d>
          <a:bevelT w="304800" prst="coolSlant"/>
        </a:sp3d>
      </dgm:spPr>
      <dgm:t>
        <a:bodyPr/>
        <a:lstStyle/>
        <a:p>
          <a:r>
            <a:rPr lang="en-US" sz="4400" b="1" i="0" dirty="0">
              <a:latin typeface="+mn-lt"/>
            </a:rPr>
            <a:t>FWS Staff and Family</a:t>
          </a:r>
          <a:endParaRPr lang="en-US" sz="4400" b="1" dirty="0">
            <a:latin typeface="+mn-lt"/>
          </a:endParaRPr>
        </a:p>
      </dgm:t>
    </dgm:pt>
    <dgm:pt modelId="{D469A9E7-ED9A-46E8-9E4F-4993A278B48B}" type="parTrans" cxnId="{3F760554-8C5E-41DF-8083-8EE6ACCD442A}">
      <dgm:prSet/>
      <dgm:spPr/>
      <dgm:t>
        <a:bodyPr/>
        <a:lstStyle/>
        <a:p>
          <a:endParaRPr lang="en-US"/>
        </a:p>
      </dgm:t>
    </dgm:pt>
    <dgm:pt modelId="{DF570511-1C11-40FA-A108-95540A9FB240}" type="sibTrans" cxnId="{3F760554-8C5E-41DF-8083-8EE6ACCD442A}">
      <dgm:prSet/>
      <dgm:spPr/>
      <dgm:t>
        <a:bodyPr/>
        <a:lstStyle/>
        <a:p>
          <a:endParaRPr lang="en-US"/>
        </a:p>
      </dgm:t>
    </dgm:pt>
    <dgm:pt modelId="{98A25B54-A1AF-4FBB-AB33-DAE58DB0F81D}">
      <dgm:prSet custT="1"/>
      <dgm:spPr>
        <a:solidFill>
          <a:schemeClr val="bg1">
            <a:alpha val="90000"/>
          </a:schemeClr>
        </a:solidFill>
        <a:scene3d>
          <a:camera prst="orthographicFront"/>
          <a:lightRig rig="threePt" dir="t"/>
        </a:scene3d>
        <a:sp3d>
          <a:bevelT w="304800" prst="coolSlant"/>
        </a:sp3d>
      </dgm:spPr>
      <dgm:t>
        <a:bodyPr/>
        <a:lstStyle/>
        <a:p>
          <a:pPr marL="284163" indent="-284163">
            <a:lnSpc>
              <a:spcPct val="100000"/>
            </a:lnSpc>
            <a:spcAft>
              <a:spcPts val="2400"/>
            </a:spcAft>
            <a:buFont typeface="Wingdings" panose="05000000000000000000" pitchFamily="2" charset="2"/>
            <a:buChar char="§"/>
          </a:pPr>
          <a:r>
            <a:rPr lang="en-US" sz="2800" b="0" i="0" dirty="0">
              <a:solidFill>
                <a:srgbClr val="002060"/>
              </a:solidFill>
              <a:latin typeface="+mn-lt"/>
            </a:rPr>
            <a:t>Evacuation travel allowances</a:t>
          </a:r>
          <a:endParaRPr lang="en-US" sz="2800" dirty="0">
            <a:solidFill>
              <a:srgbClr val="002060"/>
            </a:solidFill>
            <a:latin typeface="+mn-lt"/>
          </a:endParaRPr>
        </a:p>
      </dgm:t>
    </dgm:pt>
    <dgm:pt modelId="{885995B5-8FE8-4F0A-BED0-181D7DCB4AC7}" type="parTrans" cxnId="{9334DF54-D097-4FAC-A97F-89D4F0C80E1F}">
      <dgm:prSet/>
      <dgm:spPr/>
      <dgm:t>
        <a:bodyPr/>
        <a:lstStyle/>
        <a:p>
          <a:endParaRPr lang="en-US"/>
        </a:p>
      </dgm:t>
    </dgm:pt>
    <dgm:pt modelId="{A02A8BF4-1577-4B3B-A4D1-CF7C864A08D5}" type="sibTrans" cxnId="{9334DF54-D097-4FAC-A97F-89D4F0C80E1F}">
      <dgm:prSet/>
      <dgm:spPr/>
      <dgm:t>
        <a:bodyPr/>
        <a:lstStyle/>
        <a:p>
          <a:endParaRPr lang="en-US"/>
        </a:p>
      </dgm:t>
    </dgm:pt>
    <dgm:pt modelId="{B3729B86-745D-424D-9BE6-473167EFCFF7}">
      <dgm:prSet custT="1"/>
      <dgm:spPr>
        <a:solidFill>
          <a:schemeClr val="bg1">
            <a:alpha val="90000"/>
          </a:schemeClr>
        </a:solidFill>
        <a:scene3d>
          <a:camera prst="orthographicFront"/>
          <a:lightRig rig="threePt" dir="t"/>
        </a:scene3d>
        <a:sp3d>
          <a:bevelT w="304800" prst="coolSlant"/>
        </a:sp3d>
      </dgm:spPr>
      <dgm:t>
        <a:bodyPr/>
        <a:lstStyle/>
        <a:p>
          <a:pPr marL="284163" indent="-284163">
            <a:lnSpc>
              <a:spcPct val="100000"/>
            </a:lnSpc>
            <a:spcAft>
              <a:spcPts val="2400"/>
            </a:spcAft>
            <a:buFont typeface="Wingdings" panose="05000000000000000000" pitchFamily="2" charset="2"/>
            <a:buChar char="§"/>
          </a:pPr>
          <a:r>
            <a:rPr lang="en-US" sz="2800" b="0" i="0" dirty="0">
              <a:solidFill>
                <a:srgbClr val="002060"/>
              </a:solidFill>
              <a:latin typeface="+mn-lt"/>
            </a:rPr>
            <a:t>Administrative leave </a:t>
          </a:r>
          <a:endParaRPr lang="en-US" sz="2800" dirty="0">
            <a:solidFill>
              <a:srgbClr val="002060"/>
            </a:solidFill>
            <a:latin typeface="+mn-lt"/>
          </a:endParaRPr>
        </a:p>
      </dgm:t>
    </dgm:pt>
    <dgm:pt modelId="{38CD6297-2058-4035-8A60-2CB8B4BD353C}" type="parTrans" cxnId="{504BF2C7-051A-4463-8D85-F9CB2F0A5482}">
      <dgm:prSet/>
      <dgm:spPr/>
      <dgm:t>
        <a:bodyPr/>
        <a:lstStyle/>
        <a:p>
          <a:endParaRPr lang="en-US"/>
        </a:p>
      </dgm:t>
    </dgm:pt>
    <dgm:pt modelId="{F49CDB5D-A767-46A0-B437-37BCBF0677CA}" type="sibTrans" cxnId="{504BF2C7-051A-4463-8D85-F9CB2F0A5482}">
      <dgm:prSet/>
      <dgm:spPr/>
      <dgm:t>
        <a:bodyPr/>
        <a:lstStyle/>
        <a:p>
          <a:endParaRPr lang="en-US"/>
        </a:p>
      </dgm:t>
    </dgm:pt>
    <dgm:pt modelId="{26EF8BA7-B552-439E-A6DF-077EA3EA9D0E}">
      <dgm:prSet custT="1"/>
      <dgm:spPr>
        <a:solidFill>
          <a:schemeClr val="bg1">
            <a:alpha val="90000"/>
          </a:schemeClr>
        </a:solidFill>
        <a:scene3d>
          <a:camera prst="orthographicFront"/>
          <a:lightRig rig="threePt" dir="t"/>
        </a:scene3d>
        <a:sp3d>
          <a:bevelT w="304800" prst="coolSlant"/>
        </a:sp3d>
      </dgm:spPr>
      <dgm:t>
        <a:bodyPr/>
        <a:lstStyle/>
        <a:p>
          <a:pPr marL="284163" indent="-284163">
            <a:lnSpc>
              <a:spcPct val="100000"/>
            </a:lnSpc>
            <a:spcAft>
              <a:spcPts val="2400"/>
            </a:spcAft>
            <a:buFont typeface="Wingdings" panose="05000000000000000000" pitchFamily="2" charset="2"/>
            <a:buChar char="§"/>
          </a:pPr>
          <a:r>
            <a:rPr lang="en-US" sz="2800" dirty="0">
              <a:solidFill>
                <a:srgbClr val="002060"/>
              </a:solidFill>
              <a:latin typeface="+mn-lt"/>
            </a:rPr>
            <a:t>Assist with immediate needs post response</a:t>
          </a:r>
        </a:p>
      </dgm:t>
    </dgm:pt>
    <dgm:pt modelId="{FA0A6878-EC99-426A-BC31-CF814BFB5B4D}" type="parTrans" cxnId="{99068AF3-2078-42F1-82BF-C4B8BFB0ECC0}">
      <dgm:prSet/>
      <dgm:spPr/>
      <dgm:t>
        <a:bodyPr/>
        <a:lstStyle/>
        <a:p>
          <a:endParaRPr lang="en-US"/>
        </a:p>
      </dgm:t>
    </dgm:pt>
    <dgm:pt modelId="{40085E78-D57B-4F3E-AF4A-072BD235A5CF}" type="sibTrans" cxnId="{99068AF3-2078-42F1-82BF-C4B8BFB0ECC0}">
      <dgm:prSet/>
      <dgm:spPr/>
      <dgm:t>
        <a:bodyPr/>
        <a:lstStyle/>
        <a:p>
          <a:endParaRPr lang="en-US"/>
        </a:p>
      </dgm:t>
    </dgm:pt>
    <dgm:pt modelId="{1CE9CBF2-3680-41E8-AC48-09691315D1F9}" type="pres">
      <dgm:prSet presAssocID="{29D6AC80-D55C-467B-90A8-C54DC3B5103E}" presName="linearFlow" presStyleCnt="0">
        <dgm:presLayoutVars>
          <dgm:dir/>
          <dgm:animLvl val="lvl"/>
          <dgm:resizeHandles val="exact"/>
        </dgm:presLayoutVars>
      </dgm:prSet>
      <dgm:spPr/>
    </dgm:pt>
    <dgm:pt modelId="{724DFFF3-4C59-48C2-BFD6-9934D454B587}" type="pres">
      <dgm:prSet presAssocID="{C15EE57E-A23A-4559-9F2F-69FBB8208696}" presName="composite" presStyleCnt="0"/>
      <dgm:spPr/>
    </dgm:pt>
    <dgm:pt modelId="{23273A26-CD28-4CE6-9576-166997698A26}" type="pres">
      <dgm:prSet presAssocID="{C15EE57E-A23A-4559-9F2F-69FBB8208696}" presName="parTx" presStyleLbl="node1" presStyleIdx="0" presStyleCnt="1">
        <dgm:presLayoutVars>
          <dgm:chMax val="0"/>
          <dgm:chPref val="0"/>
          <dgm:bulletEnabled val="1"/>
        </dgm:presLayoutVars>
      </dgm:prSet>
      <dgm:spPr/>
    </dgm:pt>
    <dgm:pt modelId="{84E34D10-9CC7-477A-A25E-B793941E3033}" type="pres">
      <dgm:prSet presAssocID="{C15EE57E-A23A-4559-9F2F-69FBB8208696}" presName="parSh" presStyleLbl="node1" presStyleIdx="0" presStyleCnt="1"/>
      <dgm:spPr/>
    </dgm:pt>
    <dgm:pt modelId="{CAFFEBB3-BE4F-45C8-BDBA-CA0D6BF5E3F4}" type="pres">
      <dgm:prSet presAssocID="{C15EE57E-A23A-4559-9F2F-69FBB8208696}" presName="desTx" presStyleLbl="fgAcc1" presStyleIdx="0" presStyleCnt="1">
        <dgm:presLayoutVars>
          <dgm:bulletEnabled val="1"/>
        </dgm:presLayoutVars>
      </dgm:prSet>
      <dgm:spPr/>
    </dgm:pt>
  </dgm:ptLst>
  <dgm:cxnLst>
    <dgm:cxn modelId="{31CC7A30-F443-4B9C-81F2-6FE85C0C0598}" type="presOf" srcId="{29D6AC80-D55C-467B-90A8-C54DC3B5103E}" destId="{1CE9CBF2-3680-41E8-AC48-09691315D1F9}" srcOrd="0" destOrd="0" presId="urn:microsoft.com/office/officeart/2005/8/layout/process3"/>
    <dgm:cxn modelId="{2D024745-0FB4-412C-BFCF-2A782C1BBC37}" type="presOf" srcId="{C15EE57E-A23A-4559-9F2F-69FBB8208696}" destId="{23273A26-CD28-4CE6-9576-166997698A26}" srcOrd="0" destOrd="0" presId="urn:microsoft.com/office/officeart/2005/8/layout/process3"/>
    <dgm:cxn modelId="{750DCD4A-B943-4A20-8EAC-7A6AD4B7DA02}" type="presOf" srcId="{B3729B86-745D-424D-9BE6-473167EFCFF7}" destId="{CAFFEBB3-BE4F-45C8-BDBA-CA0D6BF5E3F4}" srcOrd="0" destOrd="1" presId="urn:microsoft.com/office/officeart/2005/8/layout/process3"/>
    <dgm:cxn modelId="{3F760554-8C5E-41DF-8083-8EE6ACCD442A}" srcId="{29D6AC80-D55C-467B-90A8-C54DC3B5103E}" destId="{C15EE57E-A23A-4559-9F2F-69FBB8208696}" srcOrd="0" destOrd="0" parTransId="{D469A9E7-ED9A-46E8-9E4F-4993A278B48B}" sibTransId="{DF570511-1C11-40FA-A108-95540A9FB240}"/>
    <dgm:cxn modelId="{9334DF54-D097-4FAC-A97F-89D4F0C80E1F}" srcId="{C15EE57E-A23A-4559-9F2F-69FBB8208696}" destId="{98A25B54-A1AF-4FBB-AB33-DAE58DB0F81D}" srcOrd="0" destOrd="0" parTransId="{885995B5-8FE8-4F0A-BED0-181D7DCB4AC7}" sibTransId="{A02A8BF4-1577-4B3B-A4D1-CF7C864A08D5}"/>
    <dgm:cxn modelId="{A10D557E-DA16-498F-990C-80F6AD7E6559}" type="presOf" srcId="{98A25B54-A1AF-4FBB-AB33-DAE58DB0F81D}" destId="{CAFFEBB3-BE4F-45C8-BDBA-CA0D6BF5E3F4}" srcOrd="0" destOrd="0" presId="urn:microsoft.com/office/officeart/2005/8/layout/process3"/>
    <dgm:cxn modelId="{504BF2C7-051A-4463-8D85-F9CB2F0A5482}" srcId="{C15EE57E-A23A-4559-9F2F-69FBB8208696}" destId="{B3729B86-745D-424D-9BE6-473167EFCFF7}" srcOrd="1" destOrd="0" parTransId="{38CD6297-2058-4035-8A60-2CB8B4BD353C}" sibTransId="{F49CDB5D-A767-46A0-B437-37BCBF0677CA}"/>
    <dgm:cxn modelId="{32E069CD-FA63-4076-99EB-914E75EF46A4}" type="presOf" srcId="{C15EE57E-A23A-4559-9F2F-69FBB8208696}" destId="{84E34D10-9CC7-477A-A25E-B793941E3033}" srcOrd="1" destOrd="0" presId="urn:microsoft.com/office/officeart/2005/8/layout/process3"/>
    <dgm:cxn modelId="{00B01FD4-9E0F-4073-8D40-0AEA7A918B1F}" type="presOf" srcId="{26EF8BA7-B552-439E-A6DF-077EA3EA9D0E}" destId="{CAFFEBB3-BE4F-45C8-BDBA-CA0D6BF5E3F4}" srcOrd="0" destOrd="2" presId="urn:microsoft.com/office/officeart/2005/8/layout/process3"/>
    <dgm:cxn modelId="{99068AF3-2078-42F1-82BF-C4B8BFB0ECC0}" srcId="{C15EE57E-A23A-4559-9F2F-69FBB8208696}" destId="{26EF8BA7-B552-439E-A6DF-077EA3EA9D0E}" srcOrd="2" destOrd="0" parTransId="{FA0A6878-EC99-426A-BC31-CF814BFB5B4D}" sibTransId="{40085E78-D57B-4F3E-AF4A-072BD235A5CF}"/>
    <dgm:cxn modelId="{3E08424A-5741-43A2-A4D3-B1F35348D023}" type="presParOf" srcId="{1CE9CBF2-3680-41E8-AC48-09691315D1F9}" destId="{724DFFF3-4C59-48C2-BFD6-9934D454B587}" srcOrd="0" destOrd="0" presId="urn:microsoft.com/office/officeart/2005/8/layout/process3"/>
    <dgm:cxn modelId="{32E05352-3C80-4736-94C0-C95692E6DADC}" type="presParOf" srcId="{724DFFF3-4C59-48C2-BFD6-9934D454B587}" destId="{23273A26-CD28-4CE6-9576-166997698A26}" srcOrd="0" destOrd="0" presId="urn:microsoft.com/office/officeart/2005/8/layout/process3"/>
    <dgm:cxn modelId="{F0A25198-FDBC-4143-8F11-514B5658C44C}" type="presParOf" srcId="{724DFFF3-4C59-48C2-BFD6-9934D454B587}" destId="{84E34D10-9CC7-477A-A25E-B793941E3033}" srcOrd="1" destOrd="0" presId="urn:microsoft.com/office/officeart/2005/8/layout/process3"/>
    <dgm:cxn modelId="{70B7CA8B-605F-4C57-9414-A949EE824E49}" type="presParOf" srcId="{724DFFF3-4C59-48C2-BFD6-9934D454B587}" destId="{CAFFEBB3-BE4F-45C8-BDBA-CA0D6BF5E3F4}" srcOrd="2" destOrd="0" presId="urn:microsoft.com/office/officeart/2005/8/layout/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F37DC71-90C4-4A2F-93A0-2ED367DBE301}"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602D480A-2D6C-4569-9F89-92D735B0B567}">
      <dgm:prSet phldrT="[Text]" custT="1"/>
      <dgm:spPr/>
      <dgm:t>
        <a:bodyPr/>
        <a:lstStyle/>
        <a:p>
          <a:pPr>
            <a:lnSpc>
              <a:spcPct val="100000"/>
            </a:lnSpc>
          </a:pPr>
          <a:r>
            <a:rPr lang="en-US" sz="2400" dirty="0">
              <a:solidFill>
                <a:srgbClr val="002060"/>
              </a:solidFill>
              <a:latin typeface="+mn-lt"/>
            </a:rPr>
            <a:t>Chainsaw crews</a:t>
          </a:r>
        </a:p>
      </dgm:t>
    </dgm:pt>
    <dgm:pt modelId="{7023439B-D8DD-4DEE-BAD1-157B95E6AED4}" type="parTrans" cxnId="{C03F48F0-3E86-4785-B0EB-DC860BBD67A5}">
      <dgm:prSet/>
      <dgm:spPr/>
      <dgm:t>
        <a:bodyPr/>
        <a:lstStyle/>
        <a:p>
          <a:endParaRPr lang="en-US" sz="2400">
            <a:solidFill>
              <a:srgbClr val="002060"/>
            </a:solidFill>
            <a:latin typeface="+mn-lt"/>
          </a:endParaRPr>
        </a:p>
      </dgm:t>
    </dgm:pt>
    <dgm:pt modelId="{831526D2-81EA-45F3-A6BA-0CEF57A37D1E}" type="sibTrans" cxnId="{C03F48F0-3E86-4785-B0EB-DC860BBD67A5}">
      <dgm:prSet/>
      <dgm:spPr/>
      <dgm:t>
        <a:bodyPr/>
        <a:lstStyle/>
        <a:p>
          <a:endParaRPr lang="en-US" sz="2400">
            <a:solidFill>
              <a:srgbClr val="002060"/>
            </a:solidFill>
            <a:latin typeface="+mn-lt"/>
          </a:endParaRPr>
        </a:p>
      </dgm:t>
    </dgm:pt>
    <dgm:pt modelId="{3573BAEA-C4D2-4E31-847D-6B66FAB2EF2A}">
      <dgm:prSet custT="1"/>
      <dgm:spPr/>
      <dgm:t>
        <a:bodyPr/>
        <a:lstStyle/>
        <a:p>
          <a:pPr>
            <a:lnSpc>
              <a:spcPct val="100000"/>
            </a:lnSpc>
          </a:pPr>
          <a:r>
            <a:rPr lang="en-US" sz="2400">
              <a:solidFill>
                <a:srgbClr val="002060"/>
              </a:solidFill>
              <a:latin typeface="+mn-lt"/>
            </a:rPr>
            <a:t>Heavy Equipment Task Force</a:t>
          </a:r>
        </a:p>
      </dgm:t>
    </dgm:pt>
    <dgm:pt modelId="{6DCA2359-9B80-4558-B9E0-6B1052C417E6}" type="parTrans" cxnId="{B8791AB7-E9A2-44AC-B8E5-1CDDDF32A579}">
      <dgm:prSet/>
      <dgm:spPr/>
      <dgm:t>
        <a:bodyPr/>
        <a:lstStyle/>
        <a:p>
          <a:endParaRPr lang="en-US" sz="2400">
            <a:solidFill>
              <a:srgbClr val="002060"/>
            </a:solidFill>
            <a:latin typeface="+mn-lt"/>
          </a:endParaRPr>
        </a:p>
      </dgm:t>
    </dgm:pt>
    <dgm:pt modelId="{50CCEB90-3B13-44F7-959D-152D9CB1A77C}" type="sibTrans" cxnId="{B8791AB7-E9A2-44AC-B8E5-1CDDDF32A579}">
      <dgm:prSet/>
      <dgm:spPr/>
      <dgm:t>
        <a:bodyPr/>
        <a:lstStyle/>
        <a:p>
          <a:endParaRPr lang="en-US" sz="2400">
            <a:solidFill>
              <a:srgbClr val="002060"/>
            </a:solidFill>
            <a:latin typeface="+mn-lt"/>
          </a:endParaRPr>
        </a:p>
      </dgm:t>
    </dgm:pt>
    <dgm:pt modelId="{53C6DEC5-C134-4F7A-AEDA-2564CEB12E75}">
      <dgm:prSet custT="1"/>
      <dgm:spPr/>
      <dgm:t>
        <a:bodyPr/>
        <a:lstStyle/>
        <a:p>
          <a:pPr>
            <a:lnSpc>
              <a:spcPct val="100000"/>
            </a:lnSpc>
          </a:pPr>
          <a:r>
            <a:rPr lang="en-US" sz="2400" dirty="0">
              <a:solidFill>
                <a:srgbClr val="002060"/>
              </a:solidFill>
              <a:latin typeface="+mn-lt"/>
            </a:rPr>
            <a:t>Law Enforcement Surge Team</a:t>
          </a:r>
        </a:p>
      </dgm:t>
    </dgm:pt>
    <dgm:pt modelId="{1CB38EEC-C79E-4ABA-A1F5-E2954F037C33}" type="parTrans" cxnId="{C8D19E1E-23DD-46DF-BC20-1D988FE307BD}">
      <dgm:prSet/>
      <dgm:spPr/>
      <dgm:t>
        <a:bodyPr/>
        <a:lstStyle/>
        <a:p>
          <a:endParaRPr lang="en-US" sz="2400">
            <a:solidFill>
              <a:srgbClr val="002060"/>
            </a:solidFill>
            <a:latin typeface="+mn-lt"/>
          </a:endParaRPr>
        </a:p>
      </dgm:t>
    </dgm:pt>
    <dgm:pt modelId="{9ED68C31-6291-4145-9BB9-BD49F97ACCF0}" type="sibTrans" cxnId="{C8D19E1E-23DD-46DF-BC20-1D988FE307BD}">
      <dgm:prSet/>
      <dgm:spPr/>
      <dgm:t>
        <a:bodyPr/>
        <a:lstStyle/>
        <a:p>
          <a:endParaRPr lang="en-US" sz="2400">
            <a:solidFill>
              <a:srgbClr val="002060"/>
            </a:solidFill>
            <a:latin typeface="+mn-lt"/>
          </a:endParaRPr>
        </a:p>
      </dgm:t>
    </dgm:pt>
    <dgm:pt modelId="{F9D56F93-3683-4985-AF7B-2E67718FF0CA}">
      <dgm:prSet custT="1"/>
      <dgm:spPr/>
      <dgm:t>
        <a:bodyPr/>
        <a:lstStyle/>
        <a:p>
          <a:pPr>
            <a:lnSpc>
              <a:spcPct val="100000"/>
            </a:lnSpc>
          </a:pPr>
          <a:r>
            <a:rPr lang="en-US" sz="2400" dirty="0">
              <a:solidFill>
                <a:srgbClr val="002060"/>
              </a:solidFill>
              <a:latin typeface="+mn-lt"/>
            </a:rPr>
            <a:t>Watercraft Strike Team</a:t>
          </a:r>
        </a:p>
      </dgm:t>
    </dgm:pt>
    <dgm:pt modelId="{3EF8370F-B209-47E7-93A1-07BED7620090}" type="parTrans" cxnId="{98F387A6-165D-42DF-AA24-03B064923EBD}">
      <dgm:prSet/>
      <dgm:spPr/>
      <dgm:t>
        <a:bodyPr/>
        <a:lstStyle/>
        <a:p>
          <a:endParaRPr lang="en-US" sz="2400">
            <a:solidFill>
              <a:srgbClr val="002060"/>
            </a:solidFill>
            <a:latin typeface="+mn-lt"/>
          </a:endParaRPr>
        </a:p>
      </dgm:t>
    </dgm:pt>
    <dgm:pt modelId="{2254CA00-372D-4C4C-B405-61E40546E8D7}" type="sibTrans" cxnId="{98F387A6-165D-42DF-AA24-03B064923EBD}">
      <dgm:prSet/>
      <dgm:spPr/>
      <dgm:t>
        <a:bodyPr/>
        <a:lstStyle/>
        <a:p>
          <a:endParaRPr lang="en-US" sz="2400">
            <a:solidFill>
              <a:srgbClr val="002060"/>
            </a:solidFill>
            <a:latin typeface="+mn-lt"/>
          </a:endParaRPr>
        </a:p>
      </dgm:t>
    </dgm:pt>
    <dgm:pt modelId="{E3296697-5032-4747-A65C-57AB21653E12}">
      <dgm:prSet custT="1"/>
      <dgm:spPr/>
      <dgm:t>
        <a:bodyPr/>
        <a:lstStyle/>
        <a:p>
          <a:pPr>
            <a:lnSpc>
              <a:spcPct val="100000"/>
            </a:lnSpc>
          </a:pPr>
          <a:r>
            <a:rPr lang="en-US" sz="2400" kern="1200" dirty="0">
              <a:solidFill>
                <a:srgbClr val="002060"/>
              </a:solidFill>
              <a:latin typeface="Calibri" panose="020F0502020204030204"/>
              <a:ea typeface="+mn-ea"/>
              <a:cs typeface="+mn-cs"/>
            </a:rPr>
            <a:t>Response Trailers</a:t>
          </a:r>
        </a:p>
      </dgm:t>
    </dgm:pt>
    <dgm:pt modelId="{159E2678-2849-471B-8561-E911279E64FA}" type="parTrans" cxnId="{D078BB77-C982-40BF-95B7-0B45C43BC53D}">
      <dgm:prSet/>
      <dgm:spPr/>
      <dgm:t>
        <a:bodyPr/>
        <a:lstStyle/>
        <a:p>
          <a:endParaRPr lang="en-US"/>
        </a:p>
      </dgm:t>
    </dgm:pt>
    <dgm:pt modelId="{2F2DE938-4634-4CBE-927F-344E5A3CB9FE}" type="sibTrans" cxnId="{D078BB77-C982-40BF-95B7-0B45C43BC53D}">
      <dgm:prSet/>
      <dgm:spPr/>
      <dgm:t>
        <a:bodyPr/>
        <a:lstStyle/>
        <a:p>
          <a:endParaRPr lang="en-US"/>
        </a:p>
      </dgm:t>
    </dgm:pt>
    <dgm:pt modelId="{30460CCE-7C2F-47E2-B430-E79C4872DEFA}" type="pres">
      <dgm:prSet presAssocID="{9F37DC71-90C4-4A2F-93A0-2ED367DBE301}" presName="root" presStyleCnt="0">
        <dgm:presLayoutVars>
          <dgm:dir/>
          <dgm:resizeHandles val="exact"/>
        </dgm:presLayoutVars>
      </dgm:prSet>
      <dgm:spPr/>
    </dgm:pt>
    <dgm:pt modelId="{FAA8A28E-40B7-4D95-B78F-6590802EF145}" type="pres">
      <dgm:prSet presAssocID="{602D480A-2D6C-4569-9F89-92D735B0B567}" presName="compNode" presStyleCnt="0"/>
      <dgm:spPr/>
    </dgm:pt>
    <dgm:pt modelId="{10502D3B-3765-48F0-855A-95133CC56C7C}" type="pres">
      <dgm:prSet presAssocID="{602D480A-2D6C-4569-9F89-92D735B0B567}" presName="bgRect" presStyleLbl="bgShp" presStyleIdx="0" presStyleCnt="5"/>
      <dgm:spPr>
        <a:scene3d>
          <a:camera prst="orthographicFront"/>
          <a:lightRig rig="threePt" dir="t"/>
        </a:scene3d>
        <a:sp3d>
          <a:bevelT w="139700" h="120650" prst="slope"/>
          <a:bevelB prst="slope"/>
        </a:sp3d>
      </dgm:spPr>
    </dgm:pt>
    <dgm:pt modelId="{5CA18F65-4B6B-46FF-8256-DDE649969A2C}" type="pres">
      <dgm:prSet presAssocID="{602D480A-2D6C-4569-9F89-92D735B0B567}" presName="iconRect" presStyleLbl="node1" presStyleIdx="0" presStyleCnt="5" custLinFactNeighborX="4518"/>
      <dgm:spPr>
        <a:blipFill>
          <a:blip xmlns:r="http://schemas.openxmlformats.org/officeDocument/2006/relationships" r:embed="rId1" cstate="screen">
            <a:alphaModFix amt="35000"/>
            <a:extLst>
              <a:ext uri="{28A0092B-C50C-407E-A947-70E740481C1C}">
                <a14:useLocalDpi xmlns:a14="http://schemas.microsoft.com/office/drawing/2010/main" val="0"/>
              </a:ext>
            </a:extLst>
          </a:blip>
          <a:srcRect/>
          <a:stretch>
            <a:fillRect/>
          </a:stretch>
        </a:blipFill>
        <a:ln>
          <a:noFill/>
        </a:ln>
      </dgm:spPr>
    </dgm:pt>
    <dgm:pt modelId="{DC908C80-5C38-496A-BB78-CC6F0015F85B}" type="pres">
      <dgm:prSet presAssocID="{602D480A-2D6C-4569-9F89-92D735B0B567}" presName="spaceRect" presStyleCnt="0"/>
      <dgm:spPr/>
    </dgm:pt>
    <dgm:pt modelId="{4B4F1B2E-6C4E-4F35-8491-8FF161766E6C}" type="pres">
      <dgm:prSet presAssocID="{602D480A-2D6C-4569-9F89-92D735B0B567}" presName="parTx" presStyleLbl="revTx" presStyleIdx="0" presStyleCnt="5">
        <dgm:presLayoutVars>
          <dgm:chMax val="0"/>
          <dgm:chPref val="0"/>
        </dgm:presLayoutVars>
      </dgm:prSet>
      <dgm:spPr/>
    </dgm:pt>
    <dgm:pt modelId="{C5631A5C-5CD6-49D3-8679-05C44B482BB0}" type="pres">
      <dgm:prSet presAssocID="{831526D2-81EA-45F3-A6BA-0CEF57A37D1E}" presName="sibTrans" presStyleCnt="0"/>
      <dgm:spPr/>
    </dgm:pt>
    <dgm:pt modelId="{9CDD0FA0-C824-45EE-A55C-9CC808539903}" type="pres">
      <dgm:prSet presAssocID="{3573BAEA-C4D2-4E31-847D-6B66FAB2EF2A}" presName="compNode" presStyleCnt="0"/>
      <dgm:spPr/>
    </dgm:pt>
    <dgm:pt modelId="{FCA12242-40FE-4752-A5D4-66AB442E9660}" type="pres">
      <dgm:prSet presAssocID="{3573BAEA-C4D2-4E31-847D-6B66FAB2EF2A}" presName="bgRect" presStyleLbl="bgShp" presStyleIdx="1" presStyleCnt="5"/>
      <dgm:spPr>
        <a:scene3d>
          <a:camera prst="orthographicFront"/>
          <a:lightRig rig="threePt" dir="t"/>
        </a:scene3d>
        <a:sp3d>
          <a:bevelT w="139700" h="120650" prst="slope"/>
          <a:bevelB prst="slope"/>
        </a:sp3d>
      </dgm:spPr>
    </dgm:pt>
    <dgm:pt modelId="{7B94E8DA-3984-4A53-A3BB-04F63C068E87}" type="pres">
      <dgm:prSet presAssocID="{3573BAEA-C4D2-4E31-847D-6B66FAB2EF2A}" presName="iconRect" presStyleLbl="node1" presStyleIdx="1" presStyleCnt="5"/>
      <dgm:spPr>
        <a:blipFill>
          <a:blip xmlns:r="http://schemas.openxmlformats.org/officeDocument/2006/relationships" r:embed="rId2" cstate="email">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Excavator"/>
        </a:ext>
      </dgm:extLst>
    </dgm:pt>
    <dgm:pt modelId="{0720EE9C-FE55-4BF8-BAEC-6BA6B0946AF5}" type="pres">
      <dgm:prSet presAssocID="{3573BAEA-C4D2-4E31-847D-6B66FAB2EF2A}" presName="spaceRect" presStyleCnt="0"/>
      <dgm:spPr/>
    </dgm:pt>
    <dgm:pt modelId="{782B74E9-8A1A-48BA-83ED-6834E70CDCEC}" type="pres">
      <dgm:prSet presAssocID="{3573BAEA-C4D2-4E31-847D-6B66FAB2EF2A}" presName="parTx" presStyleLbl="revTx" presStyleIdx="1" presStyleCnt="5">
        <dgm:presLayoutVars>
          <dgm:chMax val="0"/>
          <dgm:chPref val="0"/>
        </dgm:presLayoutVars>
      </dgm:prSet>
      <dgm:spPr/>
    </dgm:pt>
    <dgm:pt modelId="{8C97245D-F4FB-491B-A921-6397889AC540}" type="pres">
      <dgm:prSet presAssocID="{50CCEB90-3B13-44F7-959D-152D9CB1A77C}" presName="sibTrans" presStyleCnt="0"/>
      <dgm:spPr/>
    </dgm:pt>
    <dgm:pt modelId="{211733A4-5353-4C2E-9937-44F1216CDA2C}" type="pres">
      <dgm:prSet presAssocID="{53C6DEC5-C134-4F7A-AEDA-2564CEB12E75}" presName="compNode" presStyleCnt="0"/>
      <dgm:spPr/>
    </dgm:pt>
    <dgm:pt modelId="{B1403909-B4FA-416D-8D60-ADDE73660216}" type="pres">
      <dgm:prSet presAssocID="{53C6DEC5-C134-4F7A-AEDA-2564CEB12E75}" presName="bgRect" presStyleLbl="bgShp" presStyleIdx="2" presStyleCnt="5"/>
      <dgm:spPr>
        <a:scene3d>
          <a:camera prst="orthographicFront"/>
          <a:lightRig rig="threePt" dir="t"/>
        </a:scene3d>
        <a:sp3d>
          <a:bevelT w="139700" h="120650" prst="slope"/>
          <a:bevelB prst="slope"/>
        </a:sp3d>
      </dgm:spPr>
    </dgm:pt>
    <dgm:pt modelId="{36967AE8-AD6C-43DF-BC7D-A4CAF7BB31D8}" type="pres">
      <dgm:prSet presAssocID="{53C6DEC5-C134-4F7A-AEDA-2564CEB12E75}" presName="iconRect" presStyleLbl="node1" presStyleIdx="2" presStyleCnt="5"/>
      <dgm:spPr>
        <a:blipFill>
          <a:blip xmlns:r="http://schemas.openxmlformats.org/officeDocument/2006/relationships" r:embed="rId4" cstate="email">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a:blipFill>
        <a:ln>
          <a:noFill/>
        </a:ln>
      </dgm:spPr>
      <dgm:extLst>
        <a:ext uri="{E40237B7-FDA0-4F09-8148-C483321AD2D9}">
          <dgm14:cNvPr xmlns:dgm14="http://schemas.microsoft.com/office/drawing/2010/diagram" id="0" name="" descr="Police male outline"/>
        </a:ext>
      </dgm:extLst>
    </dgm:pt>
    <dgm:pt modelId="{A5B87719-E5A0-4F3E-A61E-746E7E22A536}" type="pres">
      <dgm:prSet presAssocID="{53C6DEC5-C134-4F7A-AEDA-2564CEB12E75}" presName="spaceRect" presStyleCnt="0"/>
      <dgm:spPr/>
    </dgm:pt>
    <dgm:pt modelId="{AC105D00-2D4F-4284-9526-5041AF618297}" type="pres">
      <dgm:prSet presAssocID="{53C6DEC5-C134-4F7A-AEDA-2564CEB12E75}" presName="parTx" presStyleLbl="revTx" presStyleIdx="2" presStyleCnt="5">
        <dgm:presLayoutVars>
          <dgm:chMax val="0"/>
          <dgm:chPref val="0"/>
        </dgm:presLayoutVars>
      </dgm:prSet>
      <dgm:spPr/>
    </dgm:pt>
    <dgm:pt modelId="{725F5F39-EB41-4ABF-B13B-95AB0FE8A6ED}" type="pres">
      <dgm:prSet presAssocID="{9ED68C31-6291-4145-9BB9-BD49F97ACCF0}" presName="sibTrans" presStyleCnt="0"/>
      <dgm:spPr/>
    </dgm:pt>
    <dgm:pt modelId="{9D0C9A33-ACAE-4B9E-9113-7B95F5F452AB}" type="pres">
      <dgm:prSet presAssocID="{F9D56F93-3683-4985-AF7B-2E67718FF0CA}" presName="compNode" presStyleCnt="0"/>
      <dgm:spPr/>
    </dgm:pt>
    <dgm:pt modelId="{0BF57845-24AE-4F12-8B17-32E098269375}" type="pres">
      <dgm:prSet presAssocID="{F9D56F93-3683-4985-AF7B-2E67718FF0CA}" presName="bgRect" presStyleLbl="bgShp" presStyleIdx="3" presStyleCnt="5"/>
      <dgm:spPr>
        <a:scene3d>
          <a:camera prst="orthographicFront"/>
          <a:lightRig rig="threePt" dir="t"/>
        </a:scene3d>
        <a:sp3d>
          <a:bevelT w="139700" h="120650" prst="slope"/>
          <a:bevelB prst="slope"/>
        </a:sp3d>
      </dgm:spPr>
    </dgm:pt>
    <dgm:pt modelId="{6025F1B6-A961-4D19-96A1-EBE698D31FAB}" type="pres">
      <dgm:prSet presAssocID="{F9D56F93-3683-4985-AF7B-2E67718FF0CA}" presName="iconRect" presStyleLbl="node1" presStyleIdx="3" presStyleCnt="5"/>
      <dgm:spPr>
        <a:blipFill>
          <a:blip xmlns:r="http://schemas.openxmlformats.org/officeDocument/2006/relationships" r:embed="rId6" cstate="email">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a:blipFill>
        <a:ln>
          <a:noFill/>
        </a:ln>
      </dgm:spPr>
      <dgm:extLst>
        <a:ext uri="{E40237B7-FDA0-4F09-8148-C483321AD2D9}">
          <dgm14:cNvPr xmlns:dgm14="http://schemas.microsoft.com/office/drawing/2010/diagram" id="0" name="" descr="Boat launch outline"/>
        </a:ext>
      </dgm:extLst>
    </dgm:pt>
    <dgm:pt modelId="{E041F7B2-E7A0-45F3-8251-5A3F6A6C0CE5}" type="pres">
      <dgm:prSet presAssocID="{F9D56F93-3683-4985-AF7B-2E67718FF0CA}" presName="spaceRect" presStyleCnt="0"/>
      <dgm:spPr/>
    </dgm:pt>
    <dgm:pt modelId="{C39DBB8C-37DE-4A47-A3C1-6D336F24BD89}" type="pres">
      <dgm:prSet presAssocID="{F9D56F93-3683-4985-AF7B-2E67718FF0CA}" presName="parTx" presStyleLbl="revTx" presStyleIdx="3" presStyleCnt="5">
        <dgm:presLayoutVars>
          <dgm:chMax val="0"/>
          <dgm:chPref val="0"/>
        </dgm:presLayoutVars>
      </dgm:prSet>
      <dgm:spPr/>
    </dgm:pt>
    <dgm:pt modelId="{E943DE80-3087-489F-BC7C-A9E08FDE6C9C}" type="pres">
      <dgm:prSet presAssocID="{2254CA00-372D-4C4C-B405-61E40546E8D7}" presName="sibTrans" presStyleCnt="0"/>
      <dgm:spPr/>
    </dgm:pt>
    <dgm:pt modelId="{97FC8721-6069-4221-9E7D-AB42C1A3CCC6}" type="pres">
      <dgm:prSet presAssocID="{E3296697-5032-4747-A65C-57AB21653E12}" presName="compNode" presStyleCnt="0"/>
      <dgm:spPr/>
    </dgm:pt>
    <dgm:pt modelId="{525E784A-64C1-4742-B779-70F12E97D3F7}" type="pres">
      <dgm:prSet presAssocID="{E3296697-5032-4747-A65C-57AB21653E12}" presName="bgRect" presStyleLbl="bgShp" presStyleIdx="4" presStyleCnt="5"/>
      <dgm:spPr>
        <a:scene3d>
          <a:camera prst="orthographicFront"/>
          <a:lightRig rig="threePt" dir="t"/>
        </a:scene3d>
        <a:sp3d>
          <a:bevelT w="139700" h="120650" prst="slope"/>
          <a:bevelB prst="slope"/>
        </a:sp3d>
      </dgm:spPr>
    </dgm:pt>
    <dgm:pt modelId="{2A36DD5E-6DF3-46F2-BD69-4320CB44D5E8}" type="pres">
      <dgm:prSet presAssocID="{E3296697-5032-4747-A65C-57AB21653E12}" presName="iconRect" presStyleLbl="node1" presStyleIdx="4" presStyleCnt="5"/>
      <dgm:spPr>
        <a:blipFill>
          <a:blip xmlns:r="http://schemas.openxmlformats.org/officeDocument/2006/relationships" r:embed="rId8" cstate="email">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a:blipFill>
      </dgm:spPr>
      <dgm:extLst>
        <a:ext uri="{E40237B7-FDA0-4F09-8148-C483321AD2D9}">
          <dgm14:cNvPr xmlns:dgm14="http://schemas.microsoft.com/office/drawing/2010/diagram" id="0" name="" descr="Truck outline"/>
        </a:ext>
      </dgm:extLst>
    </dgm:pt>
    <dgm:pt modelId="{4811E7A7-8908-408D-991D-79132549DD7D}" type="pres">
      <dgm:prSet presAssocID="{E3296697-5032-4747-A65C-57AB21653E12}" presName="spaceRect" presStyleCnt="0"/>
      <dgm:spPr/>
    </dgm:pt>
    <dgm:pt modelId="{D8187E57-05CF-44AA-A7D3-388DA970DFE4}" type="pres">
      <dgm:prSet presAssocID="{E3296697-5032-4747-A65C-57AB21653E12}" presName="parTx" presStyleLbl="revTx" presStyleIdx="4" presStyleCnt="5">
        <dgm:presLayoutVars>
          <dgm:chMax val="0"/>
          <dgm:chPref val="0"/>
        </dgm:presLayoutVars>
      </dgm:prSet>
      <dgm:spPr/>
    </dgm:pt>
  </dgm:ptLst>
  <dgm:cxnLst>
    <dgm:cxn modelId="{C8D19E1E-23DD-46DF-BC20-1D988FE307BD}" srcId="{9F37DC71-90C4-4A2F-93A0-2ED367DBE301}" destId="{53C6DEC5-C134-4F7A-AEDA-2564CEB12E75}" srcOrd="2" destOrd="0" parTransId="{1CB38EEC-C79E-4ABA-A1F5-E2954F037C33}" sibTransId="{9ED68C31-6291-4145-9BB9-BD49F97ACCF0}"/>
    <dgm:cxn modelId="{479A9925-AFC7-48FB-B796-7F3CAC2C787D}" type="presOf" srcId="{602D480A-2D6C-4569-9F89-92D735B0B567}" destId="{4B4F1B2E-6C4E-4F35-8491-8FF161766E6C}" srcOrd="0" destOrd="0" presId="urn:microsoft.com/office/officeart/2018/2/layout/IconVerticalSolidList"/>
    <dgm:cxn modelId="{F675A727-6B9C-458E-BEBA-8F51CAE3E89F}" type="presOf" srcId="{53C6DEC5-C134-4F7A-AEDA-2564CEB12E75}" destId="{AC105D00-2D4F-4284-9526-5041AF618297}" srcOrd="0" destOrd="0" presId="urn:microsoft.com/office/officeart/2018/2/layout/IconVerticalSolidList"/>
    <dgm:cxn modelId="{A3BF6B65-0D14-4B8D-A6FB-F964A33F7DEB}" type="presOf" srcId="{3573BAEA-C4D2-4E31-847D-6B66FAB2EF2A}" destId="{782B74E9-8A1A-48BA-83ED-6834E70CDCEC}" srcOrd="0" destOrd="0" presId="urn:microsoft.com/office/officeart/2018/2/layout/IconVerticalSolidList"/>
    <dgm:cxn modelId="{D078BB77-C982-40BF-95B7-0B45C43BC53D}" srcId="{9F37DC71-90C4-4A2F-93A0-2ED367DBE301}" destId="{E3296697-5032-4747-A65C-57AB21653E12}" srcOrd="4" destOrd="0" parTransId="{159E2678-2849-471B-8561-E911279E64FA}" sibTransId="{2F2DE938-4634-4CBE-927F-344E5A3CB9FE}"/>
    <dgm:cxn modelId="{5FEEAD7F-C3FD-45F8-ACD9-887BC233FC77}" type="presOf" srcId="{E3296697-5032-4747-A65C-57AB21653E12}" destId="{D8187E57-05CF-44AA-A7D3-388DA970DFE4}" srcOrd="0" destOrd="0" presId="urn:microsoft.com/office/officeart/2018/2/layout/IconVerticalSolidList"/>
    <dgm:cxn modelId="{27DE828E-48F4-42F6-AD36-895C99928977}" type="presOf" srcId="{9F37DC71-90C4-4A2F-93A0-2ED367DBE301}" destId="{30460CCE-7C2F-47E2-B430-E79C4872DEFA}" srcOrd="0" destOrd="0" presId="urn:microsoft.com/office/officeart/2018/2/layout/IconVerticalSolidList"/>
    <dgm:cxn modelId="{98F387A6-165D-42DF-AA24-03B064923EBD}" srcId="{9F37DC71-90C4-4A2F-93A0-2ED367DBE301}" destId="{F9D56F93-3683-4985-AF7B-2E67718FF0CA}" srcOrd="3" destOrd="0" parTransId="{3EF8370F-B209-47E7-93A1-07BED7620090}" sibTransId="{2254CA00-372D-4C4C-B405-61E40546E8D7}"/>
    <dgm:cxn modelId="{7DF3E2A9-0294-4294-8121-56914C241098}" type="presOf" srcId="{F9D56F93-3683-4985-AF7B-2E67718FF0CA}" destId="{C39DBB8C-37DE-4A47-A3C1-6D336F24BD89}" srcOrd="0" destOrd="0" presId="urn:microsoft.com/office/officeart/2018/2/layout/IconVerticalSolidList"/>
    <dgm:cxn modelId="{B8791AB7-E9A2-44AC-B8E5-1CDDDF32A579}" srcId="{9F37DC71-90C4-4A2F-93A0-2ED367DBE301}" destId="{3573BAEA-C4D2-4E31-847D-6B66FAB2EF2A}" srcOrd="1" destOrd="0" parTransId="{6DCA2359-9B80-4558-B9E0-6B1052C417E6}" sibTransId="{50CCEB90-3B13-44F7-959D-152D9CB1A77C}"/>
    <dgm:cxn modelId="{C03F48F0-3E86-4785-B0EB-DC860BBD67A5}" srcId="{9F37DC71-90C4-4A2F-93A0-2ED367DBE301}" destId="{602D480A-2D6C-4569-9F89-92D735B0B567}" srcOrd="0" destOrd="0" parTransId="{7023439B-D8DD-4DEE-BAD1-157B95E6AED4}" sibTransId="{831526D2-81EA-45F3-A6BA-0CEF57A37D1E}"/>
    <dgm:cxn modelId="{390CD0B3-FE7C-4B87-A213-E01E726F5EF2}" type="presParOf" srcId="{30460CCE-7C2F-47E2-B430-E79C4872DEFA}" destId="{FAA8A28E-40B7-4D95-B78F-6590802EF145}" srcOrd="0" destOrd="0" presId="urn:microsoft.com/office/officeart/2018/2/layout/IconVerticalSolidList"/>
    <dgm:cxn modelId="{2D51BF05-EEF8-4E4D-BA6C-26E43946746E}" type="presParOf" srcId="{FAA8A28E-40B7-4D95-B78F-6590802EF145}" destId="{10502D3B-3765-48F0-855A-95133CC56C7C}" srcOrd="0" destOrd="0" presId="urn:microsoft.com/office/officeart/2018/2/layout/IconVerticalSolidList"/>
    <dgm:cxn modelId="{5060E729-3A0D-4BB1-93C5-DE8EE9851100}" type="presParOf" srcId="{FAA8A28E-40B7-4D95-B78F-6590802EF145}" destId="{5CA18F65-4B6B-46FF-8256-DDE649969A2C}" srcOrd="1" destOrd="0" presId="urn:microsoft.com/office/officeart/2018/2/layout/IconVerticalSolidList"/>
    <dgm:cxn modelId="{B6D64D1B-62CD-4B7A-B156-7942EBE6FB19}" type="presParOf" srcId="{FAA8A28E-40B7-4D95-B78F-6590802EF145}" destId="{DC908C80-5C38-496A-BB78-CC6F0015F85B}" srcOrd="2" destOrd="0" presId="urn:microsoft.com/office/officeart/2018/2/layout/IconVerticalSolidList"/>
    <dgm:cxn modelId="{DE1E0F60-703E-4AEC-8AB3-395409DC8786}" type="presParOf" srcId="{FAA8A28E-40B7-4D95-B78F-6590802EF145}" destId="{4B4F1B2E-6C4E-4F35-8491-8FF161766E6C}" srcOrd="3" destOrd="0" presId="urn:microsoft.com/office/officeart/2018/2/layout/IconVerticalSolidList"/>
    <dgm:cxn modelId="{579B7A91-A080-4502-9FF1-82BD78E53FC7}" type="presParOf" srcId="{30460CCE-7C2F-47E2-B430-E79C4872DEFA}" destId="{C5631A5C-5CD6-49D3-8679-05C44B482BB0}" srcOrd="1" destOrd="0" presId="urn:microsoft.com/office/officeart/2018/2/layout/IconVerticalSolidList"/>
    <dgm:cxn modelId="{49CA491C-8934-4E6C-9B56-2E7A3586839F}" type="presParOf" srcId="{30460CCE-7C2F-47E2-B430-E79C4872DEFA}" destId="{9CDD0FA0-C824-45EE-A55C-9CC808539903}" srcOrd="2" destOrd="0" presId="urn:microsoft.com/office/officeart/2018/2/layout/IconVerticalSolidList"/>
    <dgm:cxn modelId="{856A40C5-F598-4C11-8F11-C339A3C14B77}" type="presParOf" srcId="{9CDD0FA0-C824-45EE-A55C-9CC808539903}" destId="{FCA12242-40FE-4752-A5D4-66AB442E9660}" srcOrd="0" destOrd="0" presId="urn:microsoft.com/office/officeart/2018/2/layout/IconVerticalSolidList"/>
    <dgm:cxn modelId="{24AA4256-BB1B-4BEF-A2CA-F17C31D0C6A2}" type="presParOf" srcId="{9CDD0FA0-C824-45EE-A55C-9CC808539903}" destId="{7B94E8DA-3984-4A53-A3BB-04F63C068E87}" srcOrd="1" destOrd="0" presId="urn:microsoft.com/office/officeart/2018/2/layout/IconVerticalSolidList"/>
    <dgm:cxn modelId="{7E20BD4B-624D-4E2D-986B-AB5291E68468}" type="presParOf" srcId="{9CDD0FA0-C824-45EE-A55C-9CC808539903}" destId="{0720EE9C-FE55-4BF8-BAEC-6BA6B0946AF5}" srcOrd="2" destOrd="0" presId="urn:microsoft.com/office/officeart/2018/2/layout/IconVerticalSolidList"/>
    <dgm:cxn modelId="{A630CF67-0216-4BE4-9A15-AA675CE17070}" type="presParOf" srcId="{9CDD0FA0-C824-45EE-A55C-9CC808539903}" destId="{782B74E9-8A1A-48BA-83ED-6834E70CDCEC}" srcOrd="3" destOrd="0" presId="urn:microsoft.com/office/officeart/2018/2/layout/IconVerticalSolidList"/>
    <dgm:cxn modelId="{675B25F5-73CB-43F2-919C-B75D5C08E825}" type="presParOf" srcId="{30460CCE-7C2F-47E2-B430-E79C4872DEFA}" destId="{8C97245D-F4FB-491B-A921-6397889AC540}" srcOrd="3" destOrd="0" presId="urn:microsoft.com/office/officeart/2018/2/layout/IconVerticalSolidList"/>
    <dgm:cxn modelId="{25A2A7D4-7DA4-440B-A9E6-62D5EEEB00E0}" type="presParOf" srcId="{30460CCE-7C2F-47E2-B430-E79C4872DEFA}" destId="{211733A4-5353-4C2E-9937-44F1216CDA2C}" srcOrd="4" destOrd="0" presId="urn:microsoft.com/office/officeart/2018/2/layout/IconVerticalSolidList"/>
    <dgm:cxn modelId="{C63F0442-6D78-4A4B-9116-3B7BA8741D70}" type="presParOf" srcId="{211733A4-5353-4C2E-9937-44F1216CDA2C}" destId="{B1403909-B4FA-416D-8D60-ADDE73660216}" srcOrd="0" destOrd="0" presId="urn:microsoft.com/office/officeart/2018/2/layout/IconVerticalSolidList"/>
    <dgm:cxn modelId="{0B6870F8-51CD-4A7F-BAA3-733E92AAD292}" type="presParOf" srcId="{211733A4-5353-4C2E-9937-44F1216CDA2C}" destId="{36967AE8-AD6C-43DF-BC7D-A4CAF7BB31D8}" srcOrd="1" destOrd="0" presId="urn:microsoft.com/office/officeart/2018/2/layout/IconVerticalSolidList"/>
    <dgm:cxn modelId="{119E082D-7719-433F-A859-6A0543EDBF58}" type="presParOf" srcId="{211733A4-5353-4C2E-9937-44F1216CDA2C}" destId="{A5B87719-E5A0-4F3E-A61E-746E7E22A536}" srcOrd="2" destOrd="0" presId="urn:microsoft.com/office/officeart/2018/2/layout/IconVerticalSolidList"/>
    <dgm:cxn modelId="{A5E88F4B-5DB7-4C85-8415-A8F875A2B6E4}" type="presParOf" srcId="{211733A4-5353-4C2E-9937-44F1216CDA2C}" destId="{AC105D00-2D4F-4284-9526-5041AF618297}" srcOrd="3" destOrd="0" presId="urn:microsoft.com/office/officeart/2018/2/layout/IconVerticalSolidList"/>
    <dgm:cxn modelId="{C6253500-8A66-44E0-8814-5D97EDD69E33}" type="presParOf" srcId="{30460CCE-7C2F-47E2-B430-E79C4872DEFA}" destId="{725F5F39-EB41-4ABF-B13B-95AB0FE8A6ED}" srcOrd="5" destOrd="0" presId="urn:microsoft.com/office/officeart/2018/2/layout/IconVerticalSolidList"/>
    <dgm:cxn modelId="{BB7296FD-1D90-4397-B405-FFA2216E3186}" type="presParOf" srcId="{30460CCE-7C2F-47E2-B430-E79C4872DEFA}" destId="{9D0C9A33-ACAE-4B9E-9113-7B95F5F452AB}" srcOrd="6" destOrd="0" presId="urn:microsoft.com/office/officeart/2018/2/layout/IconVerticalSolidList"/>
    <dgm:cxn modelId="{31B4506E-D69B-4FD4-A195-823447E088B3}" type="presParOf" srcId="{9D0C9A33-ACAE-4B9E-9113-7B95F5F452AB}" destId="{0BF57845-24AE-4F12-8B17-32E098269375}" srcOrd="0" destOrd="0" presId="urn:microsoft.com/office/officeart/2018/2/layout/IconVerticalSolidList"/>
    <dgm:cxn modelId="{50607419-3B31-4FB4-A956-F370F2BFDB59}" type="presParOf" srcId="{9D0C9A33-ACAE-4B9E-9113-7B95F5F452AB}" destId="{6025F1B6-A961-4D19-96A1-EBE698D31FAB}" srcOrd="1" destOrd="0" presId="urn:microsoft.com/office/officeart/2018/2/layout/IconVerticalSolidList"/>
    <dgm:cxn modelId="{F888CDB5-AB09-40AD-B4FA-96015D9C7393}" type="presParOf" srcId="{9D0C9A33-ACAE-4B9E-9113-7B95F5F452AB}" destId="{E041F7B2-E7A0-45F3-8251-5A3F6A6C0CE5}" srcOrd="2" destOrd="0" presId="urn:microsoft.com/office/officeart/2018/2/layout/IconVerticalSolidList"/>
    <dgm:cxn modelId="{40DCDA10-11F1-404E-B419-ED8EF849EC29}" type="presParOf" srcId="{9D0C9A33-ACAE-4B9E-9113-7B95F5F452AB}" destId="{C39DBB8C-37DE-4A47-A3C1-6D336F24BD89}" srcOrd="3" destOrd="0" presId="urn:microsoft.com/office/officeart/2018/2/layout/IconVerticalSolidList"/>
    <dgm:cxn modelId="{9DA64B4E-A60B-4351-8656-597E121A1202}" type="presParOf" srcId="{30460CCE-7C2F-47E2-B430-E79C4872DEFA}" destId="{E943DE80-3087-489F-BC7C-A9E08FDE6C9C}" srcOrd="7" destOrd="0" presId="urn:microsoft.com/office/officeart/2018/2/layout/IconVerticalSolidList"/>
    <dgm:cxn modelId="{CD82A317-E59B-4169-83ED-11AD71C2EC2B}" type="presParOf" srcId="{30460CCE-7C2F-47E2-B430-E79C4872DEFA}" destId="{97FC8721-6069-4221-9E7D-AB42C1A3CCC6}" srcOrd="8" destOrd="0" presId="urn:microsoft.com/office/officeart/2018/2/layout/IconVerticalSolidList"/>
    <dgm:cxn modelId="{7744AEE9-74A8-4FA4-BA66-A316DF950A56}" type="presParOf" srcId="{97FC8721-6069-4221-9E7D-AB42C1A3CCC6}" destId="{525E784A-64C1-4742-B779-70F12E97D3F7}" srcOrd="0" destOrd="0" presId="urn:microsoft.com/office/officeart/2018/2/layout/IconVerticalSolidList"/>
    <dgm:cxn modelId="{009FA518-44EE-4AEB-A845-BE70C00A9E17}" type="presParOf" srcId="{97FC8721-6069-4221-9E7D-AB42C1A3CCC6}" destId="{2A36DD5E-6DF3-46F2-BD69-4320CB44D5E8}" srcOrd="1" destOrd="0" presId="urn:microsoft.com/office/officeart/2018/2/layout/IconVerticalSolidList"/>
    <dgm:cxn modelId="{3CDC2E7E-3E4E-43CD-A379-2091D218B2F3}" type="presParOf" srcId="{97FC8721-6069-4221-9E7D-AB42C1A3CCC6}" destId="{4811E7A7-8908-408D-991D-79132549DD7D}" srcOrd="2" destOrd="0" presId="urn:microsoft.com/office/officeart/2018/2/layout/IconVerticalSolidList"/>
    <dgm:cxn modelId="{1F3E7979-2000-4646-83DC-B36E47246C4D}" type="presParOf" srcId="{97FC8721-6069-4221-9E7D-AB42C1A3CCC6}" destId="{D8187E57-05CF-44AA-A7D3-388DA970DFE4}"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D01F30-9EC6-41AA-AB27-5913691AEBFF}">
      <dsp:nvSpPr>
        <dsp:cNvPr id="0" name=""/>
        <dsp:cNvSpPr/>
      </dsp:nvSpPr>
      <dsp:spPr>
        <a:xfrm>
          <a:off x="0" y="3275482"/>
          <a:ext cx="11873345" cy="1075086"/>
        </a:xfrm>
        <a:prstGeom prst="rect">
          <a:avLst/>
        </a:prstGeom>
        <a:solidFill>
          <a:schemeClr val="tx2">
            <a:lumMod val="75000"/>
          </a:schemeClr>
        </a:solidFill>
        <a:ln w="28575">
          <a:solidFill>
            <a:schemeClr val="bg1"/>
          </a:solid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244600">
            <a:lnSpc>
              <a:spcPct val="100000"/>
            </a:lnSpc>
            <a:spcBef>
              <a:spcPct val="0"/>
            </a:spcBef>
            <a:spcAft>
              <a:spcPct val="35000"/>
            </a:spcAft>
            <a:buNone/>
          </a:pPr>
          <a:r>
            <a:rPr lang="en-US" sz="2800" kern="1200" dirty="0">
              <a:ln>
                <a:noFill/>
              </a:ln>
              <a:latin typeface="Calibri" panose="020F0502020204030204"/>
              <a:ea typeface="+mn-ea"/>
              <a:cs typeface="+mn-cs"/>
            </a:rPr>
            <a:t>After-action reports and meetings.</a:t>
          </a:r>
        </a:p>
      </dsp:txBody>
      <dsp:txXfrm>
        <a:off x="0" y="3275482"/>
        <a:ext cx="11873345" cy="1075086"/>
      </dsp:txXfrm>
    </dsp:sp>
    <dsp:sp modelId="{BEB6ABB3-98C2-4C2F-87BC-F62AA245F3CF}">
      <dsp:nvSpPr>
        <dsp:cNvPr id="0" name=""/>
        <dsp:cNvSpPr/>
      </dsp:nvSpPr>
      <dsp:spPr>
        <a:xfrm rot="10800000">
          <a:off x="0" y="1638125"/>
          <a:ext cx="11873345" cy="1653482"/>
        </a:xfrm>
        <a:prstGeom prst="upArrowCallout">
          <a:avLst/>
        </a:prstGeom>
        <a:gradFill rotWithShape="0">
          <a:gsLst>
            <a:gs pos="0">
              <a:schemeClr val="accent3">
                <a:hueOff val="1355300"/>
                <a:satOff val="50000"/>
                <a:lumOff val="-7353"/>
                <a:alphaOff val="0"/>
                <a:satMod val="103000"/>
                <a:lumMod val="102000"/>
                <a:tint val="94000"/>
              </a:schemeClr>
            </a:gs>
            <a:gs pos="50000">
              <a:schemeClr val="accent3">
                <a:hueOff val="1355300"/>
                <a:satOff val="50000"/>
                <a:lumOff val="-7353"/>
                <a:alphaOff val="0"/>
                <a:satMod val="110000"/>
                <a:lumMod val="100000"/>
                <a:shade val="100000"/>
              </a:schemeClr>
            </a:gs>
            <a:gs pos="100000">
              <a:schemeClr val="accent3">
                <a:hueOff val="1355300"/>
                <a:satOff val="50000"/>
                <a:lumOff val="-7353"/>
                <a:alphaOff val="0"/>
                <a:lumMod val="99000"/>
                <a:satMod val="120000"/>
                <a:shade val="78000"/>
              </a:schemeClr>
            </a:gs>
          </a:gsLst>
          <a:lin ang="5400000" scaled="0"/>
        </a:gradFill>
        <a:ln w="28575">
          <a:solidFill>
            <a:schemeClr val="bg1"/>
          </a:solid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100000"/>
            </a:lnSpc>
            <a:spcBef>
              <a:spcPct val="0"/>
            </a:spcBef>
            <a:spcAft>
              <a:spcPct val="35000"/>
            </a:spcAft>
            <a:buNone/>
          </a:pPr>
          <a:r>
            <a:rPr lang="en-US" sz="2800" kern="1200" dirty="0">
              <a:ln>
                <a:noFill/>
              </a:ln>
              <a:latin typeface="Calibri" panose="020F0502020204030204"/>
              <a:ea typeface="+mn-ea"/>
              <a:cs typeface="+mn-cs"/>
            </a:rPr>
            <a:t>Implement National Disaster Recovery Framework (NDRF) for restorative efforts not only for the physical station but for Service employees.</a:t>
          </a:r>
        </a:p>
      </dsp:txBody>
      <dsp:txXfrm rot="10800000">
        <a:off x="0" y="1638125"/>
        <a:ext cx="11873345" cy="1074383"/>
      </dsp:txXfrm>
    </dsp:sp>
    <dsp:sp modelId="{403F19E3-BE30-4617-B5FF-1ECCBC27AD1C}">
      <dsp:nvSpPr>
        <dsp:cNvPr id="0" name=""/>
        <dsp:cNvSpPr/>
      </dsp:nvSpPr>
      <dsp:spPr>
        <a:xfrm rot="10800000">
          <a:off x="0" y="769"/>
          <a:ext cx="11873345" cy="1653482"/>
        </a:xfrm>
        <a:prstGeom prst="upArrowCallout">
          <a:avLst/>
        </a:prstGeom>
        <a:solidFill>
          <a:schemeClr val="accent5">
            <a:lumMod val="75000"/>
          </a:schemeClr>
        </a:solidFill>
        <a:ln w="28575">
          <a:solidFill>
            <a:schemeClr val="bg1"/>
          </a:solid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99136" tIns="199136" rIns="199136" bIns="199136" numCol="1" spcCol="1270" anchor="ctr" anchorCtr="0">
          <a:noAutofit/>
        </a:bodyPr>
        <a:lstStyle/>
        <a:p>
          <a:pPr marL="0" lvl="0" indent="0" algn="l" defTabSz="1244600">
            <a:lnSpc>
              <a:spcPct val="100000"/>
            </a:lnSpc>
            <a:spcBef>
              <a:spcPct val="0"/>
            </a:spcBef>
            <a:spcAft>
              <a:spcPct val="35000"/>
            </a:spcAft>
            <a:buNone/>
          </a:pPr>
          <a:r>
            <a:rPr lang="en-US" sz="2800" kern="1200" dirty="0">
              <a:ln>
                <a:noFill/>
              </a:ln>
              <a:latin typeface="+mn-lt"/>
            </a:rPr>
            <a:t>Once the stations and areas are out of immediate threat and stabilizing efforts completed, IMT elements are demobilized.</a:t>
          </a:r>
        </a:p>
      </dsp:txBody>
      <dsp:txXfrm rot="10800000">
        <a:off x="0" y="769"/>
        <a:ext cx="11873345" cy="107438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E34D10-9CC7-477A-A25E-B793941E3033}">
      <dsp:nvSpPr>
        <dsp:cNvPr id="0" name=""/>
        <dsp:cNvSpPr/>
      </dsp:nvSpPr>
      <dsp:spPr>
        <a:xfrm>
          <a:off x="0" y="9861"/>
          <a:ext cx="9182169" cy="1987200"/>
        </a:xfrm>
        <a:prstGeom prst="roundRect">
          <a:avLst>
            <a:gd name="adj" fmla="val 10000"/>
          </a:avLst>
        </a:prstGeom>
        <a:solidFill>
          <a:schemeClr val="accent1"/>
        </a:solidFill>
        <a:ln w="19050" cap="flat" cmpd="sng" algn="ctr">
          <a:solidFill>
            <a:schemeClr val="lt1">
              <a:hueOff val="0"/>
              <a:satOff val="0"/>
              <a:lumOff val="0"/>
              <a:alphaOff val="0"/>
            </a:schemeClr>
          </a:solidFill>
          <a:prstDash val="solid"/>
          <a:miter lim="800000"/>
        </a:ln>
        <a:effectLst/>
        <a:scene3d>
          <a:camera prst="orthographicFront"/>
          <a:lightRig rig="threePt" dir="t"/>
        </a:scene3d>
        <a:sp3d>
          <a:bevelT w="304800" prst="coolSlant"/>
        </a:sp3d>
      </dsp:spPr>
      <dsp:style>
        <a:lnRef idx="3">
          <a:scrgbClr r="0" g="0" b="0"/>
        </a:lnRef>
        <a:fillRef idx="1">
          <a:scrgbClr r="0" g="0" b="0"/>
        </a:fillRef>
        <a:effectRef idx="1">
          <a:scrgbClr r="0" g="0" b="0"/>
        </a:effectRef>
        <a:fontRef idx="minor">
          <a:schemeClr val="lt1"/>
        </a:fontRef>
      </dsp:style>
      <dsp:txBody>
        <a:bodyPr spcFirstLastPara="0" vert="horz" wrap="square" lIns="312928" tIns="312928" rIns="312928" bIns="167640" numCol="1" spcCol="1270" anchor="t" anchorCtr="0">
          <a:noAutofit/>
        </a:bodyPr>
        <a:lstStyle/>
        <a:p>
          <a:pPr marL="0" lvl="0" indent="0" algn="l" defTabSz="1955800">
            <a:lnSpc>
              <a:spcPct val="90000"/>
            </a:lnSpc>
            <a:spcBef>
              <a:spcPct val="0"/>
            </a:spcBef>
            <a:spcAft>
              <a:spcPct val="35000"/>
            </a:spcAft>
            <a:buNone/>
          </a:pPr>
          <a:r>
            <a:rPr lang="en-US" sz="4400" b="1" i="0" kern="1200" dirty="0">
              <a:latin typeface="+mn-lt"/>
            </a:rPr>
            <a:t>FWS Staff and Family</a:t>
          </a:r>
          <a:endParaRPr lang="en-US" sz="4400" b="1" kern="1200" dirty="0">
            <a:latin typeface="+mn-lt"/>
          </a:endParaRPr>
        </a:p>
      </dsp:txBody>
      <dsp:txXfrm>
        <a:off x="0" y="9861"/>
        <a:ext cx="9182169" cy="1324800"/>
      </dsp:txXfrm>
    </dsp:sp>
    <dsp:sp modelId="{CAFFEBB3-BE4F-45C8-BDBA-CA0D6BF5E3F4}">
      <dsp:nvSpPr>
        <dsp:cNvPr id="0" name=""/>
        <dsp:cNvSpPr/>
      </dsp:nvSpPr>
      <dsp:spPr>
        <a:xfrm>
          <a:off x="1880685" y="1334661"/>
          <a:ext cx="9182169" cy="2649600"/>
        </a:xfrm>
        <a:prstGeom prst="roundRect">
          <a:avLst>
            <a:gd name="adj" fmla="val 10000"/>
          </a:avLst>
        </a:prstGeom>
        <a:solidFill>
          <a:schemeClr val="bg1">
            <a:alpha val="90000"/>
          </a:schemeClr>
        </a:solidFill>
        <a:ln w="12700" cap="flat" cmpd="sng" algn="ctr">
          <a:solidFill>
            <a:schemeClr val="accent1">
              <a:hueOff val="0"/>
              <a:satOff val="0"/>
              <a:lumOff val="0"/>
              <a:alphaOff val="0"/>
            </a:schemeClr>
          </a:solidFill>
          <a:prstDash val="solid"/>
          <a:miter lim="800000"/>
        </a:ln>
        <a:effectLst/>
        <a:scene3d>
          <a:camera prst="orthographicFront"/>
          <a:lightRig rig="threePt" dir="t"/>
        </a:scene3d>
        <a:sp3d>
          <a:bevelT w="304800" prst="coolSlant"/>
        </a:sp3d>
      </dsp:spPr>
      <dsp:style>
        <a:lnRef idx="2">
          <a:scrgbClr r="0" g="0" b="0"/>
        </a:lnRef>
        <a:fillRef idx="1">
          <a:scrgbClr r="0" g="0" b="0"/>
        </a:fillRef>
        <a:effectRef idx="0">
          <a:scrgbClr r="0" g="0" b="0"/>
        </a:effectRef>
        <a:fontRef idx="minor"/>
      </dsp:style>
      <dsp:txBody>
        <a:bodyPr spcFirstLastPara="0" vert="horz" wrap="square" lIns="199136" tIns="199136" rIns="199136" bIns="199136" numCol="1" spcCol="1270" anchor="t" anchorCtr="0">
          <a:noAutofit/>
        </a:bodyPr>
        <a:lstStyle/>
        <a:p>
          <a:pPr marL="284163" lvl="1" indent="-284163" algn="l" defTabSz="1244600">
            <a:lnSpc>
              <a:spcPct val="100000"/>
            </a:lnSpc>
            <a:spcBef>
              <a:spcPct val="0"/>
            </a:spcBef>
            <a:spcAft>
              <a:spcPts val="2400"/>
            </a:spcAft>
            <a:buFont typeface="Wingdings" panose="05000000000000000000" pitchFamily="2" charset="2"/>
            <a:buChar char="§"/>
          </a:pPr>
          <a:r>
            <a:rPr lang="en-US" sz="2800" b="0" i="0" kern="1200" dirty="0">
              <a:solidFill>
                <a:srgbClr val="002060"/>
              </a:solidFill>
              <a:latin typeface="+mn-lt"/>
            </a:rPr>
            <a:t>Evacuation travel allowances</a:t>
          </a:r>
          <a:endParaRPr lang="en-US" sz="2800" kern="1200" dirty="0">
            <a:solidFill>
              <a:srgbClr val="002060"/>
            </a:solidFill>
            <a:latin typeface="+mn-lt"/>
          </a:endParaRPr>
        </a:p>
        <a:p>
          <a:pPr marL="284163" lvl="1" indent="-284163" algn="l" defTabSz="1244600">
            <a:lnSpc>
              <a:spcPct val="100000"/>
            </a:lnSpc>
            <a:spcBef>
              <a:spcPct val="0"/>
            </a:spcBef>
            <a:spcAft>
              <a:spcPts val="2400"/>
            </a:spcAft>
            <a:buFont typeface="Wingdings" panose="05000000000000000000" pitchFamily="2" charset="2"/>
            <a:buChar char="§"/>
          </a:pPr>
          <a:r>
            <a:rPr lang="en-US" sz="2800" b="0" i="0" kern="1200" dirty="0">
              <a:solidFill>
                <a:srgbClr val="002060"/>
              </a:solidFill>
              <a:latin typeface="+mn-lt"/>
            </a:rPr>
            <a:t>Administrative leave </a:t>
          </a:r>
          <a:endParaRPr lang="en-US" sz="2800" kern="1200" dirty="0">
            <a:solidFill>
              <a:srgbClr val="002060"/>
            </a:solidFill>
            <a:latin typeface="+mn-lt"/>
          </a:endParaRPr>
        </a:p>
        <a:p>
          <a:pPr marL="284163" lvl="1" indent="-284163" algn="l" defTabSz="1244600">
            <a:lnSpc>
              <a:spcPct val="100000"/>
            </a:lnSpc>
            <a:spcBef>
              <a:spcPct val="0"/>
            </a:spcBef>
            <a:spcAft>
              <a:spcPts val="2400"/>
            </a:spcAft>
            <a:buFont typeface="Wingdings" panose="05000000000000000000" pitchFamily="2" charset="2"/>
            <a:buChar char="§"/>
          </a:pPr>
          <a:r>
            <a:rPr lang="en-US" sz="2800" kern="1200" dirty="0">
              <a:solidFill>
                <a:srgbClr val="002060"/>
              </a:solidFill>
              <a:latin typeface="+mn-lt"/>
            </a:rPr>
            <a:t>Assist with immediate needs post response</a:t>
          </a:r>
        </a:p>
      </dsp:txBody>
      <dsp:txXfrm>
        <a:off x="1958289" y="1412265"/>
        <a:ext cx="9026961" cy="249439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0502D3B-3765-48F0-855A-95133CC56C7C}">
      <dsp:nvSpPr>
        <dsp:cNvPr id="0" name=""/>
        <dsp:cNvSpPr/>
      </dsp:nvSpPr>
      <dsp:spPr>
        <a:xfrm>
          <a:off x="0" y="5097"/>
          <a:ext cx="7456260" cy="1085783"/>
        </a:xfrm>
        <a:prstGeom prst="roundRect">
          <a:avLst>
            <a:gd name="adj" fmla="val 10000"/>
          </a:avLst>
        </a:prstGeom>
        <a:solidFill>
          <a:schemeClr val="bg1">
            <a:lumMod val="95000"/>
            <a:hueOff val="0"/>
            <a:satOff val="0"/>
            <a:lumOff val="0"/>
            <a:alphaOff val="0"/>
          </a:schemeClr>
        </a:solidFill>
        <a:ln>
          <a:noFill/>
        </a:ln>
        <a:effectLst/>
        <a:scene3d>
          <a:camera prst="orthographicFront"/>
          <a:lightRig rig="threePt" dir="t"/>
        </a:scene3d>
        <a:sp3d>
          <a:bevelT w="139700" h="120650" prst="slope"/>
          <a:bevelB prst="slope"/>
        </a:sp3d>
      </dsp:spPr>
      <dsp:style>
        <a:lnRef idx="0">
          <a:scrgbClr r="0" g="0" b="0"/>
        </a:lnRef>
        <a:fillRef idx="1">
          <a:scrgbClr r="0" g="0" b="0"/>
        </a:fillRef>
        <a:effectRef idx="0">
          <a:scrgbClr r="0" g="0" b="0"/>
        </a:effectRef>
        <a:fontRef idx="minor"/>
      </dsp:style>
    </dsp:sp>
    <dsp:sp modelId="{5CA18F65-4B6B-46FF-8256-DDE649969A2C}">
      <dsp:nvSpPr>
        <dsp:cNvPr id="0" name=""/>
        <dsp:cNvSpPr/>
      </dsp:nvSpPr>
      <dsp:spPr>
        <a:xfrm>
          <a:off x="355430" y="249398"/>
          <a:ext cx="597181" cy="597181"/>
        </a:xfrm>
        <a:prstGeom prst="rect">
          <a:avLst/>
        </a:prstGeom>
        <a:blipFill>
          <a:blip xmlns:r="http://schemas.openxmlformats.org/officeDocument/2006/relationships" r:embed="rId1" cstate="screen">
            <a:alphaModFix amt="35000"/>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B4F1B2E-6C4E-4F35-8491-8FF161766E6C}">
      <dsp:nvSpPr>
        <dsp:cNvPr id="0" name=""/>
        <dsp:cNvSpPr/>
      </dsp:nvSpPr>
      <dsp:spPr>
        <a:xfrm>
          <a:off x="1254080" y="5097"/>
          <a:ext cx="6202179" cy="10857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912" tIns="114912" rIns="114912" bIns="114912" numCol="1" spcCol="1270" anchor="ctr" anchorCtr="0">
          <a:noAutofit/>
        </a:bodyPr>
        <a:lstStyle/>
        <a:p>
          <a:pPr marL="0" lvl="0" indent="0" algn="l" defTabSz="1066800">
            <a:lnSpc>
              <a:spcPct val="100000"/>
            </a:lnSpc>
            <a:spcBef>
              <a:spcPct val="0"/>
            </a:spcBef>
            <a:spcAft>
              <a:spcPct val="35000"/>
            </a:spcAft>
            <a:buNone/>
          </a:pPr>
          <a:r>
            <a:rPr lang="en-US" sz="2400" kern="1200" dirty="0">
              <a:solidFill>
                <a:srgbClr val="002060"/>
              </a:solidFill>
              <a:latin typeface="+mn-lt"/>
            </a:rPr>
            <a:t>Chainsaw crews</a:t>
          </a:r>
        </a:p>
      </dsp:txBody>
      <dsp:txXfrm>
        <a:off x="1254080" y="5097"/>
        <a:ext cx="6202179" cy="1085783"/>
      </dsp:txXfrm>
    </dsp:sp>
    <dsp:sp modelId="{FCA12242-40FE-4752-A5D4-66AB442E9660}">
      <dsp:nvSpPr>
        <dsp:cNvPr id="0" name=""/>
        <dsp:cNvSpPr/>
      </dsp:nvSpPr>
      <dsp:spPr>
        <a:xfrm>
          <a:off x="0" y="1362327"/>
          <a:ext cx="7456260" cy="1085783"/>
        </a:xfrm>
        <a:prstGeom prst="roundRect">
          <a:avLst>
            <a:gd name="adj" fmla="val 10000"/>
          </a:avLst>
        </a:prstGeom>
        <a:solidFill>
          <a:schemeClr val="bg1">
            <a:lumMod val="95000"/>
            <a:hueOff val="0"/>
            <a:satOff val="0"/>
            <a:lumOff val="0"/>
            <a:alphaOff val="0"/>
          </a:schemeClr>
        </a:solidFill>
        <a:ln>
          <a:noFill/>
        </a:ln>
        <a:effectLst/>
        <a:scene3d>
          <a:camera prst="orthographicFront"/>
          <a:lightRig rig="threePt" dir="t"/>
        </a:scene3d>
        <a:sp3d>
          <a:bevelT w="139700" h="120650" prst="slope"/>
          <a:bevelB prst="slope"/>
        </a:sp3d>
      </dsp:spPr>
      <dsp:style>
        <a:lnRef idx="0">
          <a:scrgbClr r="0" g="0" b="0"/>
        </a:lnRef>
        <a:fillRef idx="1">
          <a:scrgbClr r="0" g="0" b="0"/>
        </a:fillRef>
        <a:effectRef idx="0">
          <a:scrgbClr r="0" g="0" b="0"/>
        </a:effectRef>
        <a:fontRef idx="minor"/>
      </dsp:style>
    </dsp:sp>
    <dsp:sp modelId="{7B94E8DA-3984-4A53-A3BB-04F63C068E87}">
      <dsp:nvSpPr>
        <dsp:cNvPr id="0" name=""/>
        <dsp:cNvSpPr/>
      </dsp:nvSpPr>
      <dsp:spPr>
        <a:xfrm>
          <a:off x="328449" y="1606628"/>
          <a:ext cx="597181" cy="597181"/>
        </a:xfrm>
        <a:prstGeom prst="rect">
          <a:avLst/>
        </a:prstGeom>
        <a:blipFill>
          <a:blip xmlns:r="http://schemas.openxmlformats.org/officeDocument/2006/relationships" r:embed="rId2" cstate="email">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82B74E9-8A1A-48BA-83ED-6834E70CDCEC}">
      <dsp:nvSpPr>
        <dsp:cNvPr id="0" name=""/>
        <dsp:cNvSpPr/>
      </dsp:nvSpPr>
      <dsp:spPr>
        <a:xfrm>
          <a:off x="1254080" y="1362327"/>
          <a:ext cx="6202179" cy="10857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912" tIns="114912" rIns="114912" bIns="114912" numCol="1" spcCol="1270" anchor="ctr" anchorCtr="0">
          <a:noAutofit/>
        </a:bodyPr>
        <a:lstStyle/>
        <a:p>
          <a:pPr marL="0" lvl="0" indent="0" algn="l" defTabSz="1066800">
            <a:lnSpc>
              <a:spcPct val="100000"/>
            </a:lnSpc>
            <a:spcBef>
              <a:spcPct val="0"/>
            </a:spcBef>
            <a:spcAft>
              <a:spcPct val="35000"/>
            </a:spcAft>
            <a:buNone/>
          </a:pPr>
          <a:r>
            <a:rPr lang="en-US" sz="2400" kern="1200">
              <a:solidFill>
                <a:srgbClr val="002060"/>
              </a:solidFill>
              <a:latin typeface="+mn-lt"/>
            </a:rPr>
            <a:t>Heavy Equipment Task Force</a:t>
          </a:r>
        </a:p>
      </dsp:txBody>
      <dsp:txXfrm>
        <a:off x="1254080" y="1362327"/>
        <a:ext cx="6202179" cy="1085783"/>
      </dsp:txXfrm>
    </dsp:sp>
    <dsp:sp modelId="{B1403909-B4FA-416D-8D60-ADDE73660216}">
      <dsp:nvSpPr>
        <dsp:cNvPr id="0" name=""/>
        <dsp:cNvSpPr/>
      </dsp:nvSpPr>
      <dsp:spPr>
        <a:xfrm>
          <a:off x="0" y="2719557"/>
          <a:ext cx="7456260" cy="1085783"/>
        </a:xfrm>
        <a:prstGeom prst="roundRect">
          <a:avLst>
            <a:gd name="adj" fmla="val 10000"/>
          </a:avLst>
        </a:prstGeom>
        <a:solidFill>
          <a:schemeClr val="bg1">
            <a:lumMod val="95000"/>
            <a:hueOff val="0"/>
            <a:satOff val="0"/>
            <a:lumOff val="0"/>
            <a:alphaOff val="0"/>
          </a:schemeClr>
        </a:solidFill>
        <a:ln>
          <a:noFill/>
        </a:ln>
        <a:effectLst/>
        <a:scene3d>
          <a:camera prst="orthographicFront"/>
          <a:lightRig rig="threePt" dir="t"/>
        </a:scene3d>
        <a:sp3d>
          <a:bevelT w="139700" h="120650" prst="slope"/>
          <a:bevelB prst="slope"/>
        </a:sp3d>
      </dsp:spPr>
      <dsp:style>
        <a:lnRef idx="0">
          <a:scrgbClr r="0" g="0" b="0"/>
        </a:lnRef>
        <a:fillRef idx="1">
          <a:scrgbClr r="0" g="0" b="0"/>
        </a:fillRef>
        <a:effectRef idx="0">
          <a:scrgbClr r="0" g="0" b="0"/>
        </a:effectRef>
        <a:fontRef idx="minor"/>
      </dsp:style>
    </dsp:sp>
    <dsp:sp modelId="{36967AE8-AD6C-43DF-BC7D-A4CAF7BB31D8}">
      <dsp:nvSpPr>
        <dsp:cNvPr id="0" name=""/>
        <dsp:cNvSpPr/>
      </dsp:nvSpPr>
      <dsp:spPr>
        <a:xfrm>
          <a:off x="328449" y="2963858"/>
          <a:ext cx="597181" cy="597181"/>
        </a:xfrm>
        <a:prstGeom prst="rect">
          <a:avLst/>
        </a:prstGeom>
        <a:blipFill>
          <a:blip xmlns:r="http://schemas.openxmlformats.org/officeDocument/2006/relationships" r:embed="rId4" cstate="email">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C105D00-2D4F-4284-9526-5041AF618297}">
      <dsp:nvSpPr>
        <dsp:cNvPr id="0" name=""/>
        <dsp:cNvSpPr/>
      </dsp:nvSpPr>
      <dsp:spPr>
        <a:xfrm>
          <a:off x="1254080" y="2719557"/>
          <a:ext cx="6202179" cy="10857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912" tIns="114912" rIns="114912" bIns="114912" numCol="1" spcCol="1270" anchor="ctr" anchorCtr="0">
          <a:noAutofit/>
        </a:bodyPr>
        <a:lstStyle/>
        <a:p>
          <a:pPr marL="0" lvl="0" indent="0" algn="l" defTabSz="1066800">
            <a:lnSpc>
              <a:spcPct val="100000"/>
            </a:lnSpc>
            <a:spcBef>
              <a:spcPct val="0"/>
            </a:spcBef>
            <a:spcAft>
              <a:spcPct val="35000"/>
            </a:spcAft>
            <a:buNone/>
          </a:pPr>
          <a:r>
            <a:rPr lang="en-US" sz="2400" kern="1200" dirty="0">
              <a:solidFill>
                <a:srgbClr val="002060"/>
              </a:solidFill>
              <a:latin typeface="+mn-lt"/>
            </a:rPr>
            <a:t>Law Enforcement Surge Team</a:t>
          </a:r>
        </a:p>
      </dsp:txBody>
      <dsp:txXfrm>
        <a:off x="1254080" y="2719557"/>
        <a:ext cx="6202179" cy="1085783"/>
      </dsp:txXfrm>
    </dsp:sp>
    <dsp:sp modelId="{0BF57845-24AE-4F12-8B17-32E098269375}">
      <dsp:nvSpPr>
        <dsp:cNvPr id="0" name=""/>
        <dsp:cNvSpPr/>
      </dsp:nvSpPr>
      <dsp:spPr>
        <a:xfrm>
          <a:off x="0" y="4076786"/>
          <a:ext cx="7456260" cy="1085783"/>
        </a:xfrm>
        <a:prstGeom prst="roundRect">
          <a:avLst>
            <a:gd name="adj" fmla="val 10000"/>
          </a:avLst>
        </a:prstGeom>
        <a:solidFill>
          <a:schemeClr val="bg1">
            <a:lumMod val="95000"/>
            <a:hueOff val="0"/>
            <a:satOff val="0"/>
            <a:lumOff val="0"/>
            <a:alphaOff val="0"/>
          </a:schemeClr>
        </a:solidFill>
        <a:ln>
          <a:noFill/>
        </a:ln>
        <a:effectLst/>
        <a:scene3d>
          <a:camera prst="orthographicFront"/>
          <a:lightRig rig="threePt" dir="t"/>
        </a:scene3d>
        <a:sp3d>
          <a:bevelT w="139700" h="120650" prst="slope"/>
          <a:bevelB prst="slope"/>
        </a:sp3d>
      </dsp:spPr>
      <dsp:style>
        <a:lnRef idx="0">
          <a:scrgbClr r="0" g="0" b="0"/>
        </a:lnRef>
        <a:fillRef idx="1">
          <a:scrgbClr r="0" g="0" b="0"/>
        </a:fillRef>
        <a:effectRef idx="0">
          <a:scrgbClr r="0" g="0" b="0"/>
        </a:effectRef>
        <a:fontRef idx="minor"/>
      </dsp:style>
    </dsp:sp>
    <dsp:sp modelId="{6025F1B6-A961-4D19-96A1-EBE698D31FAB}">
      <dsp:nvSpPr>
        <dsp:cNvPr id="0" name=""/>
        <dsp:cNvSpPr/>
      </dsp:nvSpPr>
      <dsp:spPr>
        <a:xfrm>
          <a:off x="328449" y="4321088"/>
          <a:ext cx="597181" cy="597181"/>
        </a:xfrm>
        <a:prstGeom prst="rect">
          <a:avLst/>
        </a:prstGeom>
        <a:blipFill>
          <a:blip xmlns:r="http://schemas.openxmlformats.org/officeDocument/2006/relationships" r:embed="rId6" cstate="email">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39DBB8C-37DE-4A47-A3C1-6D336F24BD89}">
      <dsp:nvSpPr>
        <dsp:cNvPr id="0" name=""/>
        <dsp:cNvSpPr/>
      </dsp:nvSpPr>
      <dsp:spPr>
        <a:xfrm>
          <a:off x="1254080" y="4076786"/>
          <a:ext cx="6202179" cy="10857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912" tIns="114912" rIns="114912" bIns="114912" numCol="1" spcCol="1270" anchor="ctr" anchorCtr="0">
          <a:noAutofit/>
        </a:bodyPr>
        <a:lstStyle/>
        <a:p>
          <a:pPr marL="0" lvl="0" indent="0" algn="l" defTabSz="1066800">
            <a:lnSpc>
              <a:spcPct val="100000"/>
            </a:lnSpc>
            <a:spcBef>
              <a:spcPct val="0"/>
            </a:spcBef>
            <a:spcAft>
              <a:spcPct val="35000"/>
            </a:spcAft>
            <a:buNone/>
          </a:pPr>
          <a:r>
            <a:rPr lang="en-US" sz="2400" kern="1200" dirty="0">
              <a:solidFill>
                <a:srgbClr val="002060"/>
              </a:solidFill>
              <a:latin typeface="+mn-lt"/>
            </a:rPr>
            <a:t>Watercraft Strike Team</a:t>
          </a:r>
        </a:p>
      </dsp:txBody>
      <dsp:txXfrm>
        <a:off x="1254080" y="4076786"/>
        <a:ext cx="6202179" cy="1085783"/>
      </dsp:txXfrm>
    </dsp:sp>
    <dsp:sp modelId="{525E784A-64C1-4742-B779-70F12E97D3F7}">
      <dsp:nvSpPr>
        <dsp:cNvPr id="0" name=""/>
        <dsp:cNvSpPr/>
      </dsp:nvSpPr>
      <dsp:spPr>
        <a:xfrm>
          <a:off x="0" y="5434016"/>
          <a:ext cx="7456260" cy="1085783"/>
        </a:xfrm>
        <a:prstGeom prst="roundRect">
          <a:avLst>
            <a:gd name="adj" fmla="val 10000"/>
          </a:avLst>
        </a:prstGeom>
        <a:solidFill>
          <a:schemeClr val="bg1">
            <a:lumMod val="95000"/>
            <a:hueOff val="0"/>
            <a:satOff val="0"/>
            <a:lumOff val="0"/>
            <a:alphaOff val="0"/>
          </a:schemeClr>
        </a:solidFill>
        <a:ln>
          <a:noFill/>
        </a:ln>
        <a:effectLst/>
        <a:scene3d>
          <a:camera prst="orthographicFront"/>
          <a:lightRig rig="threePt" dir="t"/>
        </a:scene3d>
        <a:sp3d>
          <a:bevelT w="139700" h="120650" prst="slope"/>
          <a:bevelB prst="slope"/>
        </a:sp3d>
      </dsp:spPr>
      <dsp:style>
        <a:lnRef idx="0">
          <a:scrgbClr r="0" g="0" b="0"/>
        </a:lnRef>
        <a:fillRef idx="1">
          <a:scrgbClr r="0" g="0" b="0"/>
        </a:fillRef>
        <a:effectRef idx="0">
          <a:scrgbClr r="0" g="0" b="0"/>
        </a:effectRef>
        <a:fontRef idx="minor"/>
      </dsp:style>
    </dsp:sp>
    <dsp:sp modelId="{2A36DD5E-6DF3-46F2-BD69-4320CB44D5E8}">
      <dsp:nvSpPr>
        <dsp:cNvPr id="0" name=""/>
        <dsp:cNvSpPr/>
      </dsp:nvSpPr>
      <dsp:spPr>
        <a:xfrm>
          <a:off x="328449" y="5678317"/>
          <a:ext cx="597181" cy="597181"/>
        </a:xfrm>
        <a:prstGeom prst="rect">
          <a:avLst/>
        </a:prstGeom>
        <a:blipFill>
          <a:blip xmlns:r="http://schemas.openxmlformats.org/officeDocument/2006/relationships" r:embed="rId8" cstate="email">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a:blipFill>
        <a:ln w="12700" cap="flat" cmpd="sng" algn="ctr">
          <a:solidFill>
            <a:schemeClr val="lt1">
              <a:alpha val="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8187E57-05CF-44AA-A7D3-388DA970DFE4}">
      <dsp:nvSpPr>
        <dsp:cNvPr id="0" name=""/>
        <dsp:cNvSpPr/>
      </dsp:nvSpPr>
      <dsp:spPr>
        <a:xfrm>
          <a:off x="1254080" y="5434016"/>
          <a:ext cx="6202179" cy="10857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912" tIns="114912" rIns="114912" bIns="114912" numCol="1" spcCol="1270" anchor="ctr" anchorCtr="0">
          <a:noAutofit/>
        </a:bodyPr>
        <a:lstStyle/>
        <a:p>
          <a:pPr marL="0" lvl="0" indent="0" algn="l" defTabSz="1066800">
            <a:lnSpc>
              <a:spcPct val="100000"/>
            </a:lnSpc>
            <a:spcBef>
              <a:spcPct val="0"/>
            </a:spcBef>
            <a:spcAft>
              <a:spcPct val="35000"/>
            </a:spcAft>
            <a:buNone/>
          </a:pPr>
          <a:r>
            <a:rPr lang="en-US" sz="2400" kern="1200" dirty="0">
              <a:solidFill>
                <a:srgbClr val="002060"/>
              </a:solidFill>
              <a:latin typeface="Calibri" panose="020F0502020204030204"/>
              <a:ea typeface="+mn-ea"/>
              <a:cs typeface="+mn-cs"/>
            </a:rPr>
            <a:t>Response Trailers</a:t>
          </a:r>
        </a:p>
      </dsp:txBody>
      <dsp:txXfrm>
        <a:off x="1254080" y="5434016"/>
        <a:ext cx="6202179" cy="1085783"/>
      </dsp:txXfrm>
    </dsp:sp>
  </dsp:spTree>
</dsp:drawing>
</file>

<file path=ppt/diagrams/layout1.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3">
  <dgm:title val=""/>
  <dgm:desc val=""/>
  <dgm:catLst>
    <dgm:cat type="process" pri="2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3" destOrd="0"/>
        <dgm:cxn modelId="12" srcId="1" destId="11" srcOrd="0" destOrd="0"/>
        <dgm:cxn modelId="23" srcId="2" destId="21" srcOrd="0" destOrd="0"/>
        <dgm:cxn modelId="34"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fact="0.3333"/>
      <dgm:constr type="w" for="des" forName="parTx"/>
      <dgm:constr type="h" for="des" forName="parTx" op="equ"/>
      <dgm:constr type="h" for="des" forName="parSh" op="equ"/>
      <dgm:constr type="w" for="des" forName="desTx"/>
      <dgm:constr type="h" for="des" forName="desTx" op="equ"/>
      <dgm:constr type="w" for="des" forName="parSh"/>
      <dgm:constr type="primFontSz" for="des" forName="parTx" val="65"/>
      <dgm:constr type="secFontSz" for="des" forName="desTx" refType="primFontSz" refFor="des" refForName="parTx" op="equ"/>
      <dgm:constr type="primFontSz" for="des" forName="connTx" refType="primFontSz" refFor="des" refForName="parTx" fact="0.8"/>
      <dgm:constr type="primFontSz" for="des" forName="connTx" refType="primFontSz" refFor="des" refForName="parTx" op="lte" fact="0.8"/>
      <dgm:constr type="h" for="des" forName="parTx" refType="primFontSz" refFor="des" refForName="parTx" fact="0.8"/>
      <dgm:constr type="h" for="des" forName="parSh" refType="primFontSz" refFor="des" refForName="parTx" fact="1.2"/>
      <dgm:constr type="h" for="des" forName="desTx" refType="primFontSz" refFor="des" refForName="parTx" fact="1.6"/>
      <dgm:constr type="h" for="des" forName="parSh" refType="h" refFor="des" refForName="parTx" op="lte" fact="1.5"/>
      <dgm:constr type="h" for="des" forName="parSh" refType="h" refFor="des" refForName="parTx" op="gte" fact="1.5"/>
    </dgm:constrLst>
    <dgm:ruleLst>
      <dgm:rule type="w" for="ch" forName="composite" val="0" fact="NaN" max="NaN"/>
      <dgm:rule type="primFontSz" for="des" forName="parTx" val="5" fact="NaN" max="NaN"/>
    </dgm:ruleLst>
    <dgm:forEach name="Name3" axis="ch" ptType="node">
      <dgm:layoutNode name="composite">
        <dgm:alg type="composite"/>
        <dgm:shape xmlns:r="http://schemas.openxmlformats.org/officeDocument/2006/relationships" r:blip="">
          <dgm:adjLst/>
        </dgm:shape>
        <dgm:presOf/>
        <dgm:choose name="Name4">
          <dgm:if name="Name5" func="var" arg="dir" op="equ" val="norm">
            <dgm:constrLst>
              <dgm:constr type="h" refType="w" fact="1000"/>
              <dgm:constr type="l" for="ch" forName="parTx"/>
              <dgm:constr type="w" for="ch" forName="parTx" refType="w" fact="0.83"/>
              <dgm:constr type="t" for="ch" forName="parTx"/>
              <dgm:constr type="l" for="ch" forName="parSh"/>
              <dgm:constr type="w" for="ch" forName="parSh" refType="w" refFor="ch" refForName="parTx"/>
              <dgm:constr type="t" for="ch" forName="parSh"/>
              <dgm:constr type="l" for="ch" forName="desTx" refType="w" fact="0.17"/>
              <dgm:constr type="w" for="ch" forName="desTx" refType="w" refFor="ch" refForName="parTx"/>
              <dgm:constr type="t" for="ch" forName="desTx" refType="h" refFor="ch" refForName="parTx"/>
            </dgm:constrLst>
          </dgm:if>
          <dgm:else name="Name6">
            <dgm:constrLst>
              <dgm:constr type="h" refType="w" fact="1000"/>
              <dgm:constr type="l" for="ch" forName="parTx" refType="w" fact="0.17"/>
              <dgm:constr type="w" for="ch" forName="parTx" refType="w" fact="0.83"/>
              <dgm:constr type="t" for="ch" forName="parTx"/>
              <dgm:constr type="l" for="ch" forName="parSh" refType="w" fact="0.15"/>
              <dgm:constr type="w" for="ch" forName="parSh" refType="w" refFor="ch" refForName="parTx"/>
              <dgm:constr type="t" for="ch" forName="parSh"/>
              <dgm:constr type="l" for="ch" forName="desTx"/>
              <dgm:constr type="w" for="ch" forName="desTx" refType="w" refFor="ch" refForName="parTx"/>
              <dgm:constr type="t" for="ch" forName="desTx" refType="h" refFor="ch" refForName="parTx"/>
            </dgm:constrLst>
          </dgm:else>
        </dgm:choose>
        <dgm:ruleLst>
          <dgm:rule type="h" val="INF" fact="NaN" max="NaN"/>
        </dgm:ruleLst>
        <dgm:layoutNode name="parTx">
          <dgm:varLst>
            <dgm:chMax val="0"/>
            <dgm:chPref val="0"/>
            <dgm:bulletEnabled val="1"/>
          </dgm:varLst>
          <dgm:alg type="tx">
            <dgm:param type="parTxLTRAlign" val="l"/>
            <dgm:param type="parTxRTLAlign" val="r"/>
            <dgm:param type="txAnchorVert" val="t"/>
          </dgm:alg>
          <dgm:shape xmlns:r="http://schemas.openxmlformats.org/officeDocument/2006/relationships" type="rect" r:blip="" zOrderOff="1" hideGeom="1">
            <dgm:adjLst>
              <dgm:adj idx="1" val="0.1"/>
            </dgm:adjLst>
          </dgm:shape>
          <dgm:presOf axis="self" ptType="node"/>
          <dgm:constrLst>
            <dgm:constr type="h" refType="w" op="lte" fact="0.4"/>
            <dgm:constr type="bMarg" refType="primFontSz" fact="0.3"/>
            <dgm:constr type="h"/>
          </dgm:constrLst>
          <dgm:ruleLst>
            <dgm:rule type="h" val="INF" fact="NaN" max="NaN"/>
          </dgm:ruleLst>
        </dgm:layoutNode>
        <dgm:layoutNode name="parSh">
          <dgm:alg type="sp"/>
          <dgm:shape xmlns:r="http://schemas.openxmlformats.org/officeDocument/2006/relationships" type="roundRect" r:blip="">
            <dgm:adjLst>
              <dgm:adj idx="1" val="0.1"/>
            </dgm:adjLst>
          </dgm:shape>
          <dgm:presOf axis="self" ptType="node"/>
          <dgm:constrLst>
            <dgm:constr type="h"/>
          </dgm:constrLst>
          <dgm:ruleLst/>
        </dgm:layoutNode>
        <dgm:layoutNode name="desTx" styleLbl="fgAcc1">
          <dgm:varLst>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secFontSz" val="65"/>
            <dgm:constr type="primFontSz" refType="secFontSz"/>
            <dgm:constr type="h"/>
          </dgm:constrLst>
          <dgm:ruleLst>
            <dgm:rule type="h" val="INF" fact="NaN" max="NaN"/>
          </dgm:ruleLst>
        </dgm:layoutNode>
      </dgm:layoutNode>
      <dgm:forEach name="sibTransForEach" axis="followSib" ptType="sibTrans" cnt="1">
        <dgm:layoutNode name="sibTrans">
          <dgm:alg type="conn">
            <dgm:param type="begPts" val="auto"/>
            <dgm:param type="endPts" val="auto"/>
            <dgm:param type="srcNode" val="parTx"/>
            <dgm:param type="dstNode" val="parTx"/>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23AA0E9-8CD0-4A6E-A65E-A06028B83FE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D5E2408B-C9AB-4665-AC99-B057BD0A43D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748E1AF-6343-46AA-8AEF-4C12F4118850}" type="datetimeFigureOut">
              <a:rPr lang="en-US" smtClean="0"/>
              <a:t>3/8/2024</a:t>
            </a:fld>
            <a:endParaRPr lang="en-US" dirty="0"/>
          </a:p>
        </p:txBody>
      </p:sp>
      <p:sp>
        <p:nvSpPr>
          <p:cNvPr id="4" name="Footer Placeholder 3">
            <a:extLst>
              <a:ext uri="{FF2B5EF4-FFF2-40B4-BE49-F238E27FC236}">
                <a16:creationId xmlns:a16="http://schemas.microsoft.com/office/drawing/2014/main" id="{8CD1B215-531B-4869-BD98-BD3B1390B1C5}"/>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60B53F21-4D67-455D-8074-E9E6EC26FAC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52858E0-3D38-47B7-97D4-4FE08D90D359}" type="slidenum">
              <a:rPr lang="en-US" smtClean="0"/>
              <a:t>‹#›</a:t>
            </a:fld>
            <a:endParaRPr lang="en-US" dirty="0"/>
          </a:p>
        </p:txBody>
      </p:sp>
    </p:spTree>
    <p:extLst>
      <p:ext uri="{BB962C8B-B14F-4D97-AF65-F5344CB8AC3E}">
        <p14:creationId xmlns:p14="http://schemas.microsoft.com/office/powerpoint/2010/main" val="28214433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noProof="0"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A9D2517-63AA-420A-887D-BE60360A8F4D}" type="datetimeFigureOut">
              <a:rPr lang="en-US" noProof="0" smtClean="0"/>
              <a:t>3/8/2024</a:t>
            </a:fld>
            <a:endParaRPr lang="en-US" noProof="0"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noProof="0"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noProof="0"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84ECAD9-32EE-4091-BDA5-6BD15ACC5E58}" type="slidenum">
              <a:rPr lang="en-US" noProof="0" smtClean="0"/>
              <a:t>‹#›</a:t>
            </a:fld>
            <a:endParaRPr lang="en-US" noProof="0" dirty="0"/>
          </a:p>
        </p:txBody>
      </p:sp>
    </p:spTree>
    <p:extLst>
      <p:ext uri="{BB962C8B-B14F-4D97-AF65-F5344CB8AC3E}">
        <p14:creationId xmlns:p14="http://schemas.microsoft.com/office/powerpoint/2010/main" val="11066189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Ding Darling NWR </a:t>
            </a:r>
          </a:p>
        </p:txBody>
      </p:sp>
      <p:sp>
        <p:nvSpPr>
          <p:cNvPr id="234" name="Google Shape;234;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325633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600" b="0" i="0" dirty="0">
                <a:solidFill>
                  <a:srgbClr val="4A4A4A"/>
                </a:solidFill>
                <a:effectLst/>
                <a:latin typeface="Source Sans Pro" panose="020B0503030403020204" pitchFamily="34" charset="0"/>
              </a:rPr>
              <a:t>The U.S. Fish and Wildlife Service, working with others, is responsible for conserving, protecting, and enhancing fish and wildlife and their habitats for the continuing benefit of the American people through Federal programs relating to migratory birds, endangered species, interjurisdictional fish and marine mammals, and inland sport fisheries.</a:t>
            </a:r>
          </a:p>
          <a:p>
            <a:pPr algn="l"/>
            <a:endParaRPr lang="en-US" sz="1600" b="0" i="0" dirty="0">
              <a:solidFill>
                <a:srgbClr val="4A4A4A"/>
              </a:solidFill>
              <a:effectLst/>
              <a:latin typeface="Source Sans Pro" panose="020B0503030403020204" pitchFamily="34" charset="0"/>
            </a:endParaRPr>
          </a:p>
          <a:p>
            <a:pPr marL="171450" indent="-171450" algn="l">
              <a:buFont typeface="Arial" panose="020B0604020202020204" pitchFamily="34" charset="0"/>
              <a:buChar char="•"/>
            </a:pPr>
            <a:r>
              <a:rPr lang="en-US" sz="1600" b="0" i="0" dirty="0">
                <a:solidFill>
                  <a:srgbClr val="4A4A4A"/>
                </a:solidFill>
                <a:effectLst/>
                <a:latin typeface="Source Sans Pro" panose="020B0503030403020204" pitchFamily="34" charset="0"/>
              </a:rPr>
              <a:t>Acquires, protects and manages unique ecosystems necessary to sustain fish and wildlife such as migratory birds, resident species and endangered species.</a:t>
            </a:r>
          </a:p>
          <a:p>
            <a:pPr marL="171450" indent="-171450" algn="l">
              <a:buFont typeface="Arial" panose="020B0604020202020204" pitchFamily="34" charset="0"/>
              <a:buChar char="•"/>
            </a:pPr>
            <a:r>
              <a:rPr lang="en-US" sz="1600" b="0" i="0" dirty="0">
                <a:solidFill>
                  <a:srgbClr val="4A4A4A"/>
                </a:solidFill>
                <a:effectLst/>
                <a:latin typeface="Source Sans Pro" panose="020B0503030403020204" pitchFamily="34" charset="0"/>
              </a:rPr>
              <a:t>Operates a National Fish Hatchery System in support of the restoration of depleted interjurisdictional fish stocks, the recovery of federally listed threatened and endangered species, and the fulfillment of Federal mitigation responsibilities.</a:t>
            </a:r>
          </a:p>
          <a:p>
            <a:pPr marL="171450" indent="-171450" algn="l">
              <a:buFont typeface="Arial" panose="020B0604020202020204" pitchFamily="34" charset="0"/>
              <a:buChar char="•"/>
            </a:pPr>
            <a:r>
              <a:rPr lang="en-US" sz="1600" b="0" i="0" dirty="0">
                <a:solidFill>
                  <a:srgbClr val="4A4A4A"/>
                </a:solidFill>
                <a:effectLst/>
                <a:latin typeface="Source Sans Pro" panose="020B0503030403020204" pitchFamily="34" charset="0"/>
              </a:rPr>
              <a:t>Provides protection of fish and wildlife from dislocation or destruction of their habitats, overuse, and industrial, agricultural and domestic pollutants.</a:t>
            </a:r>
          </a:p>
          <a:p>
            <a:pPr marL="171450" indent="-171450" algn="l">
              <a:buFont typeface="Arial" panose="020B0604020202020204" pitchFamily="34" charset="0"/>
              <a:buChar char="•"/>
            </a:pPr>
            <a:r>
              <a:rPr lang="en-US" sz="1600" b="0" i="0" dirty="0">
                <a:solidFill>
                  <a:srgbClr val="4A4A4A"/>
                </a:solidFill>
                <a:effectLst/>
                <a:latin typeface="Source Sans Pro" panose="020B0503030403020204" pitchFamily="34" charset="0"/>
              </a:rPr>
              <a:t>Renders financial and professional technical assistance to States through Federal Aid programs for the enhancement and restoration of fish and wildlife resources.</a:t>
            </a:r>
          </a:p>
          <a:p>
            <a:pPr marL="171450" indent="-171450" algn="l">
              <a:buFont typeface="Arial" panose="020B0604020202020204" pitchFamily="34" charset="0"/>
              <a:buChar char="•"/>
            </a:pPr>
            <a:r>
              <a:rPr lang="en-US" sz="1600" b="0" i="0" dirty="0">
                <a:solidFill>
                  <a:srgbClr val="4A4A4A"/>
                </a:solidFill>
                <a:effectLst/>
                <a:latin typeface="Source Sans Pro" panose="020B0503030403020204" pitchFamily="34" charset="0"/>
              </a:rPr>
              <a:t>Conducts programs of enforcement, management and professional technical assistance to other agencies for the protection of endangered species.</a:t>
            </a:r>
          </a:p>
          <a:p>
            <a:pPr marL="171450" indent="-171450" algn="l">
              <a:buFont typeface="Arial" panose="020B0604020202020204" pitchFamily="34" charset="0"/>
              <a:buChar char="•"/>
            </a:pPr>
            <a:r>
              <a:rPr lang="en-US" sz="1600" b="0" i="0" dirty="0">
                <a:solidFill>
                  <a:srgbClr val="4A4A4A"/>
                </a:solidFill>
                <a:effectLst/>
                <a:latin typeface="Source Sans Pro" panose="020B0503030403020204" pitchFamily="34" charset="0"/>
              </a:rPr>
              <a:t>Promulgates and enforces regulations for the protection of migratory birds, marine mammals, fish and other nonendangered wildlife from illegal taking, transportation or sale within the United States or from foreign countries.</a:t>
            </a:r>
          </a:p>
          <a:p>
            <a:pPr marL="171450" indent="-171450" algn="l">
              <a:buFont typeface="Arial" panose="020B0604020202020204" pitchFamily="34" charset="0"/>
              <a:buChar char="•"/>
            </a:pPr>
            <a:r>
              <a:rPr lang="en-US" sz="1600" b="0" i="0" dirty="0">
                <a:solidFill>
                  <a:srgbClr val="4A4A4A"/>
                </a:solidFill>
                <a:effectLst/>
                <a:latin typeface="Source Sans Pro" panose="020B0503030403020204" pitchFamily="34" charset="0"/>
              </a:rPr>
              <a:t>Conducts programs of planning, evaluation, and professional technical assistance to other agencies for the proper use and protection of fish and wildlife habitat that directly benefit the living natural resource and add quality to human life.</a:t>
            </a:r>
          </a:p>
          <a:p>
            <a:pPr marL="171450" indent="-171450" algn="l">
              <a:buFont typeface="Arial" panose="020B0604020202020204" pitchFamily="34" charset="0"/>
              <a:buChar char="•"/>
            </a:pPr>
            <a:r>
              <a:rPr lang="en-US" sz="1600" b="0" i="0" dirty="0">
                <a:solidFill>
                  <a:srgbClr val="4A4A4A"/>
                </a:solidFill>
                <a:effectLst/>
                <a:latin typeface="Source Sans Pro" panose="020B0503030403020204" pitchFamily="34" charset="0"/>
              </a:rPr>
              <a:t>Conducts programs of interpretation, education and recreation to foster a stewardship ethic in the American public through high quality fish and wildlife oriented experiences.</a:t>
            </a:r>
          </a:p>
          <a:p>
            <a:pPr marL="171450" indent="-171450" algn="l">
              <a:buFont typeface="Arial" panose="020B0604020202020204" pitchFamily="34" charset="0"/>
              <a:buChar char="•"/>
            </a:pPr>
            <a:r>
              <a:rPr lang="en-US" sz="1600" b="0" i="0" dirty="0">
                <a:solidFill>
                  <a:srgbClr val="4A4A4A"/>
                </a:solidFill>
                <a:effectLst/>
                <a:latin typeface="Source Sans Pro" panose="020B0503030403020204" pitchFamily="34" charset="0"/>
              </a:rPr>
              <a:t>Communicates information essential for public awareness and understanding of the importance of fish and wildlife resources and interprets fish and wildlife changes reflecting environmental degradation that ultimately will affect the welfare of human beings.</a:t>
            </a:r>
          </a:p>
          <a:p>
            <a:endParaRPr lang="en-US" dirty="0"/>
          </a:p>
        </p:txBody>
      </p:sp>
      <p:sp>
        <p:nvSpPr>
          <p:cNvPr id="4" name="Slide Number Placeholder 3"/>
          <p:cNvSpPr>
            <a:spLocks noGrp="1"/>
          </p:cNvSpPr>
          <p:nvPr>
            <p:ph type="sldNum" sz="quarter" idx="5"/>
          </p:nvPr>
        </p:nvSpPr>
        <p:spPr/>
        <p:txBody>
          <a:bodyPr/>
          <a:lstStyle/>
          <a:p>
            <a:fld id="{284ECAD9-32EE-4091-BDA5-6BD15ACC5E58}" type="slidenum">
              <a:rPr lang="en-US" noProof="0" smtClean="0"/>
              <a:t>5</a:t>
            </a:fld>
            <a:endParaRPr lang="en-US" noProof="0" dirty="0"/>
          </a:p>
        </p:txBody>
      </p:sp>
    </p:spTree>
    <p:extLst>
      <p:ext uri="{BB962C8B-B14F-4D97-AF65-F5344CB8AC3E}">
        <p14:creationId xmlns:p14="http://schemas.microsoft.com/office/powerpoint/2010/main" val="40406020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2800" b="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6E0DF8-41B1-479F-837E-795D5553F1D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755258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84ECAD9-32EE-4091-BDA5-6BD15ACC5E58}" type="slidenum">
              <a:rPr lang="en-US" noProof="0" smtClean="0"/>
              <a:t>9</a:t>
            </a:fld>
            <a:endParaRPr lang="en-US" noProof="0" dirty="0"/>
          </a:p>
        </p:txBody>
      </p:sp>
    </p:spTree>
    <p:extLst>
      <p:ext uri="{BB962C8B-B14F-4D97-AF65-F5344CB8AC3E}">
        <p14:creationId xmlns:p14="http://schemas.microsoft.com/office/powerpoint/2010/main" val="38690219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1" i="0" dirty="0">
                <a:solidFill>
                  <a:srgbClr val="205493"/>
                </a:solidFill>
                <a:effectLst/>
                <a:latin typeface="Source Sans Pro" panose="020B0503030403020204" pitchFamily="34" charset="0"/>
              </a:rPr>
              <a:t>What We Do - Our Projects and Initiatives</a:t>
            </a:r>
          </a:p>
          <a:p>
            <a:pPr marL="171450" indent="-171450" algn="l">
              <a:buFont typeface="Arial" panose="020B0604020202020204" pitchFamily="34" charset="0"/>
              <a:buChar char="•"/>
            </a:pPr>
            <a:r>
              <a:rPr lang="en-US" b="0" i="0" dirty="0">
                <a:solidFill>
                  <a:srgbClr val="4A4A4A"/>
                </a:solidFill>
                <a:effectLst/>
                <a:latin typeface="Source Sans Pro" panose="020B0503030403020204" pitchFamily="34" charset="0"/>
              </a:rPr>
              <a:t>Conserve Aquatic Species</a:t>
            </a:r>
          </a:p>
          <a:p>
            <a:pPr marL="171450" indent="-171450" algn="l">
              <a:buFont typeface="Arial" panose="020B0604020202020204" pitchFamily="34" charset="0"/>
              <a:buChar char="•"/>
            </a:pPr>
            <a:r>
              <a:rPr lang="en-US" b="0" i="0" dirty="0">
                <a:solidFill>
                  <a:srgbClr val="4A4A4A"/>
                </a:solidFill>
                <a:effectLst/>
                <a:latin typeface="Source Sans Pro" panose="020B0503030403020204" pitchFamily="34" charset="0"/>
              </a:rPr>
              <a:t>Conserve, Restore, and Enhance Aquatic Habitats</a:t>
            </a:r>
          </a:p>
          <a:p>
            <a:pPr marL="171450" indent="-171450" algn="l">
              <a:buFont typeface="Arial" panose="020B0604020202020204" pitchFamily="34" charset="0"/>
              <a:buChar char="•"/>
            </a:pPr>
            <a:r>
              <a:rPr lang="en-US" b="0" i="0" dirty="0">
                <a:solidFill>
                  <a:srgbClr val="4A4A4A"/>
                </a:solidFill>
                <a:effectLst/>
                <a:latin typeface="Source Sans Pro" panose="020B0503030403020204" pitchFamily="34" charset="0"/>
              </a:rPr>
              <a:t>Manage Aquatic Invasive Species</a:t>
            </a:r>
          </a:p>
          <a:p>
            <a:pPr marL="171450" indent="-171450" algn="l">
              <a:buFont typeface="Arial" panose="020B0604020202020204" pitchFamily="34" charset="0"/>
              <a:buChar char="•"/>
            </a:pPr>
            <a:r>
              <a:rPr lang="en-US" b="0" i="0" dirty="0">
                <a:solidFill>
                  <a:srgbClr val="4A4A4A"/>
                </a:solidFill>
                <a:effectLst/>
                <a:latin typeface="Source Sans Pro" panose="020B0503030403020204" pitchFamily="34" charset="0"/>
              </a:rPr>
              <a:t>Fulfill Tribal Trust and Subsistence Responsibilities</a:t>
            </a:r>
          </a:p>
          <a:p>
            <a:pPr marL="171450" indent="-171450" algn="l">
              <a:buFont typeface="Arial" panose="020B0604020202020204" pitchFamily="34" charset="0"/>
              <a:buChar char="•"/>
            </a:pPr>
            <a:r>
              <a:rPr lang="en-US" b="0" i="0" dirty="0">
                <a:solidFill>
                  <a:srgbClr val="4A4A4A"/>
                </a:solidFill>
                <a:effectLst/>
                <a:latin typeface="Source Sans Pro" panose="020B0503030403020204" pitchFamily="34" charset="0"/>
              </a:rPr>
              <a:t>Enhance Recreational Uses of Aquatic Resources</a:t>
            </a:r>
          </a:p>
          <a:p>
            <a:pPr marL="171450" indent="-171450" algn="l">
              <a:buFont typeface="Arial" panose="020B0604020202020204" pitchFamily="34" charset="0"/>
              <a:buChar char="•"/>
            </a:pPr>
            <a:r>
              <a:rPr lang="en-US" b="0" i="0" dirty="0">
                <a:solidFill>
                  <a:srgbClr val="4A4A4A"/>
                </a:solidFill>
                <a:effectLst/>
                <a:latin typeface="Source Sans Pro" panose="020B0503030403020204" pitchFamily="34" charset="0"/>
              </a:rPr>
              <a:t>Educate and Engage the Public and our Partners to Advance Conservation</a:t>
            </a:r>
          </a:p>
          <a:p>
            <a:endParaRPr lang="en-US" dirty="0"/>
          </a:p>
        </p:txBody>
      </p:sp>
      <p:sp>
        <p:nvSpPr>
          <p:cNvPr id="4" name="Slide Number Placeholder 3"/>
          <p:cNvSpPr>
            <a:spLocks noGrp="1"/>
          </p:cNvSpPr>
          <p:nvPr>
            <p:ph type="sldNum" sz="quarter" idx="5"/>
          </p:nvPr>
        </p:nvSpPr>
        <p:spPr/>
        <p:txBody>
          <a:bodyPr/>
          <a:lstStyle/>
          <a:p>
            <a:fld id="{284ECAD9-32EE-4091-BDA5-6BD15ACC5E58}" type="slidenum">
              <a:rPr lang="en-US" noProof="0" smtClean="0"/>
              <a:t>11</a:t>
            </a:fld>
            <a:endParaRPr lang="en-US" noProof="0" dirty="0"/>
          </a:p>
        </p:txBody>
      </p:sp>
    </p:spTree>
    <p:extLst>
      <p:ext uri="{BB962C8B-B14F-4D97-AF65-F5344CB8AC3E}">
        <p14:creationId xmlns:p14="http://schemas.microsoft.com/office/powerpoint/2010/main" val="902955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2800" b="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6E0DF8-41B1-479F-837E-795D5553F1D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440170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2800" b="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6E0DF8-41B1-479F-837E-795D5553F1D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828389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4000" b="1" i="0" dirty="0">
                <a:solidFill>
                  <a:srgbClr val="212124"/>
                </a:solidFill>
                <a:effectLst/>
                <a:latin typeface="Proxima Nova"/>
              </a:rPr>
              <a:t>Northern Flicker</a:t>
            </a:r>
          </a:p>
          <a:p>
            <a:pPr algn="l"/>
            <a:r>
              <a:rPr lang="en-US" sz="4000" b="0" i="0" dirty="0">
                <a:solidFill>
                  <a:srgbClr val="212124"/>
                </a:solidFill>
                <a:effectLst/>
                <a:latin typeface="Proxima Nova"/>
              </a:rPr>
              <a:t>When you think of woodpeckers you might think of tree trunks. But Northern Flickers are woodpeckers who also spend a lot of time on the ground searching for their main diet of beetles &amp; ants. You may find them year 'round on local refuges. When you're on Roanoke Island visit National Wildlife Refuges Visitor Center.  Photo credit: Jeff lemons, USFWS</a:t>
            </a:r>
          </a:p>
          <a:p>
            <a:endParaRPr lang="en-US" sz="2800" b="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6E0DF8-41B1-479F-837E-795D5553F1D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171976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2800" b="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6E0DF8-41B1-479F-837E-795D5553F1D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326353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0" i="0" u="none" strike="noStrike" kern="1200" cap="none" spc="0" normalizeH="0" baseline="0" noProof="0" dirty="0">
                <a:ln>
                  <a:noFill/>
                </a:ln>
                <a:solidFill>
                  <a:srgbClr val="002060"/>
                </a:solidFill>
                <a:effectLst/>
                <a:uLnTx/>
                <a:uFillTx/>
                <a:latin typeface="Calibri" panose="020F0502020204030204"/>
                <a:ea typeface="+mn-ea"/>
                <a:cs typeface="+mn-cs"/>
              </a:rPr>
              <a:t>Zoonotic diseases:  (Zebra mussels, magnificent bryozoan, nutria, spotted lanternfly, invasive carp, spotted knapweed, European green crab, Burmese python)</a:t>
            </a:r>
          </a:p>
          <a:p>
            <a:endParaRPr lang="en-US" sz="2800" b="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6E0DF8-41B1-479F-837E-795D5553F1D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068544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2800" b="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6E0DF8-41B1-479F-837E-795D5553F1D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213410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84ECAD9-32EE-4091-BDA5-6BD15ACC5E58}" type="slidenum">
              <a:rPr lang="en-US" noProof="0" smtClean="0"/>
              <a:t>23</a:t>
            </a:fld>
            <a:endParaRPr lang="en-US" noProof="0" dirty="0"/>
          </a:p>
        </p:txBody>
      </p:sp>
    </p:spTree>
    <p:extLst>
      <p:ext uri="{BB962C8B-B14F-4D97-AF65-F5344CB8AC3E}">
        <p14:creationId xmlns:p14="http://schemas.microsoft.com/office/powerpoint/2010/main" val="39854033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solidFill>
                  <a:srgbClr val="4A4A4A"/>
                </a:solidFill>
                <a:effectLst/>
                <a:latin typeface="Source Sans Pro" panose="020B0503030403020204" pitchFamily="34" charset="0"/>
              </a:rPr>
              <a:t>It is hard to overstate the impact that a category 4 storm had on the Puerto Rican parrot, a species limited in range to Puerto Rico and the only native parrot in the United States. Hurricane Maria hit Puerto Rico on Sept. 20, 2017. It knocked out the U.S. territory’s power, prompted flooding across the island and snapped trees like pencils. Its high winds also shredded leafy parrot habitat at El </a:t>
            </a:r>
            <a:r>
              <a:rPr lang="en-US" b="0" i="0" dirty="0" err="1">
                <a:solidFill>
                  <a:srgbClr val="4A4A4A"/>
                </a:solidFill>
                <a:effectLst/>
                <a:latin typeface="Source Sans Pro" panose="020B0503030403020204" pitchFamily="34" charset="0"/>
              </a:rPr>
              <a:t>Yunque</a:t>
            </a:r>
            <a:r>
              <a:rPr lang="en-US" b="0" i="0" dirty="0">
                <a:solidFill>
                  <a:srgbClr val="4A4A4A"/>
                </a:solidFill>
                <a:effectLst/>
                <a:latin typeface="Source Sans Pro" panose="020B0503030403020204" pitchFamily="34" charset="0"/>
              </a:rPr>
              <a:t> and elsewhere. A mere two weeks prior, on Sept. 6, 2017, category 5 Hurricane Irma had hit. With back-to-back hurricanes, the parrots' home was decimated.  </a:t>
            </a:r>
            <a:endParaRPr lang="en-US" dirty="0"/>
          </a:p>
        </p:txBody>
      </p:sp>
      <p:sp>
        <p:nvSpPr>
          <p:cNvPr id="4" name="Slide Number Placeholder 3"/>
          <p:cNvSpPr>
            <a:spLocks noGrp="1"/>
          </p:cNvSpPr>
          <p:nvPr>
            <p:ph type="sldNum" sz="quarter" idx="5"/>
          </p:nvPr>
        </p:nvSpPr>
        <p:spPr/>
        <p:txBody>
          <a:bodyPr/>
          <a:lstStyle/>
          <a:p>
            <a:fld id="{284ECAD9-32EE-4091-BDA5-6BD15ACC5E58}" type="slidenum">
              <a:rPr lang="en-US" noProof="0" smtClean="0"/>
              <a:t>24</a:t>
            </a:fld>
            <a:endParaRPr lang="en-US" noProof="0" dirty="0"/>
          </a:p>
        </p:txBody>
      </p:sp>
    </p:spTree>
    <p:extLst>
      <p:ext uri="{BB962C8B-B14F-4D97-AF65-F5344CB8AC3E}">
        <p14:creationId xmlns:p14="http://schemas.microsoft.com/office/powerpoint/2010/main" val="41186444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84ECAD9-32EE-4091-BDA5-6BD15ACC5E58}" type="slidenum">
              <a:rPr lang="en-US" noProof="0" smtClean="0"/>
              <a:t>25</a:t>
            </a:fld>
            <a:endParaRPr lang="en-US" noProof="0" dirty="0"/>
          </a:p>
        </p:txBody>
      </p:sp>
    </p:spTree>
    <p:extLst>
      <p:ext uri="{BB962C8B-B14F-4D97-AF65-F5344CB8AC3E}">
        <p14:creationId xmlns:p14="http://schemas.microsoft.com/office/powerpoint/2010/main" val="34232460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solidFill>
                  <a:srgbClr val="1A1818"/>
                </a:solidFill>
                <a:effectLst/>
                <a:latin typeface="Montserrat" panose="00000500000000000000" pitchFamily="2" charset="0"/>
              </a:rPr>
              <a:t>Two weeks after category 5 Hurricane Irma hit Puerto Rico, Hurricane Maria swept in on September 20, 2017, and devastated the island—my home. Floods, landslides and intense winds destroyed houses, toppled trees, wiped out critical infrastructure and killed over 4,600 people. I was one of the lucky ones. There were days when my family and I hauled gallons of water from the river and washed our clothes with washing boards. Without electricity, watching the night sky in complete darkness and talking for hours became evening activities. But amid the tragedy and chaos, the Puerto Rican people lifted our communities up, cleared away the debris and delivered supplies to hard-hit areas.</a:t>
            </a:r>
          </a:p>
          <a:p>
            <a:pPr algn="l"/>
            <a:endParaRPr lang="en-US" b="0" i="0" dirty="0">
              <a:solidFill>
                <a:srgbClr val="1A1818"/>
              </a:solidFill>
              <a:effectLst/>
              <a:latin typeface="Montserrat" panose="00000500000000000000" pitchFamily="2" charset="0"/>
            </a:endParaRPr>
          </a:p>
          <a:p>
            <a:pPr algn="l"/>
            <a:r>
              <a:rPr lang="en-US" b="0" i="0" dirty="0">
                <a:solidFill>
                  <a:srgbClr val="1A1818"/>
                </a:solidFill>
                <a:effectLst/>
                <a:latin typeface="Montserrat" panose="00000500000000000000" pitchFamily="2" charset="0"/>
              </a:rPr>
              <a:t>I thought about how the hurricanes impacted the island’s endangered species such as the Puerto Rican parrot—one of the most critically endangered birds in the world with only about 180 in the wild before the hurricanes struck. The parrot is dependent on El </a:t>
            </a:r>
            <a:r>
              <a:rPr lang="en-US" b="0" i="0" dirty="0" err="1">
                <a:solidFill>
                  <a:srgbClr val="1A1818"/>
                </a:solidFill>
                <a:effectLst/>
                <a:latin typeface="Montserrat" panose="00000500000000000000" pitchFamily="2" charset="0"/>
              </a:rPr>
              <a:t>Yunque</a:t>
            </a:r>
            <a:r>
              <a:rPr lang="en-US" b="0" i="0" dirty="0">
                <a:solidFill>
                  <a:srgbClr val="1A1818"/>
                </a:solidFill>
                <a:effectLst/>
                <a:latin typeface="Montserrat" panose="00000500000000000000" pitchFamily="2" charset="0"/>
              </a:rPr>
              <a:t> National Forest in eastern Puerto Rico—the only tropical rainforest in the U. S. National Forest System.</a:t>
            </a:r>
          </a:p>
          <a:p>
            <a:r>
              <a:rPr lang="en-US" dirty="0">
                <a:effectLst/>
              </a:rPr>
              <a:t>Image</a:t>
            </a:r>
          </a:p>
          <a:p>
            <a:br>
              <a:rPr lang="en-US" dirty="0"/>
            </a:br>
            <a:endParaRPr lang="en-US" dirty="0"/>
          </a:p>
        </p:txBody>
      </p:sp>
      <p:sp>
        <p:nvSpPr>
          <p:cNvPr id="4" name="Slide Number Placeholder 3"/>
          <p:cNvSpPr>
            <a:spLocks noGrp="1"/>
          </p:cNvSpPr>
          <p:nvPr>
            <p:ph type="sldNum" sz="quarter" idx="5"/>
          </p:nvPr>
        </p:nvSpPr>
        <p:spPr/>
        <p:txBody>
          <a:bodyPr/>
          <a:lstStyle/>
          <a:p>
            <a:fld id="{284ECAD9-32EE-4091-BDA5-6BD15ACC5E58}" type="slidenum">
              <a:rPr lang="en-US" noProof="0" smtClean="0"/>
              <a:t>26</a:t>
            </a:fld>
            <a:endParaRPr lang="en-US" noProof="0" dirty="0"/>
          </a:p>
        </p:txBody>
      </p:sp>
    </p:spTree>
    <p:extLst>
      <p:ext uri="{BB962C8B-B14F-4D97-AF65-F5344CB8AC3E}">
        <p14:creationId xmlns:p14="http://schemas.microsoft.com/office/powerpoint/2010/main" val="394408661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84ECAD9-32EE-4091-BDA5-6BD15ACC5E58}" type="slidenum">
              <a:rPr lang="en-US" noProof="0" smtClean="0"/>
              <a:t>27</a:t>
            </a:fld>
            <a:endParaRPr lang="en-US" noProof="0" dirty="0"/>
          </a:p>
        </p:txBody>
      </p:sp>
    </p:spTree>
    <p:extLst>
      <p:ext uri="{BB962C8B-B14F-4D97-AF65-F5344CB8AC3E}">
        <p14:creationId xmlns:p14="http://schemas.microsoft.com/office/powerpoint/2010/main" val="260911708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2800" b="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6E0DF8-41B1-479F-837E-795D5553F1D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060575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2800" b="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6E0DF8-41B1-479F-837E-795D5553F1D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8092583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2800" b="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6E0DF8-41B1-479F-837E-795D5553F1D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574700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2800" b="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6E0DF8-41B1-479F-837E-795D5553F1D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5427723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2800" b="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6E0DF8-41B1-479F-837E-795D5553F1D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9997567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2800" b="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6E0DF8-41B1-479F-837E-795D5553F1D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3456557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800" b="1" dirty="0"/>
              <a:t>Reducing wildfire threats and helping wildlife by prescribed burns.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6E0DF8-41B1-479F-837E-795D5553F1D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097297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2800" b="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6E0DF8-41B1-479F-837E-795D5553F1D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8282859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800" b="1" dirty="0"/>
              <a:t>Reducing wildfire threats and helping wildlife by prescribed burns.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6E0DF8-41B1-479F-837E-795D5553F1D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2690198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4000" b="0" i="0" dirty="0">
                <a:solidFill>
                  <a:srgbClr val="554948"/>
                </a:solidFill>
                <a:effectLst/>
                <a:latin typeface="Montserrat" panose="00000500000000000000" pitchFamily="2" charset="0"/>
              </a:rPr>
              <a:t>Extended-range Twin-engine Operation Performance Standards</a:t>
            </a:r>
            <a:endParaRPr lang="en-US" sz="2800" b="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6E0DF8-41B1-479F-837E-795D5553F1D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5573977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2800" b="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6E0DF8-41B1-479F-837E-795D5553F1D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0497268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2800" b="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6E0DF8-41B1-479F-837E-795D5553F1D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1728627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FE32B88-F086-4747-9E64-DAB69807983A}"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2800" b="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6E0DF8-41B1-479F-837E-795D5553F1D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809492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2800" b="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6E0DF8-41B1-479F-837E-795D5553F1D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9402194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2800" b="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6E0DF8-41B1-479F-837E-795D5553F1D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6920788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2800" b="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6E0DF8-41B1-479F-837E-795D5553F1D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2870352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FE32B88-F086-4747-9E64-DAB69807983A}" type="slidenum">
              <a:rPr lang="en-US" smtClean="0"/>
              <a:pPr/>
              <a:t>49</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2800" b="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6E0DF8-41B1-479F-837E-795D5553F1D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3388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 N Ding Darling NWR</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13AD656-46D3-41B9-B377-B1E636E0858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913220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683941-2628-B15B-99A2-89350D52005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C415551-B295-7984-0A9D-59772458F50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9960AF0-0FA5-F849-212B-A0367D2A113C}"/>
              </a:ext>
            </a:extLst>
          </p:cNvPr>
          <p:cNvSpPr>
            <a:spLocks noGrp="1"/>
          </p:cNvSpPr>
          <p:nvPr>
            <p:ph type="dt" sz="half" idx="10"/>
          </p:nvPr>
        </p:nvSpPr>
        <p:spPr/>
        <p:txBody>
          <a:bodyPr/>
          <a:lstStyle/>
          <a:p>
            <a:fld id="{444115FE-87A0-4121-B2B8-6250137999A2}" type="datetimeFigureOut">
              <a:rPr lang="en-US" smtClean="0"/>
              <a:t>3/8/2024</a:t>
            </a:fld>
            <a:endParaRPr lang="en-US"/>
          </a:p>
        </p:txBody>
      </p:sp>
      <p:sp>
        <p:nvSpPr>
          <p:cNvPr id="5" name="Footer Placeholder 4">
            <a:extLst>
              <a:ext uri="{FF2B5EF4-FFF2-40B4-BE49-F238E27FC236}">
                <a16:creationId xmlns:a16="http://schemas.microsoft.com/office/drawing/2014/main" id="{33572788-706E-B498-C2E2-F90B9B8D1EC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CCF8E3D-A9AA-7C75-3579-05EC0C2AF6C1}"/>
              </a:ext>
            </a:extLst>
          </p:cNvPr>
          <p:cNvSpPr>
            <a:spLocks noGrp="1"/>
          </p:cNvSpPr>
          <p:nvPr>
            <p:ph type="sldNum" sz="quarter" idx="12"/>
          </p:nvPr>
        </p:nvSpPr>
        <p:spPr/>
        <p:txBody>
          <a:bodyPr/>
          <a:lstStyle/>
          <a:p>
            <a:fld id="{83C508A7-5402-49D7-AFC4-460DFB8656AC}" type="slidenum">
              <a:rPr lang="en-US" smtClean="0"/>
              <a:t>‹#›</a:t>
            </a:fld>
            <a:endParaRPr lang="en-US"/>
          </a:p>
        </p:txBody>
      </p:sp>
    </p:spTree>
    <p:extLst>
      <p:ext uri="{BB962C8B-B14F-4D97-AF65-F5344CB8AC3E}">
        <p14:creationId xmlns:p14="http://schemas.microsoft.com/office/powerpoint/2010/main" val="19637119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BDBD98-4A60-37EF-7707-78859D5FF1C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3B34A64-89A1-21F9-BCBA-24B4D058F72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476A6AA-C206-0A56-14C5-77A91C5572DC}"/>
              </a:ext>
            </a:extLst>
          </p:cNvPr>
          <p:cNvSpPr>
            <a:spLocks noGrp="1"/>
          </p:cNvSpPr>
          <p:nvPr>
            <p:ph type="dt" sz="half" idx="10"/>
          </p:nvPr>
        </p:nvSpPr>
        <p:spPr/>
        <p:txBody>
          <a:bodyPr/>
          <a:lstStyle/>
          <a:p>
            <a:fld id="{444115FE-87A0-4121-B2B8-6250137999A2}" type="datetimeFigureOut">
              <a:rPr lang="en-US" smtClean="0"/>
              <a:t>3/8/2024</a:t>
            </a:fld>
            <a:endParaRPr lang="en-US"/>
          </a:p>
        </p:txBody>
      </p:sp>
      <p:sp>
        <p:nvSpPr>
          <p:cNvPr id="5" name="Footer Placeholder 4">
            <a:extLst>
              <a:ext uri="{FF2B5EF4-FFF2-40B4-BE49-F238E27FC236}">
                <a16:creationId xmlns:a16="http://schemas.microsoft.com/office/drawing/2014/main" id="{A42485CE-4618-181C-6CB2-506351E9050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A54D3F-C908-309F-DD4E-E860CAD92E07}"/>
              </a:ext>
            </a:extLst>
          </p:cNvPr>
          <p:cNvSpPr>
            <a:spLocks noGrp="1"/>
          </p:cNvSpPr>
          <p:nvPr>
            <p:ph type="sldNum" sz="quarter" idx="12"/>
          </p:nvPr>
        </p:nvSpPr>
        <p:spPr/>
        <p:txBody>
          <a:bodyPr/>
          <a:lstStyle/>
          <a:p>
            <a:fld id="{83C508A7-5402-49D7-AFC4-460DFB8656AC}" type="slidenum">
              <a:rPr lang="en-US" smtClean="0"/>
              <a:t>‹#›</a:t>
            </a:fld>
            <a:endParaRPr lang="en-US"/>
          </a:p>
        </p:txBody>
      </p:sp>
    </p:spTree>
    <p:extLst>
      <p:ext uri="{BB962C8B-B14F-4D97-AF65-F5344CB8AC3E}">
        <p14:creationId xmlns:p14="http://schemas.microsoft.com/office/powerpoint/2010/main" val="11979853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FEA256-E8BC-F50D-D779-0B8C986C4B7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C11B58B-30AD-B8FD-5FD6-7CAC442769D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D09CE37-3BEF-0A80-441E-A92FC33DD706}"/>
              </a:ext>
            </a:extLst>
          </p:cNvPr>
          <p:cNvSpPr>
            <a:spLocks noGrp="1"/>
          </p:cNvSpPr>
          <p:nvPr>
            <p:ph type="dt" sz="half" idx="10"/>
          </p:nvPr>
        </p:nvSpPr>
        <p:spPr/>
        <p:txBody>
          <a:bodyPr/>
          <a:lstStyle/>
          <a:p>
            <a:fld id="{444115FE-87A0-4121-B2B8-6250137999A2}" type="datetimeFigureOut">
              <a:rPr lang="en-US" smtClean="0"/>
              <a:t>3/8/2024</a:t>
            </a:fld>
            <a:endParaRPr lang="en-US"/>
          </a:p>
        </p:txBody>
      </p:sp>
      <p:sp>
        <p:nvSpPr>
          <p:cNvPr id="5" name="Footer Placeholder 4">
            <a:extLst>
              <a:ext uri="{FF2B5EF4-FFF2-40B4-BE49-F238E27FC236}">
                <a16:creationId xmlns:a16="http://schemas.microsoft.com/office/drawing/2014/main" id="{DFBB9A95-D117-54C2-A9D5-B6F80964CEA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BD8EC48-BB66-535E-D4AF-A384934A37DB}"/>
              </a:ext>
            </a:extLst>
          </p:cNvPr>
          <p:cNvSpPr>
            <a:spLocks noGrp="1"/>
          </p:cNvSpPr>
          <p:nvPr>
            <p:ph type="sldNum" sz="quarter" idx="12"/>
          </p:nvPr>
        </p:nvSpPr>
        <p:spPr/>
        <p:txBody>
          <a:bodyPr/>
          <a:lstStyle/>
          <a:p>
            <a:fld id="{83C508A7-5402-49D7-AFC4-460DFB8656AC}" type="slidenum">
              <a:rPr lang="en-US" smtClean="0"/>
              <a:t>‹#›</a:t>
            </a:fld>
            <a:endParaRPr lang="en-US"/>
          </a:p>
        </p:txBody>
      </p:sp>
    </p:spTree>
    <p:extLst>
      <p:ext uri="{BB962C8B-B14F-4D97-AF65-F5344CB8AC3E}">
        <p14:creationId xmlns:p14="http://schemas.microsoft.com/office/powerpoint/2010/main" val="6984176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562D6-F8D4-DD62-039E-E9526A5F2CB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9A09E54-FB93-F703-91E7-E51A5E50E32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6CC000B-95B5-E1E9-125F-4922BE4F199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DA48B46-A8A5-B88E-1F4C-5FA9AA75BD65}"/>
              </a:ext>
            </a:extLst>
          </p:cNvPr>
          <p:cNvSpPr>
            <a:spLocks noGrp="1"/>
          </p:cNvSpPr>
          <p:nvPr>
            <p:ph type="dt" sz="half" idx="10"/>
          </p:nvPr>
        </p:nvSpPr>
        <p:spPr/>
        <p:txBody>
          <a:bodyPr/>
          <a:lstStyle/>
          <a:p>
            <a:fld id="{444115FE-87A0-4121-B2B8-6250137999A2}" type="datetimeFigureOut">
              <a:rPr lang="en-US" smtClean="0"/>
              <a:t>3/8/2024</a:t>
            </a:fld>
            <a:endParaRPr lang="en-US"/>
          </a:p>
        </p:txBody>
      </p:sp>
      <p:sp>
        <p:nvSpPr>
          <p:cNvPr id="6" name="Footer Placeholder 5">
            <a:extLst>
              <a:ext uri="{FF2B5EF4-FFF2-40B4-BE49-F238E27FC236}">
                <a16:creationId xmlns:a16="http://schemas.microsoft.com/office/drawing/2014/main" id="{AB30FBEC-785F-7C0B-2FDA-C98663FC322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6CDFC74-B301-7FB0-6EDD-1C596ACE720E}"/>
              </a:ext>
            </a:extLst>
          </p:cNvPr>
          <p:cNvSpPr>
            <a:spLocks noGrp="1"/>
          </p:cNvSpPr>
          <p:nvPr>
            <p:ph type="sldNum" sz="quarter" idx="12"/>
          </p:nvPr>
        </p:nvSpPr>
        <p:spPr/>
        <p:txBody>
          <a:bodyPr/>
          <a:lstStyle/>
          <a:p>
            <a:fld id="{83C508A7-5402-49D7-AFC4-460DFB8656AC}" type="slidenum">
              <a:rPr lang="en-US" smtClean="0"/>
              <a:t>‹#›</a:t>
            </a:fld>
            <a:endParaRPr lang="en-US"/>
          </a:p>
        </p:txBody>
      </p:sp>
    </p:spTree>
    <p:extLst>
      <p:ext uri="{BB962C8B-B14F-4D97-AF65-F5344CB8AC3E}">
        <p14:creationId xmlns:p14="http://schemas.microsoft.com/office/powerpoint/2010/main" val="20878115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CF9BF1-C653-9EC1-4171-F0516036CC3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0D80719-1A88-9153-CD02-84195BB5C3C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CB9F02B-5FCA-D8F6-815B-B986F290B09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FB27347-5F8E-E370-F2B8-709A90425E4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4BBA98D-0598-9A66-CC19-7D23E28DF38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CA2C8D1-654F-461E-2AB7-17C5D42807E5}"/>
              </a:ext>
            </a:extLst>
          </p:cNvPr>
          <p:cNvSpPr>
            <a:spLocks noGrp="1"/>
          </p:cNvSpPr>
          <p:nvPr>
            <p:ph type="dt" sz="half" idx="10"/>
          </p:nvPr>
        </p:nvSpPr>
        <p:spPr/>
        <p:txBody>
          <a:bodyPr/>
          <a:lstStyle/>
          <a:p>
            <a:fld id="{444115FE-87A0-4121-B2B8-6250137999A2}" type="datetimeFigureOut">
              <a:rPr lang="en-US" smtClean="0"/>
              <a:t>3/8/2024</a:t>
            </a:fld>
            <a:endParaRPr lang="en-US"/>
          </a:p>
        </p:txBody>
      </p:sp>
      <p:sp>
        <p:nvSpPr>
          <p:cNvPr id="8" name="Footer Placeholder 7">
            <a:extLst>
              <a:ext uri="{FF2B5EF4-FFF2-40B4-BE49-F238E27FC236}">
                <a16:creationId xmlns:a16="http://schemas.microsoft.com/office/drawing/2014/main" id="{F33F6686-5362-B0C5-6A50-C6432FE52AE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241A395-1E2F-E25D-F798-3D8E8E017B83}"/>
              </a:ext>
            </a:extLst>
          </p:cNvPr>
          <p:cNvSpPr>
            <a:spLocks noGrp="1"/>
          </p:cNvSpPr>
          <p:nvPr>
            <p:ph type="sldNum" sz="quarter" idx="12"/>
          </p:nvPr>
        </p:nvSpPr>
        <p:spPr/>
        <p:txBody>
          <a:bodyPr/>
          <a:lstStyle/>
          <a:p>
            <a:fld id="{83C508A7-5402-49D7-AFC4-460DFB8656AC}" type="slidenum">
              <a:rPr lang="en-US" smtClean="0"/>
              <a:t>‹#›</a:t>
            </a:fld>
            <a:endParaRPr lang="en-US"/>
          </a:p>
        </p:txBody>
      </p:sp>
    </p:spTree>
    <p:extLst>
      <p:ext uri="{BB962C8B-B14F-4D97-AF65-F5344CB8AC3E}">
        <p14:creationId xmlns:p14="http://schemas.microsoft.com/office/powerpoint/2010/main" val="35106670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D113A-78A2-F873-DE19-81BF67B44C8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5669000-08F9-B7F3-4177-931BA3ECF6A9}"/>
              </a:ext>
            </a:extLst>
          </p:cNvPr>
          <p:cNvSpPr>
            <a:spLocks noGrp="1"/>
          </p:cNvSpPr>
          <p:nvPr>
            <p:ph type="dt" sz="half" idx="10"/>
          </p:nvPr>
        </p:nvSpPr>
        <p:spPr/>
        <p:txBody>
          <a:bodyPr/>
          <a:lstStyle/>
          <a:p>
            <a:fld id="{444115FE-87A0-4121-B2B8-6250137999A2}" type="datetimeFigureOut">
              <a:rPr lang="en-US" smtClean="0"/>
              <a:t>3/8/2024</a:t>
            </a:fld>
            <a:endParaRPr lang="en-US"/>
          </a:p>
        </p:txBody>
      </p:sp>
      <p:sp>
        <p:nvSpPr>
          <p:cNvPr id="4" name="Footer Placeholder 3">
            <a:extLst>
              <a:ext uri="{FF2B5EF4-FFF2-40B4-BE49-F238E27FC236}">
                <a16:creationId xmlns:a16="http://schemas.microsoft.com/office/drawing/2014/main" id="{4F0338FE-856D-50A3-7DBF-39219D95829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0C00891-8C2D-31F5-46E2-6A0C75AD5B43}"/>
              </a:ext>
            </a:extLst>
          </p:cNvPr>
          <p:cNvSpPr>
            <a:spLocks noGrp="1"/>
          </p:cNvSpPr>
          <p:nvPr>
            <p:ph type="sldNum" sz="quarter" idx="12"/>
          </p:nvPr>
        </p:nvSpPr>
        <p:spPr/>
        <p:txBody>
          <a:bodyPr/>
          <a:lstStyle/>
          <a:p>
            <a:fld id="{83C508A7-5402-49D7-AFC4-460DFB8656AC}" type="slidenum">
              <a:rPr lang="en-US" smtClean="0"/>
              <a:t>‹#›</a:t>
            </a:fld>
            <a:endParaRPr lang="en-US"/>
          </a:p>
        </p:txBody>
      </p:sp>
    </p:spTree>
    <p:extLst>
      <p:ext uri="{BB962C8B-B14F-4D97-AF65-F5344CB8AC3E}">
        <p14:creationId xmlns:p14="http://schemas.microsoft.com/office/powerpoint/2010/main" val="23812646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B249B0E-6D35-0E2C-C04D-ED18A214EFAD}"/>
              </a:ext>
            </a:extLst>
          </p:cNvPr>
          <p:cNvSpPr>
            <a:spLocks noGrp="1"/>
          </p:cNvSpPr>
          <p:nvPr>
            <p:ph type="dt" sz="half" idx="10"/>
          </p:nvPr>
        </p:nvSpPr>
        <p:spPr/>
        <p:txBody>
          <a:bodyPr/>
          <a:lstStyle/>
          <a:p>
            <a:fld id="{444115FE-87A0-4121-B2B8-6250137999A2}" type="datetimeFigureOut">
              <a:rPr lang="en-US" smtClean="0"/>
              <a:t>3/8/2024</a:t>
            </a:fld>
            <a:endParaRPr lang="en-US"/>
          </a:p>
        </p:txBody>
      </p:sp>
      <p:sp>
        <p:nvSpPr>
          <p:cNvPr id="3" name="Footer Placeholder 2">
            <a:extLst>
              <a:ext uri="{FF2B5EF4-FFF2-40B4-BE49-F238E27FC236}">
                <a16:creationId xmlns:a16="http://schemas.microsoft.com/office/drawing/2014/main" id="{8D983502-E523-8E33-CAC2-3C26BF7F1BF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24BC341-6D66-98EB-555E-F8E7708756D1}"/>
              </a:ext>
            </a:extLst>
          </p:cNvPr>
          <p:cNvSpPr>
            <a:spLocks noGrp="1"/>
          </p:cNvSpPr>
          <p:nvPr>
            <p:ph type="sldNum" sz="quarter" idx="12"/>
          </p:nvPr>
        </p:nvSpPr>
        <p:spPr/>
        <p:txBody>
          <a:bodyPr/>
          <a:lstStyle/>
          <a:p>
            <a:fld id="{83C508A7-5402-49D7-AFC4-460DFB8656AC}" type="slidenum">
              <a:rPr lang="en-US" smtClean="0"/>
              <a:t>‹#›</a:t>
            </a:fld>
            <a:endParaRPr lang="en-US"/>
          </a:p>
        </p:txBody>
      </p:sp>
    </p:spTree>
    <p:extLst>
      <p:ext uri="{BB962C8B-B14F-4D97-AF65-F5344CB8AC3E}">
        <p14:creationId xmlns:p14="http://schemas.microsoft.com/office/powerpoint/2010/main" val="32764883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CF59D0-0F4C-C30F-89ED-8624D38ECA3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D0C7663-73B2-2E3F-45B4-CF9C7A4FD96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166A477-0FD3-60B0-6F5A-573CDD5D00E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A5BC382-C82B-AE99-D40B-B30B0CEF58A5}"/>
              </a:ext>
            </a:extLst>
          </p:cNvPr>
          <p:cNvSpPr>
            <a:spLocks noGrp="1"/>
          </p:cNvSpPr>
          <p:nvPr>
            <p:ph type="dt" sz="half" idx="10"/>
          </p:nvPr>
        </p:nvSpPr>
        <p:spPr/>
        <p:txBody>
          <a:bodyPr/>
          <a:lstStyle/>
          <a:p>
            <a:fld id="{444115FE-87A0-4121-B2B8-6250137999A2}" type="datetimeFigureOut">
              <a:rPr lang="en-US" smtClean="0"/>
              <a:t>3/8/2024</a:t>
            </a:fld>
            <a:endParaRPr lang="en-US"/>
          </a:p>
        </p:txBody>
      </p:sp>
      <p:sp>
        <p:nvSpPr>
          <p:cNvPr id="6" name="Footer Placeholder 5">
            <a:extLst>
              <a:ext uri="{FF2B5EF4-FFF2-40B4-BE49-F238E27FC236}">
                <a16:creationId xmlns:a16="http://schemas.microsoft.com/office/drawing/2014/main" id="{9505AC62-03DB-B694-1AEF-544D82670AC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938D423-9450-7CF7-EA0D-B6CEFEDA95F9}"/>
              </a:ext>
            </a:extLst>
          </p:cNvPr>
          <p:cNvSpPr>
            <a:spLocks noGrp="1"/>
          </p:cNvSpPr>
          <p:nvPr>
            <p:ph type="sldNum" sz="quarter" idx="12"/>
          </p:nvPr>
        </p:nvSpPr>
        <p:spPr/>
        <p:txBody>
          <a:bodyPr/>
          <a:lstStyle/>
          <a:p>
            <a:fld id="{83C508A7-5402-49D7-AFC4-460DFB8656AC}" type="slidenum">
              <a:rPr lang="en-US" smtClean="0"/>
              <a:t>‹#›</a:t>
            </a:fld>
            <a:endParaRPr lang="en-US"/>
          </a:p>
        </p:txBody>
      </p:sp>
    </p:spTree>
    <p:extLst>
      <p:ext uri="{BB962C8B-B14F-4D97-AF65-F5344CB8AC3E}">
        <p14:creationId xmlns:p14="http://schemas.microsoft.com/office/powerpoint/2010/main" val="33359353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86F18C-CE94-8BBB-94F7-2187F2B1A6B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C99C44D-4628-B2DF-F722-795294DB52F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C6CD4DA-22E7-331D-7D76-3D012B029EF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50B002-4D98-01EF-4288-1FBEA27D64CD}"/>
              </a:ext>
            </a:extLst>
          </p:cNvPr>
          <p:cNvSpPr>
            <a:spLocks noGrp="1"/>
          </p:cNvSpPr>
          <p:nvPr>
            <p:ph type="dt" sz="half" idx="10"/>
          </p:nvPr>
        </p:nvSpPr>
        <p:spPr/>
        <p:txBody>
          <a:bodyPr/>
          <a:lstStyle/>
          <a:p>
            <a:fld id="{444115FE-87A0-4121-B2B8-6250137999A2}" type="datetimeFigureOut">
              <a:rPr lang="en-US" smtClean="0"/>
              <a:t>3/8/2024</a:t>
            </a:fld>
            <a:endParaRPr lang="en-US"/>
          </a:p>
        </p:txBody>
      </p:sp>
      <p:sp>
        <p:nvSpPr>
          <p:cNvPr id="6" name="Footer Placeholder 5">
            <a:extLst>
              <a:ext uri="{FF2B5EF4-FFF2-40B4-BE49-F238E27FC236}">
                <a16:creationId xmlns:a16="http://schemas.microsoft.com/office/drawing/2014/main" id="{770FBE93-A69F-42B8-74D1-8F3FE23126E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0F73A95-6851-BDEB-48D0-0AFE449857CD}"/>
              </a:ext>
            </a:extLst>
          </p:cNvPr>
          <p:cNvSpPr>
            <a:spLocks noGrp="1"/>
          </p:cNvSpPr>
          <p:nvPr>
            <p:ph type="sldNum" sz="quarter" idx="12"/>
          </p:nvPr>
        </p:nvSpPr>
        <p:spPr/>
        <p:txBody>
          <a:bodyPr/>
          <a:lstStyle/>
          <a:p>
            <a:fld id="{83C508A7-5402-49D7-AFC4-460DFB8656AC}" type="slidenum">
              <a:rPr lang="en-US" smtClean="0"/>
              <a:t>‹#›</a:t>
            </a:fld>
            <a:endParaRPr lang="en-US"/>
          </a:p>
        </p:txBody>
      </p:sp>
    </p:spTree>
    <p:extLst>
      <p:ext uri="{BB962C8B-B14F-4D97-AF65-F5344CB8AC3E}">
        <p14:creationId xmlns:p14="http://schemas.microsoft.com/office/powerpoint/2010/main" val="39678012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516BBA-D958-E6FE-24E0-010E14B9F97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8EDAC22-CD2F-3B7A-9499-233FEC6BF22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9C4BD2B-8DF9-EBF9-B8E0-D4A02EADF7CF}"/>
              </a:ext>
            </a:extLst>
          </p:cNvPr>
          <p:cNvSpPr>
            <a:spLocks noGrp="1"/>
          </p:cNvSpPr>
          <p:nvPr>
            <p:ph type="dt" sz="half" idx="10"/>
          </p:nvPr>
        </p:nvSpPr>
        <p:spPr/>
        <p:txBody>
          <a:bodyPr/>
          <a:lstStyle/>
          <a:p>
            <a:fld id="{444115FE-87A0-4121-B2B8-6250137999A2}" type="datetimeFigureOut">
              <a:rPr lang="en-US" smtClean="0"/>
              <a:t>3/8/2024</a:t>
            </a:fld>
            <a:endParaRPr lang="en-US"/>
          </a:p>
        </p:txBody>
      </p:sp>
      <p:sp>
        <p:nvSpPr>
          <p:cNvPr id="5" name="Footer Placeholder 4">
            <a:extLst>
              <a:ext uri="{FF2B5EF4-FFF2-40B4-BE49-F238E27FC236}">
                <a16:creationId xmlns:a16="http://schemas.microsoft.com/office/drawing/2014/main" id="{90EF6BD5-B690-CE19-D10B-DB1A2819687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9FF1654-DF68-C9D0-4616-A13538B8BA3F}"/>
              </a:ext>
            </a:extLst>
          </p:cNvPr>
          <p:cNvSpPr>
            <a:spLocks noGrp="1"/>
          </p:cNvSpPr>
          <p:nvPr>
            <p:ph type="sldNum" sz="quarter" idx="12"/>
          </p:nvPr>
        </p:nvSpPr>
        <p:spPr/>
        <p:txBody>
          <a:bodyPr/>
          <a:lstStyle/>
          <a:p>
            <a:fld id="{83C508A7-5402-49D7-AFC4-460DFB8656AC}" type="slidenum">
              <a:rPr lang="en-US" smtClean="0"/>
              <a:t>‹#›</a:t>
            </a:fld>
            <a:endParaRPr lang="en-US"/>
          </a:p>
        </p:txBody>
      </p:sp>
    </p:spTree>
    <p:extLst>
      <p:ext uri="{BB962C8B-B14F-4D97-AF65-F5344CB8AC3E}">
        <p14:creationId xmlns:p14="http://schemas.microsoft.com/office/powerpoint/2010/main" val="41097917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2677144-C915-EE7F-BE95-61795C87173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B9CE5B9-51DC-3A3A-CBE2-86849C48A0D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6F23004-73C1-BF77-94EB-F1CAC58D26FC}"/>
              </a:ext>
            </a:extLst>
          </p:cNvPr>
          <p:cNvSpPr>
            <a:spLocks noGrp="1"/>
          </p:cNvSpPr>
          <p:nvPr>
            <p:ph type="dt" sz="half" idx="10"/>
          </p:nvPr>
        </p:nvSpPr>
        <p:spPr/>
        <p:txBody>
          <a:bodyPr/>
          <a:lstStyle/>
          <a:p>
            <a:fld id="{444115FE-87A0-4121-B2B8-6250137999A2}" type="datetimeFigureOut">
              <a:rPr lang="en-US" smtClean="0"/>
              <a:t>3/8/2024</a:t>
            </a:fld>
            <a:endParaRPr lang="en-US"/>
          </a:p>
        </p:txBody>
      </p:sp>
      <p:sp>
        <p:nvSpPr>
          <p:cNvPr id="5" name="Footer Placeholder 4">
            <a:extLst>
              <a:ext uri="{FF2B5EF4-FFF2-40B4-BE49-F238E27FC236}">
                <a16:creationId xmlns:a16="http://schemas.microsoft.com/office/drawing/2014/main" id="{91FA2CDC-E560-F9A1-7817-E542AA9222E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C65C3BA-0F74-80CD-09F5-19B32CA34C79}"/>
              </a:ext>
            </a:extLst>
          </p:cNvPr>
          <p:cNvSpPr>
            <a:spLocks noGrp="1"/>
          </p:cNvSpPr>
          <p:nvPr>
            <p:ph type="sldNum" sz="quarter" idx="12"/>
          </p:nvPr>
        </p:nvSpPr>
        <p:spPr/>
        <p:txBody>
          <a:bodyPr/>
          <a:lstStyle/>
          <a:p>
            <a:fld id="{83C508A7-5402-49D7-AFC4-460DFB8656AC}" type="slidenum">
              <a:rPr lang="en-US" smtClean="0"/>
              <a:t>‹#›</a:t>
            </a:fld>
            <a:endParaRPr lang="en-US"/>
          </a:p>
        </p:txBody>
      </p:sp>
    </p:spTree>
    <p:extLst>
      <p:ext uri="{BB962C8B-B14F-4D97-AF65-F5344CB8AC3E}">
        <p14:creationId xmlns:p14="http://schemas.microsoft.com/office/powerpoint/2010/main" val="26067152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2 with Image">
  <p:cSld name="Title Slide 2 with Image">
    <p:spTree>
      <p:nvGrpSpPr>
        <p:cNvPr id="1" name="Shape 24"/>
        <p:cNvGrpSpPr/>
        <p:nvPr/>
      </p:nvGrpSpPr>
      <p:grpSpPr>
        <a:xfrm>
          <a:off x="0" y="0"/>
          <a:ext cx="0" cy="0"/>
          <a:chOff x="0" y="0"/>
          <a:chExt cx="0" cy="0"/>
        </a:xfrm>
      </p:grpSpPr>
      <p:sp>
        <p:nvSpPr>
          <p:cNvPr id="25" name="Google Shape;25;p3"/>
          <p:cNvSpPr>
            <a:spLocks noGrp="1"/>
          </p:cNvSpPr>
          <p:nvPr>
            <p:ph type="pic" idx="2"/>
          </p:nvPr>
        </p:nvSpPr>
        <p:spPr>
          <a:xfrm>
            <a:off x="0" y="0"/>
            <a:ext cx="12191999" cy="3962400"/>
          </a:xfrm>
          <a:prstGeom prst="rect">
            <a:avLst/>
          </a:prstGeom>
          <a:solidFill>
            <a:srgbClr val="F2F2F2"/>
          </a:solidFill>
          <a:ln>
            <a:noFill/>
          </a:ln>
        </p:spPr>
        <p:txBody>
          <a:bodyPr spcFirstLastPara="1" wrap="square" lIns="91425" tIns="45700" rIns="91425" bIns="45700" anchor="ctr" anchorCtr="1"/>
          <a:lstStyle>
            <a:lvl1pPr marR="0" lvl="0" algn="l" rtl="0">
              <a:lnSpc>
                <a:spcPct val="90000"/>
              </a:lnSpc>
              <a:spcBef>
                <a:spcPts val="1200"/>
              </a:spcBef>
              <a:spcAft>
                <a:spcPts val="0"/>
              </a:spcAft>
              <a:buClr>
                <a:schemeClr val="accent1"/>
              </a:buClr>
              <a:buSzPts val="1800"/>
              <a:buFont typeface="Twentieth Century"/>
              <a:buNone/>
              <a:defRPr sz="1800" b="0" i="0" u="none" strike="noStrike" cap="none">
                <a:solidFill>
                  <a:schemeClr val="dk1"/>
                </a:solidFill>
                <a:latin typeface="Twentieth Century"/>
                <a:ea typeface="Twentieth Century"/>
                <a:cs typeface="Twentieth Century"/>
                <a:sym typeface="Twentieth Century"/>
              </a:defRPr>
            </a:lvl1pPr>
            <a:lvl2pPr marR="0" lvl="1" algn="l" rtl="0">
              <a:lnSpc>
                <a:spcPct val="90000"/>
              </a:lnSpc>
              <a:spcBef>
                <a:spcPts val="200"/>
              </a:spcBef>
              <a:spcAft>
                <a:spcPts val="0"/>
              </a:spcAft>
              <a:buClr>
                <a:schemeClr val="accent1"/>
              </a:buClr>
              <a:buSzPts val="1800"/>
              <a:buFont typeface="Noto Sans Symbols"/>
              <a:buChar char="🢝"/>
              <a:defRPr sz="1800" b="0" i="0" u="none" strike="noStrike" cap="none">
                <a:solidFill>
                  <a:schemeClr val="dk1"/>
                </a:solidFill>
                <a:latin typeface="Twentieth Century"/>
                <a:ea typeface="Twentieth Century"/>
                <a:cs typeface="Twentieth Century"/>
                <a:sym typeface="Twentieth Century"/>
              </a:defRPr>
            </a:lvl2pPr>
            <a:lvl3pPr marR="0" lvl="2" algn="l" rtl="0">
              <a:lnSpc>
                <a:spcPct val="90000"/>
              </a:lnSpc>
              <a:spcBef>
                <a:spcPts val="400"/>
              </a:spcBef>
              <a:spcAft>
                <a:spcPts val="0"/>
              </a:spcAft>
              <a:buClr>
                <a:schemeClr val="accent1"/>
              </a:buClr>
              <a:buSzPts val="1400"/>
              <a:buFont typeface="Noto Sans Symbols"/>
              <a:buChar char="🢝"/>
              <a:defRPr sz="1400" b="0" i="0" u="none" strike="noStrike" cap="none">
                <a:solidFill>
                  <a:schemeClr val="dk1"/>
                </a:solidFill>
                <a:latin typeface="Twentieth Century"/>
                <a:ea typeface="Twentieth Century"/>
                <a:cs typeface="Twentieth Century"/>
                <a:sym typeface="Twentieth Century"/>
              </a:defRPr>
            </a:lvl3pPr>
            <a:lvl4pPr marR="0" lvl="3" algn="l" rtl="0">
              <a:lnSpc>
                <a:spcPct val="90000"/>
              </a:lnSpc>
              <a:spcBef>
                <a:spcPts val="400"/>
              </a:spcBef>
              <a:spcAft>
                <a:spcPts val="0"/>
              </a:spcAft>
              <a:buClr>
                <a:schemeClr val="accent1"/>
              </a:buClr>
              <a:buSzPts val="1400"/>
              <a:buFont typeface="Noto Sans Symbols"/>
              <a:buChar char="🢝"/>
              <a:defRPr sz="1400" b="0" i="0" u="none" strike="noStrike" cap="none">
                <a:solidFill>
                  <a:schemeClr val="dk1"/>
                </a:solidFill>
                <a:latin typeface="Twentieth Century"/>
                <a:ea typeface="Twentieth Century"/>
                <a:cs typeface="Twentieth Century"/>
                <a:sym typeface="Twentieth Century"/>
              </a:defRPr>
            </a:lvl4pPr>
            <a:lvl5pPr marR="0" lvl="4" algn="l" rtl="0">
              <a:lnSpc>
                <a:spcPct val="90000"/>
              </a:lnSpc>
              <a:spcBef>
                <a:spcPts val="400"/>
              </a:spcBef>
              <a:spcAft>
                <a:spcPts val="0"/>
              </a:spcAft>
              <a:buClr>
                <a:schemeClr val="accent1"/>
              </a:buClr>
              <a:buSzPts val="1400"/>
              <a:buFont typeface="Noto Sans Symbols"/>
              <a:buChar char="🢝"/>
              <a:defRPr sz="1400" b="0" i="0" u="none" strike="noStrike" cap="none">
                <a:solidFill>
                  <a:schemeClr val="dk1"/>
                </a:solidFill>
                <a:latin typeface="Twentieth Century"/>
                <a:ea typeface="Twentieth Century"/>
                <a:cs typeface="Twentieth Century"/>
                <a:sym typeface="Twentieth Century"/>
              </a:defRPr>
            </a:lvl5pPr>
            <a:lvl6pPr marR="0" lvl="5" algn="l" rtl="0">
              <a:lnSpc>
                <a:spcPct val="90000"/>
              </a:lnSpc>
              <a:spcBef>
                <a:spcPts val="400"/>
              </a:spcBef>
              <a:spcAft>
                <a:spcPts val="0"/>
              </a:spcAft>
              <a:buClr>
                <a:schemeClr val="accent1"/>
              </a:buClr>
              <a:buSzPts val="1400"/>
              <a:buFont typeface="Noto Sans Symbols"/>
              <a:buChar char="🢝"/>
              <a:defRPr sz="1400" b="0" i="0" u="none" strike="noStrike" cap="none">
                <a:solidFill>
                  <a:schemeClr val="dk1"/>
                </a:solidFill>
                <a:latin typeface="Twentieth Century"/>
                <a:ea typeface="Twentieth Century"/>
                <a:cs typeface="Twentieth Century"/>
                <a:sym typeface="Twentieth Century"/>
              </a:defRPr>
            </a:lvl6pPr>
            <a:lvl7pPr marR="0" lvl="6" algn="l" rtl="0">
              <a:lnSpc>
                <a:spcPct val="90000"/>
              </a:lnSpc>
              <a:spcBef>
                <a:spcPts val="400"/>
              </a:spcBef>
              <a:spcAft>
                <a:spcPts val="0"/>
              </a:spcAft>
              <a:buClr>
                <a:schemeClr val="accent1"/>
              </a:buClr>
              <a:buSzPts val="1400"/>
              <a:buFont typeface="Noto Sans Symbols"/>
              <a:buChar char="🢝"/>
              <a:defRPr sz="1400" b="0" i="0" u="none" strike="noStrike" cap="none">
                <a:solidFill>
                  <a:schemeClr val="dk1"/>
                </a:solidFill>
                <a:latin typeface="Twentieth Century"/>
                <a:ea typeface="Twentieth Century"/>
                <a:cs typeface="Twentieth Century"/>
                <a:sym typeface="Twentieth Century"/>
              </a:defRPr>
            </a:lvl7pPr>
            <a:lvl8pPr marR="0" lvl="7" algn="l" rtl="0">
              <a:lnSpc>
                <a:spcPct val="90000"/>
              </a:lnSpc>
              <a:spcBef>
                <a:spcPts val="400"/>
              </a:spcBef>
              <a:spcAft>
                <a:spcPts val="0"/>
              </a:spcAft>
              <a:buClr>
                <a:schemeClr val="accent1"/>
              </a:buClr>
              <a:buSzPts val="1400"/>
              <a:buFont typeface="Noto Sans Symbols"/>
              <a:buChar char="🢝"/>
              <a:defRPr sz="1400" b="0" i="0" u="none" strike="noStrike" cap="none">
                <a:solidFill>
                  <a:schemeClr val="dk1"/>
                </a:solidFill>
                <a:latin typeface="Twentieth Century"/>
                <a:ea typeface="Twentieth Century"/>
                <a:cs typeface="Twentieth Century"/>
                <a:sym typeface="Twentieth Century"/>
              </a:defRPr>
            </a:lvl8pPr>
            <a:lvl9pPr marR="0" lvl="8" algn="l" rtl="0">
              <a:lnSpc>
                <a:spcPct val="90000"/>
              </a:lnSpc>
              <a:spcBef>
                <a:spcPts val="400"/>
              </a:spcBef>
              <a:spcAft>
                <a:spcPts val="400"/>
              </a:spcAft>
              <a:buClr>
                <a:schemeClr val="accent1"/>
              </a:buClr>
              <a:buSzPts val="1400"/>
              <a:buFont typeface="Noto Sans Symbols"/>
              <a:buChar char="🢝"/>
              <a:defRPr sz="1400" b="0" i="0" u="none" strike="noStrike" cap="none">
                <a:solidFill>
                  <a:schemeClr val="dk1"/>
                </a:solidFill>
                <a:latin typeface="Twentieth Century"/>
                <a:ea typeface="Twentieth Century"/>
                <a:cs typeface="Twentieth Century"/>
                <a:sym typeface="Twentieth Century"/>
              </a:defRPr>
            </a:lvl9pPr>
          </a:lstStyle>
          <a:p>
            <a:endParaRPr/>
          </a:p>
        </p:txBody>
      </p:sp>
      <p:sp>
        <p:nvSpPr>
          <p:cNvPr id="26" name="Google Shape;26;p3"/>
          <p:cNvSpPr txBox="1">
            <a:spLocks noGrp="1"/>
          </p:cNvSpPr>
          <p:nvPr>
            <p:ph type="subTitle" idx="1"/>
          </p:nvPr>
        </p:nvSpPr>
        <p:spPr>
          <a:xfrm>
            <a:off x="694871" y="5603181"/>
            <a:ext cx="9144000" cy="341632"/>
          </a:xfrm>
          <a:prstGeom prst="rect">
            <a:avLst/>
          </a:prstGeom>
          <a:noFill/>
          <a:ln>
            <a:noFill/>
          </a:ln>
        </p:spPr>
        <p:txBody>
          <a:bodyPr spcFirstLastPara="1" wrap="square" lIns="91425" tIns="45700" rIns="91425" bIns="45700" anchor="t" anchorCtr="0"/>
          <a:lstStyle>
            <a:lvl1pPr lvl="0" algn="l">
              <a:lnSpc>
                <a:spcPct val="90000"/>
              </a:lnSpc>
              <a:spcBef>
                <a:spcPts val="1200"/>
              </a:spcBef>
              <a:spcAft>
                <a:spcPts val="0"/>
              </a:spcAft>
              <a:buSzPts val="1800"/>
              <a:buNone/>
              <a:defRPr sz="1800">
                <a:solidFill>
                  <a:schemeClr val="accent3"/>
                </a:solidFill>
                <a:latin typeface="Twentieth Century"/>
                <a:ea typeface="Twentieth Century"/>
                <a:cs typeface="Twentieth Century"/>
                <a:sym typeface="Twentieth Century"/>
              </a:defRPr>
            </a:lvl1pPr>
            <a:lvl2pPr lvl="1" algn="l">
              <a:lnSpc>
                <a:spcPct val="90000"/>
              </a:lnSpc>
              <a:spcBef>
                <a:spcPts val="200"/>
              </a:spcBef>
              <a:spcAft>
                <a:spcPts val="0"/>
              </a:spcAft>
              <a:buSzPts val="1800"/>
              <a:buChar char="🢝"/>
              <a:defRPr/>
            </a:lvl2pPr>
            <a:lvl3pPr lvl="2" algn="l">
              <a:lnSpc>
                <a:spcPct val="90000"/>
              </a:lnSpc>
              <a:spcBef>
                <a:spcPts val="400"/>
              </a:spcBef>
              <a:spcAft>
                <a:spcPts val="0"/>
              </a:spcAft>
              <a:buSzPts val="1800"/>
              <a:buChar char="🢝"/>
              <a:defRPr/>
            </a:lvl3pPr>
            <a:lvl4pPr lvl="3" algn="l">
              <a:lnSpc>
                <a:spcPct val="90000"/>
              </a:lnSpc>
              <a:spcBef>
                <a:spcPts val="400"/>
              </a:spcBef>
              <a:spcAft>
                <a:spcPts val="0"/>
              </a:spcAft>
              <a:buSzPts val="1800"/>
              <a:buChar char="🢝"/>
              <a:defRPr/>
            </a:lvl4pPr>
            <a:lvl5pPr lvl="4" algn="l">
              <a:lnSpc>
                <a:spcPct val="90000"/>
              </a:lnSpc>
              <a:spcBef>
                <a:spcPts val="400"/>
              </a:spcBef>
              <a:spcAft>
                <a:spcPts val="0"/>
              </a:spcAft>
              <a:buSzPts val="1800"/>
              <a:buChar char="🢝"/>
              <a:defRPr/>
            </a:lvl5pPr>
            <a:lvl6pPr lvl="5" algn="l">
              <a:lnSpc>
                <a:spcPct val="90000"/>
              </a:lnSpc>
              <a:spcBef>
                <a:spcPts val="400"/>
              </a:spcBef>
              <a:spcAft>
                <a:spcPts val="0"/>
              </a:spcAft>
              <a:buSzPts val="1800"/>
              <a:buChar char="🢝"/>
              <a:defRPr/>
            </a:lvl6pPr>
            <a:lvl7pPr lvl="6" algn="l">
              <a:lnSpc>
                <a:spcPct val="90000"/>
              </a:lnSpc>
              <a:spcBef>
                <a:spcPts val="400"/>
              </a:spcBef>
              <a:spcAft>
                <a:spcPts val="0"/>
              </a:spcAft>
              <a:buSzPts val="1800"/>
              <a:buChar char="🢝"/>
              <a:defRPr/>
            </a:lvl7pPr>
            <a:lvl8pPr lvl="7" algn="l">
              <a:lnSpc>
                <a:spcPct val="90000"/>
              </a:lnSpc>
              <a:spcBef>
                <a:spcPts val="400"/>
              </a:spcBef>
              <a:spcAft>
                <a:spcPts val="0"/>
              </a:spcAft>
              <a:buSzPts val="1800"/>
              <a:buChar char="🢝"/>
              <a:defRPr/>
            </a:lvl8pPr>
            <a:lvl9pPr lvl="8" algn="l">
              <a:lnSpc>
                <a:spcPct val="90000"/>
              </a:lnSpc>
              <a:spcBef>
                <a:spcPts val="400"/>
              </a:spcBef>
              <a:spcAft>
                <a:spcPts val="400"/>
              </a:spcAft>
              <a:buSzPts val="1800"/>
              <a:buChar char="🢝"/>
              <a:defRPr/>
            </a:lvl9pPr>
          </a:lstStyle>
          <a:p>
            <a:endParaRPr/>
          </a:p>
        </p:txBody>
      </p:sp>
      <p:sp>
        <p:nvSpPr>
          <p:cNvPr id="27" name="Google Shape;27;p3"/>
          <p:cNvSpPr txBox="1">
            <a:spLocks noGrp="1"/>
          </p:cNvSpPr>
          <p:nvPr>
            <p:ph type="ctrTitle"/>
          </p:nvPr>
        </p:nvSpPr>
        <p:spPr>
          <a:xfrm>
            <a:off x="694871" y="4901450"/>
            <a:ext cx="10607040" cy="701731"/>
          </a:xfrm>
          <a:prstGeom prst="rect">
            <a:avLst/>
          </a:prstGeom>
          <a:noFill/>
          <a:ln>
            <a:noFill/>
          </a:ln>
        </p:spPr>
        <p:txBody>
          <a:bodyPr spcFirstLastPara="1" wrap="square" lIns="91425" tIns="45700" rIns="91425" bIns="45700" anchor="b" anchorCtr="0"/>
          <a:lstStyle>
            <a:lvl1pPr lvl="0" algn="l">
              <a:lnSpc>
                <a:spcPct val="80000"/>
              </a:lnSpc>
              <a:spcBef>
                <a:spcPts val="0"/>
              </a:spcBef>
              <a:spcAft>
                <a:spcPts val="0"/>
              </a:spcAft>
              <a:buClr>
                <a:srgbClr val="3F3F3F"/>
              </a:buClr>
              <a:buSzPts val="4400"/>
              <a:buFont typeface="Twentieth Century"/>
              <a:buNone/>
              <a:defRPr sz="4400" b="1">
                <a:solidFill>
                  <a:srgbClr val="3F3F3F"/>
                </a:solidFill>
                <a:latin typeface="Twentieth Century"/>
                <a:ea typeface="Twentieth Century"/>
                <a:cs typeface="Twentieth Century"/>
                <a:sym typeface="Twentieth Century"/>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extLst>
      <p:ext uri="{BB962C8B-B14F-4D97-AF65-F5344CB8AC3E}">
        <p14:creationId xmlns:p14="http://schemas.microsoft.com/office/powerpoint/2010/main" val="19122423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A6504D-7BB8-8F2C-D2E3-2D6A0887277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7BD8C9E-B9A3-0C02-6313-D9C74E3FBB9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720CF0E-31F0-2EAA-2A5E-CDDF3623D540}"/>
              </a:ext>
            </a:extLst>
          </p:cNvPr>
          <p:cNvSpPr>
            <a:spLocks noGrp="1"/>
          </p:cNvSpPr>
          <p:nvPr>
            <p:ph type="dt" sz="half" idx="10"/>
          </p:nvPr>
        </p:nvSpPr>
        <p:spPr/>
        <p:txBody>
          <a:bodyPr/>
          <a:lstStyle/>
          <a:p>
            <a:fld id="{CCEEC08C-4E1E-4E44-B632-9A0C10BC3C5A}" type="datetime1">
              <a:rPr lang="en-US" smtClean="0"/>
              <a:t>3/8/2024</a:t>
            </a:fld>
            <a:endParaRPr lang="en-US" dirty="0"/>
          </a:p>
        </p:txBody>
      </p:sp>
      <p:sp>
        <p:nvSpPr>
          <p:cNvPr id="5" name="Footer Placeholder 4">
            <a:extLst>
              <a:ext uri="{FF2B5EF4-FFF2-40B4-BE49-F238E27FC236}">
                <a16:creationId xmlns:a16="http://schemas.microsoft.com/office/drawing/2014/main" id="{71D73A1B-BF0B-4C2E-1856-52EB65DC46E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D201697-29A1-FBDF-76D0-7213E5213E1C}"/>
              </a:ext>
            </a:extLst>
          </p:cNvPr>
          <p:cNvSpPr>
            <a:spLocks noGrp="1"/>
          </p:cNvSpPr>
          <p:nvPr>
            <p:ph type="sldNum" sz="quarter" idx="12"/>
          </p:nvPr>
        </p:nvSpPr>
        <p:spPr/>
        <p:txBody>
          <a:bodyPr/>
          <a:lstStyle/>
          <a:p>
            <a:fld id="{A067DDB2-A77A-4DD6-B94C-0D4429886121}" type="slidenum">
              <a:rPr lang="en-US" smtClean="0"/>
              <a:t>‹#›</a:t>
            </a:fld>
            <a:endParaRPr lang="en-US" dirty="0"/>
          </a:p>
        </p:txBody>
      </p:sp>
    </p:spTree>
    <p:extLst>
      <p:ext uri="{BB962C8B-B14F-4D97-AF65-F5344CB8AC3E}">
        <p14:creationId xmlns:p14="http://schemas.microsoft.com/office/powerpoint/2010/main" val="151841686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FB37AE-513C-9A04-7E57-CFBA5C54E17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7A18302-4E13-5F47-FB7A-39DA3D64363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68F4E81-B5F4-125A-4E4B-E9FA791E3104}"/>
              </a:ext>
            </a:extLst>
          </p:cNvPr>
          <p:cNvSpPr>
            <a:spLocks noGrp="1"/>
          </p:cNvSpPr>
          <p:nvPr>
            <p:ph type="dt" sz="half" idx="10"/>
          </p:nvPr>
        </p:nvSpPr>
        <p:spPr/>
        <p:txBody>
          <a:bodyPr/>
          <a:lstStyle/>
          <a:p>
            <a:fld id="{5C5DCA55-BC09-4980-AAD8-0CB9800FB460}" type="datetime1">
              <a:rPr lang="en-US" smtClean="0"/>
              <a:t>3/8/2024</a:t>
            </a:fld>
            <a:endParaRPr lang="en-US" dirty="0"/>
          </a:p>
        </p:txBody>
      </p:sp>
      <p:sp>
        <p:nvSpPr>
          <p:cNvPr id="5" name="Footer Placeholder 4">
            <a:extLst>
              <a:ext uri="{FF2B5EF4-FFF2-40B4-BE49-F238E27FC236}">
                <a16:creationId xmlns:a16="http://schemas.microsoft.com/office/drawing/2014/main" id="{B1A0411A-48D4-36A9-548F-03C94513A3A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6FFD0128-D8AC-96BF-9514-77EB5D489119}"/>
              </a:ext>
            </a:extLst>
          </p:cNvPr>
          <p:cNvSpPr>
            <a:spLocks noGrp="1"/>
          </p:cNvSpPr>
          <p:nvPr>
            <p:ph type="sldNum" sz="quarter" idx="12"/>
          </p:nvPr>
        </p:nvSpPr>
        <p:spPr/>
        <p:txBody>
          <a:bodyPr/>
          <a:lstStyle/>
          <a:p>
            <a:fld id="{A067DDB2-A77A-4DD6-B94C-0D4429886121}" type="slidenum">
              <a:rPr lang="en-US" smtClean="0"/>
              <a:t>‹#›</a:t>
            </a:fld>
            <a:endParaRPr lang="en-US" dirty="0"/>
          </a:p>
        </p:txBody>
      </p:sp>
    </p:spTree>
    <p:extLst>
      <p:ext uri="{BB962C8B-B14F-4D97-AF65-F5344CB8AC3E}">
        <p14:creationId xmlns:p14="http://schemas.microsoft.com/office/powerpoint/2010/main" val="35415520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8E894B-7037-5853-B175-5C416D5F650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6D4997A-085D-74D1-8FB8-7B474C217A1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BDBA8D0-A9FE-B83A-6576-04782DBA1459}"/>
              </a:ext>
            </a:extLst>
          </p:cNvPr>
          <p:cNvSpPr>
            <a:spLocks noGrp="1"/>
          </p:cNvSpPr>
          <p:nvPr>
            <p:ph type="dt" sz="half" idx="10"/>
          </p:nvPr>
        </p:nvSpPr>
        <p:spPr/>
        <p:txBody>
          <a:bodyPr/>
          <a:lstStyle/>
          <a:p>
            <a:fld id="{94F80372-445E-4230-98A5-F8C025431EF9}" type="datetime1">
              <a:rPr lang="en-US" smtClean="0"/>
              <a:t>3/8/2024</a:t>
            </a:fld>
            <a:endParaRPr lang="en-US" dirty="0"/>
          </a:p>
        </p:txBody>
      </p:sp>
      <p:sp>
        <p:nvSpPr>
          <p:cNvPr id="5" name="Footer Placeholder 4">
            <a:extLst>
              <a:ext uri="{FF2B5EF4-FFF2-40B4-BE49-F238E27FC236}">
                <a16:creationId xmlns:a16="http://schemas.microsoft.com/office/drawing/2014/main" id="{98BB87F6-C84D-30CE-F7FC-06A746571F4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F1C07DB-5680-57F0-A10F-E12B41519326}"/>
              </a:ext>
            </a:extLst>
          </p:cNvPr>
          <p:cNvSpPr>
            <a:spLocks noGrp="1"/>
          </p:cNvSpPr>
          <p:nvPr>
            <p:ph type="sldNum" sz="quarter" idx="12"/>
          </p:nvPr>
        </p:nvSpPr>
        <p:spPr/>
        <p:txBody>
          <a:bodyPr/>
          <a:lstStyle/>
          <a:p>
            <a:fld id="{A067DDB2-A77A-4DD6-B94C-0D4429886121}" type="slidenum">
              <a:rPr lang="en-US" smtClean="0"/>
              <a:t>‹#›</a:t>
            </a:fld>
            <a:endParaRPr lang="en-US" dirty="0"/>
          </a:p>
        </p:txBody>
      </p:sp>
    </p:spTree>
    <p:extLst>
      <p:ext uri="{BB962C8B-B14F-4D97-AF65-F5344CB8AC3E}">
        <p14:creationId xmlns:p14="http://schemas.microsoft.com/office/powerpoint/2010/main" val="39249807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405586-6EE5-7712-23E0-CB9B0473666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0C0E257-D8DA-1913-1E95-76F0DD81A53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8EE7A0B-C646-D734-353D-55FCC6B1FD3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11EEFB0-CA64-AB9E-581A-1176D17EF755}"/>
              </a:ext>
            </a:extLst>
          </p:cNvPr>
          <p:cNvSpPr>
            <a:spLocks noGrp="1"/>
          </p:cNvSpPr>
          <p:nvPr>
            <p:ph type="dt" sz="half" idx="10"/>
          </p:nvPr>
        </p:nvSpPr>
        <p:spPr/>
        <p:txBody>
          <a:bodyPr/>
          <a:lstStyle/>
          <a:p>
            <a:fld id="{8CADF3D9-5E0A-40E7-8497-841077663241}" type="datetime1">
              <a:rPr lang="en-US" smtClean="0"/>
              <a:t>3/8/2024</a:t>
            </a:fld>
            <a:endParaRPr lang="en-US" dirty="0"/>
          </a:p>
        </p:txBody>
      </p:sp>
      <p:sp>
        <p:nvSpPr>
          <p:cNvPr id="6" name="Footer Placeholder 5">
            <a:extLst>
              <a:ext uri="{FF2B5EF4-FFF2-40B4-BE49-F238E27FC236}">
                <a16:creationId xmlns:a16="http://schemas.microsoft.com/office/drawing/2014/main" id="{11F45839-437D-44D0-70FA-7E5B41DBA2FA}"/>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D45A559-8F64-E0A4-659E-F7B303305FFA}"/>
              </a:ext>
            </a:extLst>
          </p:cNvPr>
          <p:cNvSpPr>
            <a:spLocks noGrp="1"/>
          </p:cNvSpPr>
          <p:nvPr>
            <p:ph type="sldNum" sz="quarter" idx="12"/>
          </p:nvPr>
        </p:nvSpPr>
        <p:spPr/>
        <p:txBody>
          <a:bodyPr/>
          <a:lstStyle/>
          <a:p>
            <a:fld id="{A067DDB2-A77A-4DD6-B94C-0D4429886121}" type="slidenum">
              <a:rPr lang="en-US" smtClean="0"/>
              <a:t>‹#›</a:t>
            </a:fld>
            <a:endParaRPr lang="en-US" dirty="0"/>
          </a:p>
        </p:txBody>
      </p:sp>
    </p:spTree>
    <p:extLst>
      <p:ext uri="{BB962C8B-B14F-4D97-AF65-F5344CB8AC3E}">
        <p14:creationId xmlns:p14="http://schemas.microsoft.com/office/powerpoint/2010/main" val="401518247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8583F8-2810-5D43-3E5C-36AED324CB6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9D5EA8C-040C-1D35-9470-B0F10F82961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C95E31B-78BA-7D7B-8A40-5F3716ABA20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7CC70BE-0814-6B9E-3765-48216BE125A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D3AB0EC-E76C-6854-06E7-9814B148C2F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AE1D428-C960-3608-73B6-2FE3FCF7AA9D}"/>
              </a:ext>
            </a:extLst>
          </p:cNvPr>
          <p:cNvSpPr>
            <a:spLocks noGrp="1"/>
          </p:cNvSpPr>
          <p:nvPr>
            <p:ph type="dt" sz="half" idx="10"/>
          </p:nvPr>
        </p:nvSpPr>
        <p:spPr/>
        <p:txBody>
          <a:bodyPr/>
          <a:lstStyle/>
          <a:p>
            <a:fld id="{A797E332-BCB5-41F8-9828-95ECCB43613F}" type="datetime1">
              <a:rPr lang="en-US" smtClean="0"/>
              <a:t>3/8/2024</a:t>
            </a:fld>
            <a:endParaRPr lang="en-US" dirty="0"/>
          </a:p>
        </p:txBody>
      </p:sp>
      <p:sp>
        <p:nvSpPr>
          <p:cNvPr id="8" name="Footer Placeholder 7">
            <a:extLst>
              <a:ext uri="{FF2B5EF4-FFF2-40B4-BE49-F238E27FC236}">
                <a16:creationId xmlns:a16="http://schemas.microsoft.com/office/drawing/2014/main" id="{56475395-79AA-DA92-967A-EC331C58DCCD}"/>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5BB0F6CE-3F94-F917-CCE0-A28ACE32ED9A}"/>
              </a:ext>
            </a:extLst>
          </p:cNvPr>
          <p:cNvSpPr>
            <a:spLocks noGrp="1"/>
          </p:cNvSpPr>
          <p:nvPr>
            <p:ph type="sldNum" sz="quarter" idx="12"/>
          </p:nvPr>
        </p:nvSpPr>
        <p:spPr/>
        <p:txBody>
          <a:bodyPr/>
          <a:lstStyle/>
          <a:p>
            <a:fld id="{A067DDB2-A77A-4DD6-B94C-0D4429886121}" type="slidenum">
              <a:rPr lang="en-US" smtClean="0"/>
              <a:t>‹#›</a:t>
            </a:fld>
            <a:endParaRPr lang="en-US" dirty="0"/>
          </a:p>
        </p:txBody>
      </p:sp>
    </p:spTree>
    <p:extLst>
      <p:ext uri="{BB962C8B-B14F-4D97-AF65-F5344CB8AC3E}">
        <p14:creationId xmlns:p14="http://schemas.microsoft.com/office/powerpoint/2010/main" val="23254082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FF3B1-2438-C610-E6B1-8088EA49043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6E3B396-7568-83E9-C6DB-E5699FF43CAD}"/>
              </a:ext>
            </a:extLst>
          </p:cNvPr>
          <p:cNvSpPr>
            <a:spLocks noGrp="1"/>
          </p:cNvSpPr>
          <p:nvPr>
            <p:ph type="dt" sz="half" idx="10"/>
          </p:nvPr>
        </p:nvSpPr>
        <p:spPr/>
        <p:txBody>
          <a:bodyPr/>
          <a:lstStyle/>
          <a:p>
            <a:fld id="{0E1B5B5C-8408-4AEB-9F50-3229014C7F18}" type="datetime1">
              <a:rPr lang="en-US" smtClean="0"/>
              <a:t>3/8/2024</a:t>
            </a:fld>
            <a:endParaRPr lang="en-US" dirty="0"/>
          </a:p>
        </p:txBody>
      </p:sp>
      <p:sp>
        <p:nvSpPr>
          <p:cNvPr id="4" name="Footer Placeholder 3">
            <a:extLst>
              <a:ext uri="{FF2B5EF4-FFF2-40B4-BE49-F238E27FC236}">
                <a16:creationId xmlns:a16="http://schemas.microsoft.com/office/drawing/2014/main" id="{1B4976B3-B7EC-737B-D35B-0EC51456F0D3}"/>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1F886CBC-8CFE-777A-9DE9-065D1CC34703}"/>
              </a:ext>
            </a:extLst>
          </p:cNvPr>
          <p:cNvSpPr>
            <a:spLocks noGrp="1"/>
          </p:cNvSpPr>
          <p:nvPr>
            <p:ph type="sldNum" sz="quarter" idx="12"/>
          </p:nvPr>
        </p:nvSpPr>
        <p:spPr/>
        <p:txBody>
          <a:bodyPr/>
          <a:lstStyle/>
          <a:p>
            <a:fld id="{A067DDB2-A77A-4DD6-B94C-0D4429886121}" type="slidenum">
              <a:rPr lang="en-US" smtClean="0"/>
              <a:t>‹#›</a:t>
            </a:fld>
            <a:endParaRPr lang="en-US" dirty="0"/>
          </a:p>
        </p:txBody>
      </p:sp>
    </p:spTree>
    <p:extLst>
      <p:ext uri="{BB962C8B-B14F-4D97-AF65-F5344CB8AC3E}">
        <p14:creationId xmlns:p14="http://schemas.microsoft.com/office/powerpoint/2010/main" val="421199408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622E423-8417-A6BA-F335-339B2E7B3AB6}"/>
              </a:ext>
            </a:extLst>
          </p:cNvPr>
          <p:cNvSpPr>
            <a:spLocks noGrp="1"/>
          </p:cNvSpPr>
          <p:nvPr>
            <p:ph type="dt" sz="half" idx="10"/>
          </p:nvPr>
        </p:nvSpPr>
        <p:spPr/>
        <p:txBody>
          <a:bodyPr/>
          <a:lstStyle/>
          <a:p>
            <a:fld id="{A0408109-2F2F-4097-8D93-754D4E7D0C19}" type="datetime1">
              <a:rPr lang="en-US" smtClean="0"/>
              <a:t>3/8/2024</a:t>
            </a:fld>
            <a:endParaRPr lang="en-US" dirty="0"/>
          </a:p>
        </p:txBody>
      </p:sp>
      <p:sp>
        <p:nvSpPr>
          <p:cNvPr id="3" name="Footer Placeholder 2">
            <a:extLst>
              <a:ext uri="{FF2B5EF4-FFF2-40B4-BE49-F238E27FC236}">
                <a16:creationId xmlns:a16="http://schemas.microsoft.com/office/drawing/2014/main" id="{7F80B883-9177-7CD0-5A16-3DF03C598952}"/>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B48E1C0F-27A1-A129-1C45-55737AD9A0EF}"/>
              </a:ext>
            </a:extLst>
          </p:cNvPr>
          <p:cNvSpPr>
            <a:spLocks noGrp="1"/>
          </p:cNvSpPr>
          <p:nvPr>
            <p:ph type="sldNum" sz="quarter" idx="12"/>
          </p:nvPr>
        </p:nvSpPr>
        <p:spPr/>
        <p:txBody>
          <a:bodyPr/>
          <a:lstStyle/>
          <a:p>
            <a:fld id="{A067DDB2-A77A-4DD6-B94C-0D4429886121}" type="slidenum">
              <a:rPr lang="en-US" smtClean="0"/>
              <a:t>‹#›</a:t>
            </a:fld>
            <a:endParaRPr lang="en-US" dirty="0"/>
          </a:p>
        </p:txBody>
      </p:sp>
    </p:spTree>
    <p:extLst>
      <p:ext uri="{BB962C8B-B14F-4D97-AF65-F5344CB8AC3E}">
        <p14:creationId xmlns:p14="http://schemas.microsoft.com/office/powerpoint/2010/main" val="305654829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63BFA9-B33A-087C-62FF-D0067203809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E36A3F4-1BBE-BC27-B475-278CC46599C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9A5F9C-72AA-E494-03D2-C4DEBDD6002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4583903-FBCC-58CC-AE0B-6DAD310F7406}"/>
              </a:ext>
            </a:extLst>
          </p:cNvPr>
          <p:cNvSpPr>
            <a:spLocks noGrp="1"/>
          </p:cNvSpPr>
          <p:nvPr>
            <p:ph type="dt" sz="half" idx="10"/>
          </p:nvPr>
        </p:nvSpPr>
        <p:spPr/>
        <p:txBody>
          <a:bodyPr/>
          <a:lstStyle/>
          <a:p>
            <a:fld id="{EC527026-9555-45B0-8EAD-D1296A56EB00}" type="datetime1">
              <a:rPr lang="en-US" smtClean="0"/>
              <a:t>3/8/2024</a:t>
            </a:fld>
            <a:endParaRPr lang="en-US" dirty="0"/>
          </a:p>
        </p:txBody>
      </p:sp>
      <p:sp>
        <p:nvSpPr>
          <p:cNvPr id="6" name="Footer Placeholder 5">
            <a:extLst>
              <a:ext uri="{FF2B5EF4-FFF2-40B4-BE49-F238E27FC236}">
                <a16:creationId xmlns:a16="http://schemas.microsoft.com/office/drawing/2014/main" id="{ACE722ED-E481-8FD2-F83A-7F03E0DF333D}"/>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7A3A656D-E47C-DAD2-6816-3077265FB002}"/>
              </a:ext>
            </a:extLst>
          </p:cNvPr>
          <p:cNvSpPr>
            <a:spLocks noGrp="1"/>
          </p:cNvSpPr>
          <p:nvPr>
            <p:ph type="sldNum" sz="quarter" idx="12"/>
          </p:nvPr>
        </p:nvSpPr>
        <p:spPr/>
        <p:txBody>
          <a:bodyPr/>
          <a:lstStyle/>
          <a:p>
            <a:fld id="{A067DDB2-A77A-4DD6-B94C-0D4429886121}" type="slidenum">
              <a:rPr lang="en-US" smtClean="0"/>
              <a:t>‹#›</a:t>
            </a:fld>
            <a:endParaRPr lang="en-US" dirty="0"/>
          </a:p>
        </p:txBody>
      </p:sp>
    </p:spTree>
    <p:extLst>
      <p:ext uri="{BB962C8B-B14F-4D97-AF65-F5344CB8AC3E}">
        <p14:creationId xmlns:p14="http://schemas.microsoft.com/office/powerpoint/2010/main" val="231900152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B7DF98-BD49-0422-C5C8-E001F477F4F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4266983-4055-C120-2A0E-380ABF74027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1C562351-AB01-8F9E-5869-122593EC48B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3C4CD02-77FC-8CDF-E392-13732AE0E4DA}"/>
              </a:ext>
            </a:extLst>
          </p:cNvPr>
          <p:cNvSpPr>
            <a:spLocks noGrp="1"/>
          </p:cNvSpPr>
          <p:nvPr>
            <p:ph type="dt" sz="half" idx="10"/>
          </p:nvPr>
        </p:nvSpPr>
        <p:spPr/>
        <p:txBody>
          <a:bodyPr/>
          <a:lstStyle/>
          <a:p>
            <a:fld id="{C91094F9-1562-4CD8-A50B-450663B6E9E3}" type="datetime1">
              <a:rPr lang="en-US" smtClean="0"/>
              <a:t>3/8/2024</a:t>
            </a:fld>
            <a:endParaRPr lang="en-US" dirty="0"/>
          </a:p>
        </p:txBody>
      </p:sp>
      <p:sp>
        <p:nvSpPr>
          <p:cNvPr id="6" name="Footer Placeholder 5">
            <a:extLst>
              <a:ext uri="{FF2B5EF4-FFF2-40B4-BE49-F238E27FC236}">
                <a16:creationId xmlns:a16="http://schemas.microsoft.com/office/drawing/2014/main" id="{5A9D679D-4282-607B-35DD-54F4166946B2}"/>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6DD1907A-B76D-801C-DB6F-373E1E490F10}"/>
              </a:ext>
            </a:extLst>
          </p:cNvPr>
          <p:cNvSpPr>
            <a:spLocks noGrp="1"/>
          </p:cNvSpPr>
          <p:nvPr>
            <p:ph type="sldNum" sz="quarter" idx="12"/>
          </p:nvPr>
        </p:nvSpPr>
        <p:spPr/>
        <p:txBody>
          <a:bodyPr/>
          <a:lstStyle/>
          <a:p>
            <a:fld id="{A067DDB2-A77A-4DD6-B94C-0D4429886121}" type="slidenum">
              <a:rPr lang="en-US" smtClean="0"/>
              <a:t>‹#›</a:t>
            </a:fld>
            <a:endParaRPr lang="en-US" dirty="0"/>
          </a:p>
        </p:txBody>
      </p:sp>
    </p:spTree>
    <p:extLst>
      <p:ext uri="{BB962C8B-B14F-4D97-AF65-F5344CB8AC3E}">
        <p14:creationId xmlns:p14="http://schemas.microsoft.com/office/powerpoint/2010/main" val="92980681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8348DD-1084-413C-0A4A-5C06A9C2FEF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C3EE059-C77F-A3BA-5E9B-F79124912D2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121CA6D-6EDD-AEEB-1E02-74268A5602C5}"/>
              </a:ext>
            </a:extLst>
          </p:cNvPr>
          <p:cNvSpPr>
            <a:spLocks noGrp="1"/>
          </p:cNvSpPr>
          <p:nvPr>
            <p:ph type="dt" sz="half" idx="10"/>
          </p:nvPr>
        </p:nvSpPr>
        <p:spPr/>
        <p:txBody>
          <a:bodyPr/>
          <a:lstStyle/>
          <a:p>
            <a:fld id="{15036D88-5E7A-4084-8CD6-F97A408FBAA5}" type="datetime1">
              <a:rPr lang="en-US" smtClean="0"/>
              <a:t>3/8/2024</a:t>
            </a:fld>
            <a:endParaRPr lang="en-US" dirty="0"/>
          </a:p>
        </p:txBody>
      </p:sp>
      <p:sp>
        <p:nvSpPr>
          <p:cNvPr id="5" name="Footer Placeholder 4">
            <a:extLst>
              <a:ext uri="{FF2B5EF4-FFF2-40B4-BE49-F238E27FC236}">
                <a16:creationId xmlns:a16="http://schemas.microsoft.com/office/drawing/2014/main" id="{C6D444E8-9377-CB32-0770-B6E02CEA485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4913B14-EC10-E817-6C1C-1714BD9E66DF}"/>
              </a:ext>
            </a:extLst>
          </p:cNvPr>
          <p:cNvSpPr>
            <a:spLocks noGrp="1"/>
          </p:cNvSpPr>
          <p:nvPr>
            <p:ph type="sldNum" sz="quarter" idx="12"/>
          </p:nvPr>
        </p:nvSpPr>
        <p:spPr/>
        <p:txBody>
          <a:bodyPr/>
          <a:lstStyle/>
          <a:p>
            <a:fld id="{A067DDB2-A77A-4DD6-B94C-0D4429886121}" type="slidenum">
              <a:rPr lang="en-US" smtClean="0"/>
              <a:t>‹#›</a:t>
            </a:fld>
            <a:endParaRPr lang="en-US" dirty="0"/>
          </a:p>
        </p:txBody>
      </p:sp>
    </p:spTree>
    <p:extLst>
      <p:ext uri="{BB962C8B-B14F-4D97-AF65-F5344CB8AC3E}">
        <p14:creationId xmlns:p14="http://schemas.microsoft.com/office/powerpoint/2010/main" val="245073674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41B1D3D-DC95-B446-0AE2-4190D0E6479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CA74D46-3C0D-748F-3063-C9CEDF7A7BC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8295409-E545-6A6F-8E70-DF85F2CB2BF9}"/>
              </a:ext>
            </a:extLst>
          </p:cNvPr>
          <p:cNvSpPr>
            <a:spLocks noGrp="1"/>
          </p:cNvSpPr>
          <p:nvPr>
            <p:ph type="dt" sz="half" idx="10"/>
          </p:nvPr>
        </p:nvSpPr>
        <p:spPr/>
        <p:txBody>
          <a:bodyPr/>
          <a:lstStyle/>
          <a:p>
            <a:fld id="{6F403475-C4DF-42A5-A2EA-B256D64D984A}" type="datetime1">
              <a:rPr lang="en-US" smtClean="0"/>
              <a:t>3/8/2024</a:t>
            </a:fld>
            <a:endParaRPr lang="en-US" dirty="0"/>
          </a:p>
        </p:txBody>
      </p:sp>
      <p:sp>
        <p:nvSpPr>
          <p:cNvPr id="5" name="Footer Placeholder 4">
            <a:extLst>
              <a:ext uri="{FF2B5EF4-FFF2-40B4-BE49-F238E27FC236}">
                <a16:creationId xmlns:a16="http://schemas.microsoft.com/office/drawing/2014/main" id="{390E8845-B536-93F1-36B3-44EAC777A0C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7BECEB4-442D-F82D-F8BF-A3CF8857C232}"/>
              </a:ext>
            </a:extLst>
          </p:cNvPr>
          <p:cNvSpPr>
            <a:spLocks noGrp="1"/>
          </p:cNvSpPr>
          <p:nvPr>
            <p:ph type="sldNum" sz="quarter" idx="12"/>
          </p:nvPr>
        </p:nvSpPr>
        <p:spPr/>
        <p:txBody>
          <a:bodyPr/>
          <a:lstStyle/>
          <a:p>
            <a:fld id="{A067DDB2-A77A-4DD6-B94C-0D4429886121}" type="slidenum">
              <a:rPr lang="en-US" smtClean="0"/>
              <a:t>‹#›</a:t>
            </a:fld>
            <a:endParaRPr lang="en-US" dirty="0"/>
          </a:p>
        </p:txBody>
      </p:sp>
    </p:spTree>
    <p:extLst>
      <p:ext uri="{BB962C8B-B14F-4D97-AF65-F5344CB8AC3E}">
        <p14:creationId xmlns:p14="http://schemas.microsoft.com/office/powerpoint/2010/main" val="152111958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latin typeface="Arial" pitchFamily="34" charset="0"/>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4AC208F1-EE9B-4ACE-B5A3-941B4C6A9240}" type="datetime1">
              <a:rPr lang="en-US" smtClean="0"/>
              <a:pPr/>
              <a:t>3/8/2024</a:t>
            </a:fld>
            <a:endParaRPr lang="en-US" dirty="0"/>
          </a:p>
        </p:txBody>
      </p:sp>
      <p:sp>
        <p:nvSpPr>
          <p:cNvPr id="5" name="Footer Placeholder 4"/>
          <p:cNvSpPr>
            <a:spLocks noGrp="1"/>
          </p:cNvSpPr>
          <p:nvPr>
            <p:ph type="ftr" sz="quarter" idx="11"/>
          </p:nvPr>
        </p:nvSpPr>
        <p:spPr>
          <a:xfrm>
            <a:off x="3454400" y="6356351"/>
            <a:ext cx="5283200" cy="365125"/>
          </a:xfrm>
        </p:spPr>
        <p:txBody>
          <a:bodyPr/>
          <a:lstStyle>
            <a:lvl1pPr>
              <a:defRPr>
                <a:latin typeface="Arial" pitchFamily="34" charset="0"/>
                <a:cs typeface="Arial" pitchFamily="34" charset="0"/>
              </a:defRPr>
            </a:lvl1pPr>
          </a:lstStyle>
          <a:p>
            <a:r>
              <a:rPr lang="en-US"/>
              <a:t>S: Oil Spill Accident Reports DH MC252/Presentation1 – DH MC252 Oil Spill.pptx</a:t>
            </a:r>
            <a:endParaRPr lang="en-US" dirty="0"/>
          </a:p>
        </p:txBody>
      </p:sp>
      <p:sp>
        <p:nvSpPr>
          <p:cNvPr id="6" name="Slide Number Placeholder 5"/>
          <p:cNvSpPr>
            <a:spLocks noGrp="1"/>
          </p:cNvSpPr>
          <p:nvPr>
            <p:ph type="sldNum" sz="quarter" idx="12"/>
          </p:nvPr>
        </p:nvSpPr>
        <p:spPr/>
        <p:txBody>
          <a:bodyPr/>
          <a:lstStyle>
            <a:lvl1pPr>
              <a:defRPr>
                <a:latin typeface="Arial" pitchFamily="34" charset="0"/>
                <a:cs typeface="Arial" pitchFamily="34" charset="0"/>
              </a:defRPr>
            </a:lvl1pPr>
          </a:lstStyle>
          <a:p>
            <a:fld id="{18FAB7C7-C76E-47AC-B036-20A5819DAF01}" type="slidenum">
              <a:rPr lang="en-US" smtClean="0"/>
              <a:pPr/>
              <a:t>‹#›</a:t>
            </a:fld>
            <a:endParaRPr lang="en-US" dirty="0"/>
          </a:p>
        </p:txBody>
      </p:sp>
    </p:spTree>
    <p:extLst>
      <p:ext uri="{BB962C8B-B14F-4D97-AF65-F5344CB8AC3E}">
        <p14:creationId xmlns:p14="http://schemas.microsoft.com/office/powerpoint/2010/main" val="112321170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6AFD1721-2408-4742-98C9-94DF26ADD2BB}" type="datetime1">
              <a:rPr lang="en-US" smtClean="0"/>
              <a:pPr/>
              <a:t>3/8/2024</a:t>
            </a:fld>
            <a:endParaRPr lang="en-US" dirty="0"/>
          </a:p>
        </p:txBody>
      </p:sp>
      <p:sp>
        <p:nvSpPr>
          <p:cNvPr id="5" name="Footer Placeholder 4"/>
          <p:cNvSpPr>
            <a:spLocks noGrp="1"/>
          </p:cNvSpPr>
          <p:nvPr>
            <p:ph type="ftr" sz="quarter" idx="11"/>
          </p:nvPr>
        </p:nvSpPr>
        <p:spPr>
          <a:xfrm>
            <a:off x="3556000" y="6356351"/>
            <a:ext cx="5080000" cy="365125"/>
          </a:xfrm>
        </p:spPr>
        <p:txBody>
          <a:bodyPr/>
          <a:lstStyle/>
          <a:p>
            <a:endParaRPr lang="en-US" dirty="0"/>
          </a:p>
        </p:txBody>
      </p:sp>
      <p:sp>
        <p:nvSpPr>
          <p:cNvPr id="6" name="Slide Number Placeholder 5"/>
          <p:cNvSpPr>
            <a:spLocks noGrp="1"/>
          </p:cNvSpPr>
          <p:nvPr>
            <p:ph type="sldNum" sz="quarter" idx="12"/>
          </p:nvPr>
        </p:nvSpPr>
        <p:spPr/>
        <p:txBody>
          <a:bodyPr/>
          <a:lstStyle/>
          <a:p>
            <a:fld id="{B15B7C83-F173-4CA2-BE8A-8324D8E2343A}" type="slidenum">
              <a:rPr lang="en-US" smtClean="0"/>
              <a:pPr/>
              <a:t>‹#›</a:t>
            </a:fld>
            <a:endParaRPr lang="en-US" dirty="0"/>
          </a:p>
        </p:txBody>
      </p:sp>
    </p:spTree>
    <p:extLst>
      <p:ext uri="{BB962C8B-B14F-4D97-AF65-F5344CB8AC3E}">
        <p14:creationId xmlns:p14="http://schemas.microsoft.com/office/powerpoint/2010/main" val="22401323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7532C8A-32AA-4E91-8917-4CAB36B6F602}" type="datetime1">
              <a:rPr lang="en-US" smtClean="0"/>
              <a:pPr/>
              <a:t>3/8/2024</a:t>
            </a:fld>
            <a:endParaRPr lang="en-US" dirty="0"/>
          </a:p>
        </p:txBody>
      </p:sp>
      <p:sp>
        <p:nvSpPr>
          <p:cNvPr id="5" name="Footer Placeholder 4"/>
          <p:cNvSpPr>
            <a:spLocks noGrp="1"/>
          </p:cNvSpPr>
          <p:nvPr>
            <p:ph type="ftr" sz="quarter" idx="11"/>
          </p:nvPr>
        </p:nvSpPr>
        <p:spPr/>
        <p:txBody>
          <a:bodyPr/>
          <a:lstStyle/>
          <a:p>
            <a:r>
              <a:rPr lang="en-US"/>
              <a:t>S: Oil Spill Accident Reports DH MC252/Presentation1 – DH MC252 Oil Spill.pptx</a:t>
            </a:r>
            <a:endParaRPr lang="en-US" dirty="0"/>
          </a:p>
        </p:txBody>
      </p:sp>
      <p:sp>
        <p:nvSpPr>
          <p:cNvPr id="6" name="Slide Number Placeholder 5"/>
          <p:cNvSpPr>
            <a:spLocks noGrp="1"/>
          </p:cNvSpPr>
          <p:nvPr>
            <p:ph type="sldNum" sz="quarter" idx="12"/>
          </p:nvPr>
        </p:nvSpPr>
        <p:spPr/>
        <p:txBody>
          <a:bodyPr/>
          <a:lstStyle/>
          <a:p>
            <a:fld id="{B15B7C83-F173-4CA2-BE8A-8324D8E2343A}" type="slidenum">
              <a:rPr lang="en-US" smtClean="0"/>
              <a:pPr/>
              <a:t>‹#›</a:t>
            </a:fld>
            <a:endParaRPr lang="en-US" dirty="0"/>
          </a:p>
        </p:txBody>
      </p:sp>
    </p:spTree>
    <p:extLst>
      <p:ext uri="{BB962C8B-B14F-4D97-AF65-F5344CB8AC3E}">
        <p14:creationId xmlns:p14="http://schemas.microsoft.com/office/powerpoint/2010/main" val="207587435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lang="en-US" dirty="0"/>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atin typeface="Arial" pitchFamily="34" charset="0"/>
                <a:cs typeface="Arial" pitchFamily="34" charset="0"/>
              </a:defRPr>
            </a:lvl1pPr>
            <a:lvl2pPr>
              <a:defRPr sz="2400">
                <a:latin typeface="Arial" pitchFamily="34" charset="0"/>
                <a:cs typeface="Arial" pitchFamily="34" charset="0"/>
              </a:defRPr>
            </a:lvl2pPr>
            <a:lvl3pPr>
              <a:defRPr sz="2000">
                <a:latin typeface="Arial" pitchFamily="34" charset="0"/>
                <a:cs typeface="Arial" pitchFamily="34" charset="0"/>
              </a:defRPr>
            </a:lvl3pPr>
            <a:lvl4pPr>
              <a:defRPr sz="1800">
                <a:latin typeface="Arial" pitchFamily="34" charset="0"/>
                <a:cs typeface="Arial" pitchFamily="34" charset="0"/>
              </a:defRPr>
            </a:lvl4pPr>
            <a:lvl5pPr>
              <a:defRPr sz="1800">
                <a:latin typeface="Arial" pitchFamily="34" charset="0"/>
                <a:cs typeface="Arial" pitchFamily="34" charset="0"/>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97600" y="1600201"/>
            <a:ext cx="5384800" cy="4525963"/>
          </a:xfrm>
        </p:spPr>
        <p:txBody>
          <a:bodyPr/>
          <a:lstStyle>
            <a:lvl1pPr>
              <a:defRPr sz="2800">
                <a:latin typeface="Arial" pitchFamily="34" charset="0"/>
                <a:cs typeface="Arial" pitchFamily="34" charset="0"/>
              </a:defRPr>
            </a:lvl1pPr>
            <a:lvl2pPr>
              <a:defRPr sz="2400">
                <a:latin typeface="Arial" pitchFamily="34" charset="0"/>
                <a:cs typeface="Arial" pitchFamily="34" charset="0"/>
              </a:defRPr>
            </a:lvl2pPr>
            <a:lvl3pPr>
              <a:defRPr sz="2000">
                <a:latin typeface="Arial" pitchFamily="34" charset="0"/>
                <a:cs typeface="Arial" pitchFamily="34" charset="0"/>
              </a:defRPr>
            </a:lvl3pPr>
            <a:lvl4pPr>
              <a:defRPr sz="1800">
                <a:latin typeface="Arial" pitchFamily="34" charset="0"/>
                <a:cs typeface="Arial" pitchFamily="34" charset="0"/>
              </a:defRPr>
            </a:lvl4pPr>
            <a:lvl5pPr>
              <a:defRPr sz="1800">
                <a:latin typeface="Arial" pitchFamily="34" charset="0"/>
                <a:cs typeface="Arial" pitchFamily="34" charset="0"/>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2B76D3DB-CD38-41D1-A32C-BF4F615C030E}" type="datetime1">
              <a:rPr lang="en-US" smtClean="0"/>
              <a:pPr/>
              <a:t>3/8/2024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15B7C83-F173-4CA2-BE8A-8324D8E2343A}" type="slidenum">
              <a:rPr lang="en-US" smtClean="0"/>
              <a:pPr/>
              <a:t>‹#›</a:t>
            </a:fld>
            <a:endParaRPr lang="en-US" dirty="0"/>
          </a:p>
        </p:txBody>
      </p:sp>
    </p:spTree>
    <p:extLst>
      <p:ext uri="{BB962C8B-B14F-4D97-AF65-F5344CB8AC3E}">
        <p14:creationId xmlns:p14="http://schemas.microsoft.com/office/powerpoint/2010/main" val="50805226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1A08765-7DEE-49C5-AC53-5B8884654EE5}" type="datetime1">
              <a:rPr lang="en-US" smtClean="0"/>
              <a:pPr/>
              <a:t>3/8/2024</a:t>
            </a:fld>
            <a:endParaRPr lang="en-US" dirty="0"/>
          </a:p>
        </p:txBody>
      </p:sp>
      <p:sp>
        <p:nvSpPr>
          <p:cNvPr id="8" name="Footer Placeholder 7"/>
          <p:cNvSpPr>
            <a:spLocks noGrp="1"/>
          </p:cNvSpPr>
          <p:nvPr>
            <p:ph type="ftr" sz="quarter" idx="11"/>
          </p:nvPr>
        </p:nvSpPr>
        <p:spPr/>
        <p:txBody>
          <a:bodyPr/>
          <a:lstStyle/>
          <a:p>
            <a:r>
              <a:rPr lang="en-US"/>
              <a:t>S: Oil Spill Accident Reports DH MC252/Presentation1 – DH MC252 Oil Spill.pptx</a:t>
            </a:r>
            <a:endParaRPr lang="en-US" dirty="0"/>
          </a:p>
        </p:txBody>
      </p:sp>
      <p:sp>
        <p:nvSpPr>
          <p:cNvPr id="9" name="Slide Number Placeholder 8"/>
          <p:cNvSpPr>
            <a:spLocks noGrp="1"/>
          </p:cNvSpPr>
          <p:nvPr>
            <p:ph type="sldNum" sz="quarter" idx="12"/>
          </p:nvPr>
        </p:nvSpPr>
        <p:spPr/>
        <p:txBody>
          <a:bodyPr/>
          <a:lstStyle/>
          <a:p>
            <a:fld id="{B15B7C83-F173-4CA2-BE8A-8324D8E2343A}" type="slidenum">
              <a:rPr lang="en-US" smtClean="0"/>
              <a:pPr/>
              <a:t>‹#›</a:t>
            </a:fld>
            <a:endParaRPr lang="en-US" dirty="0"/>
          </a:p>
        </p:txBody>
      </p:sp>
    </p:spTree>
    <p:extLst>
      <p:ext uri="{BB962C8B-B14F-4D97-AF65-F5344CB8AC3E}">
        <p14:creationId xmlns:p14="http://schemas.microsoft.com/office/powerpoint/2010/main" val="184459255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0325044-90B2-4891-B303-6320ED10F9AA}" type="datetime1">
              <a:rPr lang="en-US" smtClean="0"/>
              <a:pPr/>
              <a:t>3/8/2024</a:t>
            </a:fld>
            <a:endParaRPr lang="en-US" dirty="0"/>
          </a:p>
        </p:txBody>
      </p:sp>
      <p:sp>
        <p:nvSpPr>
          <p:cNvPr id="4" name="Footer Placeholder 3"/>
          <p:cNvSpPr>
            <a:spLocks noGrp="1"/>
          </p:cNvSpPr>
          <p:nvPr>
            <p:ph type="ftr" sz="quarter" idx="11"/>
          </p:nvPr>
        </p:nvSpPr>
        <p:spPr/>
        <p:txBody>
          <a:bodyPr/>
          <a:lstStyle/>
          <a:p>
            <a:r>
              <a:rPr lang="en-US"/>
              <a:t>S: Oil Spill Accident Reports DH MC252/Presentation1 – DH MC252 Oil Spill.pptx</a:t>
            </a:r>
            <a:endParaRPr lang="en-US" dirty="0"/>
          </a:p>
        </p:txBody>
      </p:sp>
      <p:sp>
        <p:nvSpPr>
          <p:cNvPr id="5" name="Slide Number Placeholder 4"/>
          <p:cNvSpPr>
            <a:spLocks noGrp="1"/>
          </p:cNvSpPr>
          <p:nvPr>
            <p:ph type="sldNum" sz="quarter" idx="12"/>
          </p:nvPr>
        </p:nvSpPr>
        <p:spPr/>
        <p:txBody>
          <a:bodyPr/>
          <a:lstStyle/>
          <a:p>
            <a:fld id="{B15B7C83-F173-4CA2-BE8A-8324D8E2343A}" type="slidenum">
              <a:rPr lang="en-US" smtClean="0"/>
              <a:pPr/>
              <a:t>‹#›</a:t>
            </a:fld>
            <a:endParaRPr lang="en-US" dirty="0"/>
          </a:p>
        </p:txBody>
      </p:sp>
    </p:spTree>
    <p:extLst>
      <p:ext uri="{BB962C8B-B14F-4D97-AF65-F5344CB8AC3E}">
        <p14:creationId xmlns:p14="http://schemas.microsoft.com/office/powerpoint/2010/main" val="415753198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90D1C3A-ECBA-46CF-A4CB-0874AC0D6B50}" type="datetime1">
              <a:rPr lang="en-US" smtClean="0"/>
              <a:pPr/>
              <a:t>3/8/2024</a:t>
            </a:fld>
            <a:endParaRPr lang="en-US" dirty="0"/>
          </a:p>
        </p:txBody>
      </p:sp>
      <p:sp>
        <p:nvSpPr>
          <p:cNvPr id="3" name="Footer Placeholder 2"/>
          <p:cNvSpPr>
            <a:spLocks noGrp="1"/>
          </p:cNvSpPr>
          <p:nvPr>
            <p:ph type="ftr" sz="quarter" idx="11"/>
          </p:nvPr>
        </p:nvSpPr>
        <p:spPr/>
        <p:txBody>
          <a:bodyPr/>
          <a:lstStyle/>
          <a:p>
            <a:r>
              <a:rPr lang="en-US"/>
              <a:t>S: Oil Spill Accident Reports DH MC252/Presentation1 – DH MC252 Oil Spill.pptx</a:t>
            </a:r>
            <a:endParaRPr lang="en-US" dirty="0"/>
          </a:p>
        </p:txBody>
      </p:sp>
      <p:sp>
        <p:nvSpPr>
          <p:cNvPr id="4" name="Slide Number Placeholder 3"/>
          <p:cNvSpPr>
            <a:spLocks noGrp="1"/>
          </p:cNvSpPr>
          <p:nvPr>
            <p:ph type="sldNum" sz="quarter" idx="12"/>
          </p:nvPr>
        </p:nvSpPr>
        <p:spPr/>
        <p:txBody>
          <a:bodyPr/>
          <a:lstStyle/>
          <a:p>
            <a:fld id="{B15B7C83-F173-4CA2-BE8A-8324D8E2343A}" type="slidenum">
              <a:rPr lang="en-US" smtClean="0"/>
              <a:pPr/>
              <a:t>‹#›</a:t>
            </a:fld>
            <a:endParaRPr lang="en-US" dirty="0"/>
          </a:p>
        </p:txBody>
      </p:sp>
    </p:spTree>
    <p:extLst>
      <p:ext uri="{BB962C8B-B14F-4D97-AF65-F5344CB8AC3E}">
        <p14:creationId xmlns:p14="http://schemas.microsoft.com/office/powerpoint/2010/main" val="67951207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3C9A97C-240C-4265-83A2-AD0298C42108}" type="datetime1">
              <a:rPr lang="en-US" smtClean="0"/>
              <a:pPr/>
              <a:t>3/8/2024</a:t>
            </a:fld>
            <a:endParaRPr lang="en-US" dirty="0"/>
          </a:p>
        </p:txBody>
      </p:sp>
      <p:sp>
        <p:nvSpPr>
          <p:cNvPr id="6" name="Footer Placeholder 5"/>
          <p:cNvSpPr>
            <a:spLocks noGrp="1"/>
          </p:cNvSpPr>
          <p:nvPr>
            <p:ph type="ftr" sz="quarter" idx="11"/>
          </p:nvPr>
        </p:nvSpPr>
        <p:spPr/>
        <p:txBody>
          <a:bodyPr/>
          <a:lstStyle/>
          <a:p>
            <a:r>
              <a:rPr lang="en-US"/>
              <a:t>S: Oil Spill Accident Reports DH MC252/Presentation1 – DH MC252 Oil Spill.pptx</a:t>
            </a:r>
            <a:endParaRPr lang="en-US" dirty="0"/>
          </a:p>
        </p:txBody>
      </p:sp>
      <p:sp>
        <p:nvSpPr>
          <p:cNvPr id="7" name="Slide Number Placeholder 6"/>
          <p:cNvSpPr>
            <a:spLocks noGrp="1"/>
          </p:cNvSpPr>
          <p:nvPr>
            <p:ph type="sldNum" sz="quarter" idx="12"/>
          </p:nvPr>
        </p:nvSpPr>
        <p:spPr/>
        <p:txBody>
          <a:bodyPr/>
          <a:lstStyle/>
          <a:p>
            <a:fld id="{B15B7C83-F173-4CA2-BE8A-8324D8E2343A}" type="slidenum">
              <a:rPr lang="en-US" smtClean="0"/>
              <a:pPr/>
              <a:t>‹#›</a:t>
            </a:fld>
            <a:endParaRPr lang="en-US" dirty="0"/>
          </a:p>
        </p:txBody>
      </p:sp>
    </p:spTree>
    <p:extLst>
      <p:ext uri="{BB962C8B-B14F-4D97-AF65-F5344CB8AC3E}">
        <p14:creationId xmlns:p14="http://schemas.microsoft.com/office/powerpoint/2010/main" val="189918091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EAF19A5-21E3-40A4-8E8B-7B26B6276649}" type="datetime1">
              <a:rPr lang="en-US" smtClean="0"/>
              <a:pPr/>
              <a:t>3/8/2024</a:t>
            </a:fld>
            <a:endParaRPr lang="en-US" dirty="0"/>
          </a:p>
        </p:txBody>
      </p:sp>
      <p:sp>
        <p:nvSpPr>
          <p:cNvPr id="6" name="Footer Placeholder 5"/>
          <p:cNvSpPr>
            <a:spLocks noGrp="1"/>
          </p:cNvSpPr>
          <p:nvPr>
            <p:ph type="ftr" sz="quarter" idx="11"/>
          </p:nvPr>
        </p:nvSpPr>
        <p:spPr/>
        <p:txBody>
          <a:bodyPr/>
          <a:lstStyle/>
          <a:p>
            <a:r>
              <a:rPr lang="en-US"/>
              <a:t>S: Oil Spill Accident Reports DH MC252/Presentation1 – DH MC252 Oil Spill.pptx</a:t>
            </a:r>
            <a:endParaRPr lang="en-US" dirty="0"/>
          </a:p>
        </p:txBody>
      </p:sp>
      <p:sp>
        <p:nvSpPr>
          <p:cNvPr id="7" name="Slide Number Placeholder 6"/>
          <p:cNvSpPr>
            <a:spLocks noGrp="1"/>
          </p:cNvSpPr>
          <p:nvPr>
            <p:ph type="sldNum" sz="quarter" idx="12"/>
          </p:nvPr>
        </p:nvSpPr>
        <p:spPr/>
        <p:txBody>
          <a:bodyPr/>
          <a:lstStyle/>
          <a:p>
            <a:fld id="{B15B7C83-F173-4CA2-BE8A-8324D8E2343A}" type="slidenum">
              <a:rPr lang="en-US" smtClean="0"/>
              <a:pPr/>
              <a:t>‹#›</a:t>
            </a:fld>
            <a:endParaRPr lang="en-US" dirty="0"/>
          </a:p>
        </p:txBody>
      </p:sp>
    </p:spTree>
    <p:extLst>
      <p:ext uri="{BB962C8B-B14F-4D97-AF65-F5344CB8AC3E}">
        <p14:creationId xmlns:p14="http://schemas.microsoft.com/office/powerpoint/2010/main" val="153901850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6B50E92-5C6A-4274-BDCF-09F637D32983}" type="datetime1">
              <a:rPr lang="en-US" smtClean="0"/>
              <a:pPr/>
              <a:t>3/8/2024</a:t>
            </a:fld>
            <a:endParaRPr lang="en-US" dirty="0"/>
          </a:p>
        </p:txBody>
      </p:sp>
      <p:sp>
        <p:nvSpPr>
          <p:cNvPr id="5" name="Footer Placeholder 4"/>
          <p:cNvSpPr>
            <a:spLocks noGrp="1"/>
          </p:cNvSpPr>
          <p:nvPr>
            <p:ph type="ftr" sz="quarter" idx="11"/>
          </p:nvPr>
        </p:nvSpPr>
        <p:spPr/>
        <p:txBody>
          <a:bodyPr/>
          <a:lstStyle/>
          <a:p>
            <a:r>
              <a:rPr lang="en-US"/>
              <a:t>S: Oil Spill Accident Reports DH MC252/Presentation1 – DH MC252 Oil Spill.pptx</a:t>
            </a:r>
            <a:endParaRPr lang="en-US" dirty="0"/>
          </a:p>
        </p:txBody>
      </p:sp>
      <p:sp>
        <p:nvSpPr>
          <p:cNvPr id="6" name="Slide Number Placeholder 5"/>
          <p:cNvSpPr>
            <a:spLocks noGrp="1"/>
          </p:cNvSpPr>
          <p:nvPr>
            <p:ph type="sldNum" sz="quarter" idx="12"/>
          </p:nvPr>
        </p:nvSpPr>
        <p:spPr/>
        <p:txBody>
          <a:bodyPr/>
          <a:lstStyle/>
          <a:p>
            <a:fld id="{B15B7C83-F173-4CA2-BE8A-8324D8E2343A}" type="slidenum">
              <a:rPr lang="en-US" smtClean="0"/>
              <a:pPr/>
              <a:t>‹#›</a:t>
            </a:fld>
            <a:endParaRPr lang="en-US" dirty="0"/>
          </a:p>
        </p:txBody>
      </p:sp>
    </p:spTree>
    <p:extLst>
      <p:ext uri="{BB962C8B-B14F-4D97-AF65-F5344CB8AC3E}">
        <p14:creationId xmlns:p14="http://schemas.microsoft.com/office/powerpoint/2010/main" val="335808357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ADBAA31-D0C3-4C35-86C3-C0D045E5C6B5}" type="datetime1">
              <a:rPr lang="en-US" smtClean="0"/>
              <a:pPr/>
              <a:t>3/8/2024</a:t>
            </a:fld>
            <a:endParaRPr lang="en-US" dirty="0"/>
          </a:p>
        </p:txBody>
      </p:sp>
      <p:sp>
        <p:nvSpPr>
          <p:cNvPr id="5" name="Footer Placeholder 4"/>
          <p:cNvSpPr>
            <a:spLocks noGrp="1"/>
          </p:cNvSpPr>
          <p:nvPr>
            <p:ph type="ftr" sz="quarter" idx="11"/>
          </p:nvPr>
        </p:nvSpPr>
        <p:spPr/>
        <p:txBody>
          <a:bodyPr/>
          <a:lstStyle/>
          <a:p>
            <a:r>
              <a:rPr lang="en-US"/>
              <a:t>S: Oil Spill Accident Reports DH MC252/Presentation1 – DH MC252 Oil Spill.pptx</a:t>
            </a:r>
            <a:endParaRPr lang="en-US" dirty="0"/>
          </a:p>
        </p:txBody>
      </p:sp>
      <p:sp>
        <p:nvSpPr>
          <p:cNvPr id="6" name="Slide Number Placeholder 5"/>
          <p:cNvSpPr>
            <a:spLocks noGrp="1"/>
          </p:cNvSpPr>
          <p:nvPr>
            <p:ph type="sldNum" sz="quarter" idx="12"/>
          </p:nvPr>
        </p:nvSpPr>
        <p:spPr/>
        <p:txBody>
          <a:bodyPr/>
          <a:lstStyle/>
          <a:p>
            <a:fld id="{B15B7C83-F173-4CA2-BE8A-8324D8E2343A}" type="slidenum">
              <a:rPr lang="en-US" smtClean="0"/>
              <a:pPr/>
              <a:t>‹#›</a:t>
            </a:fld>
            <a:endParaRPr lang="en-US" dirty="0"/>
          </a:p>
        </p:txBody>
      </p:sp>
    </p:spTree>
    <p:extLst>
      <p:ext uri="{BB962C8B-B14F-4D97-AF65-F5344CB8AC3E}">
        <p14:creationId xmlns:p14="http://schemas.microsoft.com/office/powerpoint/2010/main" val="413748746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p>
        </p:txBody>
      </p:sp>
      <p:sp>
        <p:nvSpPr>
          <p:cNvPr id="3" name="Text Placeholder 2"/>
          <p:cNvSpPr>
            <a:spLocks noGrp="1"/>
          </p:cNvSpPr>
          <p:nvPr>
            <p:ph type="body" sz="half" idx="1"/>
          </p:nvPr>
        </p:nvSpPr>
        <p:spPr>
          <a:xfrm>
            <a:off x="609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08C855C5-257F-493C-A69A-08436E78C831}" type="slidenum">
              <a:rPr lang="en-US"/>
              <a:pPr>
                <a:defRPr/>
              </a:pPr>
              <a:t>‹#›</a:t>
            </a:fld>
            <a:endParaRPr lang="en-US"/>
          </a:p>
        </p:txBody>
      </p:sp>
    </p:spTree>
    <p:extLst>
      <p:ext uri="{BB962C8B-B14F-4D97-AF65-F5344CB8AC3E}">
        <p14:creationId xmlns:p14="http://schemas.microsoft.com/office/powerpoint/2010/main" val="34331633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theme" Target="../theme/theme3.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8153437-3C57-C9C3-987B-6B82AC4DB18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DE6A5C6-C571-85A3-D9DB-2B8261026DC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D451217-E393-2CA1-54B8-195BC94BB8F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44115FE-87A0-4121-B2B8-6250137999A2}" type="datetimeFigureOut">
              <a:rPr lang="en-US" smtClean="0"/>
              <a:t>3/8/2024</a:t>
            </a:fld>
            <a:endParaRPr lang="en-US"/>
          </a:p>
        </p:txBody>
      </p:sp>
      <p:sp>
        <p:nvSpPr>
          <p:cNvPr id="5" name="Footer Placeholder 4">
            <a:extLst>
              <a:ext uri="{FF2B5EF4-FFF2-40B4-BE49-F238E27FC236}">
                <a16:creationId xmlns:a16="http://schemas.microsoft.com/office/drawing/2014/main" id="{4626DCC3-F3E6-8BAE-1232-0246E4BEEA6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EFBD173-67D6-C1B5-E18F-FE21791BE91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3C508A7-5402-49D7-AFC4-460DFB8656AC}" type="slidenum">
              <a:rPr lang="en-US" smtClean="0"/>
              <a:t>‹#›</a:t>
            </a:fld>
            <a:endParaRPr lang="en-US"/>
          </a:p>
        </p:txBody>
      </p:sp>
    </p:spTree>
    <p:extLst>
      <p:ext uri="{BB962C8B-B14F-4D97-AF65-F5344CB8AC3E}">
        <p14:creationId xmlns:p14="http://schemas.microsoft.com/office/powerpoint/2010/main" val="1376274160"/>
      </p:ext>
    </p:extLst>
  </p:cSld>
  <p:clrMap bg1="lt1" tx1="dk1" bg2="lt2" tx2="dk2" accent1="accent1" accent2="accent2" accent3="accent3" accent4="accent4" accent5="accent5" accent6="accent6" hlink="hlink" folHlink="folHlink"/>
  <p:sldLayoutIdLst>
    <p:sldLayoutId id="2147483729" r:id="rId1"/>
    <p:sldLayoutId id="2147483730" r:id="rId2"/>
    <p:sldLayoutId id="2147483731" r:id="rId3"/>
    <p:sldLayoutId id="2147483732" r:id="rId4"/>
    <p:sldLayoutId id="2147483733" r:id="rId5"/>
    <p:sldLayoutId id="2147483734" r:id="rId6"/>
    <p:sldLayoutId id="2147483735" r:id="rId7"/>
    <p:sldLayoutId id="2147483736" r:id="rId8"/>
    <p:sldLayoutId id="2147483737" r:id="rId9"/>
    <p:sldLayoutId id="2147483738" r:id="rId10"/>
    <p:sldLayoutId id="2147483739" r:id="rId11"/>
    <p:sldLayoutId id="2147483764"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00BE0F9-B5C0-E888-537B-719EED94CDA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E4B061F-13EB-1C01-048B-32B4284F840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53B5FF5-81A0-C5CF-7B4F-E8E40D48F20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B88AF6E-DE5D-4021-B26D-DC3B2C3CDB98}" type="datetime1">
              <a:rPr lang="en-US" smtClean="0"/>
              <a:t>3/8/2024</a:t>
            </a:fld>
            <a:endParaRPr lang="en-US" dirty="0"/>
          </a:p>
        </p:txBody>
      </p:sp>
      <p:sp>
        <p:nvSpPr>
          <p:cNvPr id="5" name="Footer Placeholder 4">
            <a:extLst>
              <a:ext uri="{FF2B5EF4-FFF2-40B4-BE49-F238E27FC236}">
                <a16:creationId xmlns:a16="http://schemas.microsoft.com/office/drawing/2014/main" id="{FC8257A1-9475-D00C-4DB0-C4FCF345D1F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7E3F92FD-EBE4-15DA-FB6E-C50704E696A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067DDB2-A77A-4DD6-B94C-0D4429886121}" type="slidenum">
              <a:rPr lang="en-US" smtClean="0"/>
              <a:t>‹#›</a:t>
            </a:fld>
            <a:endParaRPr lang="en-US" dirty="0"/>
          </a:p>
        </p:txBody>
      </p:sp>
    </p:spTree>
    <p:extLst>
      <p:ext uri="{BB962C8B-B14F-4D97-AF65-F5344CB8AC3E}">
        <p14:creationId xmlns:p14="http://schemas.microsoft.com/office/powerpoint/2010/main" val="3614297738"/>
      </p:ext>
    </p:extLst>
  </p:cSld>
  <p:clrMap bg1="lt1" tx1="dk1" bg2="lt2" tx2="dk2" accent1="accent1" accent2="accent2" accent3="accent3" accent4="accent4" accent5="accent5" accent6="accent6" hlink="hlink" folHlink="folHlink"/>
  <p:sldLayoutIdLst>
    <p:sldLayoutId id="2147483766" r:id="rId1"/>
    <p:sldLayoutId id="2147483767" r:id="rId2"/>
    <p:sldLayoutId id="2147483768" r:id="rId3"/>
    <p:sldLayoutId id="2147483769" r:id="rId4"/>
    <p:sldLayoutId id="2147483770" r:id="rId5"/>
    <p:sldLayoutId id="2147483771" r:id="rId6"/>
    <p:sldLayoutId id="2147483772" r:id="rId7"/>
    <p:sldLayoutId id="2147483773" r:id="rId8"/>
    <p:sldLayoutId id="2147483774" r:id="rId9"/>
    <p:sldLayoutId id="2147483775" r:id="rId10"/>
    <p:sldLayoutId id="2147483776"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28600"/>
            <a:ext cx="10972800" cy="792162"/>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4EF884A-8094-4C28-BF4A-C7EFE9649425}" type="datetime1">
              <a:rPr lang="en-US" smtClean="0"/>
              <a:pPr/>
              <a:t>3/8/2024</a:t>
            </a:fld>
            <a:endParaRPr lang="en-US" dirty="0"/>
          </a:p>
        </p:txBody>
      </p:sp>
      <p:sp>
        <p:nvSpPr>
          <p:cNvPr id="5" name="Footer Placeholder 4"/>
          <p:cNvSpPr>
            <a:spLocks noGrp="1"/>
          </p:cNvSpPr>
          <p:nvPr>
            <p:ph type="ftr" sz="quarter" idx="3"/>
          </p:nvPr>
        </p:nvSpPr>
        <p:spPr>
          <a:xfrm>
            <a:off x="3657600" y="6356351"/>
            <a:ext cx="49784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dirty="0"/>
              <a:t>S: Oil Spill Accident Reports DH MC252/Presentation1 – DH MC252 Oil Spill.pptx</a:t>
            </a: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5B7C83-F173-4CA2-BE8A-8324D8E2343A}" type="slidenum">
              <a:rPr lang="en-US" smtClean="0"/>
              <a:pPr/>
              <a:t>‹#›</a:t>
            </a:fld>
            <a:endParaRPr lang="en-US" dirty="0"/>
          </a:p>
        </p:txBody>
      </p:sp>
    </p:spTree>
    <p:extLst>
      <p:ext uri="{BB962C8B-B14F-4D97-AF65-F5344CB8AC3E}">
        <p14:creationId xmlns:p14="http://schemas.microsoft.com/office/powerpoint/2010/main" val="1609284700"/>
      </p:ext>
    </p:extLst>
  </p:cSld>
  <p:clrMap bg1="lt1" tx1="dk1" bg2="lt2" tx2="dk2" accent1="accent1" accent2="accent2" accent3="accent3" accent4="accent4" accent5="accent5" accent6="accent6" hlink="hlink" folHlink="folHlink"/>
  <p:sldLayoutIdLst>
    <p:sldLayoutId id="2147483778" r:id="rId1"/>
    <p:sldLayoutId id="2147483779" r:id="rId2"/>
    <p:sldLayoutId id="2147483780" r:id="rId3"/>
    <p:sldLayoutId id="2147483781" r:id="rId4"/>
    <p:sldLayoutId id="2147483782" r:id="rId5"/>
    <p:sldLayoutId id="2147483783" r:id="rId6"/>
    <p:sldLayoutId id="2147483784" r:id="rId7"/>
    <p:sldLayoutId id="2147483785" r:id="rId8"/>
    <p:sldLayoutId id="2147483786" r:id="rId9"/>
    <p:sldLayoutId id="2147483787" r:id="rId10"/>
    <p:sldLayoutId id="2147483788" r:id="rId11"/>
    <p:sldLayoutId id="2147483789" r:id="rId12"/>
  </p:sldLayoutIdLst>
  <p:hf hdr="0" dt="0"/>
  <p:txStyles>
    <p:titleStyle>
      <a:lvl1pPr algn="ctr" defTabSz="914400" rtl="0" eaLnBrk="1" latinLnBrk="0" hangingPunct="1">
        <a:spcBef>
          <a:spcPct val="0"/>
        </a:spcBef>
        <a:buNone/>
        <a:defRPr sz="4400" b="1" kern="1200">
          <a:solidFill>
            <a:srgbClr val="0000FF"/>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2.png"/><Relationship Id="rId4" Type="http://schemas.openxmlformats.org/officeDocument/2006/relationships/hyperlink" Target="https://www.viaggi-usa.it/sanibel-island/" TargetMode="Externa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svg"/><Relationship Id="rId7" Type="http://schemas.openxmlformats.org/officeDocument/2006/relationships/image" Target="../media/image10.sv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sv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jpeg"/></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7.jpeg"/><Relationship Id="rId4" Type="http://schemas.openxmlformats.org/officeDocument/2006/relationships/image" Target="../media/image16.jpeg"/></Relationships>
</file>

<file path=ppt/slides/_rels/slide1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0.jpeg"/><Relationship Id="rId7" Type="http://schemas.openxmlformats.org/officeDocument/2006/relationships/image" Target="../media/image24.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35.jpeg"/><Relationship Id="rId7" Type="http://schemas.openxmlformats.org/officeDocument/2006/relationships/image" Target="../media/image39.jpe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38.jpeg"/><Relationship Id="rId5" Type="http://schemas.openxmlformats.org/officeDocument/2006/relationships/image" Target="../media/image37.jpeg"/><Relationship Id="rId4" Type="http://schemas.openxmlformats.org/officeDocument/2006/relationships/image" Target="../media/image36.jpeg"/></Relationships>
</file>

<file path=ppt/slides/_rels/slide24.xml.rels><?xml version="1.0" encoding="UTF-8" standalone="yes"?>
<Relationships xmlns="http://schemas.openxmlformats.org/package/2006/relationships"><Relationship Id="rId3" Type="http://schemas.openxmlformats.org/officeDocument/2006/relationships/image" Target="../media/image40.jpeg"/><Relationship Id="rId7" Type="http://schemas.openxmlformats.org/officeDocument/2006/relationships/image" Target="../media/image44.jpe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43.jpeg"/><Relationship Id="rId5" Type="http://schemas.openxmlformats.org/officeDocument/2006/relationships/image" Target="../media/image42.jpeg"/><Relationship Id="rId4" Type="http://schemas.openxmlformats.org/officeDocument/2006/relationships/image" Target="../media/image41.jpeg"/></Relationships>
</file>

<file path=ppt/slides/_rels/slide25.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14.xml"/><Relationship Id="rId1" Type="http://schemas.openxmlformats.org/officeDocument/2006/relationships/slideLayout" Target="../slideLayouts/slideLayout19.xml"/><Relationship Id="rId5" Type="http://schemas.openxmlformats.org/officeDocument/2006/relationships/image" Target="../media/image47.jpeg"/><Relationship Id="rId4" Type="http://schemas.openxmlformats.org/officeDocument/2006/relationships/image" Target="../media/image46.jpeg"/></Relationships>
</file>

<file path=ppt/slides/_rels/slide26.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51.jpeg"/><Relationship Id="rId5" Type="http://schemas.openxmlformats.org/officeDocument/2006/relationships/image" Target="../media/image50.jpeg"/><Relationship Id="rId4" Type="http://schemas.openxmlformats.org/officeDocument/2006/relationships/image" Target="../media/image49.jpeg"/></Relationships>
</file>

<file path=ppt/slides/_rels/slide27.xml.rels><?xml version="1.0" encoding="UTF-8" standalone="yes"?>
<Relationships xmlns="http://schemas.openxmlformats.org/package/2006/relationships"><Relationship Id="rId3" Type="http://schemas.openxmlformats.org/officeDocument/2006/relationships/image" Target="../media/image52.jpeg"/><Relationship Id="rId7" Type="http://schemas.openxmlformats.org/officeDocument/2006/relationships/image" Target="../media/image56.jpe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55.jpeg"/><Relationship Id="rId5" Type="http://schemas.openxmlformats.org/officeDocument/2006/relationships/image" Target="../media/image54.jpeg"/><Relationship Id="rId4" Type="http://schemas.openxmlformats.org/officeDocument/2006/relationships/image" Target="../media/image53.jpeg"/></Relationships>
</file>

<file path=ppt/slides/_rels/slide28.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62.jpeg"/><Relationship Id="rId5" Type="http://schemas.openxmlformats.org/officeDocument/2006/relationships/image" Target="../media/image61.jpeg"/><Relationship Id="rId4" Type="http://schemas.openxmlformats.org/officeDocument/2006/relationships/image" Target="../media/image60.jpeg"/></Relationships>
</file>

<file path=ppt/slides/_rels/slide31.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64.jpeg"/></Relationships>
</file>

<file path=ppt/slides/_rels/slide32.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66.jpeg"/></Relationships>
</file>

<file path=ppt/slides/_rels/slide33.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70.jpeg"/></Relationships>
</file>

<file path=ppt/slides/_rels/slide36.xml.rels><?xml version="1.0" encoding="UTF-8" standalone="yes"?>
<Relationships xmlns="http://schemas.openxmlformats.org/package/2006/relationships"><Relationship Id="rId8" Type="http://schemas.openxmlformats.org/officeDocument/2006/relationships/image" Target="../media/image76.jpeg"/><Relationship Id="rId3" Type="http://schemas.openxmlformats.org/officeDocument/2006/relationships/image" Target="../media/image71.jpeg"/><Relationship Id="rId7" Type="http://schemas.openxmlformats.org/officeDocument/2006/relationships/image" Target="../media/image75.jpe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74.jpeg"/><Relationship Id="rId5" Type="http://schemas.openxmlformats.org/officeDocument/2006/relationships/image" Target="../media/image73.jpeg"/><Relationship Id="rId4" Type="http://schemas.openxmlformats.org/officeDocument/2006/relationships/image" Target="../media/image72.jpeg"/></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77.jpeg"/><Relationship Id="rId7" Type="http://schemas.openxmlformats.org/officeDocument/2006/relationships/image" Target="../media/image81.jpe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80.jpeg"/><Relationship Id="rId5" Type="http://schemas.openxmlformats.org/officeDocument/2006/relationships/image" Target="../media/image79.jpeg"/><Relationship Id="rId4" Type="http://schemas.openxmlformats.org/officeDocument/2006/relationships/image" Target="../media/image78.jpe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image" Target="../media/image83.jpeg"/><Relationship Id="rId1" Type="http://schemas.openxmlformats.org/officeDocument/2006/relationships/slideLayout" Target="../slideLayouts/slideLayout19.xml"/><Relationship Id="rId5" Type="http://schemas.openxmlformats.org/officeDocument/2006/relationships/image" Target="../media/image86.jpeg"/><Relationship Id="rId4" Type="http://schemas.openxmlformats.org/officeDocument/2006/relationships/image" Target="../media/image85.jpeg"/></Relationships>
</file>

<file path=ppt/slides/_rels/slide43.xml.rels><?xml version="1.0" encoding="UTF-8" standalone="yes"?>
<Relationships xmlns="http://schemas.openxmlformats.org/package/2006/relationships"><Relationship Id="rId3" Type="http://schemas.openxmlformats.org/officeDocument/2006/relationships/image" Target="../media/image87.jpeg"/><Relationship Id="rId7" Type="http://schemas.openxmlformats.org/officeDocument/2006/relationships/image" Target="../media/image91.jpeg"/><Relationship Id="rId2" Type="http://schemas.openxmlformats.org/officeDocument/2006/relationships/notesSlide" Target="../notesSlides/notesSlide29.xml"/><Relationship Id="rId1" Type="http://schemas.openxmlformats.org/officeDocument/2006/relationships/slideLayout" Target="../slideLayouts/slideLayout30.xml"/><Relationship Id="rId6" Type="http://schemas.openxmlformats.org/officeDocument/2006/relationships/image" Target="../media/image90.jpeg"/><Relationship Id="rId5" Type="http://schemas.openxmlformats.org/officeDocument/2006/relationships/image" Target="../media/image89.jpeg"/><Relationship Id="rId4" Type="http://schemas.openxmlformats.org/officeDocument/2006/relationships/image" Target="../media/image88.jpeg"/></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93.jpeg"/></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94.jpeg"/><Relationship Id="rId1" Type="http://schemas.openxmlformats.org/officeDocument/2006/relationships/slideLayout" Target="../slideLayouts/slideLayout30.xml"/></Relationships>
</file>

<file path=ppt/slides/_rels/slide49.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34.xml"/><Relationship Id="rId1" Type="http://schemas.openxmlformats.org/officeDocument/2006/relationships/slideLayout" Target="../slideLayouts/slideLayout30.xml"/><Relationship Id="rId5" Type="http://schemas.openxmlformats.org/officeDocument/2006/relationships/image" Target="../media/image97.jpeg"/><Relationship Id="rId4" Type="http://schemas.openxmlformats.org/officeDocument/2006/relationships/image" Target="../media/image96.jpeg"/></Relationships>
</file>

<file path=ppt/slides/_rels/slide50.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image" Target="../media/image98.jpeg"/><Relationship Id="rId1" Type="http://schemas.openxmlformats.org/officeDocument/2006/relationships/slideLayout" Target="../slideLayouts/slideLayout19.xml"/><Relationship Id="rId6" Type="http://schemas.openxmlformats.org/officeDocument/2006/relationships/image" Target="../media/image102.jpeg"/><Relationship Id="rId5" Type="http://schemas.openxmlformats.org/officeDocument/2006/relationships/image" Target="../media/image101.jpeg"/><Relationship Id="rId4" Type="http://schemas.openxmlformats.org/officeDocument/2006/relationships/image" Target="../media/image100.png"/></Relationships>
</file>

<file path=ppt/slides/_rels/slide51.xml.rels><?xml version="1.0" encoding="UTF-8" standalone="yes"?>
<Relationships xmlns="http://schemas.openxmlformats.org/package/2006/relationships"><Relationship Id="rId8" Type="http://schemas.openxmlformats.org/officeDocument/2006/relationships/image" Target="../media/image108.jpeg"/><Relationship Id="rId3" Type="http://schemas.openxmlformats.org/officeDocument/2006/relationships/image" Target="../media/image103.jpeg"/><Relationship Id="rId7" Type="http://schemas.openxmlformats.org/officeDocument/2006/relationships/image" Target="../media/image107.jpeg"/><Relationship Id="rId2" Type="http://schemas.openxmlformats.org/officeDocument/2006/relationships/notesSlide" Target="../notesSlides/notesSlide35.xml"/><Relationship Id="rId1" Type="http://schemas.openxmlformats.org/officeDocument/2006/relationships/slideLayout" Target="../slideLayouts/slideLayout2.xml"/><Relationship Id="rId6" Type="http://schemas.openxmlformats.org/officeDocument/2006/relationships/image" Target="../media/image106.jpeg"/><Relationship Id="rId5" Type="http://schemas.openxmlformats.org/officeDocument/2006/relationships/image" Target="../media/image105.jpeg"/><Relationship Id="rId4" Type="http://schemas.openxmlformats.org/officeDocument/2006/relationships/image" Target="../media/image104.png"/></Relationships>
</file>

<file path=ppt/slides/_rels/slide52.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image" Target="../media/image109.jpeg"/><Relationship Id="rId1" Type="http://schemas.openxmlformats.org/officeDocument/2006/relationships/slideLayout" Target="../slideLayouts/slideLayout19.xml"/><Relationship Id="rId6" Type="http://schemas.openxmlformats.org/officeDocument/2006/relationships/image" Target="../media/image113.jpeg"/><Relationship Id="rId5" Type="http://schemas.openxmlformats.org/officeDocument/2006/relationships/image" Target="../media/image112.jpeg"/><Relationship Id="rId4" Type="http://schemas.openxmlformats.org/officeDocument/2006/relationships/image" Target="../media/image111.jpeg"/></Relationships>
</file>

<file path=ppt/slides/_rels/slide53.xml.rels><?xml version="1.0" encoding="UTF-8" standalone="yes"?>
<Relationships xmlns="http://schemas.openxmlformats.org/package/2006/relationships"><Relationship Id="rId8" Type="http://schemas.openxmlformats.org/officeDocument/2006/relationships/hyperlink" Target="https://www.flickr.com/photos/thavs1/2996521862" TargetMode="External"/><Relationship Id="rId3" Type="http://schemas.openxmlformats.org/officeDocument/2006/relationships/image" Target="../media/image114.jpeg"/><Relationship Id="rId7" Type="http://schemas.openxmlformats.org/officeDocument/2006/relationships/image" Target="../media/image116.jpeg"/><Relationship Id="rId12" Type="http://schemas.openxmlformats.org/officeDocument/2006/relationships/hyperlink" Target="https://www.flickr.com/photos/dianasch/49568965293" TargetMode="External"/><Relationship Id="rId2" Type="http://schemas.openxmlformats.org/officeDocument/2006/relationships/notesSlide" Target="../notesSlides/notesSlide36.xml"/><Relationship Id="rId1" Type="http://schemas.openxmlformats.org/officeDocument/2006/relationships/slideLayout" Target="../slideLayouts/slideLayout13.xml"/><Relationship Id="rId6" Type="http://schemas.openxmlformats.org/officeDocument/2006/relationships/hyperlink" Target="https://www.viaggi-usa.it/sanibel-island/" TargetMode="External"/><Relationship Id="rId11" Type="http://schemas.openxmlformats.org/officeDocument/2006/relationships/image" Target="../media/image118.jpeg"/><Relationship Id="rId5" Type="http://schemas.openxmlformats.org/officeDocument/2006/relationships/image" Target="../media/image115.jpeg"/><Relationship Id="rId10" Type="http://schemas.openxmlformats.org/officeDocument/2006/relationships/hyperlink" Target="https://birdsofessex.blogspot.com/2011/03/florida-waders-march-29-2011.html" TargetMode="External"/><Relationship Id="rId4" Type="http://schemas.openxmlformats.org/officeDocument/2006/relationships/hyperlink" Target="https://www.flickr.com/photos/dianasch/38183204902/" TargetMode="External"/><Relationship Id="rId9" Type="http://schemas.openxmlformats.org/officeDocument/2006/relationships/image" Target="../media/image117.jpeg"/></Relationships>
</file>

<file path=ppt/slides/_rels/slide54.xml.rels><?xml version="1.0" encoding="UTF-8" standalone="yes"?>
<Relationships xmlns="http://schemas.openxmlformats.org/package/2006/relationships"><Relationship Id="rId3" Type="http://schemas.openxmlformats.org/officeDocument/2006/relationships/hyperlink" Target="https://commons.wikimedia.org/wiki/File:Sunset,_Chincoteague_National_Wildlife_Refuge,_Chincoteague,_Virginia_(24755583978).jpg" TargetMode="External"/><Relationship Id="rId2" Type="http://schemas.openxmlformats.org/officeDocument/2006/relationships/image" Target="../media/image119.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235"/>
        <p:cNvGrpSpPr/>
        <p:nvPr/>
      </p:nvGrpSpPr>
      <p:grpSpPr>
        <a:xfrm>
          <a:off x="0" y="0"/>
          <a:ext cx="0" cy="0"/>
          <a:chOff x="0" y="0"/>
          <a:chExt cx="0" cy="0"/>
        </a:xfrm>
      </p:grpSpPr>
      <p:sp useBgFill="1">
        <p:nvSpPr>
          <p:cNvPr id="243" name="Rectangle 242">
            <a:extLst>
              <a:ext uri="{FF2B5EF4-FFF2-40B4-BE49-F238E27FC236}">
                <a16:creationId xmlns:a16="http://schemas.microsoft.com/office/drawing/2014/main" id="{5C55F0BA-7D8B-4753-AB68-D54E59A24A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8" name="Google Shape;238;p30"/>
          <p:cNvSpPr txBox="1">
            <a:spLocks noGrp="1"/>
          </p:cNvSpPr>
          <p:nvPr>
            <p:ph type="ctrTitle"/>
          </p:nvPr>
        </p:nvSpPr>
        <p:spPr>
          <a:xfrm>
            <a:off x="836681" y="4041780"/>
            <a:ext cx="10464734" cy="1314159"/>
          </a:xfrm>
          <a:prstGeom prst="rect">
            <a:avLst/>
          </a:prstGeom>
          <a:noFill/>
        </p:spPr>
        <p:txBody>
          <a:bodyPr spcFirstLastPara="1" vert="horz" lIns="91440" tIns="45720" rIns="91440" bIns="45720" rtlCol="0" anchor="b" anchorCtr="0">
            <a:normAutofit/>
          </a:bodyPr>
          <a:lstStyle/>
          <a:p>
            <a:pPr algn="ctr">
              <a:lnSpc>
                <a:spcPct val="90000"/>
              </a:lnSpc>
              <a:spcBef>
                <a:spcPct val="0"/>
              </a:spcBef>
            </a:pPr>
            <a:r>
              <a:rPr lang="en-US" sz="7200" dirty="0">
                <a:solidFill>
                  <a:srgbClr val="002060"/>
                </a:solidFill>
                <a:latin typeface="+mn-lt"/>
                <a:ea typeface="+mj-ea"/>
                <a:cs typeface="+mj-cs"/>
              </a:rPr>
              <a:t>FWS Safety and Health</a:t>
            </a:r>
          </a:p>
        </p:txBody>
      </p:sp>
      <p:sp>
        <p:nvSpPr>
          <p:cNvPr id="237" name="Google Shape;237;p30"/>
          <p:cNvSpPr txBox="1">
            <a:spLocks noGrp="1"/>
          </p:cNvSpPr>
          <p:nvPr>
            <p:ph type="subTitle" idx="1"/>
          </p:nvPr>
        </p:nvSpPr>
        <p:spPr>
          <a:xfrm>
            <a:off x="812837" y="5310706"/>
            <a:ext cx="10512421" cy="557187"/>
          </a:xfrm>
          <a:prstGeom prst="rect">
            <a:avLst/>
          </a:prstGeom>
          <a:noFill/>
        </p:spPr>
        <p:txBody>
          <a:bodyPr spcFirstLastPara="1" vert="horz" lIns="91440" tIns="45720" rIns="91440" bIns="45720" rtlCol="0" anchorCtr="0">
            <a:noAutofit/>
          </a:bodyPr>
          <a:lstStyle/>
          <a:p>
            <a:pPr marL="0" lvl="0" indent="0" algn="ctr">
              <a:spcBef>
                <a:spcPts val="1000"/>
              </a:spcBef>
              <a:spcAft>
                <a:spcPts val="0"/>
              </a:spcAft>
              <a:buSzPts val="2400"/>
            </a:pPr>
            <a:r>
              <a:rPr lang="en-US" sz="3600" dirty="0">
                <a:solidFill>
                  <a:srgbClr val="002060"/>
                </a:solidFill>
                <a:latin typeface="+mn-lt"/>
                <a:ea typeface="+mn-ea"/>
                <a:cs typeface="+mn-cs"/>
                <a:sym typeface="Century"/>
              </a:rPr>
              <a:t>March 13, 2024</a:t>
            </a:r>
            <a:endParaRPr lang="en-US" sz="3600" dirty="0">
              <a:solidFill>
                <a:srgbClr val="002060"/>
              </a:solidFill>
              <a:latin typeface="+mn-lt"/>
              <a:ea typeface="+mn-ea"/>
              <a:cs typeface="+mn-cs"/>
            </a:endParaRPr>
          </a:p>
        </p:txBody>
      </p:sp>
      <p:pic>
        <p:nvPicPr>
          <p:cNvPr id="24" name="Picture 23" descr="A picture containing tree, outdoor, plant, palm&#10;&#10;Description automatically generated">
            <a:extLst>
              <a:ext uri="{FF2B5EF4-FFF2-40B4-BE49-F238E27FC236}">
                <a16:creationId xmlns:a16="http://schemas.microsoft.com/office/drawing/2014/main" id="{FC111FAE-6BA8-4D15-4A4B-C428ADE4EC53}"/>
              </a:ext>
            </a:extLst>
          </p:cNvPr>
          <p:cNvPicPr>
            <a:picLocks noChangeAspect="1"/>
          </p:cNvPicPr>
          <p:nvPr/>
        </p:nvPicPr>
        <p:blipFill rotWithShape="1">
          <a:blip r:embed="rId3" cstate="screen">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r="-2"/>
          <a:stretch/>
        </p:blipFill>
        <p:spPr>
          <a:xfrm>
            <a:off x="0" y="0"/>
            <a:ext cx="12192000" cy="3905574"/>
          </a:xfrm>
          <a:prstGeom prst="rect">
            <a:avLst/>
          </a:prstGeom>
          <a:effectLst/>
          <a:scene3d>
            <a:camera prst="orthographicFront"/>
            <a:lightRig rig="threePt" dir="t"/>
          </a:scene3d>
          <a:sp3d>
            <a:bevelT w="292100" h="88900"/>
            <a:bevelB w="381000" h="222250"/>
          </a:sp3d>
        </p:spPr>
      </p:pic>
      <p:pic>
        <p:nvPicPr>
          <p:cNvPr id="29" name="Picture 28">
            <a:extLst>
              <a:ext uri="{FF2B5EF4-FFF2-40B4-BE49-F238E27FC236}">
                <a16:creationId xmlns:a16="http://schemas.microsoft.com/office/drawing/2014/main" id="{5A89463B-9B50-CADA-485F-BBE638B180E8}"/>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297356" y="6040722"/>
            <a:ext cx="2250515" cy="686945"/>
          </a:xfrm>
          <a:prstGeom prst="rect">
            <a:avLst/>
          </a:prstGeom>
        </p:spPr>
      </p:pic>
    </p:spTree>
    <p:extLst>
      <p:ext uri="{BB962C8B-B14F-4D97-AF65-F5344CB8AC3E}">
        <p14:creationId xmlns:p14="http://schemas.microsoft.com/office/powerpoint/2010/main" val="15869850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 person holding a fish&#10;&#10;Description automatically generated with low confidence">
            <a:extLst>
              <a:ext uri="{FF2B5EF4-FFF2-40B4-BE49-F238E27FC236}">
                <a16:creationId xmlns:a16="http://schemas.microsoft.com/office/drawing/2014/main" id="{89604834-A334-8E8F-02ED-B35AC773F416}"/>
              </a:ext>
            </a:extLst>
          </p:cNvPr>
          <p:cNvPicPr>
            <a:picLocks noChangeAspect="1"/>
          </p:cNvPicPr>
          <p:nvPr/>
        </p:nvPicPr>
        <p:blipFill rotWithShape="1">
          <a:blip r:embed="rId2" cstate="screen">
            <a:extLst>
              <a:ext uri="{28A0092B-C50C-407E-A947-70E740481C1C}">
                <a14:useLocalDpi xmlns:a14="http://schemas.microsoft.com/office/drawing/2010/main" val="0"/>
              </a:ext>
            </a:extLst>
          </a:blip>
          <a:srcRect/>
          <a:stretch/>
        </p:blipFill>
        <p:spPr>
          <a:xfrm>
            <a:off x="2" y="1587"/>
            <a:ext cx="6095999" cy="6856413"/>
          </a:xfrm>
          <a:custGeom>
            <a:avLst/>
            <a:gdLst/>
            <a:ahLst/>
            <a:cxnLst/>
            <a:rect l="l" t="t" r="r" b="b"/>
            <a:pathLst>
              <a:path w="6649908" h="6856413">
                <a:moveTo>
                  <a:pt x="0" y="0"/>
                </a:moveTo>
                <a:lnTo>
                  <a:pt x="6559859" y="0"/>
                </a:lnTo>
                <a:lnTo>
                  <a:pt x="6572145" y="79394"/>
                </a:lnTo>
                <a:cubicBezTo>
                  <a:pt x="6857782" y="2230562"/>
                  <a:pt x="6243159" y="4473353"/>
                  <a:pt x="6528796" y="6624522"/>
                </a:cubicBezTo>
                <a:lnTo>
                  <a:pt x="6564680" y="6856413"/>
                </a:lnTo>
                <a:lnTo>
                  <a:pt x="0" y="6856413"/>
                </a:lnTo>
                <a:close/>
              </a:path>
            </a:pathLst>
          </a:custGeom>
          <a:scene3d>
            <a:camera prst="orthographicFront"/>
            <a:lightRig rig="threePt" dir="t"/>
          </a:scene3d>
          <a:sp3d>
            <a:bevelT w="165100" h="184150"/>
            <a:bevelB w="260350" prst="coolSlant"/>
          </a:sp3d>
        </p:spPr>
      </p:pic>
      <p:sp>
        <p:nvSpPr>
          <p:cNvPr id="8" name="Title 3">
            <a:extLst>
              <a:ext uri="{FF2B5EF4-FFF2-40B4-BE49-F238E27FC236}">
                <a16:creationId xmlns:a16="http://schemas.microsoft.com/office/drawing/2014/main" id="{CC35DC26-58B9-C727-4BB8-787ACE8F366A}"/>
              </a:ext>
            </a:extLst>
          </p:cNvPr>
          <p:cNvSpPr>
            <a:spLocks noGrp="1"/>
          </p:cNvSpPr>
          <p:nvPr>
            <p:ph type="title"/>
          </p:nvPr>
        </p:nvSpPr>
        <p:spPr>
          <a:xfrm>
            <a:off x="6324992" y="276571"/>
            <a:ext cx="5479719" cy="866429"/>
          </a:xfrm>
        </p:spPr>
        <p:txBody>
          <a:bodyPr vert="horz" lIns="91440" tIns="45720" rIns="91440" bIns="45720" rtlCol="0" anchor="b">
            <a:normAutofit/>
          </a:bodyPr>
          <a:lstStyle/>
          <a:p>
            <a:pPr algn="ctr"/>
            <a:r>
              <a:rPr lang="en-US" b="1" dirty="0">
                <a:solidFill>
                  <a:srgbClr val="002060"/>
                </a:solidFill>
                <a:latin typeface="+mn-lt"/>
              </a:rPr>
              <a:t>Overview</a:t>
            </a:r>
          </a:p>
        </p:txBody>
      </p:sp>
      <p:sp>
        <p:nvSpPr>
          <p:cNvPr id="9" name="Content Placeholder 4">
            <a:extLst>
              <a:ext uri="{FF2B5EF4-FFF2-40B4-BE49-F238E27FC236}">
                <a16:creationId xmlns:a16="http://schemas.microsoft.com/office/drawing/2014/main" id="{35B7D0CF-524D-B76A-DF48-C2E38E8A56A1}"/>
              </a:ext>
            </a:extLst>
          </p:cNvPr>
          <p:cNvSpPr txBox="1">
            <a:spLocks/>
          </p:cNvSpPr>
          <p:nvPr/>
        </p:nvSpPr>
        <p:spPr>
          <a:xfrm>
            <a:off x="6477392" y="1478280"/>
            <a:ext cx="5479719" cy="5103148"/>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457200">
              <a:lnSpc>
                <a:spcPct val="100000"/>
              </a:lnSpc>
              <a:spcBef>
                <a:spcPts val="0"/>
              </a:spcBef>
              <a:spcAft>
                <a:spcPts val="2400"/>
              </a:spcAft>
              <a:buFont typeface="Wingdings" panose="05000000000000000000" pitchFamily="2" charset="2"/>
              <a:buChar char="§"/>
            </a:pPr>
            <a:r>
              <a:rPr lang="en-US" sz="2800" dirty="0">
                <a:solidFill>
                  <a:srgbClr val="002060"/>
                </a:solidFill>
              </a:rPr>
              <a:t>Mission/Vision</a:t>
            </a:r>
          </a:p>
          <a:p>
            <a:pPr marL="457200" lvl="1" indent="-457200">
              <a:lnSpc>
                <a:spcPct val="100000"/>
              </a:lnSpc>
              <a:spcBef>
                <a:spcPts val="0"/>
              </a:spcBef>
              <a:spcAft>
                <a:spcPts val="2400"/>
              </a:spcAft>
              <a:buFont typeface="Wingdings" panose="05000000000000000000" pitchFamily="2" charset="2"/>
              <a:buChar char="§"/>
            </a:pPr>
            <a:r>
              <a:rPr lang="en-US" sz="2800" dirty="0">
                <a:solidFill>
                  <a:srgbClr val="002060"/>
                </a:solidFill>
              </a:rPr>
              <a:t>Facts about FWS</a:t>
            </a:r>
          </a:p>
          <a:p>
            <a:pPr marL="457200" lvl="1" indent="-457200">
              <a:lnSpc>
                <a:spcPct val="100000"/>
              </a:lnSpc>
              <a:spcBef>
                <a:spcPts val="0"/>
              </a:spcBef>
              <a:spcAft>
                <a:spcPts val="2400"/>
              </a:spcAft>
              <a:buFont typeface="Wingdings" panose="05000000000000000000" pitchFamily="2" charset="2"/>
              <a:buChar char="§"/>
            </a:pPr>
            <a:r>
              <a:rPr lang="en-US" sz="2800" dirty="0">
                <a:solidFill>
                  <a:srgbClr val="002060"/>
                </a:solidFill>
              </a:rPr>
              <a:t>FWS Focus</a:t>
            </a:r>
          </a:p>
          <a:p>
            <a:pPr marL="457200" lvl="1" indent="-457200">
              <a:lnSpc>
                <a:spcPct val="100000"/>
              </a:lnSpc>
              <a:spcBef>
                <a:spcPts val="0"/>
              </a:spcBef>
              <a:spcAft>
                <a:spcPts val="2400"/>
              </a:spcAft>
              <a:buFont typeface="Wingdings" panose="05000000000000000000" pitchFamily="2" charset="2"/>
              <a:buChar char="§"/>
            </a:pPr>
            <a:r>
              <a:rPr lang="en-US" sz="2800" dirty="0">
                <a:solidFill>
                  <a:srgbClr val="002060"/>
                </a:solidFill>
              </a:rPr>
              <a:t>FWS Programs</a:t>
            </a:r>
          </a:p>
          <a:p>
            <a:pPr marL="457200" lvl="1" indent="-457200">
              <a:lnSpc>
                <a:spcPct val="100000"/>
              </a:lnSpc>
              <a:spcBef>
                <a:spcPts val="0"/>
              </a:spcBef>
              <a:spcAft>
                <a:spcPts val="2400"/>
              </a:spcAft>
              <a:buFont typeface="Wingdings" panose="05000000000000000000" pitchFamily="2" charset="2"/>
              <a:buChar char="§"/>
            </a:pPr>
            <a:r>
              <a:rPr lang="en-US" sz="2800" dirty="0">
                <a:solidFill>
                  <a:srgbClr val="002060"/>
                </a:solidFill>
              </a:rPr>
              <a:t>Emergency Response</a:t>
            </a:r>
          </a:p>
        </p:txBody>
      </p:sp>
    </p:spTree>
    <p:extLst>
      <p:ext uri="{BB962C8B-B14F-4D97-AF65-F5344CB8AC3E}">
        <p14:creationId xmlns:p14="http://schemas.microsoft.com/office/powerpoint/2010/main" val="17890020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37B0BE2-A3E8-0F44-207F-762311A55FB0}"/>
              </a:ext>
            </a:extLst>
          </p:cNvPr>
          <p:cNvSpPr>
            <a:spLocks noGrp="1"/>
          </p:cNvSpPr>
          <p:nvPr>
            <p:ph type="title"/>
          </p:nvPr>
        </p:nvSpPr>
        <p:spPr>
          <a:xfrm>
            <a:off x="364067" y="348865"/>
            <a:ext cx="11051553" cy="877729"/>
          </a:xfrm>
        </p:spPr>
        <p:txBody>
          <a:bodyPr anchor="ctr">
            <a:normAutofit/>
          </a:bodyPr>
          <a:lstStyle/>
          <a:p>
            <a:r>
              <a:rPr lang="en-US" b="1" dirty="0">
                <a:solidFill>
                  <a:srgbClr val="FFFFFF"/>
                </a:solidFill>
                <a:latin typeface="+mn-lt"/>
              </a:rPr>
              <a:t>Fish and Wildlife Service (FWS)</a:t>
            </a:r>
          </a:p>
        </p:txBody>
      </p:sp>
      <p:sp>
        <p:nvSpPr>
          <p:cNvPr id="19" name="Rectangle 18">
            <a:extLst>
              <a:ext uri="{FF2B5EF4-FFF2-40B4-BE49-F238E27FC236}">
                <a16:creationId xmlns:a16="http://schemas.microsoft.com/office/drawing/2014/main" id="{2C81EE40-5EA9-CBAD-DD60-DE69BC75B1CC}"/>
              </a:ext>
            </a:extLst>
          </p:cNvPr>
          <p:cNvSpPr/>
          <p:nvPr/>
        </p:nvSpPr>
        <p:spPr>
          <a:xfrm>
            <a:off x="6333783" y="1924820"/>
            <a:ext cx="5699467" cy="4584315"/>
          </a:xfrm>
          <a:prstGeom prst="rect">
            <a:avLst/>
          </a:prstGeom>
        </p:spPr>
        <p:style>
          <a:lnRef idx="0">
            <a:schemeClr val="accent2">
              <a:alpha val="0"/>
              <a:hueOff val="0"/>
              <a:satOff val="0"/>
              <a:lumOff val="0"/>
              <a:alphaOff val="0"/>
            </a:schemeClr>
          </a:lnRef>
          <a:fillRef idx="0">
            <a:schemeClr val="accent2">
              <a:alpha val="0"/>
              <a:hueOff val="0"/>
              <a:satOff val="0"/>
              <a:lumOff val="0"/>
              <a:alphaOff val="0"/>
            </a:schemeClr>
          </a:fillRef>
          <a:effectRef idx="0">
            <a:schemeClr val="accent2">
              <a:alpha val="0"/>
              <a:hueOff val="0"/>
              <a:satOff val="0"/>
              <a:lumOff val="0"/>
              <a:alphaOff val="0"/>
            </a:schemeClr>
          </a:effectRef>
          <a:fontRef idx="minor">
            <a:schemeClr val="accent3">
              <a:hueOff val="0"/>
              <a:satOff val="0"/>
              <a:lumOff val="0"/>
              <a:alphaOff val="0"/>
            </a:schemeClr>
          </a:fontRef>
        </p:style>
      </p:sp>
      <p:sp>
        <p:nvSpPr>
          <p:cNvPr id="4" name="TextBox 3">
            <a:extLst>
              <a:ext uri="{FF2B5EF4-FFF2-40B4-BE49-F238E27FC236}">
                <a16:creationId xmlns:a16="http://schemas.microsoft.com/office/drawing/2014/main" id="{9D8DCBDD-1B75-273A-0C08-460D56AA802B}"/>
              </a:ext>
            </a:extLst>
          </p:cNvPr>
          <p:cNvSpPr txBox="1"/>
          <p:nvPr/>
        </p:nvSpPr>
        <p:spPr>
          <a:xfrm>
            <a:off x="364067" y="1924329"/>
            <a:ext cx="11384587" cy="4493538"/>
          </a:xfrm>
          <a:prstGeom prst="rect">
            <a:avLst/>
          </a:prstGeom>
          <a:noFill/>
        </p:spPr>
        <p:txBody>
          <a:bodyPr wrap="square">
            <a:spAutoFit/>
          </a:bodyPr>
          <a:lstStyle/>
          <a:p>
            <a:pPr marL="0" marR="0" lvl="0" indent="0" algn="l" defTabSz="666750" rtl="0" eaLnBrk="1" fontAlgn="auto" latinLnBrk="0" hangingPunct="1">
              <a:lnSpc>
                <a:spcPct val="100000"/>
              </a:lnSpc>
              <a:spcBef>
                <a:spcPct val="0"/>
              </a:spcBef>
              <a:spcAft>
                <a:spcPts val="3600"/>
              </a:spcAft>
              <a:buClrTx/>
              <a:buSzTx/>
              <a:buFontTx/>
              <a:buNone/>
              <a:tabLst/>
              <a:defRPr/>
            </a:pPr>
            <a:r>
              <a:rPr kumimoji="0" lang="en-US" sz="3200" b="1" i="0" u="none" strike="noStrike" kern="1200" cap="none" spc="0" normalizeH="0" baseline="0" noProof="0" dirty="0">
                <a:ln>
                  <a:noFill/>
                </a:ln>
                <a:solidFill>
                  <a:srgbClr val="002060"/>
                </a:solidFill>
                <a:effectLst/>
                <a:uLnTx/>
                <a:uFillTx/>
                <a:latin typeface="Calibri" panose="020F0502020204030204"/>
                <a:ea typeface="+mn-ea"/>
                <a:cs typeface="+mn-cs"/>
              </a:rPr>
              <a:t>Mission:  </a:t>
            </a:r>
            <a:r>
              <a:rPr kumimoji="0" lang="en-US" sz="3200" b="0" i="0" u="none" strike="noStrike" kern="1200" cap="none" spc="0" normalizeH="0" baseline="0" noProof="0" dirty="0">
                <a:ln>
                  <a:noFill/>
                </a:ln>
                <a:solidFill>
                  <a:srgbClr val="002060"/>
                </a:solidFill>
                <a:effectLst/>
                <a:uLnTx/>
                <a:uFillTx/>
                <a:latin typeface="Calibri" panose="020F0502020204030204"/>
                <a:ea typeface="+mn-ea"/>
                <a:cs typeface="+mn-cs"/>
              </a:rPr>
              <a:t>The mission of the U.S. Fish and Wildlife Service is working with others to conserve, protect, and enhance fish, wildlife, plants, and their habitats for the continuing benefit of the American people.</a:t>
            </a:r>
          </a:p>
          <a:p>
            <a:pPr marL="0" marR="0" lvl="0" indent="0" algn="l" defTabSz="666750" rtl="0" eaLnBrk="1" fontAlgn="auto" latinLnBrk="0" hangingPunct="1">
              <a:lnSpc>
                <a:spcPct val="100000"/>
              </a:lnSpc>
              <a:spcBef>
                <a:spcPct val="0"/>
              </a:spcBef>
              <a:spcAft>
                <a:spcPts val="3600"/>
              </a:spcAft>
              <a:buClrTx/>
              <a:buSzTx/>
              <a:buFontTx/>
              <a:buNone/>
              <a:tabLst/>
              <a:defRPr/>
            </a:pPr>
            <a:r>
              <a:rPr kumimoji="0" lang="en-US" sz="3200" b="1" i="0" u="none" strike="noStrike" kern="1200" cap="none" spc="0" normalizeH="0" baseline="0" noProof="0" dirty="0">
                <a:ln>
                  <a:noFill/>
                </a:ln>
                <a:solidFill>
                  <a:srgbClr val="002060"/>
                </a:solidFill>
                <a:effectLst/>
                <a:uLnTx/>
                <a:uFillTx/>
                <a:latin typeface="Calibri" panose="020F0502020204030204"/>
                <a:ea typeface="+mn-ea"/>
                <a:cs typeface="+mn-cs"/>
              </a:rPr>
              <a:t>Our Vision:  </a:t>
            </a:r>
            <a:r>
              <a:rPr kumimoji="0" lang="en-US" sz="3200" b="0" i="0" u="none" strike="noStrike" kern="1200" cap="none" spc="0" normalizeH="0" baseline="0" noProof="0" dirty="0">
                <a:ln>
                  <a:noFill/>
                </a:ln>
                <a:solidFill>
                  <a:srgbClr val="002060"/>
                </a:solidFill>
                <a:effectLst/>
                <a:uLnTx/>
                <a:uFillTx/>
                <a:latin typeface="Calibri" panose="020F0502020204030204"/>
                <a:ea typeface="+mn-ea"/>
                <a:cs typeface="+mn-cs"/>
              </a:rPr>
              <a:t>We will continue to be a leader and trusted partner in fish and wildlife conservation, known for our scientific excellence, stewardship of lands and natural resources, dedicated professionals, and commitment to public service.</a:t>
            </a:r>
          </a:p>
        </p:txBody>
      </p:sp>
    </p:spTree>
    <p:extLst>
      <p:ext uri="{BB962C8B-B14F-4D97-AF65-F5344CB8AC3E}">
        <p14:creationId xmlns:p14="http://schemas.microsoft.com/office/powerpoint/2010/main" val="40419635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12" name="Rectangle 11">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Freeform: Shape 19">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2" name="Rectangle 21">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02D1835D-EE69-E2EE-8E32-E952DD4A8A49}"/>
              </a:ext>
            </a:extLst>
          </p:cNvPr>
          <p:cNvSpPr txBox="1"/>
          <p:nvPr/>
        </p:nvSpPr>
        <p:spPr>
          <a:xfrm>
            <a:off x="4091940" y="83820"/>
            <a:ext cx="7978140" cy="6644640"/>
          </a:xfrm>
          <a:prstGeom prst="rect">
            <a:avLst/>
          </a:prstGeom>
        </p:spPr>
        <p:txBody>
          <a:bodyPr vert="horz" lIns="91440" tIns="45720" rIns="91440" bIns="45720" rtlCol="0" anchor="ctr">
            <a:normAutofit lnSpcReduction="10000"/>
          </a:bodyPr>
          <a:lstStyle/>
          <a:p>
            <a:pPr marL="342900" indent="-342900">
              <a:spcAft>
                <a:spcPts val="1200"/>
              </a:spcAft>
              <a:buFont typeface="Wingdings" panose="05000000000000000000" pitchFamily="2" charset="2"/>
              <a:buChar char="§"/>
            </a:pPr>
            <a:r>
              <a:rPr lang="en-US" sz="2000" b="1" i="0" u="sng" dirty="0">
                <a:solidFill>
                  <a:srgbClr val="002060"/>
                </a:solidFill>
                <a:effectLst/>
              </a:rPr>
              <a:t>Enforcing federal wildlife laws</a:t>
            </a:r>
            <a:r>
              <a:rPr lang="en-US" sz="2000" b="0" i="0" dirty="0">
                <a:solidFill>
                  <a:srgbClr val="002060"/>
                </a:solidFill>
                <a:effectLst/>
              </a:rPr>
              <a:t>;</a:t>
            </a:r>
          </a:p>
          <a:p>
            <a:pPr marL="342900" indent="-342900">
              <a:spcAft>
                <a:spcPts val="1200"/>
              </a:spcAft>
              <a:buFont typeface="Wingdings" panose="05000000000000000000" pitchFamily="2" charset="2"/>
              <a:buChar char="§"/>
            </a:pPr>
            <a:r>
              <a:rPr lang="en-US" sz="2000" b="0" i="0" dirty="0">
                <a:solidFill>
                  <a:srgbClr val="002060"/>
                </a:solidFill>
                <a:effectLst/>
              </a:rPr>
              <a:t>Protecting </a:t>
            </a:r>
            <a:r>
              <a:rPr lang="en-US" sz="2000" b="1" i="0" u="sng" dirty="0">
                <a:solidFill>
                  <a:srgbClr val="002060"/>
                </a:solidFill>
                <a:effectLst/>
              </a:rPr>
              <a:t>endangered species</a:t>
            </a:r>
            <a:r>
              <a:rPr lang="en-US" sz="2000" b="1" i="0" dirty="0">
                <a:solidFill>
                  <a:srgbClr val="002060"/>
                </a:solidFill>
                <a:effectLst/>
              </a:rPr>
              <a:t> </a:t>
            </a:r>
            <a:r>
              <a:rPr lang="en-US" sz="2000" b="0" i="0" dirty="0">
                <a:solidFill>
                  <a:srgbClr val="002060"/>
                </a:solidFill>
                <a:effectLst/>
              </a:rPr>
              <a:t>with 86 field stations across all 50 states;</a:t>
            </a:r>
          </a:p>
          <a:p>
            <a:pPr marL="342900" indent="-342900">
              <a:spcAft>
                <a:spcPts val="1200"/>
              </a:spcAft>
              <a:buFont typeface="Wingdings" panose="05000000000000000000" pitchFamily="2" charset="2"/>
              <a:buChar char="§"/>
            </a:pPr>
            <a:r>
              <a:rPr lang="en-US" sz="2000" b="0" i="0" dirty="0">
                <a:solidFill>
                  <a:srgbClr val="002060"/>
                </a:solidFill>
                <a:effectLst/>
              </a:rPr>
              <a:t>Managing </a:t>
            </a:r>
            <a:r>
              <a:rPr lang="en-US" sz="2000" b="1" i="0" u="sng" dirty="0">
                <a:solidFill>
                  <a:srgbClr val="002060"/>
                </a:solidFill>
                <a:effectLst/>
              </a:rPr>
              <a:t>migratory birds</a:t>
            </a:r>
            <a:r>
              <a:rPr lang="en-US" sz="2000" b="1" i="0" dirty="0">
                <a:solidFill>
                  <a:srgbClr val="002060"/>
                </a:solidFill>
                <a:effectLst/>
              </a:rPr>
              <a:t> </a:t>
            </a:r>
            <a:r>
              <a:rPr lang="en-US" sz="2000" b="0" i="0" dirty="0">
                <a:solidFill>
                  <a:srgbClr val="002060"/>
                </a:solidFill>
                <a:effectLst/>
              </a:rPr>
              <a:t>and administering the Duck Stamp program;</a:t>
            </a:r>
          </a:p>
          <a:p>
            <a:pPr marL="342900" indent="-342900">
              <a:spcAft>
                <a:spcPts val="1200"/>
              </a:spcAft>
              <a:buFont typeface="Wingdings" panose="05000000000000000000" pitchFamily="2" charset="2"/>
              <a:buChar char="§"/>
            </a:pPr>
            <a:r>
              <a:rPr lang="en-US" sz="2000" b="0" i="0" dirty="0">
                <a:solidFill>
                  <a:srgbClr val="002060"/>
                </a:solidFill>
                <a:effectLst/>
              </a:rPr>
              <a:t>Restoring nationally significant </a:t>
            </a:r>
            <a:r>
              <a:rPr lang="en-US" sz="2000" b="1" i="0" u="sng" dirty="0">
                <a:solidFill>
                  <a:srgbClr val="002060"/>
                </a:solidFill>
                <a:effectLst/>
              </a:rPr>
              <a:t>fisheries</a:t>
            </a:r>
            <a:r>
              <a:rPr lang="en-US" sz="2000" b="0" i="0" dirty="0">
                <a:solidFill>
                  <a:srgbClr val="002060"/>
                </a:solidFill>
                <a:effectLst/>
              </a:rPr>
              <a:t> and operating over 70 National Fish Hatcheries and 65 fishery resource offices;</a:t>
            </a:r>
          </a:p>
          <a:p>
            <a:pPr marL="342900" indent="-342900">
              <a:spcAft>
                <a:spcPts val="1200"/>
              </a:spcAft>
              <a:buFont typeface="Wingdings" panose="05000000000000000000" pitchFamily="2" charset="2"/>
              <a:buChar char="§"/>
            </a:pPr>
            <a:r>
              <a:rPr lang="en-US" sz="2000" b="0" i="0" dirty="0">
                <a:solidFill>
                  <a:srgbClr val="002060"/>
                </a:solidFill>
                <a:effectLst/>
              </a:rPr>
              <a:t>Administering a national network of lands and waters through the </a:t>
            </a:r>
            <a:r>
              <a:rPr lang="en-US" sz="2000" b="1" i="0" u="sng" dirty="0">
                <a:solidFill>
                  <a:srgbClr val="002060"/>
                </a:solidFill>
                <a:effectLst/>
              </a:rPr>
              <a:t>National Wildlife Refuge System</a:t>
            </a:r>
            <a:r>
              <a:rPr lang="en-US" sz="2000" b="1" i="0" dirty="0">
                <a:solidFill>
                  <a:srgbClr val="002060"/>
                </a:solidFill>
                <a:effectLst/>
              </a:rPr>
              <a:t> </a:t>
            </a:r>
            <a:r>
              <a:rPr lang="en-US" sz="2000" b="0" i="0" dirty="0">
                <a:solidFill>
                  <a:srgbClr val="002060"/>
                </a:solidFill>
                <a:effectLst/>
              </a:rPr>
              <a:t>of 560 refuges and 38 wetland management districts;</a:t>
            </a:r>
          </a:p>
          <a:p>
            <a:pPr marL="342900" indent="-342900">
              <a:spcAft>
                <a:spcPts val="1200"/>
              </a:spcAft>
              <a:buFont typeface="Wingdings" panose="05000000000000000000" pitchFamily="2" charset="2"/>
              <a:buChar char="§"/>
            </a:pPr>
            <a:r>
              <a:rPr lang="en-US" sz="2000" b="0" i="0" dirty="0">
                <a:solidFill>
                  <a:srgbClr val="002060"/>
                </a:solidFill>
                <a:effectLst/>
              </a:rPr>
              <a:t>Advancing </a:t>
            </a:r>
            <a:r>
              <a:rPr lang="en-US" sz="2000" b="1" i="0" u="sng" dirty="0">
                <a:solidFill>
                  <a:srgbClr val="002060"/>
                </a:solidFill>
                <a:effectLst/>
              </a:rPr>
              <a:t>excellence in science</a:t>
            </a:r>
            <a:r>
              <a:rPr lang="en-US" sz="2000" b="1" i="0" dirty="0">
                <a:solidFill>
                  <a:srgbClr val="002060"/>
                </a:solidFill>
                <a:effectLst/>
              </a:rPr>
              <a:t> </a:t>
            </a:r>
            <a:r>
              <a:rPr lang="en-US" sz="2000" b="0" i="0" dirty="0">
                <a:solidFill>
                  <a:srgbClr val="002060"/>
                </a:solidFill>
                <a:effectLst/>
              </a:rPr>
              <a:t>and its application to conservation decision-making at landscape scales;</a:t>
            </a:r>
          </a:p>
          <a:p>
            <a:pPr marL="342900" indent="-342900">
              <a:spcAft>
                <a:spcPts val="1200"/>
              </a:spcAft>
              <a:buFont typeface="Wingdings" panose="05000000000000000000" pitchFamily="2" charset="2"/>
              <a:buChar char="§"/>
            </a:pPr>
            <a:r>
              <a:rPr lang="en-US" sz="2000" b="1" i="0" u="sng" dirty="0">
                <a:solidFill>
                  <a:srgbClr val="002060"/>
                </a:solidFill>
                <a:effectLst/>
              </a:rPr>
              <a:t>Communicatin</a:t>
            </a:r>
            <a:r>
              <a:rPr lang="en-US" sz="2000" b="0" i="0" u="sng" dirty="0">
                <a:solidFill>
                  <a:srgbClr val="002060"/>
                </a:solidFill>
                <a:effectLst/>
              </a:rPr>
              <a:t>g</a:t>
            </a:r>
            <a:r>
              <a:rPr lang="en-US" sz="2000" b="0" i="0" dirty="0">
                <a:solidFill>
                  <a:srgbClr val="002060"/>
                </a:solidFill>
                <a:effectLst/>
              </a:rPr>
              <a:t> our conservation priorities, news, and stories to the public, media, Congress, Tribes, partners, and others;</a:t>
            </a:r>
          </a:p>
          <a:p>
            <a:pPr marL="342900" indent="-342900">
              <a:spcAft>
                <a:spcPts val="1200"/>
              </a:spcAft>
              <a:buFont typeface="Wingdings" panose="05000000000000000000" pitchFamily="2" charset="2"/>
              <a:buChar char="§"/>
            </a:pPr>
            <a:r>
              <a:rPr lang="en-US" sz="2000" b="0" i="0" dirty="0">
                <a:solidFill>
                  <a:srgbClr val="002060"/>
                </a:solidFill>
                <a:effectLst/>
              </a:rPr>
              <a:t>Helping foreign governments with their </a:t>
            </a:r>
            <a:r>
              <a:rPr lang="en-US" sz="2000" b="1" i="0" u="sng" dirty="0">
                <a:solidFill>
                  <a:srgbClr val="002060"/>
                </a:solidFill>
                <a:effectLst/>
              </a:rPr>
              <a:t>international conservation efforts</a:t>
            </a:r>
            <a:r>
              <a:rPr lang="en-US" sz="2000" b="0" i="0" dirty="0">
                <a:solidFill>
                  <a:srgbClr val="002060"/>
                </a:solidFill>
                <a:effectLst/>
              </a:rPr>
              <a:t>;</a:t>
            </a:r>
          </a:p>
          <a:p>
            <a:pPr marL="342900" indent="-342900">
              <a:spcAft>
                <a:spcPts val="1200"/>
              </a:spcAft>
              <a:buFont typeface="Wingdings" panose="05000000000000000000" pitchFamily="2" charset="2"/>
              <a:buChar char="§"/>
            </a:pPr>
            <a:r>
              <a:rPr lang="en-US" sz="2000" b="0" i="0" dirty="0">
                <a:solidFill>
                  <a:srgbClr val="002060"/>
                </a:solidFill>
                <a:effectLst/>
              </a:rPr>
              <a:t>Distributing hundreds of millions of dollars in excise taxes on fishing and hunting equipment through the</a:t>
            </a:r>
            <a:r>
              <a:rPr lang="en-US" sz="2000" b="1" i="0" u="sng" dirty="0">
                <a:solidFill>
                  <a:srgbClr val="002060"/>
                </a:solidFill>
                <a:effectLst/>
              </a:rPr>
              <a:t> Office of Conservation Investment </a:t>
            </a:r>
            <a:r>
              <a:rPr lang="en-US" sz="2000" b="0" i="0" dirty="0">
                <a:solidFill>
                  <a:srgbClr val="002060"/>
                </a:solidFill>
                <a:effectLst/>
              </a:rPr>
              <a:t>program to State fish and wildlife agencies</a:t>
            </a:r>
          </a:p>
        </p:txBody>
      </p:sp>
      <p:sp>
        <p:nvSpPr>
          <p:cNvPr id="9" name="TextBox 8">
            <a:extLst>
              <a:ext uri="{FF2B5EF4-FFF2-40B4-BE49-F238E27FC236}">
                <a16:creationId xmlns:a16="http://schemas.microsoft.com/office/drawing/2014/main" id="{8B95D8C6-37FA-49D0-4625-28FC5F9B9CAE}"/>
              </a:ext>
            </a:extLst>
          </p:cNvPr>
          <p:cNvSpPr txBox="1"/>
          <p:nvPr/>
        </p:nvSpPr>
        <p:spPr>
          <a:xfrm>
            <a:off x="190346" y="2222215"/>
            <a:ext cx="3779053" cy="212365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US" sz="4400" b="1" i="0" u="none" strike="noStrike" kern="1200" cap="none" spc="0" normalizeH="0" baseline="0" noProof="0" dirty="0">
                <a:ln>
                  <a:noFill/>
                </a:ln>
                <a:solidFill>
                  <a:schemeClr val="bg1"/>
                </a:solidFill>
                <a:effectLst/>
                <a:uLnTx/>
                <a:uFillTx/>
                <a:latin typeface="Calibri" panose="020F0502020204030204"/>
                <a:ea typeface="+mn-ea"/>
                <a:cs typeface="+mn-cs"/>
              </a:rPr>
              <a:t>Striving to Meet the </a:t>
            </a:r>
            <a:r>
              <a:rPr lang="en-US" sz="4400" b="1" dirty="0">
                <a:solidFill>
                  <a:schemeClr val="bg1"/>
                </a:solidFill>
                <a:latin typeface="Calibri" panose="020F0502020204030204"/>
              </a:rPr>
              <a:t>M</a:t>
            </a:r>
            <a:r>
              <a:rPr kumimoji="0" lang="en-US" sz="4400" b="1" i="0" u="none" strike="noStrike" kern="1200" cap="none" spc="0" normalizeH="0" baseline="0" noProof="0" dirty="0" err="1">
                <a:ln>
                  <a:noFill/>
                </a:ln>
                <a:solidFill>
                  <a:schemeClr val="bg1"/>
                </a:solidFill>
                <a:effectLst/>
                <a:uLnTx/>
                <a:uFillTx/>
                <a:latin typeface="Calibri" panose="020F0502020204030204"/>
                <a:ea typeface="+mn-ea"/>
                <a:cs typeface="+mn-cs"/>
              </a:rPr>
              <a:t>ission</a:t>
            </a:r>
            <a:endParaRPr kumimoji="0" lang="en-US" sz="4400" b="1" i="0" u="none" strike="noStrike" kern="1200" cap="none" spc="0" normalizeH="0" baseline="0" noProof="0" dirty="0">
              <a:ln>
                <a:noFill/>
              </a:ln>
              <a:solidFill>
                <a:schemeClr val="bg1"/>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494216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13" name="Rectangle 12">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Freeform: Shape 20">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3" name="Rectangle 22">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le 4">
            <a:extLst>
              <a:ext uri="{FF2B5EF4-FFF2-40B4-BE49-F238E27FC236}">
                <a16:creationId xmlns:a16="http://schemas.microsoft.com/office/drawing/2014/main" id="{A8DE7EA0-BC64-EE27-BF9F-8DC0EEDBAE6C}"/>
              </a:ext>
            </a:extLst>
          </p:cNvPr>
          <p:cNvSpPr>
            <a:spLocks noGrp="1"/>
          </p:cNvSpPr>
          <p:nvPr>
            <p:ph type="title"/>
          </p:nvPr>
        </p:nvSpPr>
        <p:spPr>
          <a:xfrm>
            <a:off x="418225" y="679383"/>
            <a:ext cx="3201366" cy="3666490"/>
          </a:xfrm>
        </p:spPr>
        <p:txBody>
          <a:bodyPr anchor="b">
            <a:normAutofit/>
          </a:bodyPr>
          <a:lstStyle/>
          <a:p>
            <a:pPr algn="ctr"/>
            <a:r>
              <a:rPr lang="en-US" b="1" dirty="0">
                <a:solidFill>
                  <a:srgbClr val="FFFFFF"/>
                </a:solidFill>
                <a:latin typeface="+mn-lt"/>
              </a:rPr>
              <a:t>Our Focus</a:t>
            </a:r>
          </a:p>
        </p:txBody>
      </p:sp>
      <p:pic>
        <p:nvPicPr>
          <p:cNvPr id="10" name="Picture 9">
            <a:extLst>
              <a:ext uri="{FF2B5EF4-FFF2-40B4-BE49-F238E27FC236}">
                <a16:creationId xmlns:a16="http://schemas.microsoft.com/office/drawing/2014/main" id="{0954E327-3BA7-35E8-61F1-FA190BBF130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4027534" y="-10142"/>
            <a:ext cx="8214493" cy="6858003"/>
          </a:xfrm>
          <a:prstGeom prst="rect">
            <a:avLst/>
          </a:prstGeom>
        </p:spPr>
      </p:pic>
    </p:spTree>
    <p:extLst>
      <p:ext uri="{BB962C8B-B14F-4D97-AF65-F5344CB8AC3E}">
        <p14:creationId xmlns:p14="http://schemas.microsoft.com/office/powerpoint/2010/main" val="41289617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A044CF60-AEE7-B98B-E743-6E4D638C5270}"/>
              </a:ext>
            </a:extLst>
          </p:cNvPr>
          <p:cNvGrpSpPr/>
          <p:nvPr/>
        </p:nvGrpSpPr>
        <p:grpSpPr>
          <a:xfrm>
            <a:off x="1256769" y="1632451"/>
            <a:ext cx="2831200" cy="4637176"/>
            <a:chOff x="935289" y="1632451"/>
            <a:chExt cx="2831200" cy="4637176"/>
          </a:xfrm>
        </p:grpSpPr>
        <p:sp>
          <p:nvSpPr>
            <p:cNvPr id="5" name="TextBox 4">
              <a:extLst>
                <a:ext uri="{FF2B5EF4-FFF2-40B4-BE49-F238E27FC236}">
                  <a16:creationId xmlns:a16="http://schemas.microsoft.com/office/drawing/2014/main" id="{2CDE2018-DCD3-8FC1-FDFC-ACA7DA5EEE14}"/>
                </a:ext>
              </a:extLst>
            </p:cNvPr>
            <p:cNvSpPr txBox="1"/>
            <p:nvPr/>
          </p:nvSpPr>
          <p:spPr>
            <a:xfrm>
              <a:off x="935290" y="4084413"/>
              <a:ext cx="2831199" cy="2185214"/>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002060"/>
                  </a:solidFill>
                  <a:effectLst/>
                  <a:uLnTx/>
                  <a:uFillTx/>
                  <a:latin typeface="Calibri" panose="020F0502020204030204"/>
                  <a:ea typeface="+mn-ea"/>
                  <a:cs typeface="+mn-cs"/>
                </a:rPr>
                <a:t>8,875</a:t>
              </a:r>
              <a:r>
                <a:rPr kumimoji="0" lang="en-US" sz="3200" b="0" i="0" u="none" strike="noStrike" kern="1200" cap="none" spc="0" normalizeH="0" baseline="0" noProof="0" dirty="0">
                  <a:ln>
                    <a:noFill/>
                  </a:ln>
                  <a:solidFill>
                    <a:srgbClr val="002060"/>
                  </a:solidFill>
                  <a:effectLst/>
                  <a:uLnTx/>
                  <a:uFillTx/>
                  <a:latin typeface="Calibri" panose="020F0502020204030204"/>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002060"/>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2060"/>
                  </a:solidFill>
                  <a:effectLst/>
                  <a:uLnTx/>
                  <a:uFillTx/>
                  <a:latin typeface="Calibri" panose="020F0502020204030204"/>
                  <a:ea typeface="+mn-ea"/>
                  <a:cs typeface="+mn-cs"/>
                </a:rPr>
                <a:t>People working at Fish and Wildlife Service</a:t>
              </a:r>
              <a:endParaRPr kumimoji="0" lang="en-US" sz="2000" b="0" i="0" u="none" strike="noStrike" kern="1200" cap="none" spc="0" normalizeH="0" baseline="0" noProof="0" dirty="0">
                <a:ln>
                  <a:noFill/>
                </a:ln>
                <a:solidFill>
                  <a:srgbClr val="002060"/>
                </a:solidFill>
                <a:effectLst/>
                <a:uLnTx/>
                <a:uFillTx/>
                <a:latin typeface="Calibri" panose="020F0502020204030204"/>
                <a:ea typeface="+mn-ea"/>
                <a:cs typeface="+mn-cs"/>
              </a:endParaRPr>
            </a:p>
          </p:txBody>
        </p:sp>
        <p:cxnSp>
          <p:nvCxnSpPr>
            <p:cNvPr id="12" name="Straight Connector 11">
              <a:extLst>
                <a:ext uri="{FF2B5EF4-FFF2-40B4-BE49-F238E27FC236}">
                  <a16:creationId xmlns:a16="http://schemas.microsoft.com/office/drawing/2014/main" id="{F69C83AB-2C81-4D1E-6D9B-21E0F88C99AD}"/>
                </a:ext>
              </a:extLst>
            </p:cNvPr>
            <p:cNvCxnSpPr/>
            <p:nvPr/>
          </p:nvCxnSpPr>
          <p:spPr>
            <a:xfrm>
              <a:off x="1044525" y="4771410"/>
              <a:ext cx="2131498" cy="0"/>
            </a:xfrm>
            <a:prstGeom prst="line">
              <a:avLst/>
            </a:prstGeom>
            <a:ln w="57150">
              <a:solidFill>
                <a:srgbClr val="002060"/>
              </a:solidFill>
            </a:ln>
          </p:spPr>
          <p:style>
            <a:lnRef idx="1">
              <a:schemeClr val="accent1"/>
            </a:lnRef>
            <a:fillRef idx="0">
              <a:schemeClr val="accent1"/>
            </a:fillRef>
            <a:effectRef idx="0">
              <a:schemeClr val="accent1"/>
            </a:effectRef>
            <a:fontRef idx="minor">
              <a:schemeClr val="tx1"/>
            </a:fontRef>
          </p:style>
        </p:cxnSp>
        <p:sp>
          <p:nvSpPr>
            <p:cNvPr id="16" name="Flowchart: Connector 15">
              <a:extLst>
                <a:ext uri="{FF2B5EF4-FFF2-40B4-BE49-F238E27FC236}">
                  <a16:creationId xmlns:a16="http://schemas.microsoft.com/office/drawing/2014/main" id="{1F44A704-3855-72FE-5A03-EB5CD654D987}"/>
                </a:ext>
              </a:extLst>
            </p:cNvPr>
            <p:cNvSpPr/>
            <p:nvPr/>
          </p:nvSpPr>
          <p:spPr>
            <a:xfrm>
              <a:off x="935289" y="1632451"/>
              <a:ext cx="2286000" cy="2185214"/>
            </a:xfrm>
            <a:prstGeom prst="flowChartConnector">
              <a:avLst/>
            </a:prstGeom>
            <a:solidFill>
              <a:schemeClr val="accent1">
                <a:lumMod val="60000"/>
                <a:lumOff val="40000"/>
              </a:schemeClr>
            </a:solidFill>
            <a:ln w="38100">
              <a:solidFill>
                <a:srgbClr val="002060"/>
              </a:solidFill>
            </a:ln>
            <a:scene3d>
              <a:camera prst="orthographicFront"/>
              <a:lightRig rig="threePt" dir="t"/>
            </a:scene3d>
            <a:sp3d extrusionH="76200" contourW="12700">
              <a:bevelT w="393700" h="361950" prst="coolSlant"/>
              <a:extrusionClr>
                <a:srgbClr val="002060"/>
              </a:extrusionClr>
              <a:contourClr>
                <a:schemeClr val="bg1"/>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w="57150">
                  <a:solidFill>
                    <a:srgbClr val="002060"/>
                  </a:solidFill>
                </a:ln>
                <a:solidFill>
                  <a:srgbClr val="002060"/>
                </a:solidFill>
                <a:effectLst/>
                <a:uLnTx/>
                <a:uFillTx/>
                <a:latin typeface="Calibri" panose="020F0502020204030204"/>
                <a:ea typeface="+mn-ea"/>
                <a:cs typeface="+mn-cs"/>
              </a:endParaRPr>
            </a:p>
          </p:txBody>
        </p:sp>
        <p:pic>
          <p:nvPicPr>
            <p:cNvPr id="23" name="Graphic 22" descr="Employee badge outline">
              <a:extLst>
                <a:ext uri="{FF2B5EF4-FFF2-40B4-BE49-F238E27FC236}">
                  <a16:creationId xmlns:a16="http://schemas.microsoft.com/office/drawing/2014/main" id="{0342EE00-3376-E1D9-F375-0E3B8E173875}"/>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381069" y="1817148"/>
              <a:ext cx="1354999" cy="1801175"/>
            </a:xfrm>
            <a:prstGeom prst="rect">
              <a:avLst/>
            </a:prstGeom>
          </p:spPr>
        </p:pic>
      </p:grpSp>
      <p:grpSp>
        <p:nvGrpSpPr>
          <p:cNvPr id="2" name="Group 1">
            <a:extLst>
              <a:ext uri="{FF2B5EF4-FFF2-40B4-BE49-F238E27FC236}">
                <a16:creationId xmlns:a16="http://schemas.microsoft.com/office/drawing/2014/main" id="{46D41383-64B2-D31E-4545-C18D6FC9C334}"/>
              </a:ext>
            </a:extLst>
          </p:cNvPr>
          <p:cNvGrpSpPr/>
          <p:nvPr/>
        </p:nvGrpSpPr>
        <p:grpSpPr>
          <a:xfrm>
            <a:off x="4764201" y="1690258"/>
            <a:ext cx="2862731" cy="3840705"/>
            <a:chOff x="4657041" y="1690258"/>
            <a:chExt cx="2862731" cy="3840705"/>
          </a:xfrm>
        </p:grpSpPr>
        <p:sp>
          <p:nvSpPr>
            <p:cNvPr id="6" name="TextBox 5">
              <a:extLst>
                <a:ext uri="{FF2B5EF4-FFF2-40B4-BE49-F238E27FC236}">
                  <a16:creationId xmlns:a16="http://schemas.microsoft.com/office/drawing/2014/main" id="{06FDDC52-D975-F9BF-5830-6D8BCC2963F5}"/>
                </a:ext>
              </a:extLst>
            </p:cNvPr>
            <p:cNvSpPr txBox="1"/>
            <p:nvPr/>
          </p:nvSpPr>
          <p:spPr>
            <a:xfrm>
              <a:off x="4688573" y="4084413"/>
              <a:ext cx="2831199" cy="144655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002060"/>
                  </a:solidFill>
                  <a:effectLst/>
                  <a:uLnTx/>
                  <a:uFillTx/>
                  <a:latin typeface="Calibri" panose="020F0502020204030204"/>
                  <a:ea typeface="+mn-ea"/>
                  <a:cs typeface="+mn-cs"/>
                </a:rPr>
                <a:t>19,000</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002060"/>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2060"/>
                  </a:solidFill>
                  <a:effectLst/>
                  <a:uLnTx/>
                  <a:uFillTx/>
                  <a:latin typeface="Calibri" panose="020F0502020204030204"/>
                  <a:ea typeface="+mn-ea"/>
                  <a:cs typeface="+mn-cs"/>
                </a:rPr>
                <a:t>Volunteers</a:t>
              </a:r>
              <a:r>
                <a:rPr kumimoji="0" lang="en-US" sz="2000" b="0" i="0" u="none" strike="noStrike" kern="1200" cap="none" spc="0" normalizeH="0" baseline="0" noProof="0" dirty="0">
                  <a:ln>
                    <a:noFill/>
                  </a:ln>
                  <a:solidFill>
                    <a:srgbClr val="002060"/>
                  </a:solidFill>
                  <a:effectLst/>
                  <a:uLnTx/>
                  <a:uFillTx/>
                  <a:latin typeface="Calibri" panose="020F0502020204030204"/>
                  <a:ea typeface="+mn-ea"/>
                  <a:cs typeface="+mn-cs"/>
                </a:rPr>
                <a:t> </a:t>
              </a:r>
              <a:r>
                <a:rPr kumimoji="0" lang="en-US" sz="2400" b="0" i="0" u="none" strike="noStrike" kern="1200" cap="none" spc="0" normalizeH="0" baseline="0" noProof="0" dirty="0">
                  <a:ln>
                    <a:noFill/>
                  </a:ln>
                  <a:solidFill>
                    <a:srgbClr val="002060"/>
                  </a:solidFill>
                  <a:effectLst/>
                  <a:uLnTx/>
                  <a:uFillTx/>
                  <a:latin typeface="Calibri" panose="020F0502020204030204"/>
                  <a:ea typeface="+mn-ea"/>
                  <a:cs typeface="+mn-cs"/>
                </a:rPr>
                <a:t>at FWS</a:t>
              </a:r>
            </a:p>
          </p:txBody>
        </p:sp>
        <p:cxnSp>
          <p:nvCxnSpPr>
            <p:cNvPr id="13" name="Straight Connector 12">
              <a:extLst>
                <a:ext uri="{FF2B5EF4-FFF2-40B4-BE49-F238E27FC236}">
                  <a16:creationId xmlns:a16="http://schemas.microsoft.com/office/drawing/2014/main" id="{362ADD5F-C86A-D557-4963-A14D3CB7BDC2}"/>
                </a:ext>
              </a:extLst>
            </p:cNvPr>
            <p:cNvCxnSpPr/>
            <p:nvPr/>
          </p:nvCxnSpPr>
          <p:spPr>
            <a:xfrm>
              <a:off x="4760807" y="4765104"/>
              <a:ext cx="2131498" cy="0"/>
            </a:xfrm>
            <a:prstGeom prst="line">
              <a:avLst/>
            </a:prstGeom>
            <a:ln w="57150">
              <a:solidFill>
                <a:srgbClr val="002060"/>
              </a:solidFill>
            </a:ln>
          </p:spPr>
          <p:style>
            <a:lnRef idx="1">
              <a:schemeClr val="accent1"/>
            </a:lnRef>
            <a:fillRef idx="0">
              <a:schemeClr val="accent1"/>
            </a:fillRef>
            <a:effectRef idx="0">
              <a:schemeClr val="accent1"/>
            </a:effectRef>
            <a:fontRef idx="minor">
              <a:schemeClr val="tx1"/>
            </a:fontRef>
          </p:style>
        </p:cxnSp>
        <p:sp>
          <p:nvSpPr>
            <p:cNvPr id="17" name="Flowchart: Connector 16">
              <a:extLst>
                <a:ext uri="{FF2B5EF4-FFF2-40B4-BE49-F238E27FC236}">
                  <a16:creationId xmlns:a16="http://schemas.microsoft.com/office/drawing/2014/main" id="{F781CAE4-6270-4B59-9149-15AAB43174D2}"/>
                </a:ext>
              </a:extLst>
            </p:cNvPr>
            <p:cNvSpPr/>
            <p:nvPr/>
          </p:nvSpPr>
          <p:spPr>
            <a:xfrm>
              <a:off x="4657041" y="1690258"/>
              <a:ext cx="2286000" cy="2185214"/>
            </a:xfrm>
            <a:prstGeom prst="flowChartConnector">
              <a:avLst/>
            </a:prstGeom>
            <a:solidFill>
              <a:schemeClr val="accent1">
                <a:lumMod val="60000"/>
                <a:lumOff val="40000"/>
              </a:schemeClr>
            </a:solidFill>
            <a:ln w="38100"/>
            <a:scene3d>
              <a:camera prst="orthographicFront"/>
              <a:lightRig rig="threePt" dir="t"/>
            </a:scene3d>
            <a:sp3d extrusionH="76200" contourW="12700">
              <a:bevelT w="393700" h="361950" prst="coolSlant"/>
              <a:extrusionClr>
                <a:srgbClr val="002060"/>
              </a:extrusionClr>
              <a:contourClr>
                <a:schemeClr val="bg1"/>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w="57150">
                  <a:solidFill>
                    <a:srgbClr val="002060"/>
                  </a:solidFill>
                </a:ln>
                <a:solidFill>
                  <a:prstClr val="white"/>
                </a:solidFill>
                <a:effectLst/>
                <a:uLnTx/>
                <a:uFillTx/>
                <a:latin typeface="Calibri" panose="020F0502020204030204"/>
                <a:ea typeface="+mn-ea"/>
                <a:cs typeface="+mn-cs"/>
              </a:endParaRPr>
            </a:p>
          </p:txBody>
        </p:sp>
        <p:pic>
          <p:nvPicPr>
            <p:cNvPr id="24" name="Graphic 23" descr="Cheers outline">
              <a:extLst>
                <a:ext uri="{FF2B5EF4-FFF2-40B4-BE49-F238E27FC236}">
                  <a16:creationId xmlns:a16="http://schemas.microsoft.com/office/drawing/2014/main" id="{78D95D34-B7E7-7CF0-FD09-E75E9CD8BFB5}"/>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5122541" y="1936418"/>
              <a:ext cx="1354999" cy="1619075"/>
            </a:xfrm>
            <a:prstGeom prst="rect">
              <a:avLst/>
            </a:prstGeom>
          </p:spPr>
        </p:pic>
      </p:grpSp>
      <p:grpSp>
        <p:nvGrpSpPr>
          <p:cNvPr id="3" name="Group 2">
            <a:extLst>
              <a:ext uri="{FF2B5EF4-FFF2-40B4-BE49-F238E27FC236}">
                <a16:creationId xmlns:a16="http://schemas.microsoft.com/office/drawing/2014/main" id="{11E7C931-77A4-5DEE-EEBC-4AD79326DB55}"/>
              </a:ext>
            </a:extLst>
          </p:cNvPr>
          <p:cNvGrpSpPr/>
          <p:nvPr/>
        </p:nvGrpSpPr>
        <p:grpSpPr>
          <a:xfrm>
            <a:off x="8243096" y="1649267"/>
            <a:ext cx="2919993" cy="4567110"/>
            <a:chOff x="8650284" y="1649267"/>
            <a:chExt cx="2919993" cy="4567110"/>
          </a:xfrm>
        </p:grpSpPr>
        <p:sp>
          <p:nvSpPr>
            <p:cNvPr id="8" name="TextBox 7">
              <a:extLst>
                <a:ext uri="{FF2B5EF4-FFF2-40B4-BE49-F238E27FC236}">
                  <a16:creationId xmlns:a16="http://schemas.microsoft.com/office/drawing/2014/main" id="{4DDE70D0-1128-7832-DD49-0FE9B402FBB5}"/>
                </a:ext>
              </a:extLst>
            </p:cNvPr>
            <p:cNvSpPr txBox="1"/>
            <p:nvPr/>
          </p:nvSpPr>
          <p:spPr>
            <a:xfrm>
              <a:off x="8739078" y="4061941"/>
              <a:ext cx="2831199" cy="215443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002060"/>
                  </a:solidFill>
                  <a:effectLst/>
                  <a:uLnTx/>
                  <a:uFillTx/>
                  <a:latin typeface="Calibri" panose="020F0502020204030204"/>
                  <a:ea typeface="+mn-ea"/>
                  <a:cs typeface="+mn-cs"/>
                </a:rPr>
                <a:t>2,362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2060"/>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2060"/>
                  </a:solidFill>
                  <a:effectLst/>
                  <a:uLnTx/>
                  <a:uFillTx/>
                  <a:latin typeface="Calibri" panose="020F0502020204030204"/>
                  <a:ea typeface="+mn-ea"/>
                  <a:cs typeface="+mn-cs"/>
                </a:rPr>
                <a:t>US and foreign species protected under the ESA</a:t>
              </a:r>
            </a:p>
          </p:txBody>
        </p:sp>
        <p:cxnSp>
          <p:nvCxnSpPr>
            <p:cNvPr id="14" name="Straight Connector 13">
              <a:extLst>
                <a:ext uri="{FF2B5EF4-FFF2-40B4-BE49-F238E27FC236}">
                  <a16:creationId xmlns:a16="http://schemas.microsoft.com/office/drawing/2014/main" id="{0286B871-212D-DDBB-A90C-484F968EFF12}"/>
                </a:ext>
              </a:extLst>
            </p:cNvPr>
            <p:cNvCxnSpPr/>
            <p:nvPr/>
          </p:nvCxnSpPr>
          <p:spPr>
            <a:xfrm>
              <a:off x="8835815" y="4752492"/>
              <a:ext cx="2131498" cy="0"/>
            </a:xfrm>
            <a:prstGeom prst="line">
              <a:avLst/>
            </a:prstGeom>
            <a:ln w="57150">
              <a:solidFill>
                <a:srgbClr val="002060"/>
              </a:solidFill>
            </a:ln>
          </p:spPr>
          <p:style>
            <a:lnRef idx="1">
              <a:schemeClr val="accent1"/>
            </a:lnRef>
            <a:fillRef idx="0">
              <a:schemeClr val="accent1"/>
            </a:fillRef>
            <a:effectRef idx="0">
              <a:schemeClr val="accent1"/>
            </a:effectRef>
            <a:fontRef idx="minor">
              <a:schemeClr val="tx1"/>
            </a:fontRef>
          </p:style>
        </p:cxnSp>
        <p:sp>
          <p:nvSpPr>
            <p:cNvPr id="18" name="Flowchart: Connector 17">
              <a:extLst>
                <a:ext uri="{FF2B5EF4-FFF2-40B4-BE49-F238E27FC236}">
                  <a16:creationId xmlns:a16="http://schemas.microsoft.com/office/drawing/2014/main" id="{49DB98C5-6BB2-7A10-F659-DBE0603EE95D}"/>
                </a:ext>
              </a:extLst>
            </p:cNvPr>
            <p:cNvSpPr/>
            <p:nvPr/>
          </p:nvSpPr>
          <p:spPr>
            <a:xfrm>
              <a:off x="8650284" y="1649267"/>
              <a:ext cx="2286000" cy="2185214"/>
            </a:xfrm>
            <a:prstGeom prst="flowChartConnector">
              <a:avLst/>
            </a:prstGeom>
            <a:solidFill>
              <a:schemeClr val="accent1">
                <a:lumMod val="60000"/>
                <a:lumOff val="40000"/>
              </a:schemeClr>
            </a:solidFill>
            <a:ln w="38100"/>
            <a:scene3d>
              <a:camera prst="orthographicFront"/>
              <a:lightRig rig="threePt" dir="t"/>
            </a:scene3d>
            <a:sp3d extrusionH="76200" contourW="12700">
              <a:bevelT w="393700" h="361950" prst="coolSlant"/>
              <a:extrusionClr>
                <a:srgbClr val="002060"/>
              </a:extrusionClr>
              <a:contourClr>
                <a:schemeClr val="bg1"/>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w="57150">
                  <a:solidFill>
                    <a:srgbClr val="002060"/>
                  </a:solidFill>
                </a:ln>
                <a:solidFill>
                  <a:prstClr val="white"/>
                </a:solidFill>
                <a:effectLst/>
                <a:uLnTx/>
                <a:uFillTx/>
                <a:latin typeface="Calibri" panose="020F0502020204030204"/>
                <a:ea typeface="+mn-ea"/>
                <a:cs typeface="+mn-cs"/>
              </a:endParaRPr>
            </a:p>
          </p:txBody>
        </p:sp>
        <p:pic>
          <p:nvPicPr>
            <p:cNvPr id="25" name="Graphic 24" descr="Paw prints with solid fill">
              <a:extLst>
                <a:ext uri="{FF2B5EF4-FFF2-40B4-BE49-F238E27FC236}">
                  <a16:creationId xmlns:a16="http://schemas.microsoft.com/office/drawing/2014/main" id="{27CC5610-EF8C-7394-9EF4-8434B7F91192}"/>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p:blipFill>
          <p:spPr>
            <a:xfrm>
              <a:off x="9115784" y="1909510"/>
              <a:ext cx="1354999" cy="1619075"/>
            </a:xfrm>
            <a:prstGeom prst="rect">
              <a:avLst/>
            </a:prstGeom>
          </p:spPr>
        </p:pic>
      </p:grpSp>
      <p:sp>
        <p:nvSpPr>
          <p:cNvPr id="27" name="TextBox 26">
            <a:extLst>
              <a:ext uri="{FF2B5EF4-FFF2-40B4-BE49-F238E27FC236}">
                <a16:creationId xmlns:a16="http://schemas.microsoft.com/office/drawing/2014/main" id="{2CC2BF99-DD98-DABA-1BF4-D2C038EEF351}"/>
              </a:ext>
            </a:extLst>
          </p:cNvPr>
          <p:cNvSpPr txBox="1"/>
          <p:nvPr/>
        </p:nvSpPr>
        <p:spPr>
          <a:xfrm>
            <a:off x="303031" y="248029"/>
            <a:ext cx="6740237"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002060"/>
                </a:solidFill>
                <a:effectLst/>
                <a:uLnTx/>
                <a:uFillTx/>
                <a:latin typeface="Calibri" panose="020F0502020204030204"/>
                <a:ea typeface="+mn-ea"/>
                <a:cs typeface="+mn-cs"/>
              </a:rPr>
              <a:t>Facts about FWS</a:t>
            </a:r>
          </a:p>
        </p:txBody>
      </p:sp>
    </p:spTree>
    <p:extLst>
      <p:ext uri="{BB962C8B-B14F-4D97-AF65-F5344CB8AC3E}">
        <p14:creationId xmlns:p14="http://schemas.microsoft.com/office/powerpoint/2010/main" val="13686085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Rectangle 27">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Rectangle 29">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Rectangle 31">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a:extLst>
              <a:ext uri="{FF2B5EF4-FFF2-40B4-BE49-F238E27FC236}">
                <a16:creationId xmlns:a16="http://schemas.microsoft.com/office/drawing/2014/main" id="{69D3591B-4A6C-18AD-4C68-39F17AABF2C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2581" y="148590"/>
            <a:ext cx="11826838" cy="656082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41895378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5" name="Rectangle 54">
            <a:extLst>
              <a:ext uri="{FF2B5EF4-FFF2-40B4-BE49-F238E27FC236}">
                <a16:creationId xmlns:a16="http://schemas.microsoft.com/office/drawing/2014/main" id="{7E734232-46A8-4884-9A59-B7E3BA4BC3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2038575E-77EE-98BE-0C7B-BDE4D05579C3}"/>
              </a:ext>
            </a:extLst>
          </p:cNvPr>
          <p:cNvPicPr>
            <a:picLocks noChangeAspect="1"/>
          </p:cNvPicPr>
          <p:nvPr/>
        </p:nvPicPr>
        <p:blipFill rotWithShape="1">
          <a:blip r:embed="rId3" cstate="screen">
            <a:extLst>
              <a:ext uri="{28A0092B-C50C-407E-A947-70E740481C1C}">
                <a14:useLocalDpi xmlns:a14="http://schemas.microsoft.com/office/drawing/2010/main" val="0"/>
              </a:ext>
            </a:extLst>
          </a:blip>
          <a:srcRect/>
          <a:stretch/>
        </p:blipFill>
        <p:spPr>
          <a:xfrm>
            <a:off x="8140944" y="-8151"/>
            <a:ext cx="4038603" cy="5271924"/>
          </a:xfrm>
          <a:prstGeom prst="rect">
            <a:avLst/>
          </a:prstGeom>
          <a:scene3d>
            <a:camera prst="orthographicFront"/>
            <a:lightRig rig="threePt" dir="t"/>
          </a:scene3d>
          <a:sp3d>
            <a:bevelT/>
          </a:sp3d>
        </p:spPr>
      </p:pic>
      <p:pic>
        <p:nvPicPr>
          <p:cNvPr id="9" name="Picture 8">
            <a:extLst>
              <a:ext uri="{FF2B5EF4-FFF2-40B4-BE49-F238E27FC236}">
                <a16:creationId xmlns:a16="http://schemas.microsoft.com/office/drawing/2014/main" id="{1A0AD354-7F5E-2E4B-EF98-2E266EC1244C}"/>
              </a:ext>
            </a:extLst>
          </p:cNvPr>
          <p:cNvPicPr>
            <a:picLocks noChangeAspect="1"/>
          </p:cNvPicPr>
          <p:nvPr/>
        </p:nvPicPr>
        <p:blipFill rotWithShape="1">
          <a:blip r:embed="rId4" cstate="screen">
            <a:extLst>
              <a:ext uri="{28A0092B-C50C-407E-A947-70E740481C1C}">
                <a14:useLocalDpi xmlns:a14="http://schemas.microsoft.com/office/drawing/2010/main" val="0"/>
              </a:ext>
            </a:extLst>
          </a:blip>
          <a:srcRect/>
          <a:stretch/>
        </p:blipFill>
        <p:spPr>
          <a:xfrm>
            <a:off x="22188" y="5552"/>
            <a:ext cx="4076700" cy="5271924"/>
          </a:xfrm>
          <a:prstGeom prst="rect">
            <a:avLst/>
          </a:prstGeom>
          <a:scene3d>
            <a:camera prst="orthographicFront"/>
            <a:lightRig rig="threePt" dir="t"/>
          </a:scene3d>
          <a:sp3d>
            <a:bevelT/>
          </a:sp3d>
        </p:spPr>
      </p:pic>
      <p:pic>
        <p:nvPicPr>
          <p:cNvPr id="4" name="Picture 3">
            <a:extLst>
              <a:ext uri="{FF2B5EF4-FFF2-40B4-BE49-F238E27FC236}">
                <a16:creationId xmlns:a16="http://schemas.microsoft.com/office/drawing/2014/main" id="{ED887786-1342-4B6E-177C-3A5A9E74FF33}"/>
              </a:ext>
            </a:extLst>
          </p:cNvPr>
          <p:cNvPicPr>
            <a:picLocks noChangeAspect="1"/>
          </p:cNvPicPr>
          <p:nvPr/>
        </p:nvPicPr>
        <p:blipFill rotWithShape="1">
          <a:blip r:embed="rId5" cstate="screen">
            <a:extLst>
              <a:ext uri="{28A0092B-C50C-407E-A947-70E740481C1C}">
                <a14:useLocalDpi xmlns:a14="http://schemas.microsoft.com/office/drawing/2010/main" val="0"/>
              </a:ext>
            </a:extLst>
          </a:blip>
          <a:srcRect/>
          <a:stretch/>
        </p:blipFill>
        <p:spPr>
          <a:xfrm>
            <a:off x="4098888" y="-8151"/>
            <a:ext cx="4040648" cy="5294859"/>
          </a:xfrm>
          <a:prstGeom prst="rect">
            <a:avLst/>
          </a:prstGeom>
          <a:scene3d>
            <a:camera prst="orthographicFront"/>
            <a:lightRig rig="threePt" dir="t"/>
          </a:scene3d>
          <a:sp3d>
            <a:bevelT/>
          </a:sp3d>
        </p:spPr>
      </p:pic>
      <p:sp>
        <p:nvSpPr>
          <p:cNvPr id="57" name="Rectangle 56">
            <a:extLst>
              <a:ext uri="{FF2B5EF4-FFF2-40B4-BE49-F238E27FC236}">
                <a16:creationId xmlns:a16="http://schemas.microsoft.com/office/drawing/2014/main" id="{D346B8D2-3218-41A5-B817-9ABFB108C6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5260724"/>
            <a:ext cx="12191998" cy="1595775"/>
          </a:xfrm>
          <a:prstGeom prst="rect">
            <a:avLst/>
          </a:prstGeom>
          <a:gradFill>
            <a:gsLst>
              <a:gs pos="34000">
                <a:srgbClr val="000000">
                  <a:alpha val="96000"/>
                </a:srgbClr>
              </a:gs>
              <a:gs pos="100000">
                <a:schemeClr val="accent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Rectangle 58">
            <a:extLst>
              <a:ext uri="{FF2B5EF4-FFF2-40B4-BE49-F238E27FC236}">
                <a16:creationId xmlns:a16="http://schemas.microsoft.com/office/drawing/2014/main" id="{51E014CA-4279-4E70-AC56-0BBEBF92C2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5262225"/>
            <a:ext cx="8115300" cy="1594275"/>
          </a:xfrm>
          <a:prstGeom prst="rect">
            <a:avLst/>
          </a:prstGeom>
          <a:gradFill>
            <a:gsLst>
              <a:gs pos="28000">
                <a:schemeClr val="accent1">
                  <a:lumMod val="75000"/>
                  <a:alpha val="59000"/>
                </a:schemeClr>
              </a:gs>
              <a:gs pos="100000">
                <a:srgbClr val="000000">
                  <a:alpha val="70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Rectangle 60">
            <a:extLst>
              <a:ext uri="{FF2B5EF4-FFF2-40B4-BE49-F238E27FC236}">
                <a16:creationId xmlns:a16="http://schemas.microsoft.com/office/drawing/2014/main" id="{28B3DCF8-9D1E-4907-B1EC-98D11BC16F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636" y="5262226"/>
            <a:ext cx="12196636" cy="1594274"/>
          </a:xfrm>
          <a:prstGeom prst="rect">
            <a:avLst/>
          </a:prstGeom>
          <a:gradFill>
            <a:gsLst>
              <a:gs pos="0">
                <a:srgbClr val="000000">
                  <a:alpha val="71765"/>
                </a:srgbClr>
              </a:gs>
              <a:gs pos="100000">
                <a:schemeClr val="accent1">
                  <a:alpha val="24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Rectangle 62">
            <a:extLst>
              <a:ext uri="{FF2B5EF4-FFF2-40B4-BE49-F238E27FC236}">
                <a16:creationId xmlns:a16="http://schemas.microsoft.com/office/drawing/2014/main" id="{88D6B9EF-FF47-487C-8B82-F9F2B9A54A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6" y="5262224"/>
            <a:ext cx="4076697" cy="1594275"/>
          </a:xfrm>
          <a:prstGeom prst="rect">
            <a:avLst/>
          </a:prstGeom>
          <a:gradFill>
            <a:gsLst>
              <a:gs pos="19000">
                <a:srgbClr val="000000">
                  <a:alpha val="62000"/>
                </a:srgbClr>
              </a:gs>
              <a:gs pos="100000">
                <a:schemeClr val="accent1">
                  <a:lumMod val="75000"/>
                  <a:alpha val="44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Rectangle 64">
            <a:extLst>
              <a:ext uri="{FF2B5EF4-FFF2-40B4-BE49-F238E27FC236}">
                <a16:creationId xmlns:a16="http://schemas.microsoft.com/office/drawing/2014/main" id="{5717D090-7948-433A-AED2-EA1A98E6F0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5291050" y="-40689"/>
            <a:ext cx="1594274" cy="12192000"/>
          </a:xfrm>
          <a:prstGeom prst="rect">
            <a:avLst/>
          </a:prstGeom>
          <a:gradFill>
            <a:gsLst>
              <a:gs pos="16000">
                <a:schemeClr val="accent1">
                  <a:alpha val="0"/>
                </a:schemeClr>
              </a:gs>
              <a:gs pos="99000">
                <a:srgbClr val="000000">
                  <a:alpha val="70000"/>
                </a:srgbClr>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7" name="Rectangle 66">
            <a:extLst>
              <a:ext uri="{FF2B5EF4-FFF2-40B4-BE49-F238E27FC236}">
                <a16:creationId xmlns:a16="http://schemas.microsoft.com/office/drawing/2014/main" id="{D618C3E8-8260-4E23-8BA1-C2C3E80BEF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64" y="5282206"/>
            <a:ext cx="12192264" cy="1153314"/>
          </a:xfrm>
          <a:prstGeom prst="rect">
            <a:avLst/>
          </a:prstGeom>
          <a:gradFill>
            <a:gsLst>
              <a:gs pos="28000">
                <a:schemeClr val="accent1">
                  <a:lumMod val="75000"/>
                  <a:alpha val="11000"/>
                </a:schemeClr>
              </a:gs>
              <a:gs pos="100000">
                <a:schemeClr val="accent1">
                  <a:alpha val="26000"/>
                </a:schemeClr>
              </a:gs>
            </a:gsLst>
            <a:lin ang="12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le 1">
            <a:extLst>
              <a:ext uri="{FF2B5EF4-FFF2-40B4-BE49-F238E27FC236}">
                <a16:creationId xmlns:a16="http://schemas.microsoft.com/office/drawing/2014/main" id="{6E3BAABD-A425-FBF2-3D48-46841F2BDC76}"/>
              </a:ext>
            </a:extLst>
          </p:cNvPr>
          <p:cNvSpPr txBox="1">
            <a:spLocks/>
          </p:cNvSpPr>
          <p:nvPr/>
        </p:nvSpPr>
        <p:spPr>
          <a:xfrm>
            <a:off x="699713" y="5588000"/>
            <a:ext cx="6867277" cy="92059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fontAlgn="auto">
              <a:spcAft>
                <a:spcPts val="600"/>
              </a:spcAft>
              <a:buClrTx/>
              <a:buSzTx/>
              <a:tabLst/>
              <a:defRPr/>
            </a:pPr>
            <a:r>
              <a:rPr kumimoji="0" lang="en-US" b="1" i="0" u="none" strike="noStrike" kern="1200" cap="none" spc="0" normalizeH="0" baseline="0" noProof="0" dirty="0">
                <a:ln>
                  <a:noFill/>
                </a:ln>
                <a:solidFill>
                  <a:srgbClr val="FFFFFF"/>
                </a:solidFill>
                <a:effectLst/>
                <a:uLnTx/>
                <a:uFillTx/>
                <a:latin typeface="+mn-lt"/>
                <a:ea typeface="+mj-ea"/>
                <a:cs typeface="+mj-cs"/>
              </a:rPr>
              <a:t>FWS Programs</a:t>
            </a:r>
          </a:p>
        </p:txBody>
      </p:sp>
    </p:spTree>
    <p:extLst>
      <p:ext uri="{BB962C8B-B14F-4D97-AF65-F5344CB8AC3E}">
        <p14:creationId xmlns:p14="http://schemas.microsoft.com/office/powerpoint/2010/main" val="12083115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66" name="Rectangle 2061">
            <a:extLst>
              <a:ext uri="{FF2B5EF4-FFF2-40B4-BE49-F238E27FC236}">
                <a16:creationId xmlns:a16="http://schemas.microsoft.com/office/drawing/2014/main" id="{09C509D2-0C1A-47B8-89C1-D3AB17D452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6068340E-DF52-9FE1-1E83-FE5EA1E5B13D}"/>
              </a:ext>
            </a:extLst>
          </p:cNvPr>
          <p:cNvSpPr>
            <a:spLocks noGrp="1"/>
          </p:cNvSpPr>
          <p:nvPr>
            <p:ph type="title"/>
          </p:nvPr>
        </p:nvSpPr>
        <p:spPr>
          <a:xfrm>
            <a:off x="6385806" y="556994"/>
            <a:ext cx="5493900" cy="1672499"/>
          </a:xfrm>
        </p:spPr>
        <p:txBody>
          <a:bodyPr>
            <a:normAutofit/>
          </a:bodyPr>
          <a:lstStyle/>
          <a:p>
            <a:pPr algn="ctr"/>
            <a:r>
              <a:rPr lang="en-US" b="1" dirty="0">
                <a:solidFill>
                  <a:srgbClr val="002060"/>
                </a:solidFill>
                <a:latin typeface="+mn-lt"/>
              </a:rPr>
              <a:t>Office of Law Enforcement (OLE/LE)</a:t>
            </a:r>
          </a:p>
        </p:txBody>
      </p:sp>
      <p:pic>
        <p:nvPicPr>
          <p:cNvPr id="2051" name="Picture 3" descr="A group of people on a boat&#10;&#10;Description automatically generated">
            <a:extLst>
              <a:ext uri="{FF2B5EF4-FFF2-40B4-BE49-F238E27FC236}">
                <a16:creationId xmlns:a16="http://schemas.microsoft.com/office/drawing/2014/main" id="{E21AF445-2734-CE4B-9B71-FD33CD091417}"/>
              </a:ext>
            </a:extLst>
          </p:cNvPr>
          <p:cNvPicPr>
            <a:picLocks noChangeAspect="1" noChangeArrowheads="1"/>
          </p:cNvPicPr>
          <p:nvPr/>
        </p:nvPicPr>
        <p:blipFill rotWithShape="1">
          <a:blip r:embed="rId3" cstate="screen">
            <a:extLst>
              <a:ext uri="{28A0092B-C50C-407E-A947-70E740481C1C}">
                <a14:useLocalDpi xmlns:a14="http://schemas.microsoft.com/office/drawing/2010/main" val="0"/>
              </a:ext>
            </a:extLst>
          </a:blip>
          <a:srcRect b="-1"/>
          <a:stretch/>
        </p:blipFill>
        <p:spPr bwMode="auto">
          <a:xfrm>
            <a:off x="-4642" y="10"/>
            <a:ext cx="3090115" cy="3373572"/>
          </a:xfrm>
          <a:prstGeom prst="rect">
            <a:avLst/>
          </a:prstGeom>
          <a:noFill/>
          <a:scene3d>
            <a:camera prst="orthographicFront"/>
            <a:lightRig rig="threePt" dir="t"/>
          </a:scene3d>
          <a:sp3d>
            <a:bevelT/>
          </a:sp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0" name="Picture 2" descr="A dog sitting on a bench&#10;&#10;Description automatically generated with low confidence">
            <a:extLst>
              <a:ext uri="{FF2B5EF4-FFF2-40B4-BE49-F238E27FC236}">
                <a16:creationId xmlns:a16="http://schemas.microsoft.com/office/drawing/2014/main" id="{25D82BE1-111C-CDC1-34D9-088E960F4EE2}"/>
              </a:ext>
            </a:extLst>
          </p:cNvPr>
          <p:cNvPicPr>
            <a:picLocks noChangeAspect="1" noChangeArrowheads="1"/>
          </p:cNvPicPr>
          <p:nvPr/>
        </p:nvPicPr>
        <p:blipFill rotWithShape="1">
          <a:blip r:embed="rId4" cstate="screen">
            <a:extLst>
              <a:ext uri="{28A0092B-C50C-407E-A947-70E740481C1C}">
                <a14:useLocalDpi xmlns:a14="http://schemas.microsoft.com/office/drawing/2010/main" val="0"/>
              </a:ext>
            </a:extLst>
          </a:blip>
          <a:srcRect r="-3"/>
          <a:stretch/>
        </p:blipFill>
        <p:spPr bwMode="auto">
          <a:xfrm>
            <a:off x="3158836" y="10"/>
            <a:ext cx="3030320" cy="3373572"/>
          </a:xfrm>
          <a:prstGeom prst="rect">
            <a:avLst/>
          </a:prstGeom>
          <a:noFill/>
          <a:scene3d>
            <a:camera prst="orthographicFront"/>
            <a:lightRig rig="threePt" dir="t"/>
          </a:scene3d>
          <a:sp3d>
            <a:bevelT/>
          </a:sp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a:extLst>
              <a:ext uri="{FF2B5EF4-FFF2-40B4-BE49-F238E27FC236}">
                <a16:creationId xmlns:a16="http://schemas.microsoft.com/office/drawing/2014/main" id="{1216C65B-604C-2F7A-EC2F-E6944A88F2EA}"/>
              </a:ext>
            </a:extLst>
          </p:cNvPr>
          <p:cNvPicPr>
            <a:picLocks noChangeAspect="1"/>
          </p:cNvPicPr>
          <p:nvPr/>
        </p:nvPicPr>
        <p:blipFill rotWithShape="1">
          <a:blip r:embed="rId5" cstate="screen">
            <a:extLst>
              <a:ext uri="{28A0092B-C50C-407E-A947-70E740481C1C}">
                <a14:useLocalDpi xmlns:a14="http://schemas.microsoft.com/office/drawing/2010/main" val="0"/>
              </a:ext>
            </a:extLst>
          </a:blip>
          <a:srcRect/>
          <a:stretch/>
        </p:blipFill>
        <p:spPr>
          <a:xfrm>
            <a:off x="-2" y="3429001"/>
            <a:ext cx="6189158" cy="3429000"/>
          </a:xfrm>
          <a:prstGeom prst="rect">
            <a:avLst/>
          </a:prstGeom>
          <a:scene3d>
            <a:camera prst="orthographicFront"/>
            <a:lightRig rig="threePt" dir="t"/>
          </a:scene3d>
          <a:sp3d>
            <a:bevelT/>
          </a:sp3d>
        </p:spPr>
      </p:pic>
      <p:sp>
        <p:nvSpPr>
          <p:cNvPr id="8" name="Content Placeholder 7">
            <a:extLst>
              <a:ext uri="{FF2B5EF4-FFF2-40B4-BE49-F238E27FC236}">
                <a16:creationId xmlns:a16="http://schemas.microsoft.com/office/drawing/2014/main" id="{E3F57B0C-9337-A28F-EACC-A76A74872C96}"/>
              </a:ext>
            </a:extLst>
          </p:cNvPr>
          <p:cNvSpPr txBox="1">
            <a:spLocks noGrp="1"/>
          </p:cNvSpPr>
          <p:nvPr>
            <p:ph idx="1"/>
          </p:nvPr>
        </p:nvSpPr>
        <p:spPr>
          <a:xfrm>
            <a:off x="6385806" y="2229492"/>
            <a:ext cx="5690550" cy="4429215"/>
          </a:xfrm>
          <a:prstGeom prst="rect">
            <a:avLst/>
          </a:prstGeom>
        </p:spPr>
        <p:txBody>
          <a:bodyPr>
            <a:normAutofit/>
          </a:bodyPr>
          <a:lstStyle/>
          <a:p>
            <a:pPr marL="0" indent="0">
              <a:lnSpc>
                <a:spcPct val="110000"/>
              </a:lnSpc>
              <a:spcBef>
                <a:spcPts val="0"/>
              </a:spcBef>
              <a:spcAft>
                <a:spcPts val="1200"/>
              </a:spcAft>
              <a:buNone/>
            </a:pPr>
            <a:r>
              <a:rPr lang="en-US" sz="2400" b="0" i="0" dirty="0">
                <a:solidFill>
                  <a:srgbClr val="002060"/>
                </a:solidFill>
                <a:effectLst/>
              </a:rPr>
              <a:t>OLE are composed of special agents, wildlife inspectors, intelligence analysts, forensic scientists, information technology specialists, and support staff who investigate wildlife crimes, regulate the wildlife trade, help the public understand and obey wildlife protections laws, and work in partnership with international, federal, state, local, and Tribal counterparts to conserve wildlife resources.</a:t>
            </a:r>
            <a:endParaRPr lang="en-US" sz="2400" dirty="0">
              <a:solidFill>
                <a:srgbClr val="002060"/>
              </a:solidFill>
            </a:endParaRPr>
          </a:p>
        </p:txBody>
      </p:sp>
      <p:sp>
        <p:nvSpPr>
          <p:cNvPr id="9" name="Oval 8">
            <a:extLst>
              <a:ext uri="{FF2B5EF4-FFF2-40B4-BE49-F238E27FC236}">
                <a16:creationId xmlns:a16="http://schemas.microsoft.com/office/drawing/2014/main" id="{36649947-D29A-A5AC-9D22-AECC52D531C2}"/>
              </a:ext>
            </a:extLst>
          </p:cNvPr>
          <p:cNvSpPr/>
          <p:nvPr/>
        </p:nvSpPr>
        <p:spPr>
          <a:xfrm>
            <a:off x="995082" y="1416424"/>
            <a:ext cx="143436" cy="170329"/>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1963536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5171674F-6FA2-B859-7E86-F297D0ED86E1}"/>
              </a:ext>
            </a:extLst>
          </p:cNvPr>
          <p:cNvPicPr>
            <a:picLocks noChangeAspect="1" noChangeArrowheads="1"/>
          </p:cNvPicPr>
          <p:nvPr/>
        </p:nvPicPr>
        <p:blipFill rotWithShape="1">
          <a:blip r:embed="rId2" cstate="screen">
            <a:extLst>
              <a:ext uri="{28A0092B-C50C-407E-A947-70E740481C1C}">
                <a14:useLocalDpi xmlns:a14="http://schemas.microsoft.com/office/drawing/2010/main" val="0"/>
              </a:ext>
            </a:extLst>
          </a:blip>
          <a:srcRect r="-1" b="-1"/>
          <a:stretch/>
        </p:blipFill>
        <p:spPr bwMode="auto">
          <a:xfrm>
            <a:off x="0" y="-2"/>
            <a:ext cx="5585791" cy="6858002"/>
          </a:xfrm>
          <a:custGeom>
            <a:avLst/>
            <a:gdLst/>
            <a:ahLst/>
            <a:cxnLst/>
            <a:rect l="l" t="t" r="r" b="b"/>
            <a:pathLst>
              <a:path w="6649908" h="6856413">
                <a:moveTo>
                  <a:pt x="0" y="0"/>
                </a:moveTo>
                <a:lnTo>
                  <a:pt x="6559859" y="0"/>
                </a:lnTo>
                <a:lnTo>
                  <a:pt x="6572145" y="79394"/>
                </a:lnTo>
                <a:cubicBezTo>
                  <a:pt x="6857782" y="2230562"/>
                  <a:pt x="6243159" y="4473353"/>
                  <a:pt x="6528796" y="6624522"/>
                </a:cubicBezTo>
                <a:lnTo>
                  <a:pt x="6564680" y="6856413"/>
                </a:lnTo>
                <a:lnTo>
                  <a:pt x="0" y="6856413"/>
                </a:lnTo>
                <a:close/>
              </a:path>
            </a:pathLst>
          </a:custGeom>
          <a:noFill/>
          <a:scene3d>
            <a:camera prst="orthographicFront"/>
            <a:lightRig rig="threePt" dir="t"/>
          </a:scene3d>
          <a:sp3d>
            <a:bevelT w="165100" prst="coolSlant"/>
          </a:sp3d>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D4E632D4-9E73-8C95-CB2B-DB9B6B007917}"/>
              </a:ext>
            </a:extLst>
          </p:cNvPr>
          <p:cNvSpPr txBox="1"/>
          <p:nvPr/>
        </p:nvSpPr>
        <p:spPr>
          <a:xfrm>
            <a:off x="5764695" y="1755913"/>
            <a:ext cx="6221895" cy="4611549"/>
          </a:xfrm>
          <a:prstGeom prst="rect">
            <a:avLst/>
          </a:prstGeom>
        </p:spPr>
        <p:txBody>
          <a:bodyPr vert="horz" lIns="91440" tIns="45720" rIns="91440" bIns="45720" rtlCol="0">
            <a:normAutofit lnSpcReduction="10000"/>
          </a:bodyPr>
          <a:lstStyle/>
          <a:p>
            <a:pPr>
              <a:lnSpc>
                <a:spcPct val="90000"/>
              </a:lnSpc>
              <a:spcAft>
                <a:spcPts val="600"/>
              </a:spcAft>
            </a:pPr>
            <a:r>
              <a:rPr lang="en-US" sz="2400" dirty="0">
                <a:solidFill>
                  <a:srgbClr val="002060"/>
                </a:solidFill>
              </a:rPr>
              <a:t>The Service manages public lands and waters called the National Wildlife Refuge System. With more than 560 refuges spanning the country, this system protects iconic species and provides some of the best wildlife viewing opportunities on Earth.</a:t>
            </a:r>
          </a:p>
          <a:p>
            <a:pPr>
              <a:lnSpc>
                <a:spcPct val="90000"/>
              </a:lnSpc>
              <a:spcAft>
                <a:spcPts val="600"/>
              </a:spcAft>
            </a:pPr>
            <a:endParaRPr lang="en-US" sz="2400" dirty="0">
              <a:solidFill>
                <a:srgbClr val="002060"/>
              </a:solidFill>
            </a:endParaRPr>
          </a:p>
          <a:p>
            <a:pPr>
              <a:lnSpc>
                <a:spcPct val="90000"/>
              </a:lnSpc>
              <a:spcAft>
                <a:spcPts val="600"/>
              </a:spcAft>
            </a:pPr>
            <a:r>
              <a:rPr lang="en-US" sz="2400" dirty="0">
                <a:solidFill>
                  <a:srgbClr val="002060"/>
                </a:solidFill>
              </a:rPr>
              <a:t>The Refuge System deploys a host of scientifically sound management tools to address biological challenges. These tools, which range from active water management to wilderness character monitoring, all are aimed at ensuring a balanced conservation approach that enables wildlife and people to thrive. </a:t>
            </a:r>
          </a:p>
        </p:txBody>
      </p:sp>
      <p:sp>
        <p:nvSpPr>
          <p:cNvPr id="4" name="TextBox 3">
            <a:extLst>
              <a:ext uri="{FF2B5EF4-FFF2-40B4-BE49-F238E27FC236}">
                <a16:creationId xmlns:a16="http://schemas.microsoft.com/office/drawing/2014/main" id="{509DF9A0-839F-20E3-A881-9D4909C965E7}"/>
              </a:ext>
            </a:extLst>
          </p:cNvPr>
          <p:cNvSpPr txBox="1"/>
          <p:nvPr/>
        </p:nvSpPr>
        <p:spPr>
          <a:xfrm>
            <a:off x="5837582" y="302321"/>
            <a:ext cx="6096000" cy="76944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4400" b="1" i="0" u="none" strike="noStrike" kern="1200" cap="none" spc="0" normalizeH="0" baseline="0" noProof="0" dirty="0">
                <a:ln>
                  <a:noFill/>
                </a:ln>
                <a:solidFill>
                  <a:srgbClr val="002060"/>
                </a:solidFill>
                <a:effectLst/>
                <a:uLnTx/>
                <a:uFillTx/>
                <a:ea typeface="+mn-ea"/>
                <a:cs typeface="+mn-cs"/>
              </a:rPr>
              <a:t>National Wildlife Refuges</a:t>
            </a:r>
          </a:p>
        </p:txBody>
      </p:sp>
    </p:spTree>
    <p:extLst>
      <p:ext uri="{BB962C8B-B14F-4D97-AF65-F5344CB8AC3E}">
        <p14:creationId xmlns:p14="http://schemas.microsoft.com/office/powerpoint/2010/main" val="5504334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C681C32C-7AFC-4BB3-9088-65CBDFC5D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a:extLst>
              <a:ext uri="{FF2B5EF4-FFF2-40B4-BE49-F238E27FC236}">
                <a16:creationId xmlns:a16="http://schemas.microsoft.com/office/drawing/2014/main" id="{AED114B5-A0B3-4140-D9D5-047341091A90}"/>
              </a:ext>
            </a:extLst>
          </p:cNvPr>
          <p:cNvPicPr>
            <a:picLocks noChangeAspect="1"/>
          </p:cNvPicPr>
          <p:nvPr/>
        </p:nvPicPr>
        <p:blipFill rotWithShape="1">
          <a:blip r:embed="rId3" cstate="screen">
            <a:extLst>
              <a:ext uri="{28A0092B-C50C-407E-A947-70E740481C1C}">
                <a14:useLocalDpi xmlns:a14="http://schemas.microsoft.com/office/drawing/2010/main" val="0"/>
              </a:ext>
            </a:extLst>
          </a:blip>
          <a:srcRect/>
          <a:stretch/>
        </p:blipFill>
        <p:spPr>
          <a:xfrm>
            <a:off x="20" y="432"/>
            <a:ext cx="12191980" cy="3978901"/>
          </a:xfrm>
          <a:prstGeom prst="rect">
            <a:avLst/>
          </a:prstGeom>
        </p:spPr>
      </p:pic>
      <p:sp>
        <p:nvSpPr>
          <p:cNvPr id="3" name="TextBox 2">
            <a:extLst>
              <a:ext uri="{FF2B5EF4-FFF2-40B4-BE49-F238E27FC236}">
                <a16:creationId xmlns:a16="http://schemas.microsoft.com/office/drawing/2014/main" id="{D4E632D4-9E73-8C95-CB2B-DB9B6B007917}"/>
              </a:ext>
            </a:extLst>
          </p:cNvPr>
          <p:cNvSpPr txBox="1"/>
          <p:nvPr/>
        </p:nvSpPr>
        <p:spPr>
          <a:xfrm>
            <a:off x="152400" y="4077086"/>
            <a:ext cx="11794067" cy="2302506"/>
          </a:xfrm>
          <a:prstGeom prst="rect">
            <a:avLst/>
          </a:prstGeom>
        </p:spPr>
        <p:txBody>
          <a:bodyPr vert="horz" lIns="91440" tIns="45720" rIns="91440" bIns="45720" rtlCol="0">
            <a:normAutofit/>
          </a:bodyPr>
          <a:lstStyle/>
          <a:p>
            <a:pPr>
              <a:lnSpc>
                <a:spcPct val="90000"/>
              </a:lnSpc>
              <a:spcAft>
                <a:spcPts val="600"/>
              </a:spcAft>
            </a:pPr>
            <a:r>
              <a:rPr lang="en-US" sz="2400" b="0" i="0" dirty="0">
                <a:solidFill>
                  <a:srgbClr val="002060"/>
                </a:solidFill>
                <a:effectLst/>
              </a:rPr>
              <a:t>The National Fish Hatchery System raises and stocks over 98 million aquatic species every year to support recreational fishing, Tribal subsistence fisheries, and the recovery and restoration of imperiled species. National fish hatcheries across the country work with states and Tribes to produce and distribute fish for recreational and conservation purposes and provide refuge for endangered species. Every year we raise approximately 73 fish species like walleye, pallid sturgeon, brown trout, and Atlantic salmon.</a:t>
            </a:r>
            <a:endParaRPr lang="en-US" sz="2400" dirty="0">
              <a:solidFill>
                <a:srgbClr val="002060"/>
              </a:solidFill>
            </a:endParaRPr>
          </a:p>
        </p:txBody>
      </p:sp>
      <p:sp>
        <p:nvSpPr>
          <p:cNvPr id="13" name="Rectangle 12">
            <a:extLst>
              <a:ext uri="{FF2B5EF4-FFF2-40B4-BE49-F238E27FC236}">
                <a16:creationId xmlns:a16="http://schemas.microsoft.com/office/drawing/2014/main" id="{199C0ED0-69DE-4C31-A5CF-E2A46FD302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0">
                <a:schemeClr val="accent1"/>
              </a:gs>
              <a:gs pos="78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8D42B8BD-40AF-488E-8A79-D7256C9172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0">
                <a:srgbClr val="000000">
                  <a:alpha val="63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3448834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9" name="Rectangle 68">
            <a:extLst>
              <a:ext uri="{FF2B5EF4-FFF2-40B4-BE49-F238E27FC236}">
                <a16:creationId xmlns:a16="http://schemas.microsoft.com/office/drawing/2014/main" id="{928F64C6-FE22-4FC1-A763-DFCC514811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4261224" y="4577975"/>
            <a:ext cx="7539349" cy="1899827"/>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le 1">
            <a:extLst>
              <a:ext uri="{FF2B5EF4-FFF2-40B4-BE49-F238E27FC236}">
                <a16:creationId xmlns:a16="http://schemas.microsoft.com/office/drawing/2014/main" id="{6E3BAABD-A425-FBF2-3D48-46841F2BDC76}"/>
              </a:ext>
            </a:extLst>
          </p:cNvPr>
          <p:cNvSpPr txBox="1">
            <a:spLocks/>
          </p:cNvSpPr>
          <p:nvPr/>
        </p:nvSpPr>
        <p:spPr>
          <a:xfrm>
            <a:off x="4719932" y="4792904"/>
            <a:ext cx="5486401" cy="862031"/>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Aft>
                <a:spcPts val="600"/>
              </a:spcAft>
            </a:pPr>
            <a:r>
              <a:rPr lang="en-US" b="1" kern="1200" dirty="0">
                <a:solidFill>
                  <a:srgbClr val="FFFFFF"/>
                </a:solidFill>
                <a:latin typeface="+mn-lt"/>
                <a:ea typeface="+mj-ea"/>
                <a:cs typeface="+mj-cs"/>
              </a:rPr>
              <a:t>Emergency Response </a:t>
            </a:r>
          </a:p>
        </p:txBody>
      </p:sp>
      <p:pic>
        <p:nvPicPr>
          <p:cNvPr id="7" name="Picture 6">
            <a:extLst>
              <a:ext uri="{FF2B5EF4-FFF2-40B4-BE49-F238E27FC236}">
                <a16:creationId xmlns:a16="http://schemas.microsoft.com/office/drawing/2014/main" id="{CECFCAA4-D700-ED1E-091C-E2D8D7D938B5}"/>
              </a:ext>
            </a:extLst>
          </p:cNvPr>
          <p:cNvPicPr>
            <a:picLocks noChangeAspect="1"/>
          </p:cNvPicPr>
          <p:nvPr/>
        </p:nvPicPr>
        <p:blipFill rotWithShape="1">
          <a:blip r:embed="rId3" cstate="screen">
            <a:extLst>
              <a:ext uri="{28A0092B-C50C-407E-A947-70E740481C1C}">
                <a14:useLocalDpi xmlns:a14="http://schemas.microsoft.com/office/drawing/2010/main" val="0"/>
              </a:ext>
            </a:extLst>
          </a:blip>
          <a:srcRect b="-3"/>
          <a:stretch/>
        </p:blipFill>
        <p:spPr>
          <a:xfrm>
            <a:off x="307840" y="321732"/>
            <a:ext cx="3793472" cy="4111323"/>
          </a:xfrm>
          <a:prstGeom prst="rect">
            <a:avLst/>
          </a:prstGeom>
        </p:spPr>
      </p:pic>
      <p:pic>
        <p:nvPicPr>
          <p:cNvPr id="12" name="Picture 11">
            <a:extLst>
              <a:ext uri="{FF2B5EF4-FFF2-40B4-BE49-F238E27FC236}">
                <a16:creationId xmlns:a16="http://schemas.microsoft.com/office/drawing/2014/main" id="{A2A9711B-F7ED-974D-7D72-D331B9D64956}"/>
              </a:ext>
            </a:extLst>
          </p:cNvPr>
          <p:cNvPicPr>
            <a:picLocks noChangeAspect="1"/>
          </p:cNvPicPr>
          <p:nvPr/>
        </p:nvPicPr>
        <p:blipFill rotWithShape="1">
          <a:blip r:embed="rId4" cstate="screen">
            <a:extLst>
              <a:ext uri="{28A0092B-C50C-407E-A947-70E740481C1C}">
                <a14:useLocalDpi xmlns:a14="http://schemas.microsoft.com/office/drawing/2010/main" val="0"/>
              </a:ext>
            </a:extLst>
          </a:blip>
          <a:srcRect/>
          <a:stretch/>
        </p:blipFill>
        <p:spPr>
          <a:xfrm>
            <a:off x="4194959" y="321734"/>
            <a:ext cx="3797570" cy="2010551"/>
          </a:xfrm>
          <a:prstGeom prst="rect">
            <a:avLst/>
          </a:prstGeom>
        </p:spPr>
      </p:pic>
      <p:pic>
        <p:nvPicPr>
          <p:cNvPr id="14" name="Picture 13">
            <a:extLst>
              <a:ext uri="{FF2B5EF4-FFF2-40B4-BE49-F238E27FC236}">
                <a16:creationId xmlns:a16="http://schemas.microsoft.com/office/drawing/2014/main" id="{524FEC1E-E9EC-859F-E4F3-A5D40B57960B}"/>
              </a:ext>
            </a:extLst>
          </p:cNvPr>
          <p:cNvPicPr>
            <a:picLocks noChangeAspect="1"/>
          </p:cNvPicPr>
          <p:nvPr/>
        </p:nvPicPr>
        <p:blipFill rotWithShape="1">
          <a:blip r:embed="rId5" cstate="screen">
            <a:extLst>
              <a:ext uri="{28A0092B-C50C-407E-A947-70E740481C1C}">
                <a14:useLocalDpi xmlns:a14="http://schemas.microsoft.com/office/drawing/2010/main" val="0"/>
              </a:ext>
            </a:extLst>
          </a:blip>
          <a:srcRect/>
          <a:stretch/>
        </p:blipFill>
        <p:spPr>
          <a:xfrm>
            <a:off x="4190180" y="2422097"/>
            <a:ext cx="3794760" cy="2013804"/>
          </a:xfrm>
          <a:prstGeom prst="rect">
            <a:avLst/>
          </a:prstGeom>
        </p:spPr>
      </p:pic>
      <p:pic>
        <p:nvPicPr>
          <p:cNvPr id="10" name="Picture 9">
            <a:extLst>
              <a:ext uri="{FF2B5EF4-FFF2-40B4-BE49-F238E27FC236}">
                <a16:creationId xmlns:a16="http://schemas.microsoft.com/office/drawing/2014/main" id="{2F8C1192-FF67-87E8-2AA6-E6B7AF2E628F}"/>
              </a:ext>
            </a:extLst>
          </p:cNvPr>
          <p:cNvPicPr>
            <a:picLocks noChangeAspect="1"/>
          </p:cNvPicPr>
          <p:nvPr/>
        </p:nvPicPr>
        <p:blipFill rotWithShape="1">
          <a:blip r:embed="rId6" cstate="screen">
            <a:extLst>
              <a:ext uri="{28A0092B-C50C-407E-A947-70E740481C1C}">
                <a14:useLocalDpi xmlns:a14="http://schemas.microsoft.com/office/drawing/2010/main" val="0"/>
              </a:ext>
            </a:extLst>
          </a:blip>
          <a:srcRect/>
          <a:stretch/>
        </p:blipFill>
        <p:spPr>
          <a:xfrm>
            <a:off x="8086176" y="321733"/>
            <a:ext cx="3797984" cy="4111321"/>
          </a:xfrm>
          <a:prstGeom prst="rect">
            <a:avLst/>
          </a:prstGeom>
        </p:spPr>
      </p:pic>
      <p:pic>
        <p:nvPicPr>
          <p:cNvPr id="9" name="Picture 8">
            <a:extLst>
              <a:ext uri="{FF2B5EF4-FFF2-40B4-BE49-F238E27FC236}">
                <a16:creationId xmlns:a16="http://schemas.microsoft.com/office/drawing/2014/main" id="{A7F14419-792E-F260-0E75-42FF00D40237}"/>
              </a:ext>
            </a:extLst>
          </p:cNvPr>
          <p:cNvPicPr>
            <a:picLocks noChangeAspect="1"/>
          </p:cNvPicPr>
          <p:nvPr/>
        </p:nvPicPr>
        <p:blipFill rotWithShape="1">
          <a:blip r:embed="rId7" cstate="screen">
            <a:extLst>
              <a:ext uri="{28A0092B-C50C-407E-A947-70E740481C1C}">
                <a14:useLocalDpi xmlns:a14="http://schemas.microsoft.com/office/drawing/2010/main" val="0"/>
              </a:ext>
            </a:extLst>
          </a:blip>
          <a:srcRect/>
          <a:stretch/>
        </p:blipFill>
        <p:spPr>
          <a:xfrm>
            <a:off x="307840" y="4525715"/>
            <a:ext cx="3794760" cy="2010551"/>
          </a:xfrm>
          <a:prstGeom prst="rect">
            <a:avLst/>
          </a:prstGeom>
        </p:spPr>
      </p:pic>
      <p:cxnSp>
        <p:nvCxnSpPr>
          <p:cNvPr id="71" name="Straight Connector 70">
            <a:extLst>
              <a:ext uri="{FF2B5EF4-FFF2-40B4-BE49-F238E27FC236}">
                <a16:creationId xmlns:a16="http://schemas.microsoft.com/office/drawing/2014/main" id="{5C34627B-48E6-4F4D-B843-97717A86B49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19934" y="5694097"/>
            <a:ext cx="54864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604057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Title 5">
            <a:extLst>
              <a:ext uri="{FF2B5EF4-FFF2-40B4-BE49-F238E27FC236}">
                <a16:creationId xmlns:a16="http://schemas.microsoft.com/office/drawing/2014/main" id="{C5120AF1-0278-4B0D-9D5E-24F51EC54114}"/>
              </a:ext>
            </a:extLst>
          </p:cNvPr>
          <p:cNvSpPr txBox="1">
            <a:spLocks/>
          </p:cNvSpPr>
          <p:nvPr/>
        </p:nvSpPr>
        <p:spPr>
          <a:xfrm>
            <a:off x="367749" y="540185"/>
            <a:ext cx="7530547" cy="1089659"/>
          </a:xfrm>
          <a:prstGeom prst="rect">
            <a:avLst/>
          </a:prstGeom>
        </p:spPr>
        <p:txBody>
          <a:bodyPr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solidFill>
                  <a:srgbClr val="FFFFFF"/>
                </a:solidFill>
                <a:latin typeface="+mn-lt"/>
              </a:rPr>
              <a:t>Emergency Response</a:t>
            </a:r>
          </a:p>
        </p:txBody>
      </p:sp>
      <p:sp>
        <p:nvSpPr>
          <p:cNvPr id="3" name="TextBox 2">
            <a:extLst>
              <a:ext uri="{FF2B5EF4-FFF2-40B4-BE49-F238E27FC236}">
                <a16:creationId xmlns:a16="http://schemas.microsoft.com/office/drawing/2014/main" id="{D7736DCC-E288-CAB6-2CD1-75017B79198A}"/>
              </a:ext>
            </a:extLst>
          </p:cNvPr>
          <p:cNvSpPr txBox="1"/>
          <p:nvPr/>
        </p:nvSpPr>
        <p:spPr>
          <a:xfrm>
            <a:off x="417443" y="2623428"/>
            <a:ext cx="11529392" cy="3170099"/>
          </a:xfrm>
          <a:prstGeom prst="rect">
            <a:avLst/>
          </a:prstGeom>
          <a:noFill/>
        </p:spPr>
        <p:txBody>
          <a:bodyPr wrap="square">
            <a:spAutoFit/>
          </a:bodyPr>
          <a:lstStyle/>
          <a:p>
            <a:r>
              <a:rPr lang="en-US" sz="4000" dirty="0">
                <a:solidFill>
                  <a:srgbClr val="002060"/>
                </a:solidFill>
              </a:rPr>
              <a:t>Safety and Health supports the FWS emergency management efforts by providing expertise in the safety and health as needed by the service Emergency Management staff, regional leaders, and incident command teams.</a:t>
            </a:r>
          </a:p>
        </p:txBody>
      </p:sp>
    </p:spTree>
    <p:extLst>
      <p:ext uri="{BB962C8B-B14F-4D97-AF65-F5344CB8AC3E}">
        <p14:creationId xmlns:p14="http://schemas.microsoft.com/office/powerpoint/2010/main" val="30851547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A4613809-0043-BF3C-8067-FB85B7AC72DE}"/>
              </a:ext>
            </a:extLst>
          </p:cNvPr>
          <p:cNvSpPr txBox="1"/>
          <p:nvPr/>
        </p:nvSpPr>
        <p:spPr>
          <a:xfrm>
            <a:off x="326187" y="2085108"/>
            <a:ext cx="6351704" cy="4537365"/>
          </a:xfrm>
          <a:prstGeom prst="rect">
            <a:avLst/>
          </a:prstGeom>
        </p:spPr>
        <p:txBody>
          <a:bodyPr vert="horz" lIns="91440" tIns="45720" rIns="91440" bIns="45720" rtlCol="0">
            <a:normAutofit/>
          </a:bodyPr>
          <a:lstStyle/>
          <a:p>
            <a:pPr marL="342900" indent="-342900">
              <a:spcAft>
                <a:spcPts val="2400"/>
              </a:spcAft>
              <a:buClr>
                <a:srgbClr val="002060"/>
              </a:buClr>
              <a:buFont typeface="Wingdings" panose="05000000000000000000" pitchFamily="2" charset="2"/>
              <a:buChar char="§"/>
            </a:pPr>
            <a:r>
              <a:rPr lang="en-US" sz="2600" dirty="0">
                <a:solidFill>
                  <a:srgbClr val="002060"/>
                </a:solidFill>
              </a:rPr>
              <a:t>Safety Operations has the lead within FWS for protecting employees during emergency response operations.</a:t>
            </a:r>
          </a:p>
          <a:p>
            <a:pPr marL="342900" indent="-342900">
              <a:spcAft>
                <a:spcPts val="2400"/>
              </a:spcAft>
              <a:buClr>
                <a:srgbClr val="002060"/>
              </a:buClr>
              <a:buFont typeface="Wingdings" panose="05000000000000000000" pitchFamily="2" charset="2"/>
              <a:buChar char="§"/>
            </a:pPr>
            <a:r>
              <a:rPr lang="en-US" sz="2600" dirty="0">
                <a:solidFill>
                  <a:srgbClr val="002060"/>
                </a:solidFill>
              </a:rPr>
              <a:t>Safety also coordinates with the Geographic Emergency Management and Physical Security Managers (GEMPS).</a:t>
            </a:r>
          </a:p>
          <a:p>
            <a:pPr marL="342900" indent="-342900">
              <a:spcAft>
                <a:spcPts val="2400"/>
              </a:spcAft>
              <a:buClr>
                <a:srgbClr val="002060"/>
              </a:buClr>
              <a:buFont typeface="Wingdings" panose="05000000000000000000" pitchFamily="2" charset="2"/>
              <a:buChar char="§"/>
            </a:pPr>
            <a:r>
              <a:rPr lang="en-US" sz="2600" dirty="0">
                <a:solidFill>
                  <a:srgbClr val="002060"/>
                </a:solidFill>
              </a:rPr>
              <a:t>The GEMPs are in East, West and Central.</a:t>
            </a:r>
          </a:p>
          <a:p>
            <a:pPr indent="-228600">
              <a:lnSpc>
                <a:spcPct val="90000"/>
              </a:lnSpc>
              <a:spcAft>
                <a:spcPts val="600"/>
              </a:spcAft>
              <a:buFont typeface="Arial" panose="020B0604020202020204" pitchFamily="34" charset="0"/>
              <a:buChar char="•"/>
            </a:pPr>
            <a:endParaRPr lang="en-US" sz="2000" dirty="0"/>
          </a:p>
        </p:txBody>
      </p:sp>
      <p:pic>
        <p:nvPicPr>
          <p:cNvPr id="4" name="Picture 3">
            <a:extLst>
              <a:ext uri="{FF2B5EF4-FFF2-40B4-BE49-F238E27FC236}">
                <a16:creationId xmlns:a16="http://schemas.microsoft.com/office/drawing/2014/main" id="{5D35797B-2EB3-77AA-D4AE-509187733AF0}"/>
              </a:ext>
            </a:extLst>
          </p:cNvPr>
          <p:cNvPicPr>
            <a:picLocks noChangeAspect="1"/>
          </p:cNvPicPr>
          <p:nvPr/>
        </p:nvPicPr>
        <p:blipFill rotWithShape="1">
          <a:blip r:embed="rId3" cstate="screen">
            <a:extLst>
              <a:ext uri="{28A0092B-C50C-407E-A947-70E740481C1C}">
                <a14:useLocalDpi xmlns:a14="http://schemas.microsoft.com/office/drawing/2010/main" val="0"/>
              </a:ext>
            </a:extLst>
          </a:blip>
          <a:srcRect/>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
        <p:nvSpPr>
          <p:cNvPr id="5" name="Title 5">
            <a:extLst>
              <a:ext uri="{FF2B5EF4-FFF2-40B4-BE49-F238E27FC236}">
                <a16:creationId xmlns:a16="http://schemas.microsoft.com/office/drawing/2014/main" id="{CF18CCD5-2C86-878D-E040-8F8511C1803D}"/>
              </a:ext>
            </a:extLst>
          </p:cNvPr>
          <p:cNvSpPr txBox="1">
            <a:spLocks/>
          </p:cNvSpPr>
          <p:nvPr/>
        </p:nvSpPr>
        <p:spPr>
          <a:xfrm>
            <a:off x="243059" y="616385"/>
            <a:ext cx="6732705" cy="1089659"/>
          </a:xfrm>
          <a:prstGeom prst="rect">
            <a:avLst/>
          </a:prstGeom>
        </p:spPr>
        <p:txBody>
          <a:bodyPr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a:solidFill>
                  <a:srgbClr val="002060"/>
                </a:solidFill>
                <a:latin typeface="+mn-lt"/>
              </a:rPr>
              <a:t>Emergency Response</a:t>
            </a:r>
          </a:p>
        </p:txBody>
      </p:sp>
    </p:spTree>
    <p:extLst>
      <p:ext uri="{BB962C8B-B14F-4D97-AF65-F5344CB8AC3E}">
        <p14:creationId xmlns:p14="http://schemas.microsoft.com/office/powerpoint/2010/main" val="36724453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Title 5">
            <a:extLst>
              <a:ext uri="{FF2B5EF4-FFF2-40B4-BE49-F238E27FC236}">
                <a16:creationId xmlns:a16="http://schemas.microsoft.com/office/drawing/2014/main" id="{C5120AF1-0278-4B0D-9D5E-24F51EC54114}"/>
              </a:ext>
            </a:extLst>
          </p:cNvPr>
          <p:cNvSpPr txBox="1">
            <a:spLocks/>
          </p:cNvSpPr>
          <p:nvPr/>
        </p:nvSpPr>
        <p:spPr>
          <a:xfrm>
            <a:off x="367749" y="540185"/>
            <a:ext cx="7530547" cy="1089659"/>
          </a:xfrm>
          <a:prstGeom prst="rect">
            <a:avLst/>
          </a:prstGeom>
        </p:spPr>
        <p:txBody>
          <a:bodyPr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solidFill>
                  <a:srgbClr val="FFFFFF"/>
                </a:solidFill>
                <a:latin typeface="+mn-lt"/>
              </a:rPr>
              <a:t>Emergency Response</a:t>
            </a:r>
          </a:p>
        </p:txBody>
      </p:sp>
      <p:sp>
        <p:nvSpPr>
          <p:cNvPr id="3" name="TextBox 2">
            <a:extLst>
              <a:ext uri="{FF2B5EF4-FFF2-40B4-BE49-F238E27FC236}">
                <a16:creationId xmlns:a16="http://schemas.microsoft.com/office/drawing/2014/main" id="{A4613809-0043-BF3C-8067-FB85B7AC72DE}"/>
              </a:ext>
            </a:extLst>
          </p:cNvPr>
          <p:cNvSpPr txBox="1"/>
          <p:nvPr/>
        </p:nvSpPr>
        <p:spPr>
          <a:xfrm>
            <a:off x="235744" y="2343550"/>
            <a:ext cx="11697840" cy="4262705"/>
          </a:xfrm>
          <a:prstGeom prst="rect">
            <a:avLst/>
          </a:prstGeom>
          <a:noFill/>
        </p:spPr>
        <p:txBody>
          <a:bodyPr wrap="square">
            <a:spAutoFit/>
          </a:bodyPr>
          <a:lstStyle/>
          <a:p>
            <a:pPr>
              <a:spcAft>
                <a:spcPts val="1800"/>
              </a:spcAft>
            </a:pPr>
            <a:r>
              <a:rPr lang="en-US" sz="2800" dirty="0">
                <a:solidFill>
                  <a:srgbClr val="002060"/>
                </a:solidFill>
              </a:rPr>
              <a:t>General responsibilities include:</a:t>
            </a:r>
          </a:p>
          <a:p>
            <a:pPr marL="457200" indent="-400050">
              <a:spcAft>
                <a:spcPts val="1800"/>
              </a:spcAft>
              <a:buFont typeface="Wingdings" panose="05000000000000000000" pitchFamily="2" charset="2"/>
              <a:buChar char="§"/>
            </a:pPr>
            <a:r>
              <a:rPr lang="en-US" sz="2800" dirty="0">
                <a:solidFill>
                  <a:srgbClr val="002060"/>
                </a:solidFill>
              </a:rPr>
              <a:t>Educating employees about preparedness</a:t>
            </a:r>
          </a:p>
          <a:p>
            <a:pPr marL="457200" indent="-400050">
              <a:spcAft>
                <a:spcPts val="1800"/>
              </a:spcAft>
              <a:buFont typeface="Wingdings" panose="05000000000000000000" pitchFamily="2" charset="2"/>
              <a:buChar char="§"/>
            </a:pPr>
            <a:r>
              <a:rPr lang="en-US" sz="2800" dirty="0">
                <a:solidFill>
                  <a:srgbClr val="002060"/>
                </a:solidFill>
              </a:rPr>
              <a:t>Ensuring the FWS employees are accounted for following an event</a:t>
            </a:r>
          </a:p>
          <a:p>
            <a:pPr marL="457200" indent="-400050">
              <a:spcAft>
                <a:spcPts val="1800"/>
              </a:spcAft>
              <a:buFont typeface="Wingdings" panose="05000000000000000000" pitchFamily="2" charset="2"/>
              <a:buChar char="§"/>
            </a:pPr>
            <a:r>
              <a:rPr lang="en-US" sz="2800" dirty="0">
                <a:solidFill>
                  <a:srgbClr val="002060"/>
                </a:solidFill>
              </a:rPr>
              <a:t>Keeping impacted employees and supervisors informed of ongoing preparedness and response efforts</a:t>
            </a:r>
          </a:p>
          <a:p>
            <a:pPr marL="457200" indent="-400050">
              <a:spcAft>
                <a:spcPts val="1800"/>
              </a:spcAft>
              <a:buFont typeface="Wingdings" panose="05000000000000000000" pitchFamily="2" charset="2"/>
              <a:buChar char="§"/>
            </a:pPr>
            <a:r>
              <a:rPr lang="en-US" sz="2800" dirty="0">
                <a:solidFill>
                  <a:srgbClr val="002060"/>
                </a:solidFill>
              </a:rPr>
              <a:t>Informing leadership of response efforts and employee status</a:t>
            </a:r>
          </a:p>
          <a:p>
            <a:pPr marL="457200" indent="-400050">
              <a:spcAft>
                <a:spcPts val="1800"/>
              </a:spcAft>
              <a:buFont typeface="Wingdings" panose="05000000000000000000" pitchFamily="2" charset="2"/>
              <a:buChar char="§"/>
            </a:pPr>
            <a:r>
              <a:rPr lang="en-US" sz="2800" dirty="0">
                <a:solidFill>
                  <a:srgbClr val="002060"/>
                </a:solidFill>
              </a:rPr>
              <a:t>Working with response teams ensure safe operations</a:t>
            </a:r>
          </a:p>
        </p:txBody>
      </p:sp>
    </p:spTree>
    <p:extLst>
      <p:ext uri="{BB962C8B-B14F-4D97-AF65-F5344CB8AC3E}">
        <p14:creationId xmlns:p14="http://schemas.microsoft.com/office/powerpoint/2010/main" val="8805122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Title 5">
            <a:extLst>
              <a:ext uri="{FF2B5EF4-FFF2-40B4-BE49-F238E27FC236}">
                <a16:creationId xmlns:a16="http://schemas.microsoft.com/office/drawing/2014/main" id="{C5120AF1-0278-4B0D-9D5E-24F51EC54114}"/>
              </a:ext>
            </a:extLst>
          </p:cNvPr>
          <p:cNvSpPr txBox="1">
            <a:spLocks/>
          </p:cNvSpPr>
          <p:nvPr/>
        </p:nvSpPr>
        <p:spPr>
          <a:xfrm>
            <a:off x="367749" y="540185"/>
            <a:ext cx="7530547" cy="1089659"/>
          </a:xfrm>
          <a:prstGeom prst="rect">
            <a:avLst/>
          </a:prstGeom>
        </p:spPr>
        <p:txBody>
          <a:bodyPr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solidFill>
                  <a:srgbClr val="FFFFFF"/>
                </a:solidFill>
                <a:latin typeface="+mn-lt"/>
              </a:rPr>
              <a:t>Types of Emergency Response</a:t>
            </a:r>
          </a:p>
        </p:txBody>
      </p:sp>
      <p:sp>
        <p:nvSpPr>
          <p:cNvPr id="2" name="TextBox 1">
            <a:extLst>
              <a:ext uri="{FF2B5EF4-FFF2-40B4-BE49-F238E27FC236}">
                <a16:creationId xmlns:a16="http://schemas.microsoft.com/office/drawing/2014/main" id="{199E64A8-D5DE-2D07-DBB5-730F30301961}"/>
              </a:ext>
            </a:extLst>
          </p:cNvPr>
          <p:cNvSpPr txBox="1"/>
          <p:nvPr/>
        </p:nvSpPr>
        <p:spPr>
          <a:xfrm>
            <a:off x="514773" y="2435883"/>
            <a:ext cx="5513919" cy="3877985"/>
          </a:xfrm>
          <a:prstGeom prst="rect">
            <a:avLst/>
          </a:prstGeom>
          <a:noFill/>
        </p:spPr>
        <p:txBody>
          <a:bodyPr wrap="square" rtlCol="0">
            <a:spAutoFit/>
          </a:bodyPr>
          <a:lstStyle/>
          <a:p>
            <a:r>
              <a:rPr lang="en-US" sz="2400" b="1" dirty="0">
                <a:solidFill>
                  <a:srgbClr val="002060"/>
                </a:solidFill>
              </a:rPr>
              <a:t>Most agency types of responses:</a:t>
            </a:r>
          </a:p>
          <a:p>
            <a:endParaRPr lang="en-US" sz="2400" dirty="0">
              <a:solidFill>
                <a:srgbClr val="002060"/>
              </a:solidFill>
            </a:endParaRPr>
          </a:p>
          <a:p>
            <a:pPr marL="342900" indent="-342900">
              <a:spcAft>
                <a:spcPts val="600"/>
              </a:spcAft>
              <a:buFont typeface="Wingdings" panose="05000000000000000000" pitchFamily="2" charset="2"/>
              <a:buChar char="§"/>
            </a:pPr>
            <a:r>
              <a:rPr lang="en-US" sz="2400" dirty="0">
                <a:solidFill>
                  <a:srgbClr val="002060"/>
                </a:solidFill>
                <a:latin typeface="Calibri" panose="020F0502020204030204"/>
              </a:rPr>
              <a:t>Earthquakes</a:t>
            </a:r>
          </a:p>
          <a:p>
            <a:pPr marL="342900" indent="-342900">
              <a:spcAft>
                <a:spcPts val="600"/>
              </a:spcAft>
              <a:buFont typeface="Wingdings" panose="05000000000000000000" pitchFamily="2" charset="2"/>
              <a:buChar char="§"/>
            </a:pPr>
            <a:r>
              <a:rPr lang="en-US" sz="2400" dirty="0">
                <a:solidFill>
                  <a:srgbClr val="002060"/>
                </a:solidFill>
                <a:latin typeface="Calibri" panose="020F0502020204030204"/>
              </a:rPr>
              <a:t>Floods</a:t>
            </a:r>
          </a:p>
          <a:p>
            <a:pPr marL="342900" indent="-342900">
              <a:spcAft>
                <a:spcPts val="600"/>
              </a:spcAft>
              <a:buFont typeface="Wingdings" panose="05000000000000000000" pitchFamily="2" charset="2"/>
              <a:buChar char="§"/>
            </a:pPr>
            <a:r>
              <a:rPr lang="en-US" sz="2400" dirty="0">
                <a:solidFill>
                  <a:srgbClr val="002060"/>
                </a:solidFill>
                <a:latin typeface="Calibri" panose="020F0502020204030204"/>
              </a:rPr>
              <a:t>Hurricanes</a:t>
            </a:r>
          </a:p>
          <a:p>
            <a:pPr marL="342900" indent="-342900">
              <a:spcAft>
                <a:spcPts val="600"/>
              </a:spcAft>
              <a:buFont typeface="Wingdings" panose="05000000000000000000" pitchFamily="2" charset="2"/>
              <a:buChar char="§"/>
            </a:pPr>
            <a:r>
              <a:rPr lang="en-US" sz="2400" dirty="0">
                <a:solidFill>
                  <a:srgbClr val="002060"/>
                </a:solidFill>
                <a:latin typeface="Calibri" panose="020F0502020204030204"/>
              </a:rPr>
              <a:t>Oil Spills</a:t>
            </a:r>
          </a:p>
          <a:p>
            <a:pPr marL="342900" indent="-342900">
              <a:spcAft>
                <a:spcPts val="600"/>
              </a:spcAft>
              <a:buFont typeface="Wingdings" panose="05000000000000000000" pitchFamily="2" charset="2"/>
              <a:buChar char="§"/>
            </a:pPr>
            <a:r>
              <a:rPr lang="en-US" sz="2400" dirty="0">
                <a:solidFill>
                  <a:srgbClr val="002060"/>
                </a:solidFill>
                <a:latin typeface="Calibri" panose="020F0502020204030204"/>
              </a:rPr>
              <a:t>Snowstorms</a:t>
            </a:r>
          </a:p>
          <a:p>
            <a:pPr marL="342900" indent="-342900">
              <a:spcAft>
                <a:spcPts val="600"/>
              </a:spcAft>
              <a:buFont typeface="Wingdings" panose="05000000000000000000" pitchFamily="2" charset="2"/>
              <a:buChar char="§"/>
            </a:pPr>
            <a:r>
              <a:rPr lang="en-US" sz="2400" dirty="0">
                <a:solidFill>
                  <a:srgbClr val="002060"/>
                </a:solidFill>
                <a:latin typeface="Calibri" panose="020F0502020204030204"/>
              </a:rPr>
              <a:t>Tornados</a:t>
            </a:r>
          </a:p>
          <a:p>
            <a:pPr marL="342900" indent="-342900">
              <a:spcAft>
                <a:spcPts val="600"/>
              </a:spcAft>
              <a:buFont typeface="Wingdings" panose="05000000000000000000" pitchFamily="2" charset="2"/>
              <a:buChar char="§"/>
            </a:pPr>
            <a:r>
              <a:rPr lang="en-US" sz="2400" dirty="0">
                <a:solidFill>
                  <a:srgbClr val="002060"/>
                </a:solidFill>
                <a:latin typeface="Calibri" panose="020F0502020204030204"/>
              </a:rPr>
              <a:t>Volcanoes</a:t>
            </a:r>
          </a:p>
        </p:txBody>
      </p:sp>
      <p:sp>
        <p:nvSpPr>
          <p:cNvPr id="8" name="TextBox 7">
            <a:extLst>
              <a:ext uri="{FF2B5EF4-FFF2-40B4-BE49-F238E27FC236}">
                <a16:creationId xmlns:a16="http://schemas.microsoft.com/office/drawing/2014/main" id="{E43760FC-6A09-5819-0F59-584899E31CAE}"/>
              </a:ext>
            </a:extLst>
          </p:cNvPr>
          <p:cNvSpPr txBox="1"/>
          <p:nvPr/>
        </p:nvSpPr>
        <p:spPr>
          <a:xfrm>
            <a:off x="6096000" y="2404734"/>
            <a:ext cx="5966460" cy="427040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2060"/>
                </a:solidFill>
                <a:effectLst/>
                <a:uLnTx/>
                <a:uFillTx/>
                <a:latin typeface="Calibri" panose="020F0502020204030204"/>
                <a:ea typeface="+mn-ea"/>
                <a:cs typeface="+mn-cs"/>
              </a:rPr>
              <a:t>Reponses specific to FWS:                                   </a:t>
            </a:r>
            <a:r>
              <a:rPr kumimoji="0" lang="en-US" sz="1400" b="1" i="0" u="none" strike="noStrike" kern="1200" cap="none" spc="0" normalizeH="0" baseline="0" noProof="0" dirty="0">
                <a:ln>
                  <a:noFill/>
                </a:ln>
                <a:solidFill>
                  <a:srgbClr val="002060"/>
                </a:solidFill>
                <a:effectLst/>
                <a:uLnTx/>
                <a:uFillTx/>
                <a:latin typeface="Calibri" panose="020F0502020204030204"/>
                <a:ea typeface="+mn-ea"/>
                <a:cs typeface="+mn-cs"/>
              </a:rPr>
              <a:t>(Not always FEMA ordered/internal to FWS)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002060"/>
              </a:solidFill>
              <a:effectLst/>
              <a:uLnTx/>
              <a:uFillTx/>
              <a:latin typeface="Calibri" panose="020F0502020204030204"/>
              <a:ea typeface="+mn-ea"/>
              <a:cs typeface="+mn-cs"/>
            </a:endParaRPr>
          </a:p>
          <a:p>
            <a:pPr marL="342900" marR="0" lvl="0" indent="-342900" fontAlgn="auto">
              <a:spcAft>
                <a:spcPts val="300"/>
              </a:spcAft>
              <a:buClrTx/>
              <a:buSzTx/>
              <a:buFont typeface="Wingdings" panose="05000000000000000000" pitchFamily="2" charset="2"/>
              <a:buChar char="§"/>
              <a:tabLst/>
              <a:defRPr/>
            </a:pPr>
            <a:r>
              <a:rPr lang="en-US" sz="2400" dirty="0">
                <a:solidFill>
                  <a:srgbClr val="002060"/>
                </a:solidFill>
                <a:latin typeface="Calibri" panose="020F0502020204030204"/>
              </a:rPr>
              <a:t>Zoonotic Diseases Mortality </a:t>
            </a:r>
          </a:p>
          <a:p>
            <a:pPr marL="342900" marR="0" lvl="0" indent="-342900" algn="l" defTabSz="914400" rtl="0" eaLnBrk="1" fontAlgn="auto" latinLnBrk="0" hangingPunct="1">
              <a:spcAft>
                <a:spcPts val="300"/>
              </a:spcAft>
              <a:buClrTx/>
              <a:buSzTx/>
              <a:buFont typeface="Wingdings" panose="05000000000000000000" pitchFamily="2" charset="2"/>
              <a:buChar char="§"/>
              <a:tabLst/>
              <a:defRPr/>
            </a:pPr>
            <a:r>
              <a:rPr kumimoji="0" lang="en-US" sz="2400" b="0" i="0" u="none" strike="noStrike" kern="1200" cap="none" spc="0" normalizeH="0" baseline="0" noProof="0" dirty="0">
                <a:ln>
                  <a:noFill/>
                </a:ln>
                <a:solidFill>
                  <a:srgbClr val="002060"/>
                </a:solidFill>
                <a:effectLst/>
                <a:uLnTx/>
                <a:uFillTx/>
                <a:latin typeface="Calibri" panose="020F0502020204030204"/>
                <a:ea typeface="+mn-ea"/>
                <a:cs typeface="+mn-cs"/>
              </a:rPr>
              <a:t>Event Response</a:t>
            </a:r>
          </a:p>
          <a:p>
            <a:pPr marL="800100" lvl="1" indent="-342900">
              <a:spcAft>
                <a:spcPts val="300"/>
              </a:spcAft>
              <a:buFont typeface="Wingdings" panose="05000000000000000000" pitchFamily="2" charset="2"/>
              <a:buChar char="§"/>
              <a:defRPr/>
            </a:pPr>
            <a:r>
              <a:rPr kumimoji="0" lang="en-US" sz="2400" b="0" i="0" u="none" strike="noStrike" kern="1200" cap="none" spc="0" normalizeH="0" baseline="0" noProof="0" dirty="0">
                <a:ln>
                  <a:noFill/>
                </a:ln>
                <a:solidFill>
                  <a:srgbClr val="002060"/>
                </a:solidFill>
                <a:effectLst/>
                <a:uLnTx/>
                <a:uFillTx/>
                <a:latin typeface="Calibri" panose="020F0502020204030204"/>
                <a:ea typeface="+mn-ea"/>
                <a:cs typeface="+mn-cs"/>
              </a:rPr>
              <a:t>Algal Blooms</a:t>
            </a:r>
          </a:p>
          <a:p>
            <a:pPr marL="800100" lvl="1" indent="-342900">
              <a:spcAft>
                <a:spcPts val="300"/>
              </a:spcAft>
              <a:buFont typeface="Wingdings" panose="05000000000000000000" pitchFamily="2" charset="2"/>
              <a:buChar char="§"/>
              <a:defRPr/>
            </a:pPr>
            <a:r>
              <a:rPr kumimoji="0" lang="en-US" sz="2400" b="0" i="0" u="none" strike="noStrike" kern="1200" cap="none" spc="0" normalizeH="0" baseline="0" noProof="0" dirty="0">
                <a:ln>
                  <a:noFill/>
                </a:ln>
                <a:solidFill>
                  <a:srgbClr val="002060"/>
                </a:solidFill>
                <a:effectLst/>
                <a:uLnTx/>
                <a:uFillTx/>
                <a:latin typeface="Calibri" panose="020F0502020204030204"/>
                <a:ea typeface="+mn-ea"/>
                <a:cs typeface="+mn-cs"/>
              </a:rPr>
              <a:t>Chronic Wasting </a:t>
            </a:r>
          </a:p>
          <a:p>
            <a:pPr marL="342900" marR="0" lvl="0" indent="-342900" algn="l" defTabSz="914400" rtl="0" eaLnBrk="1" fontAlgn="auto" latinLnBrk="0" hangingPunct="1">
              <a:spcAft>
                <a:spcPts val="300"/>
              </a:spcAft>
              <a:buClrTx/>
              <a:buSzTx/>
              <a:buFont typeface="Wingdings" panose="05000000000000000000" pitchFamily="2" charset="2"/>
              <a:buChar char="§"/>
              <a:tabLst/>
              <a:defRPr/>
            </a:pPr>
            <a:r>
              <a:rPr kumimoji="0" lang="en-US" sz="2400" b="0" i="0" u="none" strike="noStrike" kern="1200" cap="none" spc="0" normalizeH="0" baseline="0" noProof="0" dirty="0">
                <a:ln>
                  <a:noFill/>
                </a:ln>
                <a:solidFill>
                  <a:srgbClr val="002060"/>
                </a:solidFill>
                <a:effectLst/>
                <a:uLnTx/>
                <a:uFillTx/>
                <a:latin typeface="Calibri" panose="020F0502020204030204"/>
                <a:ea typeface="+mn-ea"/>
                <a:cs typeface="+mn-cs"/>
              </a:rPr>
              <a:t>Wildland Fires</a:t>
            </a:r>
          </a:p>
          <a:p>
            <a:pPr marL="342900" marR="0" lvl="0" indent="-342900" algn="l" defTabSz="914400" rtl="0" eaLnBrk="1" fontAlgn="auto" latinLnBrk="0" hangingPunct="1">
              <a:spcAft>
                <a:spcPts val="300"/>
              </a:spcAft>
              <a:buClrTx/>
              <a:buSzTx/>
              <a:buFont typeface="Wingdings" panose="05000000000000000000" pitchFamily="2" charset="2"/>
              <a:buChar char="§"/>
              <a:tabLst/>
              <a:defRPr/>
            </a:pPr>
            <a:r>
              <a:rPr kumimoji="0" lang="en-US" sz="2400" b="0" i="0" u="none" strike="noStrike" kern="1200" cap="none" spc="0" normalizeH="0" baseline="0" noProof="0" dirty="0">
                <a:ln>
                  <a:noFill/>
                </a:ln>
                <a:solidFill>
                  <a:srgbClr val="002060"/>
                </a:solidFill>
                <a:effectLst/>
                <a:uLnTx/>
                <a:uFillTx/>
                <a:latin typeface="Calibri" panose="020F0502020204030204"/>
                <a:ea typeface="+mn-ea"/>
                <a:cs typeface="+mn-cs"/>
              </a:rPr>
              <a:t>Wildlife Welfare Emergencies</a:t>
            </a:r>
          </a:p>
          <a:p>
            <a:pPr marL="800100" lvl="1" indent="-342900">
              <a:spcAft>
                <a:spcPts val="300"/>
              </a:spcAft>
              <a:buFont typeface="Wingdings" panose="05000000000000000000" pitchFamily="2" charset="2"/>
              <a:buChar char="§"/>
              <a:defRPr/>
            </a:pPr>
            <a:r>
              <a:rPr kumimoji="0" lang="en-US" sz="2400" b="0" i="0" u="none" strike="noStrike" kern="1200" cap="none" spc="0" normalizeH="0" baseline="0" noProof="0" dirty="0">
                <a:ln>
                  <a:noFill/>
                </a:ln>
                <a:solidFill>
                  <a:srgbClr val="002060"/>
                </a:solidFill>
                <a:effectLst/>
                <a:uLnTx/>
                <a:uFillTx/>
                <a:latin typeface="Calibri" panose="020F0502020204030204"/>
                <a:ea typeface="+mn-ea"/>
                <a:cs typeface="+mn-cs"/>
              </a:rPr>
              <a:t>Manatees</a:t>
            </a:r>
          </a:p>
          <a:p>
            <a:pPr marL="800100" lvl="1" indent="-342900">
              <a:spcAft>
                <a:spcPts val="300"/>
              </a:spcAft>
              <a:buFont typeface="Wingdings" panose="05000000000000000000" pitchFamily="2" charset="2"/>
              <a:buChar char="§"/>
              <a:defRPr/>
            </a:pPr>
            <a:r>
              <a:rPr kumimoji="0" lang="en-US" sz="2400" b="0" i="0" u="none" strike="noStrike" kern="1200" cap="none" spc="0" normalizeH="0" baseline="0" noProof="0" dirty="0">
                <a:ln>
                  <a:noFill/>
                </a:ln>
                <a:solidFill>
                  <a:srgbClr val="002060"/>
                </a:solidFill>
                <a:effectLst/>
                <a:uLnTx/>
                <a:uFillTx/>
                <a:latin typeface="Calibri" panose="020F0502020204030204"/>
                <a:ea typeface="+mn-ea"/>
                <a:cs typeface="+mn-cs"/>
              </a:rPr>
              <a:t>Bison Health</a:t>
            </a:r>
          </a:p>
        </p:txBody>
      </p:sp>
    </p:spTree>
    <p:extLst>
      <p:ext uri="{BB962C8B-B14F-4D97-AF65-F5344CB8AC3E}">
        <p14:creationId xmlns:p14="http://schemas.microsoft.com/office/powerpoint/2010/main" val="5378360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14" name="Rectangle 13">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19">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Freeform: Shape 21">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4" name="Rectangle 23">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a:extLst>
              <a:ext uri="{FF2B5EF4-FFF2-40B4-BE49-F238E27FC236}">
                <a16:creationId xmlns:a16="http://schemas.microsoft.com/office/drawing/2014/main" id="{1F83FE2F-BD8C-C66B-29B7-482001D6A3CC}"/>
              </a:ext>
            </a:extLst>
          </p:cNvPr>
          <p:cNvSpPr txBox="1"/>
          <p:nvPr/>
        </p:nvSpPr>
        <p:spPr>
          <a:xfrm>
            <a:off x="4140224" y="270164"/>
            <a:ext cx="7876516" cy="6324600"/>
          </a:xfrm>
          <a:prstGeom prst="rect">
            <a:avLst/>
          </a:prstGeom>
        </p:spPr>
        <p:txBody>
          <a:bodyPr vert="horz" lIns="91440" tIns="45720" rIns="91440" bIns="45720" rtlCol="0" anchor="ctr">
            <a:normAutofit/>
          </a:bodyPr>
          <a:lstStyle/>
          <a:p>
            <a:pPr marL="457200" indent="-457200">
              <a:spcAft>
                <a:spcPts val="3600"/>
              </a:spcAft>
              <a:buFont typeface="Wingdings" panose="05000000000000000000" pitchFamily="2" charset="2"/>
              <a:buChar char="§"/>
            </a:pPr>
            <a:r>
              <a:rPr lang="en-US" sz="2800" dirty="0">
                <a:solidFill>
                  <a:srgbClr val="002060"/>
                </a:solidFill>
              </a:rPr>
              <a:t>Regional Director’s sends memo guidance in establishing annual All-Hazard Disaster Plans (AHDP) review, updates, and submission to deal with major emergencies/disasters impacting Service assets that include Continuity of Operations Plan (COOP) and Mutual Aid template as well as employee assistance guidance.</a:t>
            </a:r>
          </a:p>
          <a:p>
            <a:pPr marL="457200" indent="-457200">
              <a:spcAft>
                <a:spcPts val="3600"/>
              </a:spcAft>
              <a:buFont typeface="Wingdings" panose="05000000000000000000" pitchFamily="2" charset="2"/>
              <a:buChar char="§"/>
            </a:pPr>
            <a:r>
              <a:rPr lang="en-US" sz="2800" dirty="0">
                <a:solidFill>
                  <a:srgbClr val="002060"/>
                </a:solidFill>
              </a:rPr>
              <a:t>Geographical Emergency Managers support regional effort for monitoring and implementing response plans for All-Hazards to include weather events.</a:t>
            </a:r>
            <a:endParaRPr lang="en-US" sz="2400" dirty="0"/>
          </a:p>
        </p:txBody>
      </p:sp>
      <p:sp>
        <p:nvSpPr>
          <p:cNvPr id="9" name="TextBox 8">
            <a:extLst>
              <a:ext uri="{FF2B5EF4-FFF2-40B4-BE49-F238E27FC236}">
                <a16:creationId xmlns:a16="http://schemas.microsoft.com/office/drawing/2014/main" id="{B029640B-3D38-F306-252E-9F2A19A83A19}"/>
              </a:ext>
            </a:extLst>
          </p:cNvPr>
          <p:cNvSpPr txBox="1"/>
          <p:nvPr/>
        </p:nvSpPr>
        <p:spPr>
          <a:xfrm>
            <a:off x="102398" y="3117586"/>
            <a:ext cx="3837142" cy="1311128"/>
          </a:xfrm>
          <a:prstGeom prst="rect">
            <a:avLst/>
          </a:prstGeom>
          <a:noFill/>
        </p:spPr>
        <p:txBody>
          <a:bodyPr wrap="square">
            <a:spAutoFit/>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kumimoji="0" lang="en-US" sz="4400" b="1" i="0" u="none" strike="noStrike" kern="1200" cap="none" spc="0" normalizeH="0" baseline="0" noProof="0" dirty="0">
                <a:ln>
                  <a:noFill/>
                </a:ln>
                <a:solidFill>
                  <a:schemeClr val="bg1"/>
                </a:solidFill>
                <a:effectLst/>
                <a:uLnTx/>
                <a:uFillTx/>
                <a:latin typeface="Calibri" panose="020F0502020204030204"/>
                <a:ea typeface="+mn-ea"/>
                <a:cs typeface="+mn-cs"/>
              </a:rPr>
              <a:t>Before a Response</a:t>
            </a:r>
            <a:endParaRPr kumimoji="0" lang="en-US" sz="4400" b="0" i="0" u="none" strike="noStrike" kern="1200" cap="none" spc="0" normalizeH="0" baseline="0" noProof="0" dirty="0">
              <a:ln>
                <a:noFill/>
              </a:ln>
              <a:solidFill>
                <a:schemeClr val="bg1"/>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57544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19">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a:extLst>
              <a:ext uri="{FF2B5EF4-FFF2-40B4-BE49-F238E27FC236}">
                <a16:creationId xmlns:a16="http://schemas.microsoft.com/office/drawing/2014/main" id="{1F83FE2F-BD8C-C66B-29B7-482001D6A3CC}"/>
              </a:ext>
            </a:extLst>
          </p:cNvPr>
          <p:cNvSpPr txBox="1"/>
          <p:nvPr/>
        </p:nvSpPr>
        <p:spPr>
          <a:xfrm>
            <a:off x="244911" y="1677351"/>
            <a:ext cx="11702174" cy="5043488"/>
          </a:xfrm>
          <a:prstGeom prst="rect">
            <a:avLst/>
          </a:prstGeom>
        </p:spPr>
        <p:txBody>
          <a:bodyPr vert="horz" lIns="91440" tIns="45720" rIns="91440" bIns="45720" rtlCol="0" anchor="ctr">
            <a:noAutofit/>
          </a:bodyPr>
          <a:lstStyle/>
          <a:p>
            <a:pPr>
              <a:spcAft>
                <a:spcPts val="2400"/>
              </a:spcAft>
            </a:pPr>
            <a:r>
              <a:rPr lang="en-US" sz="2400" dirty="0">
                <a:solidFill>
                  <a:srgbClr val="002060"/>
                </a:solidFill>
              </a:rPr>
              <a:t>In the event of tropical weather, emergencies/disasters impacting Service assets: </a:t>
            </a:r>
          </a:p>
          <a:p>
            <a:pPr lvl="1" indent="-342900">
              <a:spcAft>
                <a:spcPts val="2400"/>
              </a:spcAft>
              <a:buFont typeface="Wingdings" panose="05000000000000000000" pitchFamily="2" charset="2"/>
              <a:buChar char="§"/>
            </a:pPr>
            <a:r>
              <a:rPr lang="en-US" sz="2400" dirty="0">
                <a:solidFill>
                  <a:srgbClr val="002060"/>
                </a:solidFill>
              </a:rPr>
              <a:t>Regional Emergency Coordinators schedule general planning and response meetings with GEMPS, Programs Area Leads (PALs) and other keys personnel.</a:t>
            </a:r>
          </a:p>
          <a:p>
            <a:pPr lvl="1" indent="-342900">
              <a:spcAft>
                <a:spcPts val="2400"/>
              </a:spcAft>
              <a:buFont typeface="Wingdings" panose="05000000000000000000" pitchFamily="2" charset="2"/>
              <a:buChar char="§"/>
            </a:pPr>
            <a:r>
              <a:rPr lang="en-US" sz="2400" dirty="0">
                <a:solidFill>
                  <a:srgbClr val="002060"/>
                </a:solidFill>
              </a:rPr>
              <a:t>Stations implement All Hazards Deployment Plans  (AHDP) to include employee status reporting.</a:t>
            </a:r>
          </a:p>
          <a:p>
            <a:pPr lvl="1" indent="-342900">
              <a:spcAft>
                <a:spcPts val="2400"/>
              </a:spcAft>
              <a:buFont typeface="Wingdings" panose="05000000000000000000" pitchFamily="2" charset="2"/>
              <a:buChar char="§"/>
            </a:pPr>
            <a:r>
              <a:rPr lang="en-US" sz="2400" dirty="0">
                <a:solidFill>
                  <a:srgbClr val="002060"/>
                </a:solidFill>
              </a:rPr>
              <a:t>FEMA/FWS leadership will appoint the Incident Commander and Incident Management Team (levels vary: Type 1-Type 5)</a:t>
            </a:r>
          </a:p>
          <a:p>
            <a:pPr lvl="1" indent="-342900">
              <a:spcAft>
                <a:spcPts val="2400"/>
              </a:spcAft>
              <a:buFont typeface="Wingdings" panose="05000000000000000000" pitchFamily="2" charset="2"/>
              <a:buChar char="§"/>
            </a:pPr>
            <a:r>
              <a:rPr lang="en-US" sz="2400" dirty="0">
                <a:solidFill>
                  <a:srgbClr val="002060"/>
                </a:solidFill>
              </a:rPr>
              <a:t>FWS will make the determination for mobilizing of Special Operations Response Team (SORT) (if applicable) for employee accountability and initial damage assessment.</a:t>
            </a:r>
          </a:p>
        </p:txBody>
      </p:sp>
      <p:sp>
        <p:nvSpPr>
          <p:cNvPr id="3" name="TextBox 2">
            <a:extLst>
              <a:ext uri="{FF2B5EF4-FFF2-40B4-BE49-F238E27FC236}">
                <a16:creationId xmlns:a16="http://schemas.microsoft.com/office/drawing/2014/main" id="{D41773CA-D595-5DA2-90F9-5E9D28BBB2AA}"/>
              </a:ext>
            </a:extLst>
          </p:cNvPr>
          <p:cNvSpPr txBox="1"/>
          <p:nvPr/>
        </p:nvSpPr>
        <p:spPr>
          <a:xfrm>
            <a:off x="268846" y="487810"/>
            <a:ext cx="8699894" cy="701731"/>
          </a:xfrm>
          <a:prstGeom prst="rect">
            <a:avLst/>
          </a:prstGeom>
          <a:noFill/>
        </p:spPr>
        <p:txBody>
          <a:bodyPr wrap="square">
            <a:spAutoFit/>
          </a:bodyPr>
          <a:lstStyle/>
          <a:p>
            <a:pPr marR="0" lvl="0" algn="l" defTabSz="914400" rtl="0" eaLnBrk="1" fontAlgn="auto" latinLnBrk="0" hangingPunct="1">
              <a:lnSpc>
                <a:spcPct val="90000"/>
              </a:lnSpc>
              <a:spcBef>
                <a:spcPts val="0"/>
              </a:spcBef>
              <a:spcAft>
                <a:spcPts val="600"/>
              </a:spcAft>
              <a:buClrTx/>
              <a:buSzTx/>
              <a:tabLst/>
              <a:defRPr/>
            </a:pPr>
            <a:r>
              <a:rPr lang="en-US" sz="4400" b="1" dirty="0">
                <a:solidFill>
                  <a:schemeClr val="bg1"/>
                </a:solidFill>
                <a:latin typeface="Calibri" panose="020F0502020204030204"/>
              </a:rPr>
              <a:t>Before/During</a:t>
            </a:r>
            <a:r>
              <a:rPr kumimoji="0" lang="en-US" sz="4400" b="1" i="0" u="none" strike="noStrike" kern="1200" cap="none" spc="0" normalizeH="0" baseline="0" noProof="0" dirty="0">
                <a:ln>
                  <a:noFill/>
                </a:ln>
                <a:solidFill>
                  <a:schemeClr val="bg1"/>
                </a:solidFill>
                <a:effectLst/>
                <a:uLnTx/>
                <a:uFillTx/>
                <a:latin typeface="Calibri" panose="020F0502020204030204"/>
                <a:ea typeface="+mn-ea"/>
                <a:cs typeface="+mn-cs"/>
              </a:rPr>
              <a:t> the Response</a:t>
            </a:r>
            <a:endParaRPr kumimoji="0" lang="en-US" sz="4400" b="0" i="0" u="none" strike="noStrike" kern="1200" cap="none" spc="0" normalizeH="0" baseline="0" noProof="0" dirty="0">
              <a:ln>
                <a:noFill/>
              </a:ln>
              <a:solidFill>
                <a:schemeClr val="bg1"/>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383364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19">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a:extLst>
              <a:ext uri="{FF2B5EF4-FFF2-40B4-BE49-F238E27FC236}">
                <a16:creationId xmlns:a16="http://schemas.microsoft.com/office/drawing/2014/main" id="{1F83FE2F-BD8C-C66B-29B7-482001D6A3CC}"/>
              </a:ext>
            </a:extLst>
          </p:cNvPr>
          <p:cNvSpPr txBox="1"/>
          <p:nvPr/>
        </p:nvSpPr>
        <p:spPr>
          <a:xfrm>
            <a:off x="173182" y="1766455"/>
            <a:ext cx="11828310" cy="4954385"/>
          </a:xfrm>
          <a:prstGeom prst="rect">
            <a:avLst/>
          </a:prstGeom>
        </p:spPr>
        <p:txBody>
          <a:bodyPr vert="horz" lIns="91440" tIns="45720" rIns="91440" bIns="45720" rtlCol="0" anchor="ctr">
            <a:noAutofit/>
          </a:bodyPr>
          <a:lstStyle/>
          <a:p>
            <a:pPr lvl="1" indent="-342900">
              <a:spcAft>
                <a:spcPts val="2400"/>
              </a:spcAft>
              <a:buFont typeface="Wingdings" panose="05000000000000000000" pitchFamily="2" charset="2"/>
              <a:buChar char="§"/>
            </a:pPr>
            <a:r>
              <a:rPr lang="en-US" sz="2400" dirty="0">
                <a:solidFill>
                  <a:srgbClr val="002060"/>
                </a:solidFill>
              </a:rPr>
              <a:t>Stations in affected area after storm/event clears conduct employee accountability and damage assessment and request assistance as needed. This can be mutual aid from neighboring assets or from IMT mobilized taskforces.</a:t>
            </a:r>
          </a:p>
          <a:p>
            <a:pPr lvl="1" indent="-342900">
              <a:spcAft>
                <a:spcPts val="2400"/>
              </a:spcAft>
              <a:buFont typeface="Wingdings" panose="05000000000000000000" pitchFamily="2" charset="2"/>
              <a:buChar char="§"/>
            </a:pPr>
            <a:r>
              <a:rPr lang="en-US" sz="2400" dirty="0">
                <a:solidFill>
                  <a:srgbClr val="002060"/>
                </a:solidFill>
              </a:rPr>
              <a:t>Regional Emergency Coordinator and GEMPS maintain coordination and communication with FEMA and state agencies in accordance with National Incident Management System (NIMS) for any Emergency Support Functions (ESFs), which consist of federally grouped resources and capabilities into functional areas most frequently needed in a national response.</a:t>
            </a:r>
          </a:p>
          <a:p>
            <a:pPr lvl="1" indent="-342900">
              <a:spcAft>
                <a:spcPts val="2400"/>
              </a:spcAft>
              <a:buFont typeface="Wingdings" panose="05000000000000000000" pitchFamily="2" charset="2"/>
              <a:buChar char="§"/>
            </a:pPr>
            <a:r>
              <a:rPr lang="en-US" sz="2400" dirty="0">
                <a:solidFill>
                  <a:srgbClr val="002060"/>
                </a:solidFill>
              </a:rPr>
              <a:t>Daily operational meeting and status updates. </a:t>
            </a:r>
          </a:p>
        </p:txBody>
      </p:sp>
      <p:sp>
        <p:nvSpPr>
          <p:cNvPr id="3" name="TextBox 2">
            <a:extLst>
              <a:ext uri="{FF2B5EF4-FFF2-40B4-BE49-F238E27FC236}">
                <a16:creationId xmlns:a16="http://schemas.microsoft.com/office/drawing/2014/main" id="{D41773CA-D595-5DA2-90F9-5E9D28BBB2AA}"/>
              </a:ext>
            </a:extLst>
          </p:cNvPr>
          <p:cNvSpPr txBox="1"/>
          <p:nvPr/>
        </p:nvSpPr>
        <p:spPr>
          <a:xfrm>
            <a:off x="268846" y="487810"/>
            <a:ext cx="8699894" cy="701731"/>
          </a:xfrm>
          <a:prstGeom prst="rect">
            <a:avLst/>
          </a:prstGeom>
          <a:noFill/>
        </p:spPr>
        <p:txBody>
          <a:bodyPr wrap="square">
            <a:spAutoFit/>
          </a:bodyPr>
          <a:lstStyle/>
          <a:p>
            <a:pPr marR="0" lvl="0" algn="l" defTabSz="914400" rtl="0" eaLnBrk="1" fontAlgn="auto" latinLnBrk="0" hangingPunct="1">
              <a:lnSpc>
                <a:spcPct val="90000"/>
              </a:lnSpc>
              <a:spcBef>
                <a:spcPts val="0"/>
              </a:spcBef>
              <a:spcAft>
                <a:spcPts val="600"/>
              </a:spcAft>
              <a:buClrTx/>
              <a:buSzTx/>
              <a:tabLst/>
              <a:defRPr/>
            </a:pPr>
            <a:r>
              <a:rPr lang="en-US" sz="4400" b="1" dirty="0">
                <a:solidFill>
                  <a:schemeClr val="bg1"/>
                </a:solidFill>
                <a:latin typeface="Calibri" panose="020F0502020204030204"/>
              </a:rPr>
              <a:t>Before/During</a:t>
            </a:r>
            <a:r>
              <a:rPr kumimoji="0" lang="en-US" sz="4400" b="1" i="0" u="none" strike="noStrike" kern="1200" cap="none" spc="0" normalizeH="0" baseline="0" noProof="0" dirty="0">
                <a:ln>
                  <a:noFill/>
                </a:ln>
                <a:solidFill>
                  <a:schemeClr val="bg1"/>
                </a:solidFill>
                <a:effectLst/>
                <a:uLnTx/>
                <a:uFillTx/>
                <a:latin typeface="Calibri" panose="020F0502020204030204"/>
                <a:ea typeface="+mn-ea"/>
                <a:cs typeface="+mn-cs"/>
              </a:rPr>
              <a:t> the Response</a:t>
            </a:r>
            <a:endParaRPr kumimoji="0" lang="en-US" sz="4400" b="0" i="0" u="none" strike="noStrike" kern="1200" cap="none" spc="0" normalizeH="0" baseline="0" noProof="0" dirty="0">
              <a:ln>
                <a:noFill/>
              </a:ln>
              <a:solidFill>
                <a:schemeClr val="bg1"/>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622583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Rectangle 25">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Rectangle 27">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Rectangle 29">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A885845F-A322-19BD-B158-3B2A5399A148}"/>
              </a:ext>
            </a:extLst>
          </p:cNvPr>
          <p:cNvSpPr txBox="1"/>
          <p:nvPr/>
        </p:nvSpPr>
        <p:spPr>
          <a:xfrm>
            <a:off x="270165" y="296792"/>
            <a:ext cx="9861260" cy="1414244"/>
          </a:xfrm>
          <a:prstGeom prst="rect">
            <a:avLst/>
          </a:prstGeom>
        </p:spPr>
        <p:txBody>
          <a:bodyPr vert="horz" lIns="91440" tIns="45720" rIns="91440" bIns="45720" rtlCol="0" anchor="ctr">
            <a:normAutofit/>
          </a:bodyPr>
          <a:lstStyle/>
          <a:p>
            <a:pPr marR="0" lvl="0" fontAlgn="auto">
              <a:lnSpc>
                <a:spcPct val="90000"/>
              </a:lnSpc>
              <a:spcBef>
                <a:spcPct val="0"/>
              </a:spcBef>
              <a:spcAft>
                <a:spcPts val="600"/>
              </a:spcAft>
              <a:buClrTx/>
              <a:buSzTx/>
              <a:tabLst/>
              <a:defRPr/>
            </a:pPr>
            <a:r>
              <a:rPr lang="en-US" sz="4400" b="1" kern="1200" dirty="0">
                <a:solidFill>
                  <a:srgbClr val="FFFFFF"/>
                </a:solidFill>
                <a:ea typeface="+mj-ea"/>
                <a:cs typeface="+mj-cs"/>
              </a:rPr>
              <a:t>After/Recovery of </a:t>
            </a:r>
            <a:r>
              <a:rPr kumimoji="0" lang="en-US" sz="4400" b="1" i="0" u="none" strike="noStrike" kern="1200" cap="none" spc="0" normalizeH="0" baseline="0" noProof="0" dirty="0">
                <a:ln>
                  <a:noFill/>
                </a:ln>
                <a:solidFill>
                  <a:srgbClr val="FFFFFF"/>
                </a:solidFill>
                <a:effectLst/>
                <a:uLnTx/>
                <a:uFillTx/>
                <a:ea typeface="+mj-ea"/>
                <a:cs typeface="+mj-cs"/>
              </a:rPr>
              <a:t>the Response</a:t>
            </a:r>
            <a:endParaRPr kumimoji="0" lang="en-US" sz="4400" b="0" i="0" u="none" strike="noStrike" kern="1200" cap="none" spc="0" normalizeH="0" baseline="0" noProof="0" dirty="0">
              <a:ln>
                <a:noFill/>
              </a:ln>
              <a:solidFill>
                <a:srgbClr val="FFFFFF"/>
              </a:solidFill>
              <a:effectLst/>
              <a:uLnTx/>
              <a:uFillTx/>
              <a:ea typeface="+mj-ea"/>
              <a:cs typeface="+mj-cs"/>
            </a:endParaRPr>
          </a:p>
        </p:txBody>
      </p:sp>
      <p:graphicFrame>
        <p:nvGraphicFramePr>
          <p:cNvPr id="2" name="TextBox 6">
            <a:extLst>
              <a:ext uri="{FF2B5EF4-FFF2-40B4-BE49-F238E27FC236}">
                <a16:creationId xmlns:a16="http://schemas.microsoft.com/office/drawing/2014/main" id="{C15F667C-5ACB-D27D-D31E-121A07F00186}"/>
              </a:ext>
            </a:extLst>
          </p:cNvPr>
          <p:cNvGraphicFramePr/>
          <p:nvPr>
            <p:extLst>
              <p:ext uri="{D42A27DB-BD31-4B8C-83A1-F6EECF244321}">
                <p14:modId xmlns:p14="http://schemas.microsoft.com/office/powerpoint/2010/main" val="2372312041"/>
              </p:ext>
            </p:extLst>
          </p:nvPr>
        </p:nvGraphicFramePr>
        <p:xfrm>
          <a:off x="124690" y="2270228"/>
          <a:ext cx="11873345"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272678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Rectangle 25">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Rectangle 27">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Rectangle 29">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A885845F-A322-19BD-B158-3B2A5399A148}"/>
              </a:ext>
            </a:extLst>
          </p:cNvPr>
          <p:cNvSpPr txBox="1"/>
          <p:nvPr/>
        </p:nvSpPr>
        <p:spPr>
          <a:xfrm>
            <a:off x="413313" y="296792"/>
            <a:ext cx="9718111" cy="1576446"/>
          </a:xfrm>
          <a:prstGeom prst="rect">
            <a:avLst/>
          </a:prstGeom>
        </p:spPr>
        <p:txBody>
          <a:bodyPr vert="horz" lIns="91440" tIns="45720" rIns="91440" bIns="45720" rtlCol="0" anchor="ctr">
            <a:normAutofit/>
          </a:bodyPr>
          <a:lstStyle/>
          <a:p>
            <a:pPr marR="0" lvl="0" fontAlgn="auto">
              <a:lnSpc>
                <a:spcPct val="90000"/>
              </a:lnSpc>
              <a:spcBef>
                <a:spcPct val="0"/>
              </a:spcBef>
              <a:spcAft>
                <a:spcPts val="600"/>
              </a:spcAft>
              <a:buClrTx/>
              <a:buSzTx/>
              <a:tabLst/>
              <a:defRPr/>
            </a:pPr>
            <a:r>
              <a:rPr lang="en-US" sz="4400" b="1" kern="1200" dirty="0">
                <a:solidFill>
                  <a:srgbClr val="FFFFFF"/>
                </a:solidFill>
                <a:ea typeface="+mj-ea"/>
                <a:cs typeface="+mj-cs"/>
              </a:rPr>
              <a:t>Pre/Post R</a:t>
            </a:r>
            <a:r>
              <a:rPr kumimoji="0" lang="en-US" sz="4400" b="1" i="0" u="none" strike="noStrike" kern="1200" cap="none" spc="0" normalizeH="0" baseline="0" noProof="0" dirty="0" err="1">
                <a:ln>
                  <a:noFill/>
                </a:ln>
                <a:solidFill>
                  <a:srgbClr val="FFFFFF"/>
                </a:solidFill>
                <a:effectLst/>
                <a:uLnTx/>
                <a:uFillTx/>
                <a:ea typeface="+mj-ea"/>
                <a:cs typeface="+mj-cs"/>
              </a:rPr>
              <a:t>esponse</a:t>
            </a:r>
            <a:endParaRPr kumimoji="0" lang="en-US" sz="4400" b="1" i="0" u="none" strike="noStrike" kern="1200" cap="none" spc="0" normalizeH="0" baseline="0" noProof="0" dirty="0">
              <a:ln>
                <a:noFill/>
              </a:ln>
              <a:solidFill>
                <a:srgbClr val="FFFFFF"/>
              </a:solidFill>
              <a:effectLst/>
              <a:uLnTx/>
              <a:uFillTx/>
              <a:ea typeface="+mj-ea"/>
              <a:cs typeface="+mj-cs"/>
            </a:endParaRPr>
          </a:p>
          <a:p>
            <a:pPr marR="0" lvl="0" fontAlgn="auto">
              <a:lnSpc>
                <a:spcPct val="90000"/>
              </a:lnSpc>
              <a:spcBef>
                <a:spcPct val="0"/>
              </a:spcBef>
              <a:spcAft>
                <a:spcPts val="600"/>
              </a:spcAft>
              <a:buClrTx/>
              <a:buSzTx/>
              <a:tabLst/>
              <a:defRPr/>
            </a:pPr>
            <a:r>
              <a:rPr kumimoji="0" lang="en-US" sz="4400" b="1" i="0" u="none" strike="noStrike" kern="1200" cap="none" spc="0" normalizeH="0" baseline="0" noProof="0" dirty="0">
                <a:ln>
                  <a:noFill/>
                </a:ln>
                <a:solidFill>
                  <a:srgbClr val="FFFFFF"/>
                </a:solidFill>
                <a:effectLst/>
                <a:uLnTx/>
                <a:uFillTx/>
                <a:ea typeface="+mj-ea"/>
                <a:cs typeface="+mj-cs"/>
              </a:rPr>
              <a:t>FWS Staff </a:t>
            </a:r>
            <a:endParaRPr kumimoji="0" lang="en-US" sz="4400" b="0" i="0" u="none" strike="noStrike" kern="1200" cap="none" spc="0" normalizeH="0" baseline="0" noProof="0" dirty="0">
              <a:ln>
                <a:noFill/>
              </a:ln>
              <a:solidFill>
                <a:srgbClr val="FFFFFF"/>
              </a:solidFill>
              <a:effectLst/>
              <a:uLnTx/>
              <a:uFillTx/>
              <a:ea typeface="+mj-ea"/>
              <a:cs typeface="+mj-cs"/>
            </a:endParaRPr>
          </a:p>
        </p:txBody>
      </p:sp>
      <p:graphicFrame>
        <p:nvGraphicFramePr>
          <p:cNvPr id="7" name="TextBox 2">
            <a:extLst>
              <a:ext uri="{FF2B5EF4-FFF2-40B4-BE49-F238E27FC236}">
                <a16:creationId xmlns:a16="http://schemas.microsoft.com/office/drawing/2014/main" id="{78CB5D96-EB75-A750-F091-96C8E44F52FC}"/>
              </a:ext>
            </a:extLst>
          </p:cNvPr>
          <p:cNvGraphicFramePr/>
          <p:nvPr>
            <p:extLst>
              <p:ext uri="{D42A27DB-BD31-4B8C-83A1-F6EECF244321}">
                <p14:modId xmlns:p14="http://schemas.microsoft.com/office/powerpoint/2010/main" val="2320713581"/>
              </p:ext>
            </p:extLst>
          </p:nvPr>
        </p:nvGraphicFramePr>
        <p:xfrm>
          <a:off x="498762" y="2516313"/>
          <a:ext cx="11062855" cy="399412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582183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Freeform: Shape 34">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7" name="Rectangle 36">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a:extLst>
              <a:ext uri="{FF2B5EF4-FFF2-40B4-BE49-F238E27FC236}">
                <a16:creationId xmlns:a16="http://schemas.microsoft.com/office/drawing/2014/main" id="{C5120AF1-0278-4B0D-9D5E-24F51EC54114}"/>
              </a:ext>
            </a:extLst>
          </p:cNvPr>
          <p:cNvSpPr txBox="1">
            <a:spLocks/>
          </p:cNvSpPr>
          <p:nvPr/>
        </p:nvSpPr>
        <p:spPr>
          <a:xfrm>
            <a:off x="466721" y="586855"/>
            <a:ext cx="3434251" cy="3759018"/>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spcAft>
                <a:spcPts val="600"/>
              </a:spcAft>
            </a:pPr>
            <a:r>
              <a:rPr lang="en-US" b="1" kern="1200" dirty="0">
                <a:solidFill>
                  <a:srgbClr val="FFFFFF"/>
                </a:solidFill>
                <a:latin typeface="+mn-lt"/>
                <a:ea typeface="+mj-ea"/>
                <a:cs typeface="+mj-cs"/>
              </a:rPr>
              <a:t>Emergency Response Teams and Resources</a:t>
            </a:r>
          </a:p>
        </p:txBody>
      </p:sp>
      <p:graphicFrame>
        <p:nvGraphicFramePr>
          <p:cNvPr id="3" name="Diagram 2">
            <a:extLst>
              <a:ext uri="{FF2B5EF4-FFF2-40B4-BE49-F238E27FC236}">
                <a16:creationId xmlns:a16="http://schemas.microsoft.com/office/drawing/2014/main" id="{31A88155-48EE-33ED-D8BF-80A7E9248954}"/>
              </a:ext>
            </a:extLst>
          </p:cNvPr>
          <p:cNvGraphicFramePr/>
          <p:nvPr>
            <p:extLst>
              <p:ext uri="{D42A27DB-BD31-4B8C-83A1-F6EECF244321}">
                <p14:modId xmlns:p14="http://schemas.microsoft.com/office/powerpoint/2010/main" val="2148187801"/>
              </p:ext>
            </p:extLst>
          </p:nvPr>
        </p:nvGraphicFramePr>
        <p:xfrm>
          <a:off x="4269019" y="176689"/>
          <a:ext cx="7456260" cy="652489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23265129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40" name="Rectangle 39">
            <a:extLst>
              <a:ext uri="{FF2B5EF4-FFF2-40B4-BE49-F238E27FC236}">
                <a16:creationId xmlns:a16="http://schemas.microsoft.com/office/drawing/2014/main" id="{0EFD753D-6A49-46DD-9E82-AA6E2C62B4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2" name="Rectangle 41">
            <a:extLst>
              <a:ext uri="{FF2B5EF4-FFF2-40B4-BE49-F238E27FC236}">
                <a16:creationId xmlns:a16="http://schemas.microsoft.com/office/drawing/2014/main" id="{138A5824-1F4A-4EE7-BC13-5BB48FC080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0045" y="318582"/>
            <a:ext cx="4556762" cy="2028511"/>
          </a:xfrm>
          <a:prstGeom prst="rect">
            <a:avLst/>
          </a:prstGeom>
          <a:solidFill>
            <a:srgbClr val="3336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D1F8FD2B-A4A7-3C7A-687D-A0D9FD1236BF}"/>
              </a:ext>
            </a:extLst>
          </p:cNvPr>
          <p:cNvSpPr>
            <a:spLocks noGrp="1"/>
          </p:cNvSpPr>
          <p:nvPr>
            <p:ph type="title"/>
          </p:nvPr>
        </p:nvSpPr>
        <p:spPr>
          <a:xfrm>
            <a:off x="318758" y="382249"/>
            <a:ext cx="4556762" cy="1888761"/>
          </a:xfrm>
        </p:spPr>
        <p:txBody>
          <a:bodyPr vert="horz" lIns="91440" tIns="45720" rIns="91440" bIns="45720" rtlCol="0" anchor="ctr">
            <a:normAutofit fontScale="90000"/>
          </a:bodyPr>
          <a:lstStyle/>
          <a:p>
            <a:pPr algn="ctr"/>
            <a:r>
              <a:rPr lang="en-US" sz="3600" b="1" kern="1200" dirty="0">
                <a:solidFill>
                  <a:srgbClr val="FFFFFF"/>
                </a:solidFill>
                <a:latin typeface="+mn-lt"/>
                <a:ea typeface="+mj-ea"/>
                <a:cs typeface="+mj-cs"/>
              </a:rPr>
              <a:t>Endangered Species  Manatee Rescue Environmental Response</a:t>
            </a:r>
          </a:p>
        </p:txBody>
      </p:sp>
      <p:pic>
        <p:nvPicPr>
          <p:cNvPr id="14" name="Picture 13" descr="A boat on a trailer&#10;&#10;Description automatically generated">
            <a:extLst>
              <a:ext uri="{FF2B5EF4-FFF2-40B4-BE49-F238E27FC236}">
                <a16:creationId xmlns:a16="http://schemas.microsoft.com/office/drawing/2014/main" id="{4099A8BD-93A9-DF3D-5396-FADDBAE46EF7}"/>
              </a:ext>
            </a:extLst>
          </p:cNvPr>
          <p:cNvPicPr>
            <a:picLocks noChangeAspect="1"/>
          </p:cNvPicPr>
          <p:nvPr/>
        </p:nvPicPr>
        <p:blipFill rotWithShape="1">
          <a:blip r:embed="rId3" cstate="screen">
            <a:extLst>
              <a:ext uri="{28A0092B-C50C-407E-A947-70E740481C1C}">
                <a14:useLocalDpi xmlns:a14="http://schemas.microsoft.com/office/drawing/2010/main" val="0"/>
              </a:ext>
            </a:extLst>
          </a:blip>
          <a:srcRect/>
          <a:stretch/>
        </p:blipFill>
        <p:spPr>
          <a:xfrm>
            <a:off x="4968250" y="324472"/>
            <a:ext cx="4556762" cy="2012328"/>
          </a:xfrm>
          <a:prstGeom prst="rect">
            <a:avLst/>
          </a:prstGeom>
        </p:spPr>
      </p:pic>
      <p:pic>
        <p:nvPicPr>
          <p:cNvPr id="18" name="Picture 17" descr="A picture containing outdoor, house&#10;&#10;Description automatically generated">
            <a:extLst>
              <a:ext uri="{FF2B5EF4-FFF2-40B4-BE49-F238E27FC236}">
                <a16:creationId xmlns:a16="http://schemas.microsoft.com/office/drawing/2014/main" id="{8FC9C7EF-AE09-ED1A-95C3-A450713D1E47}"/>
              </a:ext>
            </a:extLst>
          </p:cNvPr>
          <p:cNvPicPr>
            <a:picLocks noChangeAspect="1"/>
          </p:cNvPicPr>
          <p:nvPr/>
        </p:nvPicPr>
        <p:blipFill rotWithShape="1">
          <a:blip r:embed="rId4" cstate="screen">
            <a:extLst>
              <a:ext uri="{28A0092B-C50C-407E-A947-70E740481C1C}">
                <a14:useLocalDpi xmlns:a14="http://schemas.microsoft.com/office/drawing/2010/main" val="0"/>
              </a:ext>
            </a:extLst>
          </a:blip>
          <a:srcRect b="-6"/>
          <a:stretch/>
        </p:blipFill>
        <p:spPr>
          <a:xfrm rot="5400000">
            <a:off x="9736373" y="214696"/>
            <a:ext cx="2013766" cy="2251026"/>
          </a:xfrm>
          <a:prstGeom prst="rect">
            <a:avLst/>
          </a:prstGeom>
        </p:spPr>
      </p:pic>
      <p:pic>
        <p:nvPicPr>
          <p:cNvPr id="19" name="Picture 18">
            <a:extLst>
              <a:ext uri="{FF2B5EF4-FFF2-40B4-BE49-F238E27FC236}">
                <a16:creationId xmlns:a16="http://schemas.microsoft.com/office/drawing/2014/main" id="{548CFA52-9FD2-BA67-6236-70D026CA8C07}"/>
              </a:ext>
            </a:extLst>
          </p:cNvPr>
          <p:cNvPicPr>
            <a:picLocks noChangeAspect="1"/>
          </p:cNvPicPr>
          <p:nvPr/>
        </p:nvPicPr>
        <p:blipFill rotWithShape="1">
          <a:blip r:embed="rId5" cstate="screen">
            <a:extLst>
              <a:ext uri="{28A0092B-C50C-407E-A947-70E740481C1C}">
                <a14:useLocalDpi xmlns:a14="http://schemas.microsoft.com/office/drawing/2010/main" val="0"/>
              </a:ext>
            </a:extLst>
          </a:blip>
          <a:srcRect r="-1"/>
          <a:stretch/>
        </p:blipFill>
        <p:spPr>
          <a:xfrm>
            <a:off x="320044" y="2429124"/>
            <a:ext cx="4556762" cy="4100764"/>
          </a:xfrm>
          <a:prstGeom prst="rect">
            <a:avLst/>
          </a:prstGeom>
        </p:spPr>
      </p:pic>
      <p:sp>
        <p:nvSpPr>
          <p:cNvPr id="44" name="Rectangle 43">
            <a:extLst>
              <a:ext uri="{FF2B5EF4-FFF2-40B4-BE49-F238E27FC236}">
                <a16:creationId xmlns:a16="http://schemas.microsoft.com/office/drawing/2014/main" id="{0F8BFD3B-29FB-4A95-BB51-220F8A6C57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66650" y="2429124"/>
            <a:ext cx="4561251" cy="4108837"/>
          </a:xfrm>
          <a:prstGeom prst="rect">
            <a:avLst/>
          </a:prstGeom>
          <a:solidFill>
            <a:srgbClr val="3336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8DDE388D-8325-428F-9FD3-8C335D52E48A}"/>
              </a:ext>
            </a:extLst>
          </p:cNvPr>
          <p:cNvSpPr txBox="1"/>
          <p:nvPr/>
        </p:nvSpPr>
        <p:spPr>
          <a:xfrm>
            <a:off x="4966650" y="2533338"/>
            <a:ext cx="4239519" cy="3680683"/>
          </a:xfrm>
          <a:prstGeom prst="rect">
            <a:avLst/>
          </a:prstGeom>
        </p:spPr>
        <p:txBody>
          <a:bodyPr vert="horz" lIns="91440" tIns="45720" rIns="91440" bIns="45720" rtlCol="0" anchor="ctr">
            <a:normAutofit/>
          </a:bodyPr>
          <a:lstStyle/>
          <a:p>
            <a:pPr>
              <a:lnSpc>
                <a:spcPct val="90000"/>
              </a:lnSpc>
              <a:spcAft>
                <a:spcPts val="600"/>
              </a:spcAft>
            </a:pPr>
            <a:endParaRPr lang="en-US" sz="2400" dirty="0">
              <a:solidFill>
                <a:srgbClr val="FFFFFF"/>
              </a:solidFill>
            </a:endParaRPr>
          </a:p>
        </p:txBody>
      </p:sp>
      <p:pic>
        <p:nvPicPr>
          <p:cNvPr id="12" name="Picture 11" descr="A picture containing text, sky, outdoor, transport&#10;&#10;Description automatically generated">
            <a:extLst>
              <a:ext uri="{FF2B5EF4-FFF2-40B4-BE49-F238E27FC236}">
                <a16:creationId xmlns:a16="http://schemas.microsoft.com/office/drawing/2014/main" id="{3B58EA23-7D6D-1D7C-2AA0-77B4DBBCDF12}"/>
              </a:ext>
            </a:extLst>
          </p:cNvPr>
          <p:cNvPicPr>
            <a:picLocks noChangeAspect="1"/>
          </p:cNvPicPr>
          <p:nvPr/>
        </p:nvPicPr>
        <p:blipFill rotWithShape="1">
          <a:blip r:embed="rId6" cstate="screen">
            <a:extLst>
              <a:ext uri="{28A0092B-C50C-407E-A947-70E740481C1C}">
                <a14:useLocalDpi xmlns:a14="http://schemas.microsoft.com/office/drawing/2010/main" val="0"/>
              </a:ext>
            </a:extLst>
          </a:blip>
          <a:srcRect b="-6"/>
          <a:stretch/>
        </p:blipFill>
        <p:spPr>
          <a:xfrm>
            <a:off x="9617746" y="2426918"/>
            <a:ext cx="2251025" cy="1998429"/>
          </a:xfrm>
          <a:prstGeom prst="rect">
            <a:avLst/>
          </a:prstGeom>
        </p:spPr>
      </p:pic>
      <p:pic>
        <p:nvPicPr>
          <p:cNvPr id="21" name="Picture 20" descr="A picture containing text&#10;&#10;Description automatically generated">
            <a:extLst>
              <a:ext uri="{FF2B5EF4-FFF2-40B4-BE49-F238E27FC236}">
                <a16:creationId xmlns:a16="http://schemas.microsoft.com/office/drawing/2014/main" id="{9E22D5B3-C72D-CA4A-A65B-AE0DD46481FF}"/>
              </a:ext>
            </a:extLst>
          </p:cNvPr>
          <p:cNvPicPr>
            <a:picLocks noChangeAspect="1"/>
          </p:cNvPicPr>
          <p:nvPr/>
        </p:nvPicPr>
        <p:blipFill rotWithShape="1">
          <a:blip r:embed="rId7" cstate="screen">
            <a:extLst>
              <a:ext uri="{28A0092B-C50C-407E-A947-70E740481C1C}">
                <a14:useLocalDpi xmlns:a14="http://schemas.microsoft.com/office/drawing/2010/main" val="0"/>
              </a:ext>
            </a:extLst>
          </a:blip>
          <a:srcRect b="-6"/>
          <a:stretch/>
        </p:blipFill>
        <p:spPr>
          <a:xfrm rot="16200000">
            <a:off x="9725077" y="4392587"/>
            <a:ext cx="2036361" cy="2251024"/>
          </a:xfrm>
          <a:prstGeom prst="rect">
            <a:avLst/>
          </a:prstGeom>
        </p:spPr>
      </p:pic>
      <p:sp>
        <p:nvSpPr>
          <p:cNvPr id="25" name="TextBox 24">
            <a:extLst>
              <a:ext uri="{FF2B5EF4-FFF2-40B4-BE49-F238E27FC236}">
                <a16:creationId xmlns:a16="http://schemas.microsoft.com/office/drawing/2014/main" id="{296A07D0-F2DB-E89E-BFBD-AEEFFFB9CD33}"/>
              </a:ext>
            </a:extLst>
          </p:cNvPr>
          <p:cNvSpPr txBox="1"/>
          <p:nvPr/>
        </p:nvSpPr>
        <p:spPr>
          <a:xfrm>
            <a:off x="4963761" y="2516969"/>
            <a:ext cx="4561251" cy="3877985"/>
          </a:xfrm>
          <a:prstGeom prst="rect">
            <a:avLst/>
          </a:prstGeom>
          <a:noFill/>
        </p:spPr>
        <p:txBody>
          <a:bodyPr wrap="square">
            <a:spAutoFit/>
          </a:bodyPr>
          <a:lstStyle/>
          <a:p>
            <a:pPr marL="0" marR="0">
              <a:spcBef>
                <a:spcPts val="0"/>
              </a:spcBef>
              <a:spcAft>
                <a:spcPts val="1200"/>
              </a:spcAft>
            </a:pPr>
            <a:r>
              <a:rPr lang="en-US" sz="2400" dirty="0"/>
              <a:t>The response had three missions that were carried out daily.</a:t>
            </a:r>
          </a:p>
          <a:p>
            <a:pPr marL="401638" marR="0" indent="-339725">
              <a:spcBef>
                <a:spcPts val="0"/>
              </a:spcBef>
              <a:spcAft>
                <a:spcPts val="1200"/>
              </a:spcAft>
              <a:buFont typeface="+mj-lt"/>
              <a:buAutoNum type="arabicPeriod"/>
            </a:pPr>
            <a:r>
              <a:rPr lang="en-US" sz="2400" dirty="0"/>
              <a:t>Provisioning (feeding) FWS involved.</a:t>
            </a:r>
          </a:p>
          <a:p>
            <a:pPr marL="401638" marR="0" indent="-339725">
              <a:spcBef>
                <a:spcPts val="0"/>
              </a:spcBef>
              <a:spcAft>
                <a:spcPts val="1200"/>
              </a:spcAft>
              <a:buFont typeface="+mj-lt"/>
              <a:buAutoNum type="arabicPeriod"/>
            </a:pPr>
            <a:r>
              <a:rPr lang="en-US" sz="2400" dirty="0"/>
              <a:t>Recovery (carcasses – then necropsies) </a:t>
            </a:r>
          </a:p>
          <a:p>
            <a:pPr marL="401638" marR="0" indent="-339725">
              <a:spcBef>
                <a:spcPts val="0"/>
              </a:spcBef>
              <a:spcAft>
                <a:spcPts val="1200"/>
              </a:spcAft>
              <a:buFont typeface="+mj-lt"/>
              <a:buAutoNum type="arabicPeriod"/>
            </a:pPr>
            <a:r>
              <a:rPr lang="en-US" sz="2400" dirty="0"/>
              <a:t>Rescue (boat; net – then some are transported by box truck to care facilities </a:t>
            </a:r>
          </a:p>
        </p:txBody>
      </p:sp>
      <p:pic>
        <p:nvPicPr>
          <p:cNvPr id="3" name="Picture 2" descr="A boat on a trailer&#10;&#10;Description automatically generated">
            <a:extLst>
              <a:ext uri="{FF2B5EF4-FFF2-40B4-BE49-F238E27FC236}">
                <a16:creationId xmlns:a16="http://schemas.microsoft.com/office/drawing/2014/main" id="{3B420DAC-4474-A57B-02A2-43D72C52A015}"/>
              </a:ext>
            </a:extLst>
          </p:cNvPr>
          <p:cNvPicPr>
            <a:picLocks noChangeAspect="1"/>
          </p:cNvPicPr>
          <p:nvPr/>
        </p:nvPicPr>
        <p:blipFill rotWithShape="1">
          <a:blip r:embed="rId3" cstate="screen">
            <a:extLst>
              <a:ext uri="{28A0092B-C50C-407E-A947-70E740481C1C}">
                <a14:useLocalDpi xmlns:a14="http://schemas.microsoft.com/office/drawing/2010/main" val="0"/>
              </a:ext>
            </a:extLst>
          </a:blip>
          <a:srcRect/>
          <a:stretch/>
        </p:blipFill>
        <p:spPr>
          <a:xfrm>
            <a:off x="4966965" y="318582"/>
            <a:ext cx="4556762" cy="2012328"/>
          </a:xfrm>
          <a:prstGeom prst="rect">
            <a:avLst/>
          </a:prstGeom>
        </p:spPr>
      </p:pic>
      <p:pic>
        <p:nvPicPr>
          <p:cNvPr id="4" name="Picture 3" descr="A picture containing outdoor, house&#10;&#10;Description automatically generated">
            <a:extLst>
              <a:ext uri="{FF2B5EF4-FFF2-40B4-BE49-F238E27FC236}">
                <a16:creationId xmlns:a16="http://schemas.microsoft.com/office/drawing/2014/main" id="{2B60008B-1827-B9DD-D6C9-5A2E3A8BD816}"/>
              </a:ext>
            </a:extLst>
          </p:cNvPr>
          <p:cNvPicPr>
            <a:picLocks noChangeAspect="1"/>
          </p:cNvPicPr>
          <p:nvPr/>
        </p:nvPicPr>
        <p:blipFill rotWithShape="1">
          <a:blip r:embed="rId4" cstate="screen">
            <a:extLst>
              <a:ext uri="{28A0092B-C50C-407E-A947-70E740481C1C}">
                <a14:useLocalDpi xmlns:a14="http://schemas.microsoft.com/office/drawing/2010/main" val="0"/>
              </a:ext>
            </a:extLst>
          </a:blip>
          <a:srcRect b="-6"/>
          <a:stretch/>
        </p:blipFill>
        <p:spPr>
          <a:xfrm rot="5400000">
            <a:off x="9735088" y="208806"/>
            <a:ext cx="2013766" cy="2251026"/>
          </a:xfrm>
          <a:prstGeom prst="rect">
            <a:avLst/>
          </a:prstGeom>
        </p:spPr>
      </p:pic>
      <p:pic>
        <p:nvPicPr>
          <p:cNvPr id="5" name="Picture 4">
            <a:extLst>
              <a:ext uri="{FF2B5EF4-FFF2-40B4-BE49-F238E27FC236}">
                <a16:creationId xmlns:a16="http://schemas.microsoft.com/office/drawing/2014/main" id="{601C76FB-89C6-0A0E-2939-6D01913E7B9B}"/>
              </a:ext>
            </a:extLst>
          </p:cNvPr>
          <p:cNvPicPr>
            <a:picLocks noChangeAspect="1"/>
          </p:cNvPicPr>
          <p:nvPr/>
        </p:nvPicPr>
        <p:blipFill rotWithShape="1">
          <a:blip r:embed="rId5" cstate="screen">
            <a:extLst>
              <a:ext uri="{28A0092B-C50C-407E-A947-70E740481C1C}">
                <a14:useLocalDpi xmlns:a14="http://schemas.microsoft.com/office/drawing/2010/main" val="0"/>
              </a:ext>
            </a:extLst>
          </a:blip>
          <a:srcRect r="-1"/>
          <a:stretch/>
        </p:blipFill>
        <p:spPr>
          <a:xfrm>
            <a:off x="318759" y="2423234"/>
            <a:ext cx="4556762" cy="4100764"/>
          </a:xfrm>
          <a:prstGeom prst="rect">
            <a:avLst/>
          </a:prstGeom>
        </p:spPr>
      </p:pic>
      <p:pic>
        <p:nvPicPr>
          <p:cNvPr id="6" name="Picture 5" descr="A picture containing text, sky, outdoor, transport&#10;&#10;Description automatically generated">
            <a:extLst>
              <a:ext uri="{FF2B5EF4-FFF2-40B4-BE49-F238E27FC236}">
                <a16:creationId xmlns:a16="http://schemas.microsoft.com/office/drawing/2014/main" id="{151648F6-3BAE-3BEF-4CBB-09D3932FCE83}"/>
              </a:ext>
            </a:extLst>
          </p:cNvPr>
          <p:cNvPicPr>
            <a:picLocks noChangeAspect="1"/>
          </p:cNvPicPr>
          <p:nvPr/>
        </p:nvPicPr>
        <p:blipFill rotWithShape="1">
          <a:blip r:embed="rId6" cstate="screen">
            <a:extLst>
              <a:ext uri="{28A0092B-C50C-407E-A947-70E740481C1C}">
                <a14:useLocalDpi xmlns:a14="http://schemas.microsoft.com/office/drawing/2010/main" val="0"/>
              </a:ext>
            </a:extLst>
          </a:blip>
          <a:srcRect b="-6"/>
          <a:stretch/>
        </p:blipFill>
        <p:spPr>
          <a:xfrm>
            <a:off x="9616461" y="2421028"/>
            <a:ext cx="2251025" cy="1998429"/>
          </a:xfrm>
          <a:prstGeom prst="rect">
            <a:avLst/>
          </a:prstGeom>
        </p:spPr>
      </p:pic>
      <p:pic>
        <p:nvPicPr>
          <p:cNvPr id="7" name="Picture 6" descr="A picture containing text&#10;&#10;Description automatically generated">
            <a:extLst>
              <a:ext uri="{FF2B5EF4-FFF2-40B4-BE49-F238E27FC236}">
                <a16:creationId xmlns:a16="http://schemas.microsoft.com/office/drawing/2014/main" id="{E13ADCF0-79D0-F93D-7B84-10C45C393E9E}"/>
              </a:ext>
            </a:extLst>
          </p:cNvPr>
          <p:cNvPicPr>
            <a:picLocks noChangeAspect="1"/>
          </p:cNvPicPr>
          <p:nvPr/>
        </p:nvPicPr>
        <p:blipFill rotWithShape="1">
          <a:blip r:embed="rId7" cstate="screen">
            <a:extLst>
              <a:ext uri="{28A0092B-C50C-407E-A947-70E740481C1C}">
                <a14:useLocalDpi xmlns:a14="http://schemas.microsoft.com/office/drawing/2010/main" val="0"/>
              </a:ext>
            </a:extLst>
          </a:blip>
          <a:srcRect b="-6"/>
          <a:stretch/>
        </p:blipFill>
        <p:spPr>
          <a:xfrm rot="16200000">
            <a:off x="9723792" y="4386697"/>
            <a:ext cx="2036361" cy="2251024"/>
          </a:xfrm>
          <a:prstGeom prst="rect">
            <a:avLst/>
          </a:prstGeom>
        </p:spPr>
      </p:pic>
    </p:spTree>
    <p:extLst>
      <p:ext uri="{BB962C8B-B14F-4D97-AF65-F5344CB8AC3E}">
        <p14:creationId xmlns:p14="http://schemas.microsoft.com/office/powerpoint/2010/main" val="558467902"/>
      </p:ext>
    </p:extLst>
  </p:cSld>
  <p:clrMapOvr>
    <a:overrideClrMapping bg1="dk1" tx1="lt1" bg2="dk2" tx2="lt2" accent1="accent1" accent2="accent2" accent3="accent3" accent4="accent4" accent5="accent5" accent6="accent6" hlink="hlink" folHlink="folHlink"/>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3099" name="Rectangle 3094">
            <a:extLst>
              <a:ext uri="{FF2B5EF4-FFF2-40B4-BE49-F238E27FC236}">
                <a16:creationId xmlns:a16="http://schemas.microsoft.com/office/drawing/2014/main" id="{5CB593EA-2F98-479F-B4C4-F366571FA6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2" name="Picture 11">
            <a:extLst>
              <a:ext uri="{FF2B5EF4-FFF2-40B4-BE49-F238E27FC236}">
                <a16:creationId xmlns:a16="http://schemas.microsoft.com/office/drawing/2014/main" id="{27EEDA0C-6104-06E2-93FA-40AF4849617C}"/>
              </a:ext>
            </a:extLst>
          </p:cNvPr>
          <p:cNvPicPr>
            <a:picLocks noChangeAspect="1"/>
          </p:cNvPicPr>
          <p:nvPr/>
        </p:nvPicPr>
        <p:blipFill rotWithShape="1">
          <a:blip r:embed="rId3" cstate="screen">
            <a:extLst>
              <a:ext uri="{28A0092B-C50C-407E-A947-70E740481C1C}">
                <a14:useLocalDpi xmlns:a14="http://schemas.microsoft.com/office/drawing/2010/main" val="0"/>
              </a:ext>
            </a:extLst>
          </a:blip>
          <a:srcRect/>
          <a:stretch/>
        </p:blipFill>
        <p:spPr>
          <a:xfrm>
            <a:off x="20" y="10"/>
            <a:ext cx="2970445" cy="3383269"/>
          </a:xfrm>
          <a:prstGeom prst="rect">
            <a:avLst/>
          </a:prstGeom>
        </p:spPr>
      </p:pic>
      <p:pic>
        <p:nvPicPr>
          <p:cNvPr id="9" name="Picture 8">
            <a:extLst>
              <a:ext uri="{FF2B5EF4-FFF2-40B4-BE49-F238E27FC236}">
                <a16:creationId xmlns:a16="http://schemas.microsoft.com/office/drawing/2014/main" id="{856EAFEE-1BEE-21DB-7A6E-B81249B5D7C8}"/>
              </a:ext>
            </a:extLst>
          </p:cNvPr>
          <p:cNvPicPr>
            <a:picLocks noChangeAspect="1"/>
          </p:cNvPicPr>
          <p:nvPr/>
        </p:nvPicPr>
        <p:blipFill rotWithShape="1">
          <a:blip r:embed="rId4" cstate="screen">
            <a:extLst>
              <a:ext uri="{28A0092B-C50C-407E-A947-70E740481C1C}">
                <a14:useLocalDpi xmlns:a14="http://schemas.microsoft.com/office/drawing/2010/main" val="0"/>
              </a:ext>
            </a:extLst>
          </a:blip>
          <a:srcRect b="-4"/>
          <a:stretch/>
        </p:blipFill>
        <p:spPr>
          <a:xfrm>
            <a:off x="3072956" y="10"/>
            <a:ext cx="2970465" cy="3383268"/>
          </a:xfrm>
          <a:prstGeom prst="rect">
            <a:avLst/>
          </a:prstGeom>
        </p:spPr>
      </p:pic>
      <p:pic>
        <p:nvPicPr>
          <p:cNvPr id="18" name="Picture 17">
            <a:extLst>
              <a:ext uri="{FF2B5EF4-FFF2-40B4-BE49-F238E27FC236}">
                <a16:creationId xmlns:a16="http://schemas.microsoft.com/office/drawing/2014/main" id="{6269EC49-BCB4-9B98-E7AA-0D9769D32A9B}"/>
              </a:ext>
            </a:extLst>
          </p:cNvPr>
          <p:cNvPicPr>
            <a:picLocks noChangeAspect="1"/>
          </p:cNvPicPr>
          <p:nvPr/>
        </p:nvPicPr>
        <p:blipFill rotWithShape="1">
          <a:blip r:embed="rId5" cstate="screen">
            <a:extLst>
              <a:ext uri="{28A0092B-C50C-407E-A947-70E740481C1C}">
                <a14:useLocalDpi xmlns:a14="http://schemas.microsoft.com/office/drawing/2010/main" val="0"/>
              </a:ext>
            </a:extLst>
          </a:blip>
          <a:srcRect b="-3"/>
          <a:stretch/>
        </p:blipFill>
        <p:spPr>
          <a:xfrm>
            <a:off x="6145909" y="10"/>
            <a:ext cx="2971800" cy="3383268"/>
          </a:xfrm>
          <a:prstGeom prst="rect">
            <a:avLst/>
          </a:prstGeom>
        </p:spPr>
      </p:pic>
      <p:pic>
        <p:nvPicPr>
          <p:cNvPr id="16" name="Picture 15">
            <a:extLst>
              <a:ext uri="{FF2B5EF4-FFF2-40B4-BE49-F238E27FC236}">
                <a16:creationId xmlns:a16="http://schemas.microsoft.com/office/drawing/2014/main" id="{53B15097-9F94-F613-F49D-EA7D6BDAFEC9}"/>
              </a:ext>
            </a:extLst>
          </p:cNvPr>
          <p:cNvPicPr>
            <a:picLocks noChangeAspect="1"/>
          </p:cNvPicPr>
          <p:nvPr/>
        </p:nvPicPr>
        <p:blipFill rotWithShape="1">
          <a:blip r:embed="rId6" cstate="screen">
            <a:extLst>
              <a:ext uri="{28A0092B-C50C-407E-A947-70E740481C1C}">
                <a14:useLocalDpi xmlns:a14="http://schemas.microsoft.com/office/drawing/2010/main" val="0"/>
              </a:ext>
            </a:extLst>
          </a:blip>
          <a:srcRect/>
          <a:stretch/>
        </p:blipFill>
        <p:spPr>
          <a:xfrm>
            <a:off x="9220200" y="10"/>
            <a:ext cx="2971800" cy="3383268"/>
          </a:xfrm>
          <a:prstGeom prst="rect">
            <a:avLst/>
          </a:prstGeom>
        </p:spPr>
      </p:pic>
      <p:pic>
        <p:nvPicPr>
          <p:cNvPr id="2" name="Picture 1">
            <a:extLst>
              <a:ext uri="{FF2B5EF4-FFF2-40B4-BE49-F238E27FC236}">
                <a16:creationId xmlns:a16="http://schemas.microsoft.com/office/drawing/2014/main" id="{E45F1ECD-EB60-6C59-B05E-B6DDFB5FA751}"/>
              </a:ext>
            </a:extLst>
          </p:cNvPr>
          <p:cNvPicPr>
            <a:picLocks noChangeAspect="1"/>
          </p:cNvPicPr>
          <p:nvPr/>
        </p:nvPicPr>
        <p:blipFill rotWithShape="1">
          <a:blip r:embed="rId7" cstate="screen">
            <a:extLst>
              <a:ext uri="{28A0092B-C50C-407E-A947-70E740481C1C}">
                <a14:useLocalDpi xmlns:a14="http://schemas.microsoft.com/office/drawing/2010/main" val="0"/>
              </a:ext>
            </a:extLst>
          </a:blip>
          <a:srcRect r="-1" b="-1"/>
          <a:stretch/>
        </p:blipFill>
        <p:spPr>
          <a:xfrm>
            <a:off x="-1018" y="3474720"/>
            <a:ext cx="6044438" cy="3383280"/>
          </a:xfrm>
          <a:prstGeom prst="rect">
            <a:avLst/>
          </a:prstGeom>
        </p:spPr>
      </p:pic>
      <p:sp>
        <p:nvSpPr>
          <p:cNvPr id="3100" name="Rectangle 3096">
            <a:extLst>
              <a:ext uri="{FF2B5EF4-FFF2-40B4-BE49-F238E27FC236}">
                <a16:creationId xmlns:a16="http://schemas.microsoft.com/office/drawing/2014/main" id="{39BEB6D0-9E4E-4221-93D1-74ABECEE9E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45910" y="3474720"/>
            <a:ext cx="6046090" cy="3383281"/>
          </a:xfrm>
          <a:prstGeom prst="rect">
            <a:avLst/>
          </a:prstGeom>
          <a:solidFill>
            <a:srgbClr val="5C68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D4E632D4-9E73-8C95-CB2B-DB9B6B007917}"/>
              </a:ext>
            </a:extLst>
          </p:cNvPr>
          <p:cNvSpPr txBox="1"/>
          <p:nvPr/>
        </p:nvSpPr>
        <p:spPr>
          <a:xfrm>
            <a:off x="6317673" y="3602182"/>
            <a:ext cx="5777345" cy="3103418"/>
          </a:xfrm>
          <a:prstGeom prst="rect">
            <a:avLst/>
          </a:prstGeom>
        </p:spPr>
        <p:txBody>
          <a:bodyPr vert="horz" lIns="91440" tIns="45720" rIns="91440" bIns="45720" rtlCol="0">
            <a:normAutofit/>
          </a:bodyPr>
          <a:lstStyle/>
          <a:p>
            <a:pPr>
              <a:lnSpc>
                <a:spcPct val="90000"/>
              </a:lnSpc>
              <a:spcAft>
                <a:spcPts val="600"/>
              </a:spcAft>
            </a:pPr>
            <a:r>
              <a:rPr lang="en-US" sz="3200" b="0" i="0" dirty="0">
                <a:solidFill>
                  <a:srgbClr val="FFFFFF"/>
                </a:solidFill>
                <a:effectLst/>
              </a:rPr>
              <a:t>The Puerto Rican parrot recovery program is an effort to conserve, protect and manage wild and captive parrots in order to downlist the species from endangered to threatened. </a:t>
            </a:r>
            <a:endParaRPr lang="en-US" sz="3200" dirty="0">
              <a:solidFill>
                <a:srgbClr val="FFFFFF"/>
              </a:solidFill>
            </a:endParaRPr>
          </a:p>
        </p:txBody>
      </p:sp>
    </p:spTree>
    <p:extLst>
      <p:ext uri="{BB962C8B-B14F-4D97-AF65-F5344CB8AC3E}">
        <p14:creationId xmlns:p14="http://schemas.microsoft.com/office/powerpoint/2010/main" val="2452576911"/>
      </p:ext>
    </p:extLst>
  </p:cSld>
  <p:clrMapOvr>
    <a:overrideClrMapping bg1="dk1" tx1="lt1" bg2="dk2" tx2="lt2" accent1="accent1" accent2="accent2" accent3="accent3" accent4="accent4" accent5="accent5" accent6="accent6" hlink="hlink" folHlink="folHlink"/>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9" name="Rectangle 28">
            <a:extLst>
              <a:ext uri="{FF2B5EF4-FFF2-40B4-BE49-F238E27FC236}">
                <a16:creationId xmlns:a16="http://schemas.microsoft.com/office/drawing/2014/main" id="{9A42C7B2-7BD6-433A-95AB-5AA4F44B58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9AC01EF8-09C1-FF68-16BE-5A003D6CD487}"/>
              </a:ext>
            </a:extLst>
          </p:cNvPr>
          <p:cNvPicPr>
            <a:picLocks noChangeAspect="1"/>
          </p:cNvPicPr>
          <p:nvPr/>
        </p:nvPicPr>
        <p:blipFill rotWithShape="1">
          <a:blip r:embed="rId3" cstate="screen">
            <a:extLst>
              <a:ext uri="{28A0092B-C50C-407E-A947-70E740481C1C}">
                <a14:useLocalDpi xmlns:a14="http://schemas.microsoft.com/office/drawing/2010/main" val="0"/>
              </a:ext>
            </a:extLst>
          </a:blip>
          <a:srcRect/>
          <a:stretch/>
        </p:blipFill>
        <p:spPr>
          <a:xfrm>
            <a:off x="-44608" y="0"/>
            <a:ext cx="7642746" cy="6857990"/>
          </a:xfrm>
          <a:prstGeom prst="rect">
            <a:avLst/>
          </a:prstGeom>
        </p:spPr>
      </p:pic>
      <p:sp>
        <p:nvSpPr>
          <p:cNvPr id="31" name="Rectangle 30">
            <a:extLst>
              <a:ext uri="{FF2B5EF4-FFF2-40B4-BE49-F238E27FC236}">
                <a16:creationId xmlns:a16="http://schemas.microsoft.com/office/drawing/2014/main" id="{0ADDB668-2CA4-4D2B-9C34-3487CA330B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263" y="3986129"/>
            <a:ext cx="6288261" cy="2253231"/>
          </a:xfrm>
          <a:prstGeom prst="rect">
            <a:avLst/>
          </a:prstGeom>
          <a:solidFill>
            <a:schemeClr val="bg1">
              <a:alpha val="95000"/>
            </a:schemeClr>
          </a:solidFill>
          <a:ln w="12700">
            <a:solidFill>
              <a:srgbClr val="EFEFEF"/>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9" name="Picture 8">
            <a:extLst>
              <a:ext uri="{FF2B5EF4-FFF2-40B4-BE49-F238E27FC236}">
                <a16:creationId xmlns:a16="http://schemas.microsoft.com/office/drawing/2014/main" id="{F5087550-C9D6-871C-6E4A-FDB4F51BA69B}"/>
              </a:ext>
            </a:extLst>
          </p:cNvPr>
          <p:cNvPicPr>
            <a:picLocks noChangeAspect="1"/>
          </p:cNvPicPr>
          <p:nvPr/>
        </p:nvPicPr>
        <p:blipFill rotWithShape="1">
          <a:blip r:embed="rId4" cstate="screen">
            <a:extLst>
              <a:ext uri="{28A0092B-C50C-407E-A947-70E740481C1C}">
                <a14:useLocalDpi xmlns:a14="http://schemas.microsoft.com/office/drawing/2010/main" val="0"/>
              </a:ext>
            </a:extLst>
          </a:blip>
          <a:srcRect/>
          <a:stretch/>
        </p:blipFill>
        <p:spPr>
          <a:xfrm>
            <a:off x="7809454" y="1"/>
            <a:ext cx="4382546" cy="3345645"/>
          </a:xfrm>
          <a:prstGeom prst="rect">
            <a:avLst/>
          </a:prstGeom>
        </p:spPr>
      </p:pic>
      <p:sp>
        <p:nvSpPr>
          <p:cNvPr id="33" name="Rectangle 32">
            <a:extLst>
              <a:ext uri="{FF2B5EF4-FFF2-40B4-BE49-F238E27FC236}">
                <a16:creationId xmlns:a16="http://schemas.microsoft.com/office/drawing/2014/main" id="{2568BC19-F052-4108-93E1-6A3D1DEC07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8535" y="4784544"/>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 name="Rectangle 34">
            <a:extLst>
              <a:ext uri="{FF2B5EF4-FFF2-40B4-BE49-F238E27FC236}">
                <a16:creationId xmlns:a16="http://schemas.microsoft.com/office/drawing/2014/main" id="{D5FD337D-4D6B-4C8B-B6F5-121097E098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394346" y="5103601"/>
            <a:ext cx="14630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TextBox 10">
            <a:extLst>
              <a:ext uri="{FF2B5EF4-FFF2-40B4-BE49-F238E27FC236}">
                <a16:creationId xmlns:a16="http://schemas.microsoft.com/office/drawing/2014/main" id="{C0EBF45B-5EED-C5D1-F47B-B2B075FBC51F}"/>
              </a:ext>
            </a:extLst>
          </p:cNvPr>
          <p:cNvSpPr txBox="1"/>
          <p:nvPr/>
        </p:nvSpPr>
        <p:spPr>
          <a:xfrm>
            <a:off x="707279" y="4151376"/>
            <a:ext cx="5976985" cy="1920240"/>
          </a:xfrm>
          <a:prstGeom prst="rect">
            <a:avLst/>
          </a:prstGeom>
          <a:solidFill>
            <a:schemeClr val="bg1"/>
          </a:solidFill>
        </p:spPr>
        <p:txBody>
          <a:bodyPr vert="horz" lIns="91440" tIns="45720" rIns="91440" bIns="45720" rtlCol="0" anchor="ctr">
            <a:normAutofit lnSpcReduction="10000"/>
          </a:bodyPr>
          <a:lstStyle/>
          <a:p>
            <a:pPr>
              <a:lnSpc>
                <a:spcPct val="90000"/>
              </a:lnSpc>
              <a:spcAft>
                <a:spcPts val="600"/>
              </a:spcAft>
            </a:pPr>
            <a:r>
              <a:rPr lang="en-US" sz="2800" b="0" i="1" dirty="0">
                <a:solidFill>
                  <a:srgbClr val="002060"/>
                </a:solidFill>
                <a:effectLst/>
              </a:rPr>
              <a:t>Hurricane Maria made landfall on Puerto Rico as a Category 4 storm on September 20, 2017. At the time of landfall Maria was the fifth strongest hurricane to hit the U.S.</a:t>
            </a:r>
            <a:endParaRPr lang="en-US" sz="2800" dirty="0">
              <a:solidFill>
                <a:srgbClr val="002060"/>
              </a:solidFill>
            </a:endParaRPr>
          </a:p>
        </p:txBody>
      </p:sp>
      <p:pic>
        <p:nvPicPr>
          <p:cNvPr id="7" name="Picture 6">
            <a:extLst>
              <a:ext uri="{FF2B5EF4-FFF2-40B4-BE49-F238E27FC236}">
                <a16:creationId xmlns:a16="http://schemas.microsoft.com/office/drawing/2014/main" id="{7D611C0C-7BAA-46FC-1165-0C162DB1350D}"/>
              </a:ext>
            </a:extLst>
          </p:cNvPr>
          <p:cNvPicPr>
            <a:picLocks noChangeAspect="1"/>
          </p:cNvPicPr>
          <p:nvPr/>
        </p:nvPicPr>
        <p:blipFill rotWithShape="1">
          <a:blip r:embed="rId5" cstate="screen">
            <a:extLst>
              <a:ext uri="{28A0092B-C50C-407E-A947-70E740481C1C}">
                <a14:useLocalDpi xmlns:a14="http://schemas.microsoft.com/office/drawing/2010/main" val="0"/>
              </a:ext>
            </a:extLst>
          </a:blip>
          <a:srcRect/>
          <a:stretch/>
        </p:blipFill>
        <p:spPr>
          <a:xfrm>
            <a:off x="7809462" y="3512354"/>
            <a:ext cx="4382545" cy="3345646"/>
          </a:xfrm>
          <a:prstGeom prst="rect">
            <a:avLst/>
          </a:prstGeom>
        </p:spPr>
      </p:pic>
    </p:spTree>
    <p:extLst>
      <p:ext uri="{BB962C8B-B14F-4D97-AF65-F5344CB8AC3E}">
        <p14:creationId xmlns:p14="http://schemas.microsoft.com/office/powerpoint/2010/main" val="277473437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7" name="Rectangle 46">
            <a:extLst>
              <a:ext uri="{FF2B5EF4-FFF2-40B4-BE49-F238E27FC236}">
                <a16:creationId xmlns:a16="http://schemas.microsoft.com/office/drawing/2014/main" id="{E8DC6FCD-811B-436E-9FEE-FC957486CD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a:extLst>
              <a:ext uri="{FF2B5EF4-FFF2-40B4-BE49-F238E27FC236}">
                <a16:creationId xmlns:a16="http://schemas.microsoft.com/office/drawing/2014/main" id="{0C2F14A8-C088-2BAB-9375-811B1A0ADA36}"/>
              </a:ext>
            </a:extLst>
          </p:cNvPr>
          <p:cNvPicPr>
            <a:picLocks noChangeAspect="1"/>
          </p:cNvPicPr>
          <p:nvPr/>
        </p:nvPicPr>
        <p:blipFill rotWithShape="1">
          <a:blip r:embed="rId3" cstate="screen">
            <a:extLst>
              <a:ext uri="{28A0092B-C50C-407E-A947-70E740481C1C}">
                <a14:useLocalDpi xmlns:a14="http://schemas.microsoft.com/office/drawing/2010/main" val="0"/>
              </a:ext>
            </a:extLst>
          </a:blip>
          <a:srcRect b="-1"/>
          <a:stretch/>
        </p:blipFill>
        <p:spPr>
          <a:xfrm>
            <a:off x="198739" y="171717"/>
            <a:ext cx="5804105" cy="3167426"/>
          </a:xfrm>
          <a:prstGeom prst="rect">
            <a:avLst/>
          </a:prstGeom>
        </p:spPr>
      </p:pic>
      <p:pic>
        <p:nvPicPr>
          <p:cNvPr id="16" name="Picture 15" descr="A group of people working on a house&#10;&#10;Description automatically generated with low confidence">
            <a:extLst>
              <a:ext uri="{FF2B5EF4-FFF2-40B4-BE49-F238E27FC236}">
                <a16:creationId xmlns:a16="http://schemas.microsoft.com/office/drawing/2014/main" id="{D93508CA-94F3-0D2D-F188-F4CC13B4A6BE}"/>
              </a:ext>
            </a:extLst>
          </p:cNvPr>
          <p:cNvPicPr>
            <a:picLocks noChangeAspect="1"/>
          </p:cNvPicPr>
          <p:nvPr/>
        </p:nvPicPr>
        <p:blipFill rotWithShape="1">
          <a:blip r:embed="rId4" cstate="screen">
            <a:extLst>
              <a:ext uri="{28A0092B-C50C-407E-A947-70E740481C1C}">
                <a14:useLocalDpi xmlns:a14="http://schemas.microsoft.com/office/drawing/2010/main" val="0"/>
              </a:ext>
            </a:extLst>
          </a:blip>
          <a:srcRect/>
          <a:stretch/>
        </p:blipFill>
        <p:spPr>
          <a:xfrm>
            <a:off x="6195373" y="171717"/>
            <a:ext cx="5797883" cy="3167426"/>
          </a:xfrm>
          <a:prstGeom prst="rect">
            <a:avLst/>
          </a:prstGeom>
        </p:spPr>
      </p:pic>
      <p:pic>
        <p:nvPicPr>
          <p:cNvPr id="4" name="Picture 3">
            <a:extLst>
              <a:ext uri="{FF2B5EF4-FFF2-40B4-BE49-F238E27FC236}">
                <a16:creationId xmlns:a16="http://schemas.microsoft.com/office/drawing/2014/main" id="{E8EFA878-695C-255C-35BB-3A6743790E95}"/>
              </a:ext>
            </a:extLst>
          </p:cNvPr>
          <p:cNvPicPr>
            <a:picLocks noChangeAspect="1"/>
          </p:cNvPicPr>
          <p:nvPr/>
        </p:nvPicPr>
        <p:blipFill rotWithShape="1">
          <a:blip r:embed="rId5" cstate="screen">
            <a:extLst>
              <a:ext uri="{28A0092B-C50C-407E-A947-70E740481C1C}">
                <a14:useLocalDpi xmlns:a14="http://schemas.microsoft.com/office/drawing/2010/main" val="0"/>
              </a:ext>
            </a:extLst>
          </a:blip>
          <a:srcRect r="-2"/>
          <a:stretch/>
        </p:blipFill>
        <p:spPr>
          <a:xfrm>
            <a:off x="198739" y="3510857"/>
            <a:ext cx="5804105" cy="3175425"/>
          </a:xfrm>
          <a:prstGeom prst="rect">
            <a:avLst/>
          </a:prstGeom>
        </p:spPr>
      </p:pic>
      <p:pic>
        <p:nvPicPr>
          <p:cNvPr id="14" name="Picture 13">
            <a:extLst>
              <a:ext uri="{FF2B5EF4-FFF2-40B4-BE49-F238E27FC236}">
                <a16:creationId xmlns:a16="http://schemas.microsoft.com/office/drawing/2014/main" id="{CB4CDC10-2665-14D2-E5EC-01E7350DB0BE}"/>
              </a:ext>
            </a:extLst>
          </p:cNvPr>
          <p:cNvPicPr>
            <a:picLocks noChangeAspect="1"/>
          </p:cNvPicPr>
          <p:nvPr/>
        </p:nvPicPr>
        <p:blipFill rotWithShape="1">
          <a:blip r:embed="rId6" cstate="screen">
            <a:extLst>
              <a:ext uri="{28A0092B-C50C-407E-A947-70E740481C1C}">
                <a14:useLocalDpi xmlns:a14="http://schemas.microsoft.com/office/drawing/2010/main" val="0"/>
              </a:ext>
            </a:extLst>
          </a:blip>
          <a:srcRect/>
          <a:stretch/>
        </p:blipFill>
        <p:spPr>
          <a:xfrm>
            <a:off x="6195372" y="3510857"/>
            <a:ext cx="5797883" cy="3175425"/>
          </a:xfrm>
          <a:prstGeom prst="rect">
            <a:avLst/>
          </a:prstGeom>
        </p:spPr>
      </p:pic>
    </p:spTree>
    <p:extLst>
      <p:ext uri="{BB962C8B-B14F-4D97-AF65-F5344CB8AC3E}">
        <p14:creationId xmlns:p14="http://schemas.microsoft.com/office/powerpoint/2010/main" val="176209227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9A72E43A-2FC3-43A9-8E8E-0BF749E66E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7" name="Picture 6" descr="A pile of cut trees&#10;&#10;Description automatically generated with low confidence">
            <a:extLst>
              <a:ext uri="{FF2B5EF4-FFF2-40B4-BE49-F238E27FC236}">
                <a16:creationId xmlns:a16="http://schemas.microsoft.com/office/drawing/2014/main" id="{5CF97D09-F0FA-779D-D1ED-CA77D612AA69}"/>
              </a:ext>
            </a:extLst>
          </p:cNvPr>
          <p:cNvPicPr>
            <a:picLocks noChangeAspect="1"/>
          </p:cNvPicPr>
          <p:nvPr/>
        </p:nvPicPr>
        <p:blipFill rotWithShape="1">
          <a:blip r:embed="rId3" cstate="screen">
            <a:extLst>
              <a:ext uri="{28A0092B-C50C-407E-A947-70E740481C1C}">
                <a14:useLocalDpi xmlns:a14="http://schemas.microsoft.com/office/drawing/2010/main" val="0"/>
              </a:ext>
            </a:extLst>
          </a:blip>
          <a:srcRect/>
          <a:stretch/>
        </p:blipFill>
        <p:spPr>
          <a:xfrm>
            <a:off x="20" y="10"/>
            <a:ext cx="4003019" cy="3388883"/>
          </a:xfrm>
          <a:prstGeom prst="rect">
            <a:avLst/>
          </a:prstGeom>
        </p:spPr>
      </p:pic>
      <p:pic>
        <p:nvPicPr>
          <p:cNvPr id="3" name="Picture 2">
            <a:extLst>
              <a:ext uri="{FF2B5EF4-FFF2-40B4-BE49-F238E27FC236}">
                <a16:creationId xmlns:a16="http://schemas.microsoft.com/office/drawing/2014/main" id="{02A55AD0-FE3B-FDFC-D376-05B9F02DB21A}"/>
              </a:ext>
            </a:extLst>
          </p:cNvPr>
          <p:cNvPicPr>
            <a:picLocks noChangeAspect="1"/>
          </p:cNvPicPr>
          <p:nvPr/>
        </p:nvPicPr>
        <p:blipFill rotWithShape="1">
          <a:blip r:embed="rId4" cstate="screen">
            <a:extLst>
              <a:ext uri="{28A0092B-C50C-407E-A947-70E740481C1C}">
                <a14:useLocalDpi xmlns:a14="http://schemas.microsoft.com/office/drawing/2010/main" val="0"/>
              </a:ext>
            </a:extLst>
          </a:blip>
          <a:srcRect/>
          <a:stretch/>
        </p:blipFill>
        <p:spPr>
          <a:xfrm>
            <a:off x="20" y="3469102"/>
            <a:ext cx="4003019" cy="3388893"/>
          </a:xfrm>
          <a:prstGeom prst="rect">
            <a:avLst/>
          </a:prstGeom>
        </p:spPr>
      </p:pic>
      <p:pic>
        <p:nvPicPr>
          <p:cNvPr id="12" name="Picture 11">
            <a:extLst>
              <a:ext uri="{FF2B5EF4-FFF2-40B4-BE49-F238E27FC236}">
                <a16:creationId xmlns:a16="http://schemas.microsoft.com/office/drawing/2014/main" id="{8BDCDD90-493F-D012-F12C-983439FE8B49}"/>
              </a:ext>
            </a:extLst>
          </p:cNvPr>
          <p:cNvPicPr>
            <a:picLocks noChangeAspect="1"/>
          </p:cNvPicPr>
          <p:nvPr/>
        </p:nvPicPr>
        <p:blipFill rotWithShape="1">
          <a:blip r:embed="rId5" cstate="screen">
            <a:extLst>
              <a:ext uri="{28A0092B-C50C-407E-A947-70E740481C1C}">
                <a14:useLocalDpi xmlns:a14="http://schemas.microsoft.com/office/drawing/2010/main" val="0"/>
              </a:ext>
            </a:extLst>
          </a:blip>
          <a:srcRect r="-1"/>
          <a:stretch/>
        </p:blipFill>
        <p:spPr>
          <a:xfrm>
            <a:off x="4094479" y="10"/>
            <a:ext cx="4014047" cy="6857990"/>
          </a:xfrm>
          <a:prstGeom prst="rect">
            <a:avLst/>
          </a:prstGeom>
        </p:spPr>
      </p:pic>
      <p:pic>
        <p:nvPicPr>
          <p:cNvPr id="14" name="Picture 13">
            <a:extLst>
              <a:ext uri="{FF2B5EF4-FFF2-40B4-BE49-F238E27FC236}">
                <a16:creationId xmlns:a16="http://schemas.microsoft.com/office/drawing/2014/main" id="{278983AC-CFFD-1EAB-3C34-62182B138F70}"/>
              </a:ext>
            </a:extLst>
          </p:cNvPr>
          <p:cNvPicPr>
            <a:picLocks noChangeAspect="1"/>
          </p:cNvPicPr>
          <p:nvPr/>
        </p:nvPicPr>
        <p:blipFill rotWithShape="1">
          <a:blip r:embed="rId6" cstate="screen">
            <a:extLst>
              <a:ext uri="{28A0092B-C50C-407E-A947-70E740481C1C}">
                <a14:useLocalDpi xmlns:a14="http://schemas.microsoft.com/office/drawing/2010/main" val="0"/>
              </a:ext>
            </a:extLst>
          </a:blip>
          <a:srcRect b="-2"/>
          <a:stretch/>
        </p:blipFill>
        <p:spPr>
          <a:xfrm>
            <a:off x="8188960" y="10"/>
            <a:ext cx="4003039" cy="3383270"/>
          </a:xfrm>
          <a:prstGeom prst="rect">
            <a:avLst/>
          </a:prstGeom>
        </p:spPr>
      </p:pic>
      <p:pic>
        <p:nvPicPr>
          <p:cNvPr id="8" name="Picture 7" descr="A person walking on a path in the mountains&#10;&#10;Description automatically generated with low confidence">
            <a:extLst>
              <a:ext uri="{FF2B5EF4-FFF2-40B4-BE49-F238E27FC236}">
                <a16:creationId xmlns:a16="http://schemas.microsoft.com/office/drawing/2014/main" id="{05FA173F-13BB-856A-BBE0-00AAFA26A480}"/>
              </a:ext>
            </a:extLst>
          </p:cNvPr>
          <p:cNvPicPr>
            <a:picLocks noChangeAspect="1"/>
          </p:cNvPicPr>
          <p:nvPr/>
        </p:nvPicPr>
        <p:blipFill rotWithShape="1">
          <a:blip r:embed="rId7" cstate="screen">
            <a:extLst>
              <a:ext uri="{28A0092B-C50C-407E-A947-70E740481C1C}">
                <a14:useLocalDpi xmlns:a14="http://schemas.microsoft.com/office/drawing/2010/main" val="0"/>
              </a:ext>
            </a:extLst>
          </a:blip>
          <a:srcRect r="-1"/>
          <a:stretch/>
        </p:blipFill>
        <p:spPr>
          <a:xfrm>
            <a:off x="8199966" y="3469102"/>
            <a:ext cx="3992034" cy="3388893"/>
          </a:xfrm>
          <a:prstGeom prst="rect">
            <a:avLst/>
          </a:prstGeom>
        </p:spPr>
      </p:pic>
    </p:spTree>
    <p:extLst>
      <p:ext uri="{BB962C8B-B14F-4D97-AF65-F5344CB8AC3E}">
        <p14:creationId xmlns:p14="http://schemas.microsoft.com/office/powerpoint/2010/main" val="254694108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Picture 1">
            <a:extLst>
              <a:ext uri="{FF2B5EF4-FFF2-40B4-BE49-F238E27FC236}">
                <a16:creationId xmlns:a16="http://schemas.microsoft.com/office/drawing/2014/main" id="{4CE881E1-42BC-9020-3BF5-4BE0DD85B444}"/>
              </a:ext>
            </a:extLst>
          </p:cNvPr>
          <p:cNvPicPr>
            <a:picLocks noChangeAspect="1"/>
          </p:cNvPicPr>
          <p:nvPr/>
        </p:nvPicPr>
        <p:blipFill rotWithShape="1">
          <a:blip r:embed="rId2" cstate="screen">
            <a:extLst>
              <a:ext uri="{28A0092B-C50C-407E-A947-70E740481C1C}">
                <a14:useLocalDpi xmlns:a14="http://schemas.microsoft.com/office/drawing/2010/main" val="0"/>
              </a:ext>
            </a:extLst>
          </a:blip>
          <a:srcRect/>
          <a:stretch/>
        </p:blipFill>
        <p:spPr>
          <a:xfrm>
            <a:off x="20" y="1282"/>
            <a:ext cx="12191980" cy="6856718"/>
          </a:xfrm>
          <a:prstGeom prst="rect">
            <a:avLst/>
          </a:prstGeom>
        </p:spPr>
      </p:pic>
    </p:spTree>
    <p:extLst>
      <p:ext uri="{BB962C8B-B14F-4D97-AF65-F5344CB8AC3E}">
        <p14:creationId xmlns:p14="http://schemas.microsoft.com/office/powerpoint/2010/main" val="213967337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2" name="Rectangle 28">
            <a:extLst>
              <a:ext uri="{FF2B5EF4-FFF2-40B4-BE49-F238E27FC236}">
                <a16:creationId xmlns:a16="http://schemas.microsoft.com/office/drawing/2014/main" id="{3AFE8227-C443-417B-BA91-520EB1EF45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5">
            <a:extLst>
              <a:ext uri="{FF2B5EF4-FFF2-40B4-BE49-F238E27FC236}">
                <a16:creationId xmlns:a16="http://schemas.microsoft.com/office/drawing/2014/main" id="{08B3A1BA-AA8F-0473-AEEF-F99299BD23CB}"/>
              </a:ext>
            </a:extLst>
          </p:cNvPr>
          <p:cNvSpPr txBox="1">
            <a:spLocks/>
          </p:cNvSpPr>
          <p:nvPr/>
        </p:nvSpPr>
        <p:spPr>
          <a:xfrm>
            <a:off x="7938348" y="144068"/>
            <a:ext cx="4118185" cy="1244466"/>
          </a:xfrm>
          <a:prstGeom prst="rect">
            <a:avLst/>
          </a:prstGeom>
        </p:spPr>
        <p:txBody>
          <a:bodyPr vert="horz" lIns="91440" tIns="45720" rIns="91440" bIns="45720" rtlCol="0" anchor="b">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US" sz="4400" b="1" i="0" u="none" strike="noStrike" kern="1200" cap="none" spc="0" normalizeH="0" baseline="0" noProof="0" dirty="0">
                <a:ln>
                  <a:noFill/>
                </a:ln>
                <a:solidFill>
                  <a:srgbClr val="002060"/>
                </a:solidFill>
                <a:effectLst/>
                <a:uLnTx/>
                <a:uFillTx/>
                <a:latin typeface="Calibri" panose="020F0502020204030204"/>
                <a:ea typeface="+mj-ea"/>
                <a:cs typeface="+mj-cs"/>
              </a:rPr>
              <a:t>Hurricane Response</a:t>
            </a:r>
          </a:p>
        </p:txBody>
      </p:sp>
      <p:pic>
        <p:nvPicPr>
          <p:cNvPr id="4" name="Picture 3" descr="A map of the world&#10;&#10;Description automatically generated with low confidence">
            <a:extLst>
              <a:ext uri="{FF2B5EF4-FFF2-40B4-BE49-F238E27FC236}">
                <a16:creationId xmlns:a16="http://schemas.microsoft.com/office/drawing/2014/main" id="{CA5B5B76-DDBF-33DA-A52F-796AD15306D6}"/>
              </a:ext>
            </a:extLst>
          </p:cNvPr>
          <p:cNvPicPr>
            <a:picLocks noChangeAspect="1"/>
          </p:cNvPicPr>
          <p:nvPr/>
        </p:nvPicPr>
        <p:blipFill rotWithShape="1">
          <a:blip r:embed="rId2" cstate="screen">
            <a:extLst>
              <a:ext uri="{28A0092B-C50C-407E-A947-70E740481C1C}">
                <a14:useLocalDpi xmlns:a14="http://schemas.microsoft.com/office/drawing/2010/main" val="0"/>
              </a:ext>
            </a:extLst>
          </a:blip>
          <a:srcRect r="-1"/>
          <a:stretch/>
        </p:blipFill>
        <p:spPr>
          <a:xfrm>
            <a:off x="20" y="431"/>
            <a:ext cx="7843500" cy="6408311"/>
          </a:xfrm>
          <a:prstGeom prst="rect">
            <a:avLst/>
          </a:prstGeom>
          <a:scene3d>
            <a:camera prst="orthographicFront"/>
            <a:lightRig rig="threePt" dir="t"/>
          </a:scene3d>
          <a:sp3d>
            <a:bevelT w="228600" h="234950" prst="angle"/>
          </a:sp3d>
        </p:spPr>
      </p:pic>
      <p:sp>
        <p:nvSpPr>
          <p:cNvPr id="3" name="TextBox 2">
            <a:extLst>
              <a:ext uri="{FF2B5EF4-FFF2-40B4-BE49-F238E27FC236}">
                <a16:creationId xmlns:a16="http://schemas.microsoft.com/office/drawing/2014/main" id="{EBF79A3A-B443-EBB1-37C7-303609B98996}"/>
              </a:ext>
            </a:extLst>
          </p:cNvPr>
          <p:cNvSpPr txBox="1"/>
          <p:nvPr/>
        </p:nvSpPr>
        <p:spPr>
          <a:xfrm>
            <a:off x="7938348" y="1761067"/>
            <a:ext cx="4118186" cy="4639730"/>
          </a:xfrm>
          <a:prstGeom prst="rect">
            <a:avLst/>
          </a:prstGeom>
        </p:spPr>
        <p:txBody>
          <a:bodyPr vert="horz" lIns="91440" tIns="45720" rIns="91440" bIns="45720" rtlCol="0">
            <a:normAutofit fontScale="25000" lnSpcReduction="20000"/>
          </a:bodyPr>
          <a:lstStyle/>
          <a:p>
            <a:pPr>
              <a:lnSpc>
                <a:spcPct val="120000"/>
              </a:lnSpc>
              <a:spcAft>
                <a:spcPts val="1200"/>
              </a:spcAft>
            </a:pPr>
            <a:r>
              <a:rPr kumimoji="0" lang="en-US" sz="8000" b="0" i="0" u="none" strike="noStrike" cap="none" spc="0" normalizeH="0" baseline="0" noProof="0" dirty="0">
                <a:ln>
                  <a:noFill/>
                </a:ln>
                <a:solidFill>
                  <a:srgbClr val="002060"/>
                </a:solidFill>
                <a:effectLst/>
                <a:uLnTx/>
                <a:uFillTx/>
              </a:rPr>
              <a:t>J. N. "Ding" Darling National Wildlife Refuge in Sanibel Island, Florida was hit with a devastating blow when Hurricane Ian swept through on September 28, 2022.</a:t>
            </a:r>
          </a:p>
          <a:p>
            <a:pPr marL="0" marR="0" lvl="0" indent="0" algn="l" defTabSz="914400" rtl="0" eaLnBrk="1" fontAlgn="auto" latinLnBrk="0" hangingPunct="1">
              <a:lnSpc>
                <a:spcPct val="120000"/>
              </a:lnSpc>
              <a:spcAft>
                <a:spcPts val="1200"/>
              </a:spcAft>
              <a:buClrTx/>
              <a:buSzTx/>
              <a:buFontTx/>
              <a:buNone/>
              <a:tabLst/>
              <a:defRPr/>
            </a:pPr>
            <a:r>
              <a:rPr kumimoji="0" lang="en-US" sz="8000" b="0" i="0" u="none" strike="noStrike" kern="1200" cap="none" spc="0" normalizeH="0" baseline="0" noProof="0" dirty="0">
                <a:ln>
                  <a:noFill/>
                </a:ln>
                <a:solidFill>
                  <a:srgbClr val="002060"/>
                </a:solidFill>
                <a:effectLst/>
                <a:uLnTx/>
                <a:uFillTx/>
                <a:latin typeface="Calibri" panose="020F0502020204030204"/>
                <a:ea typeface="+mn-ea"/>
                <a:cs typeface="+mn-cs"/>
              </a:rPr>
              <a:t>Safety Operations deployed in support of Hurricane Ian Response Team to Florida, provided safety and health oversight to 35+ responders, removed debris/branches and assisted the community in need</a:t>
            </a:r>
            <a:r>
              <a:rPr lang="en-US" sz="8000" dirty="0">
                <a:solidFill>
                  <a:srgbClr val="002060"/>
                </a:solidFill>
                <a:latin typeface="Calibri" panose="020F0502020204030204"/>
              </a:rPr>
              <a:t> and s</a:t>
            </a:r>
            <a:r>
              <a:rPr kumimoji="0" lang="en-US" sz="8000" b="0" i="0" u="none" strike="noStrike" kern="1200" cap="none" spc="0" normalizeH="0" baseline="0" noProof="0" dirty="0" err="1">
                <a:ln>
                  <a:noFill/>
                </a:ln>
                <a:solidFill>
                  <a:srgbClr val="002060"/>
                </a:solidFill>
                <a:effectLst/>
                <a:uLnTx/>
                <a:uFillTx/>
                <a:latin typeface="Calibri" panose="020F0502020204030204"/>
                <a:ea typeface="+mn-ea"/>
                <a:cs typeface="+mn-cs"/>
              </a:rPr>
              <a:t>ecured</a:t>
            </a:r>
            <a:r>
              <a:rPr kumimoji="0" lang="en-US" sz="8000" b="0" i="0" u="none" strike="noStrike" kern="1200" cap="none" spc="0" normalizeH="0" baseline="0" noProof="0" dirty="0">
                <a:ln>
                  <a:noFill/>
                </a:ln>
                <a:solidFill>
                  <a:srgbClr val="002060"/>
                </a:solidFill>
                <a:effectLst/>
                <a:uLnTx/>
                <a:uFillTx/>
                <a:latin typeface="Calibri" panose="020F0502020204030204"/>
                <a:ea typeface="+mn-ea"/>
                <a:cs typeface="+mn-cs"/>
              </a:rPr>
              <a:t> critical FWS assets.</a:t>
            </a:r>
          </a:p>
          <a:p>
            <a:pPr marL="0" marR="0" lvl="0" indent="0" algn="l" defTabSz="914400" rtl="0" eaLnBrk="1" fontAlgn="auto" latinLnBrk="0" hangingPunct="1">
              <a:lnSpc>
                <a:spcPct val="120000"/>
              </a:lnSpc>
              <a:spcAft>
                <a:spcPts val="1200"/>
              </a:spcAft>
              <a:buClrTx/>
              <a:buSzTx/>
              <a:buFontTx/>
              <a:buNone/>
              <a:tabLst/>
              <a:defRPr/>
            </a:pPr>
            <a:endParaRPr lang="en-US" sz="8000" dirty="0">
              <a:solidFill>
                <a:srgbClr val="002060"/>
              </a:solidFill>
            </a:endParaRPr>
          </a:p>
          <a:p>
            <a:pPr marL="0" marR="0" lvl="0" indent="0" algn="l" defTabSz="914400" rtl="0" eaLnBrk="1" fontAlgn="auto" latinLnBrk="0" hangingPunct="1">
              <a:lnSpc>
                <a:spcPct val="90000"/>
              </a:lnSpc>
              <a:spcBef>
                <a:spcPts val="0"/>
              </a:spcBef>
              <a:spcAft>
                <a:spcPts val="600"/>
              </a:spcAft>
              <a:buClrTx/>
              <a:buSzTx/>
              <a:buFontTx/>
              <a:buNone/>
              <a:tabLst/>
              <a:defRPr/>
            </a:pPr>
            <a:endParaRPr kumimoji="0" lang="en-US" sz="2400" b="0" i="0" u="none" strike="noStrike" kern="1200" cap="none" spc="0" normalizeH="0" baseline="0" noProof="0" dirty="0">
              <a:ln>
                <a:noFill/>
              </a:ln>
              <a:solidFill>
                <a:srgbClr val="002060"/>
              </a:solidFill>
              <a:effectLst/>
              <a:uLnTx/>
              <a:uFillTx/>
              <a:latin typeface="Calibri" panose="020F0502020204030204"/>
              <a:ea typeface="+mn-ea"/>
              <a:cs typeface="+mn-cs"/>
            </a:endParaRPr>
          </a:p>
        </p:txBody>
      </p:sp>
      <p:sp>
        <p:nvSpPr>
          <p:cNvPr id="31" name="Rectangle 30">
            <a:extLst>
              <a:ext uri="{FF2B5EF4-FFF2-40B4-BE49-F238E27FC236}">
                <a16:creationId xmlns:a16="http://schemas.microsoft.com/office/drawing/2014/main" id="{907741FC-B544-4A6E-B831-6789D04233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6408741"/>
            <a:ext cx="12191998" cy="457202"/>
          </a:xfrm>
          <a:prstGeom prst="rect">
            <a:avLst/>
          </a:prstGeom>
          <a:gradFill>
            <a:gsLst>
              <a:gs pos="34000">
                <a:srgbClr val="000000">
                  <a:alpha val="96000"/>
                </a:srgbClr>
              </a:gs>
              <a:gs pos="100000">
                <a:schemeClr val="accent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Rectangle 32">
            <a:extLst>
              <a:ext uri="{FF2B5EF4-FFF2-40B4-BE49-F238E27FC236}">
                <a16:creationId xmlns:a16="http://schemas.microsoft.com/office/drawing/2014/main" id="{3F0BE7ED-7814-4273-B18A-F26CC03803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 y="6408742"/>
            <a:ext cx="8115300" cy="449258"/>
          </a:xfrm>
          <a:prstGeom prst="rect">
            <a:avLst/>
          </a:prstGeom>
          <a:gradFill>
            <a:gsLst>
              <a:gs pos="28000">
                <a:schemeClr val="accent1">
                  <a:lumMod val="75000"/>
                  <a:alpha val="59000"/>
                </a:schemeClr>
              </a:gs>
              <a:gs pos="100000">
                <a:srgbClr val="000000">
                  <a:alpha val="70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9191877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 name="Picture 9" descr="A picture containing text, outdoor, tree, sky&#10;&#10;Description automatically generated">
            <a:extLst>
              <a:ext uri="{FF2B5EF4-FFF2-40B4-BE49-F238E27FC236}">
                <a16:creationId xmlns:a16="http://schemas.microsoft.com/office/drawing/2014/main" id="{1F5A2EA6-4785-944F-A6E1-3D3BBEBE4548}"/>
              </a:ext>
            </a:extLst>
          </p:cNvPr>
          <p:cNvPicPr>
            <a:picLocks noChangeAspect="1"/>
          </p:cNvPicPr>
          <p:nvPr/>
        </p:nvPicPr>
        <p:blipFill rotWithShape="1">
          <a:blip r:embed="rId3" cstate="screen">
            <a:extLst>
              <a:ext uri="{28A0092B-C50C-407E-A947-70E740481C1C}">
                <a14:useLocalDpi xmlns:a14="http://schemas.microsoft.com/office/drawing/2010/main" val="0"/>
              </a:ext>
            </a:extLst>
          </a:blip>
          <a:srcRect r="-2"/>
          <a:stretch/>
        </p:blipFill>
        <p:spPr>
          <a:xfrm>
            <a:off x="4493436" y="243"/>
            <a:ext cx="7698564" cy="3346705"/>
          </a:xfrm>
          <a:custGeom>
            <a:avLst/>
            <a:gdLst/>
            <a:ahLst/>
            <a:cxnLst/>
            <a:rect l="l" t="t" r="r" b="b"/>
            <a:pathLst>
              <a:path w="7698564" h="3346705">
                <a:moveTo>
                  <a:pt x="1549963" y="0"/>
                </a:moveTo>
                <a:lnTo>
                  <a:pt x="1555540" y="0"/>
                </a:lnTo>
                <a:lnTo>
                  <a:pt x="2621768" y="0"/>
                </a:lnTo>
                <a:lnTo>
                  <a:pt x="6451640" y="0"/>
                </a:lnTo>
                <a:lnTo>
                  <a:pt x="6451640" y="479"/>
                </a:lnTo>
                <a:lnTo>
                  <a:pt x="7698564" y="479"/>
                </a:lnTo>
                <a:lnTo>
                  <a:pt x="7698564" y="3346705"/>
                </a:lnTo>
                <a:lnTo>
                  <a:pt x="0" y="3346705"/>
                </a:lnTo>
                <a:close/>
              </a:path>
            </a:pathLst>
          </a:custGeom>
        </p:spPr>
      </p:pic>
      <p:pic>
        <p:nvPicPr>
          <p:cNvPr id="11" name="Picture 10" descr="A helicopter flying over a tree&#10;&#10;Description automatically generated with low confidence">
            <a:extLst>
              <a:ext uri="{FF2B5EF4-FFF2-40B4-BE49-F238E27FC236}">
                <a16:creationId xmlns:a16="http://schemas.microsoft.com/office/drawing/2014/main" id="{307A830D-1F4C-A75C-24C4-676B29FFBCC3}"/>
              </a:ext>
            </a:extLst>
          </p:cNvPr>
          <p:cNvPicPr>
            <a:picLocks noChangeAspect="1"/>
          </p:cNvPicPr>
          <p:nvPr/>
        </p:nvPicPr>
        <p:blipFill rotWithShape="1">
          <a:blip r:embed="rId4" cstate="screen">
            <a:extLst>
              <a:ext uri="{28A0092B-C50C-407E-A947-70E740481C1C}">
                <a14:useLocalDpi xmlns:a14="http://schemas.microsoft.com/office/drawing/2010/main" val="0"/>
              </a:ext>
            </a:extLst>
          </a:blip>
          <a:srcRect r="-3"/>
          <a:stretch/>
        </p:blipFill>
        <p:spPr>
          <a:xfrm>
            <a:off x="20" y="10"/>
            <a:ext cx="5859777" cy="3346695"/>
          </a:xfrm>
          <a:custGeom>
            <a:avLst/>
            <a:gdLst/>
            <a:ahLst/>
            <a:cxnLst/>
            <a:rect l="l" t="t" r="r" b="b"/>
            <a:pathLst>
              <a:path w="5859797" h="3346705">
                <a:moveTo>
                  <a:pt x="0" y="0"/>
                </a:moveTo>
                <a:lnTo>
                  <a:pt x="5859797" y="0"/>
                </a:lnTo>
                <a:lnTo>
                  <a:pt x="4309834" y="3346705"/>
                </a:lnTo>
                <a:lnTo>
                  <a:pt x="4304257" y="3346705"/>
                </a:lnTo>
                <a:lnTo>
                  <a:pt x="3238029" y="3346705"/>
                </a:lnTo>
                <a:lnTo>
                  <a:pt x="0" y="3346705"/>
                </a:lnTo>
                <a:close/>
              </a:path>
            </a:pathLst>
          </a:custGeom>
        </p:spPr>
      </p:pic>
      <p:pic>
        <p:nvPicPr>
          <p:cNvPr id="7" name="Picture 6">
            <a:extLst>
              <a:ext uri="{FF2B5EF4-FFF2-40B4-BE49-F238E27FC236}">
                <a16:creationId xmlns:a16="http://schemas.microsoft.com/office/drawing/2014/main" id="{FC772E06-61B6-5D41-29BF-008436CB0B38}"/>
              </a:ext>
            </a:extLst>
          </p:cNvPr>
          <p:cNvPicPr>
            <a:picLocks noChangeAspect="1"/>
          </p:cNvPicPr>
          <p:nvPr/>
        </p:nvPicPr>
        <p:blipFill rotWithShape="1">
          <a:blip r:embed="rId5" cstate="screen">
            <a:extLst>
              <a:ext uri="{28A0092B-C50C-407E-A947-70E740481C1C}">
                <a14:useLocalDpi xmlns:a14="http://schemas.microsoft.com/office/drawing/2010/main" val="0"/>
              </a:ext>
            </a:extLst>
          </a:blip>
          <a:srcRect/>
          <a:stretch/>
        </p:blipFill>
        <p:spPr>
          <a:xfrm>
            <a:off x="6350089" y="3511295"/>
            <a:ext cx="5841911" cy="3346705"/>
          </a:xfrm>
          <a:custGeom>
            <a:avLst/>
            <a:gdLst/>
            <a:ahLst/>
            <a:cxnLst/>
            <a:rect l="l" t="t" r="r" b="b"/>
            <a:pathLst>
              <a:path w="5841911" h="3346705">
                <a:moveTo>
                  <a:pt x="1549963" y="0"/>
                </a:moveTo>
                <a:lnTo>
                  <a:pt x="1555540" y="0"/>
                </a:lnTo>
                <a:lnTo>
                  <a:pt x="2621768" y="0"/>
                </a:lnTo>
                <a:lnTo>
                  <a:pt x="5841911" y="0"/>
                </a:lnTo>
                <a:lnTo>
                  <a:pt x="5841911" y="3346705"/>
                </a:lnTo>
                <a:lnTo>
                  <a:pt x="0" y="3346705"/>
                </a:lnTo>
                <a:close/>
              </a:path>
            </a:pathLst>
          </a:custGeom>
        </p:spPr>
      </p:pic>
      <p:pic>
        <p:nvPicPr>
          <p:cNvPr id="6" name="Picture 5" descr="A high angle view of a beach&#10;&#10;Description automatically generated with low confidence">
            <a:extLst>
              <a:ext uri="{FF2B5EF4-FFF2-40B4-BE49-F238E27FC236}">
                <a16:creationId xmlns:a16="http://schemas.microsoft.com/office/drawing/2014/main" id="{1A8D5A96-E447-E14A-51BD-BA4A13F3B7C5}"/>
              </a:ext>
            </a:extLst>
          </p:cNvPr>
          <p:cNvPicPr>
            <a:picLocks noChangeAspect="1"/>
          </p:cNvPicPr>
          <p:nvPr/>
        </p:nvPicPr>
        <p:blipFill rotWithShape="1">
          <a:blip r:embed="rId6" cstate="screen">
            <a:extLst>
              <a:ext uri="{28A0092B-C50C-407E-A947-70E740481C1C}">
                <a14:useLocalDpi xmlns:a14="http://schemas.microsoft.com/office/drawing/2010/main" val="0"/>
              </a:ext>
            </a:extLst>
          </a:blip>
          <a:srcRect r="-2"/>
          <a:stretch/>
        </p:blipFill>
        <p:spPr>
          <a:xfrm>
            <a:off x="20" y="3511295"/>
            <a:ext cx="7698544" cy="3346705"/>
          </a:xfrm>
          <a:custGeom>
            <a:avLst/>
            <a:gdLst/>
            <a:ahLst/>
            <a:cxnLst/>
            <a:rect l="l" t="t" r="r" b="b"/>
            <a:pathLst>
              <a:path w="7698564" h="3346705">
                <a:moveTo>
                  <a:pt x="0" y="0"/>
                </a:moveTo>
                <a:lnTo>
                  <a:pt x="7698564" y="0"/>
                </a:lnTo>
                <a:lnTo>
                  <a:pt x="6148601" y="3346705"/>
                </a:lnTo>
                <a:lnTo>
                  <a:pt x="6143024" y="3346705"/>
                </a:lnTo>
                <a:lnTo>
                  <a:pt x="5076796" y="3346705"/>
                </a:lnTo>
                <a:lnTo>
                  <a:pt x="1246924" y="3346705"/>
                </a:lnTo>
                <a:lnTo>
                  <a:pt x="1246924" y="3346226"/>
                </a:lnTo>
                <a:lnTo>
                  <a:pt x="0" y="3346226"/>
                </a:lnTo>
                <a:close/>
              </a:path>
            </a:pathLst>
          </a:custGeom>
        </p:spPr>
      </p:pic>
    </p:spTree>
    <p:extLst>
      <p:ext uri="{BB962C8B-B14F-4D97-AF65-F5344CB8AC3E}">
        <p14:creationId xmlns:p14="http://schemas.microsoft.com/office/powerpoint/2010/main" val="265081184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FFCDD23B-75C8-427B-BD08-53C8156CD7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5F16DBF5-42CE-E18D-8AAF-0A7DCC442A76}"/>
              </a:ext>
            </a:extLst>
          </p:cNvPr>
          <p:cNvPicPr>
            <a:picLocks noChangeAspect="1"/>
          </p:cNvPicPr>
          <p:nvPr/>
        </p:nvPicPr>
        <p:blipFill rotWithShape="1">
          <a:blip r:embed="rId3" cstate="screen">
            <a:extLst>
              <a:ext uri="{28A0092B-C50C-407E-A947-70E740481C1C}">
                <a14:useLocalDpi xmlns:a14="http://schemas.microsoft.com/office/drawing/2010/main" val="0"/>
              </a:ext>
            </a:extLst>
          </a:blip>
          <a:srcRect r="-1"/>
          <a:stretch/>
        </p:blipFill>
        <p:spPr>
          <a:xfrm>
            <a:off x="-1" y="190"/>
            <a:ext cx="8128855" cy="5291194"/>
          </a:xfrm>
          <a:prstGeom prst="rect">
            <a:avLst/>
          </a:prstGeom>
        </p:spPr>
      </p:pic>
      <p:sp>
        <p:nvSpPr>
          <p:cNvPr id="22" name="Rectangle 21">
            <a:extLst>
              <a:ext uri="{FF2B5EF4-FFF2-40B4-BE49-F238E27FC236}">
                <a16:creationId xmlns:a16="http://schemas.microsoft.com/office/drawing/2014/main" id="{AFFC87AC-C919-4FE5-BAC3-39509E0011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64" y="5282206"/>
            <a:ext cx="12192264" cy="1163844"/>
          </a:xfrm>
          <a:prstGeom prst="rect">
            <a:avLst/>
          </a:prstGeom>
          <a:gradFill>
            <a:gsLst>
              <a:gs pos="28000">
                <a:schemeClr val="accent1">
                  <a:lumMod val="75000"/>
                  <a:alpha val="11000"/>
                </a:schemeClr>
              </a:gs>
              <a:gs pos="100000">
                <a:srgbClr val="000000">
                  <a:alpha val="77000"/>
                </a:srgbClr>
              </a:gs>
            </a:gsLst>
            <a:lin ang="12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ctangle 23">
            <a:extLst>
              <a:ext uri="{FF2B5EF4-FFF2-40B4-BE49-F238E27FC236}">
                <a16:creationId xmlns:a16="http://schemas.microsoft.com/office/drawing/2014/main" id="{AB5E08C4-8CDD-4623-A5B8-E998C6DEE3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5282206"/>
            <a:ext cx="12191998" cy="1586485"/>
          </a:xfrm>
          <a:prstGeom prst="rect">
            <a:avLst/>
          </a:prstGeom>
          <a:gradFill>
            <a:gsLst>
              <a:gs pos="0">
                <a:srgbClr val="000000">
                  <a:alpha val="96000"/>
                </a:srgbClr>
              </a:gs>
              <a:gs pos="100000">
                <a:schemeClr val="accent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a:extLst>
              <a:ext uri="{FF2B5EF4-FFF2-40B4-BE49-F238E27FC236}">
                <a16:creationId xmlns:a16="http://schemas.microsoft.com/office/drawing/2014/main" id="{C5120AF1-0278-4B0D-9D5E-24F51EC54114}"/>
              </a:ext>
            </a:extLst>
          </p:cNvPr>
          <p:cNvSpPr txBox="1">
            <a:spLocks/>
          </p:cNvSpPr>
          <p:nvPr/>
        </p:nvSpPr>
        <p:spPr>
          <a:xfrm>
            <a:off x="360219" y="5635366"/>
            <a:ext cx="7430796" cy="89858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en-US" b="1" kern="1200" dirty="0">
                <a:solidFill>
                  <a:srgbClr val="FFFFFF"/>
                </a:solidFill>
                <a:latin typeface="+mn-lt"/>
                <a:ea typeface="+mj-ea"/>
                <a:cs typeface="+mj-cs"/>
              </a:rPr>
              <a:t>Emergency Response</a:t>
            </a:r>
          </a:p>
        </p:txBody>
      </p:sp>
      <p:sp>
        <p:nvSpPr>
          <p:cNvPr id="26" name="Rectangle 25">
            <a:extLst>
              <a:ext uri="{FF2B5EF4-FFF2-40B4-BE49-F238E27FC236}">
                <a16:creationId xmlns:a16="http://schemas.microsoft.com/office/drawing/2014/main" id="{15F33878-D502-4FFA-8ACE-F2AECDB2A2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5282206"/>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picture containing tree, building, bridge, arch&#10;&#10;Description automatically generated">
            <a:extLst>
              <a:ext uri="{FF2B5EF4-FFF2-40B4-BE49-F238E27FC236}">
                <a16:creationId xmlns:a16="http://schemas.microsoft.com/office/drawing/2014/main" id="{31EF9820-47B0-359E-EA82-33B699F4B149}"/>
              </a:ext>
            </a:extLst>
          </p:cNvPr>
          <p:cNvPicPr>
            <a:picLocks noChangeAspect="1"/>
          </p:cNvPicPr>
          <p:nvPr/>
        </p:nvPicPr>
        <p:blipFill rotWithShape="1">
          <a:blip r:embed="rId4" cstate="screen">
            <a:extLst>
              <a:ext uri="{28A0092B-C50C-407E-A947-70E740481C1C}">
                <a14:useLocalDpi xmlns:a14="http://schemas.microsoft.com/office/drawing/2010/main" val="0"/>
              </a:ext>
            </a:extLst>
          </a:blip>
          <a:srcRect/>
          <a:stretch/>
        </p:blipFill>
        <p:spPr>
          <a:xfrm rot="5400000">
            <a:off x="7514735" y="614121"/>
            <a:ext cx="5291384" cy="4063143"/>
          </a:xfrm>
          <a:prstGeom prst="rect">
            <a:avLst/>
          </a:prstGeom>
        </p:spPr>
      </p:pic>
    </p:spTree>
    <p:extLst>
      <p:ext uri="{BB962C8B-B14F-4D97-AF65-F5344CB8AC3E}">
        <p14:creationId xmlns:p14="http://schemas.microsoft.com/office/powerpoint/2010/main" val="245427383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Title 5">
            <a:extLst>
              <a:ext uri="{FF2B5EF4-FFF2-40B4-BE49-F238E27FC236}">
                <a16:creationId xmlns:a16="http://schemas.microsoft.com/office/drawing/2014/main" id="{C5120AF1-0278-4B0D-9D5E-24F51EC54114}"/>
              </a:ext>
            </a:extLst>
          </p:cNvPr>
          <p:cNvSpPr txBox="1">
            <a:spLocks/>
          </p:cNvSpPr>
          <p:nvPr/>
        </p:nvSpPr>
        <p:spPr>
          <a:xfrm>
            <a:off x="367749" y="540185"/>
            <a:ext cx="7530547" cy="1089659"/>
          </a:xfrm>
          <a:prstGeom prst="rect">
            <a:avLst/>
          </a:prstGeom>
        </p:spPr>
        <p:txBody>
          <a:bodyPr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solidFill>
                  <a:srgbClr val="FFFFFF"/>
                </a:solidFill>
                <a:latin typeface="+mn-lt"/>
              </a:rPr>
              <a:t>Emergency Response</a:t>
            </a:r>
          </a:p>
        </p:txBody>
      </p:sp>
      <p:pic>
        <p:nvPicPr>
          <p:cNvPr id="8" name="Picture 7" descr="A group of boats in a body of water&#10;&#10;Description automatically generated with low confidence">
            <a:extLst>
              <a:ext uri="{FF2B5EF4-FFF2-40B4-BE49-F238E27FC236}">
                <a16:creationId xmlns:a16="http://schemas.microsoft.com/office/drawing/2014/main" id="{9F2F9D59-B6B6-3AFA-C660-D5DADEB4D33D}"/>
              </a:ext>
            </a:extLst>
          </p:cNvPr>
          <p:cNvPicPr>
            <a:picLocks noChangeAspect="1"/>
          </p:cNvPicPr>
          <p:nvPr/>
        </p:nvPicPr>
        <p:blipFill rotWithShape="1">
          <a:blip r:embed="rId3" cstate="screen">
            <a:extLst>
              <a:ext uri="{28A0092B-C50C-407E-A947-70E740481C1C}">
                <a14:useLocalDpi xmlns:a14="http://schemas.microsoft.com/office/drawing/2010/main" val="0"/>
              </a:ext>
            </a:extLst>
          </a:blip>
          <a:srcRect r="-2" b="-2"/>
          <a:stretch/>
        </p:blipFill>
        <p:spPr>
          <a:xfrm>
            <a:off x="198741" y="2258291"/>
            <a:ext cx="5803323" cy="4475017"/>
          </a:xfrm>
          <a:prstGeom prst="rect">
            <a:avLst/>
          </a:prstGeom>
        </p:spPr>
      </p:pic>
      <p:pic>
        <p:nvPicPr>
          <p:cNvPr id="10" name="Picture 9" descr="A picture containing tree, sky, outdoor, track&#10;&#10;Description automatically generated">
            <a:extLst>
              <a:ext uri="{FF2B5EF4-FFF2-40B4-BE49-F238E27FC236}">
                <a16:creationId xmlns:a16="http://schemas.microsoft.com/office/drawing/2014/main" id="{A28BDCEE-7E20-897F-D82F-6D9AEF687FF8}"/>
              </a:ext>
            </a:extLst>
          </p:cNvPr>
          <p:cNvPicPr>
            <a:picLocks noChangeAspect="1"/>
          </p:cNvPicPr>
          <p:nvPr/>
        </p:nvPicPr>
        <p:blipFill rotWithShape="1">
          <a:blip r:embed="rId4" cstate="screen">
            <a:extLst>
              <a:ext uri="{28A0092B-C50C-407E-A947-70E740481C1C}">
                <a14:useLocalDpi xmlns:a14="http://schemas.microsoft.com/office/drawing/2010/main" val="0"/>
              </a:ext>
            </a:extLst>
          </a:blip>
          <a:srcRect r="-2"/>
          <a:stretch/>
        </p:blipFill>
        <p:spPr>
          <a:xfrm>
            <a:off x="6189934" y="2258291"/>
            <a:ext cx="5803323" cy="4475017"/>
          </a:xfrm>
          <a:prstGeom prst="rect">
            <a:avLst/>
          </a:prstGeom>
        </p:spPr>
      </p:pic>
    </p:spTree>
    <p:extLst>
      <p:ext uri="{BB962C8B-B14F-4D97-AF65-F5344CB8AC3E}">
        <p14:creationId xmlns:p14="http://schemas.microsoft.com/office/powerpoint/2010/main" val="173161045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Title 5">
            <a:extLst>
              <a:ext uri="{FF2B5EF4-FFF2-40B4-BE49-F238E27FC236}">
                <a16:creationId xmlns:a16="http://schemas.microsoft.com/office/drawing/2014/main" id="{C5120AF1-0278-4B0D-9D5E-24F51EC54114}"/>
              </a:ext>
            </a:extLst>
          </p:cNvPr>
          <p:cNvSpPr txBox="1">
            <a:spLocks/>
          </p:cNvSpPr>
          <p:nvPr/>
        </p:nvSpPr>
        <p:spPr>
          <a:xfrm>
            <a:off x="367749" y="540185"/>
            <a:ext cx="7530547" cy="1089659"/>
          </a:xfrm>
          <a:prstGeom prst="rect">
            <a:avLst/>
          </a:prstGeom>
        </p:spPr>
        <p:txBody>
          <a:bodyPr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solidFill>
                  <a:srgbClr val="FFFFFF"/>
                </a:solidFill>
                <a:latin typeface="+mn-lt"/>
              </a:rPr>
              <a:t>Emergency Response</a:t>
            </a:r>
          </a:p>
        </p:txBody>
      </p:sp>
      <p:pic>
        <p:nvPicPr>
          <p:cNvPr id="10" name="Picture 9">
            <a:extLst>
              <a:ext uri="{FF2B5EF4-FFF2-40B4-BE49-F238E27FC236}">
                <a16:creationId xmlns:a16="http://schemas.microsoft.com/office/drawing/2014/main" id="{73E54B17-32FE-5498-0F19-CCDCA86D4089}"/>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76625" y="2279074"/>
            <a:ext cx="11779848" cy="4405744"/>
          </a:xfrm>
          <a:prstGeom prst="rect">
            <a:avLst/>
          </a:prstGeom>
        </p:spPr>
      </p:pic>
    </p:spTree>
    <p:extLst>
      <p:ext uri="{BB962C8B-B14F-4D97-AF65-F5344CB8AC3E}">
        <p14:creationId xmlns:p14="http://schemas.microsoft.com/office/powerpoint/2010/main" val="118725261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1" name="Rectangle 30">
            <a:extLst>
              <a:ext uri="{FF2B5EF4-FFF2-40B4-BE49-F238E27FC236}">
                <a16:creationId xmlns:a16="http://schemas.microsoft.com/office/drawing/2014/main" id="{F0A604E4-7307-451C-93BE-F1F7E1BF3B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200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F7F3A0AA-35E5-4085-942B-7378390306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5282344"/>
            <a:ext cx="12191998" cy="1590742"/>
          </a:xfrm>
          <a:prstGeom prst="rect">
            <a:avLst/>
          </a:prstGeom>
          <a:gradFill>
            <a:gsLst>
              <a:gs pos="34000">
                <a:srgbClr val="000000">
                  <a:alpha val="96000"/>
                </a:srgbClr>
              </a:gs>
              <a:gs pos="100000">
                <a:schemeClr val="accent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402F5C38-C747-4173-ABBF-656E39E821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 y="5282344"/>
            <a:ext cx="8115300" cy="1590742"/>
          </a:xfrm>
          <a:prstGeom prst="rect">
            <a:avLst/>
          </a:prstGeom>
          <a:gradFill>
            <a:gsLst>
              <a:gs pos="28000">
                <a:schemeClr val="accent1">
                  <a:lumMod val="75000"/>
                  <a:alpha val="59000"/>
                </a:schemeClr>
              </a:gs>
              <a:gs pos="100000">
                <a:srgbClr val="000000">
                  <a:alpha val="70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E37EECFC-A684-4391-AE85-4CDAF5565F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 y="5282344"/>
            <a:ext cx="12191998" cy="1590742"/>
          </a:xfrm>
          <a:prstGeom prst="rect">
            <a:avLst/>
          </a:prstGeom>
          <a:gradFill>
            <a:gsLst>
              <a:gs pos="0">
                <a:srgbClr val="000000">
                  <a:alpha val="71765"/>
                </a:srgbClr>
              </a:gs>
              <a:gs pos="100000">
                <a:schemeClr val="accent1">
                  <a:alpha val="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a:extLst>
              <a:ext uri="{FF2B5EF4-FFF2-40B4-BE49-F238E27FC236}">
                <a16:creationId xmlns:a16="http://schemas.microsoft.com/office/drawing/2014/main" id="{C5120AF1-0278-4B0D-9D5E-24F51EC54114}"/>
              </a:ext>
            </a:extLst>
          </p:cNvPr>
          <p:cNvSpPr txBox="1">
            <a:spLocks/>
          </p:cNvSpPr>
          <p:nvPr/>
        </p:nvSpPr>
        <p:spPr>
          <a:xfrm>
            <a:off x="228600" y="5490971"/>
            <a:ext cx="7433186" cy="11592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fontAlgn="auto">
              <a:spcAft>
                <a:spcPts val="600"/>
              </a:spcAft>
              <a:buClrTx/>
              <a:buSzTx/>
              <a:tabLst/>
              <a:defRPr/>
            </a:pPr>
            <a:r>
              <a:rPr kumimoji="0" lang="en-US" b="1" i="0" u="none" strike="noStrike" kern="1200" cap="none" spc="0" normalizeH="0" baseline="0" noProof="0" dirty="0">
                <a:ln>
                  <a:noFill/>
                </a:ln>
                <a:solidFill>
                  <a:srgbClr val="FFFFFF"/>
                </a:solidFill>
                <a:effectLst/>
                <a:uLnTx/>
                <a:uFillTx/>
                <a:latin typeface="+mn-lt"/>
                <a:ea typeface="+mj-ea"/>
                <a:cs typeface="+mj-cs"/>
              </a:rPr>
              <a:t>Emergency Response</a:t>
            </a:r>
          </a:p>
        </p:txBody>
      </p:sp>
      <p:pic>
        <p:nvPicPr>
          <p:cNvPr id="2" name="Picture 1">
            <a:extLst>
              <a:ext uri="{FF2B5EF4-FFF2-40B4-BE49-F238E27FC236}">
                <a16:creationId xmlns:a16="http://schemas.microsoft.com/office/drawing/2014/main" id="{9F117F91-1A11-7A4B-A2C8-8B85C81AE8CC}"/>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8151" y="0"/>
            <a:ext cx="12183849" cy="5267258"/>
          </a:xfrm>
          <a:prstGeom prst="rect">
            <a:avLst/>
          </a:prstGeom>
        </p:spPr>
      </p:pic>
    </p:spTree>
    <p:extLst>
      <p:ext uri="{BB962C8B-B14F-4D97-AF65-F5344CB8AC3E}">
        <p14:creationId xmlns:p14="http://schemas.microsoft.com/office/powerpoint/2010/main" val="2671056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FFCDD23B-75C8-427B-BD08-53C8156CD7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picture containing sky, outdoor, building, roof&#10;&#10;Description automatically generated">
            <a:extLst>
              <a:ext uri="{FF2B5EF4-FFF2-40B4-BE49-F238E27FC236}">
                <a16:creationId xmlns:a16="http://schemas.microsoft.com/office/drawing/2014/main" id="{AF8DCE7E-E1F4-2156-5A00-24690E6C6346}"/>
              </a:ext>
            </a:extLst>
          </p:cNvPr>
          <p:cNvPicPr>
            <a:picLocks noChangeAspect="1"/>
          </p:cNvPicPr>
          <p:nvPr/>
        </p:nvPicPr>
        <p:blipFill rotWithShape="1">
          <a:blip r:embed="rId3" cstate="screen">
            <a:extLst>
              <a:ext uri="{28A0092B-C50C-407E-A947-70E740481C1C}">
                <a14:useLocalDpi xmlns:a14="http://schemas.microsoft.com/office/drawing/2010/main" val="0"/>
              </a:ext>
            </a:extLst>
          </a:blip>
          <a:srcRect r="-1"/>
          <a:stretch/>
        </p:blipFill>
        <p:spPr>
          <a:xfrm>
            <a:off x="-1" y="190"/>
            <a:ext cx="8128855" cy="5291194"/>
          </a:xfrm>
          <a:prstGeom prst="rect">
            <a:avLst/>
          </a:prstGeom>
        </p:spPr>
      </p:pic>
      <p:sp>
        <p:nvSpPr>
          <p:cNvPr id="22" name="Rectangle 21">
            <a:extLst>
              <a:ext uri="{FF2B5EF4-FFF2-40B4-BE49-F238E27FC236}">
                <a16:creationId xmlns:a16="http://schemas.microsoft.com/office/drawing/2014/main" id="{AFFC87AC-C919-4FE5-BAC3-39509E0011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64" y="5282206"/>
            <a:ext cx="12192264" cy="1163844"/>
          </a:xfrm>
          <a:prstGeom prst="rect">
            <a:avLst/>
          </a:prstGeom>
          <a:gradFill>
            <a:gsLst>
              <a:gs pos="28000">
                <a:schemeClr val="accent1">
                  <a:lumMod val="75000"/>
                  <a:alpha val="11000"/>
                </a:schemeClr>
              </a:gs>
              <a:gs pos="100000">
                <a:srgbClr val="000000">
                  <a:alpha val="77000"/>
                </a:srgbClr>
              </a:gs>
            </a:gsLst>
            <a:lin ang="12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ctangle 23">
            <a:extLst>
              <a:ext uri="{FF2B5EF4-FFF2-40B4-BE49-F238E27FC236}">
                <a16:creationId xmlns:a16="http://schemas.microsoft.com/office/drawing/2014/main" id="{AB5E08C4-8CDD-4623-A5B8-E998C6DEE3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5282206"/>
            <a:ext cx="12191998" cy="1586485"/>
          </a:xfrm>
          <a:prstGeom prst="rect">
            <a:avLst/>
          </a:prstGeom>
          <a:gradFill>
            <a:gsLst>
              <a:gs pos="0">
                <a:srgbClr val="000000">
                  <a:alpha val="96000"/>
                </a:srgbClr>
              </a:gs>
              <a:gs pos="100000">
                <a:schemeClr val="accent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a:extLst>
              <a:ext uri="{FF2B5EF4-FFF2-40B4-BE49-F238E27FC236}">
                <a16:creationId xmlns:a16="http://schemas.microsoft.com/office/drawing/2014/main" id="{C5120AF1-0278-4B0D-9D5E-24F51EC54114}"/>
              </a:ext>
            </a:extLst>
          </p:cNvPr>
          <p:cNvSpPr txBox="1">
            <a:spLocks/>
          </p:cNvSpPr>
          <p:nvPr/>
        </p:nvSpPr>
        <p:spPr>
          <a:xfrm>
            <a:off x="306182" y="5753444"/>
            <a:ext cx="7513923" cy="89858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en-US" b="1" kern="1200" dirty="0">
                <a:solidFill>
                  <a:srgbClr val="FFFFFF"/>
                </a:solidFill>
                <a:latin typeface="+mn-lt"/>
                <a:ea typeface="+mj-ea"/>
                <a:cs typeface="+mj-cs"/>
              </a:rPr>
              <a:t>Emergency Response</a:t>
            </a:r>
          </a:p>
        </p:txBody>
      </p:sp>
      <p:sp>
        <p:nvSpPr>
          <p:cNvPr id="26" name="Rectangle 25">
            <a:extLst>
              <a:ext uri="{FF2B5EF4-FFF2-40B4-BE49-F238E27FC236}">
                <a16:creationId xmlns:a16="http://schemas.microsoft.com/office/drawing/2014/main" id="{15F33878-D502-4FFA-8ACE-F2AECDB2A2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5282206"/>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icture containing outdoor&#10;&#10;Description automatically generated">
            <a:extLst>
              <a:ext uri="{FF2B5EF4-FFF2-40B4-BE49-F238E27FC236}">
                <a16:creationId xmlns:a16="http://schemas.microsoft.com/office/drawing/2014/main" id="{212FC194-4C29-0C22-66EE-36EEADCE362A}"/>
              </a:ext>
            </a:extLst>
          </p:cNvPr>
          <p:cNvPicPr>
            <a:picLocks noChangeAspect="1"/>
          </p:cNvPicPr>
          <p:nvPr/>
        </p:nvPicPr>
        <p:blipFill rotWithShape="1">
          <a:blip r:embed="rId4" cstate="screen">
            <a:extLst>
              <a:ext uri="{28A0092B-C50C-407E-A947-70E740481C1C}">
                <a14:useLocalDpi xmlns:a14="http://schemas.microsoft.com/office/drawing/2010/main" val="0"/>
              </a:ext>
            </a:extLst>
          </a:blip>
          <a:srcRect/>
          <a:stretch/>
        </p:blipFill>
        <p:spPr>
          <a:xfrm rot="5400000">
            <a:off x="7514735" y="614121"/>
            <a:ext cx="5291384" cy="4063143"/>
          </a:xfrm>
          <a:prstGeom prst="rect">
            <a:avLst/>
          </a:prstGeom>
        </p:spPr>
      </p:pic>
      <p:pic>
        <p:nvPicPr>
          <p:cNvPr id="2" name="Picture 1" descr="A picture containing sky, outdoor, building, roof&#10;&#10;Description automatically generated">
            <a:extLst>
              <a:ext uri="{FF2B5EF4-FFF2-40B4-BE49-F238E27FC236}">
                <a16:creationId xmlns:a16="http://schemas.microsoft.com/office/drawing/2014/main" id="{E8558E93-3F94-B8D6-99A3-0F3D94891C40}"/>
              </a:ext>
            </a:extLst>
          </p:cNvPr>
          <p:cNvPicPr>
            <a:picLocks noChangeAspect="1"/>
          </p:cNvPicPr>
          <p:nvPr/>
        </p:nvPicPr>
        <p:blipFill rotWithShape="1">
          <a:blip r:embed="rId3" cstate="screen">
            <a:extLst>
              <a:ext uri="{28A0092B-C50C-407E-A947-70E740481C1C}">
                <a14:useLocalDpi xmlns:a14="http://schemas.microsoft.com/office/drawing/2010/main" val="0"/>
              </a:ext>
            </a:extLst>
          </a:blip>
          <a:srcRect r="-1"/>
          <a:stretch/>
        </p:blipFill>
        <p:spPr>
          <a:xfrm>
            <a:off x="0" y="191"/>
            <a:ext cx="8128855" cy="5291194"/>
          </a:xfrm>
          <a:prstGeom prst="rect">
            <a:avLst/>
          </a:prstGeom>
        </p:spPr>
      </p:pic>
      <p:pic>
        <p:nvPicPr>
          <p:cNvPr id="4" name="Picture 3" descr="A picture containing outdoor&#10;&#10;Description automatically generated">
            <a:extLst>
              <a:ext uri="{FF2B5EF4-FFF2-40B4-BE49-F238E27FC236}">
                <a16:creationId xmlns:a16="http://schemas.microsoft.com/office/drawing/2014/main" id="{A5F5F7F1-4607-6767-FE7B-B7144E195A4A}"/>
              </a:ext>
            </a:extLst>
          </p:cNvPr>
          <p:cNvPicPr>
            <a:picLocks noChangeAspect="1"/>
          </p:cNvPicPr>
          <p:nvPr/>
        </p:nvPicPr>
        <p:blipFill rotWithShape="1">
          <a:blip r:embed="rId4" cstate="screen">
            <a:extLst>
              <a:ext uri="{28A0092B-C50C-407E-A947-70E740481C1C}">
                <a14:useLocalDpi xmlns:a14="http://schemas.microsoft.com/office/drawing/2010/main" val="0"/>
              </a:ext>
            </a:extLst>
          </a:blip>
          <a:srcRect/>
          <a:stretch/>
        </p:blipFill>
        <p:spPr>
          <a:xfrm rot="5400000">
            <a:off x="7514736" y="614122"/>
            <a:ext cx="5291384" cy="4063143"/>
          </a:xfrm>
          <a:prstGeom prst="rect">
            <a:avLst/>
          </a:prstGeom>
        </p:spPr>
      </p:pic>
    </p:spTree>
    <p:extLst>
      <p:ext uri="{BB962C8B-B14F-4D97-AF65-F5344CB8AC3E}">
        <p14:creationId xmlns:p14="http://schemas.microsoft.com/office/powerpoint/2010/main" val="79672417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 name="Rectangle 37">
            <a:extLst>
              <a:ext uri="{FF2B5EF4-FFF2-40B4-BE49-F238E27FC236}">
                <a16:creationId xmlns:a16="http://schemas.microsoft.com/office/drawing/2014/main" id="{928F64C6-FE22-4FC1-A763-DFCC514811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17636" y="4577975"/>
            <a:ext cx="11482938" cy="1899827"/>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Title 5">
            <a:extLst>
              <a:ext uri="{FF2B5EF4-FFF2-40B4-BE49-F238E27FC236}">
                <a16:creationId xmlns:a16="http://schemas.microsoft.com/office/drawing/2014/main" id="{C5120AF1-0278-4B0D-9D5E-24F51EC54114}"/>
              </a:ext>
            </a:extLst>
          </p:cNvPr>
          <p:cNvSpPr txBox="1">
            <a:spLocks/>
          </p:cNvSpPr>
          <p:nvPr/>
        </p:nvSpPr>
        <p:spPr>
          <a:xfrm>
            <a:off x="607325" y="4741948"/>
            <a:ext cx="10825663" cy="862031"/>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en-US" sz="4000" b="1" kern="1200" dirty="0">
                <a:solidFill>
                  <a:srgbClr val="FFFFFF"/>
                </a:solidFill>
                <a:latin typeface="+mn-lt"/>
                <a:ea typeface="+mj-ea"/>
                <a:cs typeface="+mj-cs"/>
              </a:rPr>
              <a:t>Interagency Fire and Fire Aviation Operations</a:t>
            </a:r>
          </a:p>
        </p:txBody>
      </p:sp>
      <p:pic>
        <p:nvPicPr>
          <p:cNvPr id="20" name="Picture 19">
            <a:extLst>
              <a:ext uri="{FF2B5EF4-FFF2-40B4-BE49-F238E27FC236}">
                <a16:creationId xmlns:a16="http://schemas.microsoft.com/office/drawing/2014/main" id="{E621E8F9-383B-DE96-FA63-D586E06BA062}"/>
              </a:ext>
            </a:extLst>
          </p:cNvPr>
          <p:cNvPicPr>
            <a:picLocks noChangeAspect="1"/>
          </p:cNvPicPr>
          <p:nvPr/>
        </p:nvPicPr>
        <p:blipFill rotWithShape="1">
          <a:blip r:embed="rId3" cstate="screen">
            <a:extLst>
              <a:ext uri="{28A0092B-C50C-407E-A947-70E740481C1C}">
                <a14:useLocalDpi xmlns:a14="http://schemas.microsoft.com/office/drawing/2010/main" val="0"/>
              </a:ext>
            </a:extLst>
          </a:blip>
          <a:srcRect/>
          <a:stretch/>
        </p:blipFill>
        <p:spPr>
          <a:xfrm>
            <a:off x="307840" y="321733"/>
            <a:ext cx="3793472" cy="2010551"/>
          </a:xfrm>
          <a:prstGeom prst="rect">
            <a:avLst/>
          </a:prstGeom>
        </p:spPr>
      </p:pic>
      <p:pic>
        <p:nvPicPr>
          <p:cNvPr id="2" name="Picture 1">
            <a:extLst>
              <a:ext uri="{FF2B5EF4-FFF2-40B4-BE49-F238E27FC236}">
                <a16:creationId xmlns:a16="http://schemas.microsoft.com/office/drawing/2014/main" id="{D9F49416-DE5C-9535-D3B8-B230B9E2507C}"/>
              </a:ext>
            </a:extLst>
          </p:cNvPr>
          <p:cNvPicPr>
            <a:picLocks noChangeAspect="1"/>
          </p:cNvPicPr>
          <p:nvPr/>
        </p:nvPicPr>
        <p:blipFill rotWithShape="1">
          <a:blip r:embed="rId4" cstate="screen">
            <a:extLst>
              <a:ext uri="{28A0092B-C50C-407E-A947-70E740481C1C}">
                <a14:useLocalDpi xmlns:a14="http://schemas.microsoft.com/office/drawing/2010/main" val="0"/>
              </a:ext>
            </a:extLst>
          </a:blip>
          <a:srcRect/>
          <a:stretch/>
        </p:blipFill>
        <p:spPr bwMode="auto">
          <a:xfrm>
            <a:off x="4194959" y="321735"/>
            <a:ext cx="3797570" cy="2010551"/>
          </a:xfrm>
          <a:prstGeom prst="rect">
            <a:avLst/>
          </a:prstGeom>
          <a:noFill/>
        </p:spPr>
      </p:pic>
      <p:pic>
        <p:nvPicPr>
          <p:cNvPr id="12" name="Picture 11">
            <a:extLst>
              <a:ext uri="{FF2B5EF4-FFF2-40B4-BE49-F238E27FC236}">
                <a16:creationId xmlns:a16="http://schemas.microsoft.com/office/drawing/2014/main" id="{92A9B8E5-8F93-AFB1-9AE2-11FA0F51B137}"/>
              </a:ext>
            </a:extLst>
          </p:cNvPr>
          <p:cNvPicPr>
            <a:picLocks noChangeAspect="1"/>
          </p:cNvPicPr>
          <p:nvPr/>
        </p:nvPicPr>
        <p:blipFill rotWithShape="1">
          <a:blip r:embed="rId5" cstate="screen">
            <a:extLst>
              <a:ext uri="{28A0092B-C50C-407E-A947-70E740481C1C}">
                <a14:useLocalDpi xmlns:a14="http://schemas.microsoft.com/office/drawing/2010/main" val="0"/>
              </a:ext>
            </a:extLst>
          </a:blip>
          <a:srcRect/>
          <a:stretch/>
        </p:blipFill>
        <p:spPr>
          <a:xfrm>
            <a:off x="8086176" y="321734"/>
            <a:ext cx="3797984" cy="2010550"/>
          </a:xfrm>
          <a:prstGeom prst="rect">
            <a:avLst/>
          </a:prstGeom>
        </p:spPr>
      </p:pic>
      <p:pic>
        <p:nvPicPr>
          <p:cNvPr id="29" name="Picture 28">
            <a:extLst>
              <a:ext uri="{FF2B5EF4-FFF2-40B4-BE49-F238E27FC236}">
                <a16:creationId xmlns:a16="http://schemas.microsoft.com/office/drawing/2014/main" id="{851664FA-D4C8-A051-3DCE-A4612F9D1DB1}"/>
              </a:ext>
            </a:extLst>
          </p:cNvPr>
          <p:cNvPicPr>
            <a:picLocks noChangeAspect="1"/>
          </p:cNvPicPr>
          <p:nvPr/>
        </p:nvPicPr>
        <p:blipFill rotWithShape="1">
          <a:blip r:embed="rId6" cstate="screen">
            <a:extLst>
              <a:ext uri="{28A0092B-C50C-407E-A947-70E740481C1C}">
                <a14:useLocalDpi xmlns:a14="http://schemas.microsoft.com/office/drawing/2010/main" val="0"/>
              </a:ext>
            </a:extLst>
          </a:blip>
          <a:srcRect/>
          <a:stretch/>
        </p:blipFill>
        <p:spPr>
          <a:xfrm>
            <a:off x="307840" y="2423723"/>
            <a:ext cx="3794760" cy="2010551"/>
          </a:xfrm>
          <a:prstGeom prst="rect">
            <a:avLst/>
          </a:prstGeom>
        </p:spPr>
      </p:pic>
      <p:pic>
        <p:nvPicPr>
          <p:cNvPr id="18" name="Picture 17">
            <a:extLst>
              <a:ext uri="{FF2B5EF4-FFF2-40B4-BE49-F238E27FC236}">
                <a16:creationId xmlns:a16="http://schemas.microsoft.com/office/drawing/2014/main" id="{A0FBA363-0E79-9021-F4D5-E0638C675215}"/>
              </a:ext>
            </a:extLst>
          </p:cNvPr>
          <p:cNvPicPr>
            <a:picLocks noChangeAspect="1"/>
          </p:cNvPicPr>
          <p:nvPr/>
        </p:nvPicPr>
        <p:blipFill rotWithShape="1">
          <a:blip r:embed="rId7" cstate="screen">
            <a:extLst>
              <a:ext uri="{28A0092B-C50C-407E-A947-70E740481C1C}">
                <a14:useLocalDpi xmlns:a14="http://schemas.microsoft.com/office/drawing/2010/main" val="0"/>
              </a:ext>
            </a:extLst>
          </a:blip>
          <a:srcRect/>
          <a:stretch/>
        </p:blipFill>
        <p:spPr>
          <a:xfrm>
            <a:off x="4190180" y="2422095"/>
            <a:ext cx="3794760" cy="2013804"/>
          </a:xfrm>
          <a:prstGeom prst="rect">
            <a:avLst/>
          </a:prstGeom>
        </p:spPr>
      </p:pic>
      <p:pic>
        <p:nvPicPr>
          <p:cNvPr id="16" name="Picture 15">
            <a:extLst>
              <a:ext uri="{FF2B5EF4-FFF2-40B4-BE49-F238E27FC236}">
                <a16:creationId xmlns:a16="http://schemas.microsoft.com/office/drawing/2014/main" id="{559B5D49-F9C3-3B7C-4628-F930F9101063}"/>
              </a:ext>
            </a:extLst>
          </p:cNvPr>
          <p:cNvPicPr>
            <a:picLocks noChangeAspect="1"/>
          </p:cNvPicPr>
          <p:nvPr/>
        </p:nvPicPr>
        <p:blipFill rotWithShape="1">
          <a:blip r:embed="rId8" cstate="screen">
            <a:extLst>
              <a:ext uri="{28A0092B-C50C-407E-A947-70E740481C1C}">
                <a14:useLocalDpi xmlns:a14="http://schemas.microsoft.com/office/drawing/2010/main" val="0"/>
              </a:ext>
            </a:extLst>
          </a:blip>
          <a:srcRect/>
          <a:stretch/>
        </p:blipFill>
        <p:spPr>
          <a:xfrm>
            <a:off x="8093394" y="2422097"/>
            <a:ext cx="3794760" cy="2010551"/>
          </a:xfrm>
          <a:prstGeom prst="rect">
            <a:avLst/>
          </a:prstGeom>
        </p:spPr>
      </p:pic>
      <p:cxnSp>
        <p:nvCxnSpPr>
          <p:cNvPr id="40" name="Straight Connector 39">
            <a:extLst>
              <a:ext uri="{FF2B5EF4-FFF2-40B4-BE49-F238E27FC236}">
                <a16:creationId xmlns:a16="http://schemas.microsoft.com/office/drawing/2014/main" id="{5C34627B-48E6-4F4D-B843-97717A86B49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27963" y="5694097"/>
            <a:ext cx="91440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FF29E4C3-CF83-38FE-668E-98FD762CE13F}"/>
              </a:ext>
            </a:extLst>
          </p:cNvPr>
          <p:cNvSpPr txBox="1"/>
          <p:nvPr/>
        </p:nvSpPr>
        <p:spPr>
          <a:xfrm>
            <a:off x="727963" y="5746055"/>
            <a:ext cx="9746674" cy="338554"/>
          </a:xfrm>
          <a:prstGeom prst="rect">
            <a:avLst/>
          </a:prstGeom>
          <a:noFill/>
        </p:spPr>
        <p:txBody>
          <a:bodyPr wrap="square" rtlCol="0">
            <a:spAutoFit/>
          </a:bodyPr>
          <a:lstStyle/>
          <a:p>
            <a:r>
              <a:rPr lang="en-US" sz="1600" dirty="0">
                <a:solidFill>
                  <a:schemeClr val="bg1"/>
                </a:solidFill>
              </a:rPr>
              <a:t>Fish and Wildlife Service, Indian Affairs, Forrest Service, Bureau of Land Management and National Park Service</a:t>
            </a:r>
          </a:p>
        </p:txBody>
      </p:sp>
    </p:spTree>
    <p:extLst>
      <p:ext uri="{BB962C8B-B14F-4D97-AF65-F5344CB8AC3E}">
        <p14:creationId xmlns:p14="http://schemas.microsoft.com/office/powerpoint/2010/main" val="361529031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Title 5">
            <a:extLst>
              <a:ext uri="{FF2B5EF4-FFF2-40B4-BE49-F238E27FC236}">
                <a16:creationId xmlns:a16="http://schemas.microsoft.com/office/drawing/2014/main" id="{C5120AF1-0278-4B0D-9D5E-24F51EC54114}"/>
              </a:ext>
            </a:extLst>
          </p:cNvPr>
          <p:cNvSpPr txBox="1">
            <a:spLocks/>
          </p:cNvSpPr>
          <p:nvPr/>
        </p:nvSpPr>
        <p:spPr>
          <a:xfrm>
            <a:off x="284019" y="540185"/>
            <a:ext cx="7614278" cy="1089659"/>
          </a:xfrm>
          <a:prstGeom prst="rect">
            <a:avLst/>
          </a:prstGeom>
        </p:spPr>
        <p:txBody>
          <a:bodyPr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solidFill>
                  <a:srgbClr val="FFFFFF"/>
                </a:solidFill>
                <a:latin typeface="+mn-lt"/>
              </a:rPr>
              <a:t>Branch of Fire Management</a:t>
            </a:r>
          </a:p>
        </p:txBody>
      </p:sp>
      <p:sp>
        <p:nvSpPr>
          <p:cNvPr id="4" name="TextBox 3">
            <a:extLst>
              <a:ext uri="{FF2B5EF4-FFF2-40B4-BE49-F238E27FC236}">
                <a16:creationId xmlns:a16="http://schemas.microsoft.com/office/drawing/2014/main" id="{E9203004-38D0-E28C-4DE5-0486333DFB4B}"/>
              </a:ext>
            </a:extLst>
          </p:cNvPr>
          <p:cNvSpPr txBox="1"/>
          <p:nvPr/>
        </p:nvSpPr>
        <p:spPr>
          <a:xfrm>
            <a:off x="154923" y="2372627"/>
            <a:ext cx="11882153" cy="4093428"/>
          </a:xfrm>
          <a:prstGeom prst="rect">
            <a:avLst/>
          </a:prstGeom>
          <a:noFill/>
        </p:spPr>
        <p:txBody>
          <a:bodyPr wrap="square">
            <a:spAutoFit/>
          </a:bodyPr>
          <a:lstStyle/>
          <a:p>
            <a:pPr algn="l"/>
            <a:r>
              <a:rPr lang="en-US" sz="2000" b="0" i="0" dirty="0">
                <a:solidFill>
                  <a:srgbClr val="002060"/>
                </a:solidFill>
                <a:effectLst/>
              </a:rPr>
              <a:t>Service’s Fire Management Program is part of the National Wildlife Refuge System. Since the 1930’s, the Service has utilized fire to maintain healthy ecosystems and lower the risk of catastrophic wildfire.</a:t>
            </a:r>
          </a:p>
          <a:p>
            <a:pPr algn="l"/>
            <a:endParaRPr lang="en-US" sz="2000" b="0" i="0" dirty="0">
              <a:solidFill>
                <a:srgbClr val="002060"/>
              </a:solidFill>
              <a:effectLst/>
            </a:endParaRPr>
          </a:p>
          <a:p>
            <a:pPr algn="l"/>
            <a:r>
              <a:rPr lang="en-US" sz="2000" b="0" i="0" dirty="0">
                <a:solidFill>
                  <a:srgbClr val="002060"/>
                </a:solidFill>
                <a:effectLst/>
              </a:rPr>
              <a:t>The program also provides mutual aid to other federal, state and local fire management agencies and is a member of the National Wildfire Coordinating Group (NWCG).</a:t>
            </a:r>
          </a:p>
          <a:p>
            <a:pPr algn="l"/>
            <a:endParaRPr lang="en-US" sz="2000" b="0" i="0" dirty="0">
              <a:solidFill>
                <a:srgbClr val="002060"/>
              </a:solidFill>
              <a:effectLst/>
            </a:endParaRPr>
          </a:p>
          <a:p>
            <a:pPr algn="l"/>
            <a:r>
              <a:rPr lang="en-US" sz="2000" b="1" i="0" dirty="0">
                <a:solidFill>
                  <a:srgbClr val="002060"/>
                </a:solidFill>
                <a:effectLst/>
              </a:rPr>
              <a:t>What We Do  </a:t>
            </a:r>
          </a:p>
          <a:p>
            <a:pPr algn="l"/>
            <a:r>
              <a:rPr lang="en-US" sz="2000" b="0" i="0" dirty="0">
                <a:solidFill>
                  <a:srgbClr val="002060"/>
                </a:solidFill>
                <a:effectLst/>
              </a:rPr>
              <a:t>​​​​​​Fire management is essential to the FWS, with more than 80 percent of refuge lands being fire-adapted ecosystems comprised of healthy wildlife habitat that depend on periodic fire. The FWS fire program is responsible for protecting more land management units than any other federal agency, with more than 75 million burnable acres. The FWS Service’s fire management program has three main areas of focus: fuels management, wildfire management, and wildfire prevention. Wildfire management demands technical expertise in firefighting and prescribed burning, an understanding of fire ecology, and public education.</a:t>
            </a:r>
          </a:p>
        </p:txBody>
      </p:sp>
    </p:spTree>
    <p:extLst>
      <p:ext uri="{BB962C8B-B14F-4D97-AF65-F5344CB8AC3E}">
        <p14:creationId xmlns:p14="http://schemas.microsoft.com/office/powerpoint/2010/main" val="26033557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6" name="Picture 25">
            <a:extLst>
              <a:ext uri="{FF2B5EF4-FFF2-40B4-BE49-F238E27FC236}">
                <a16:creationId xmlns:a16="http://schemas.microsoft.com/office/drawing/2014/main" id="{CB7BAD1C-5DAB-2FB1-778B-1DB96C3B14B4}"/>
              </a:ext>
            </a:extLst>
          </p:cNvPr>
          <p:cNvPicPr>
            <a:picLocks noChangeAspect="1"/>
          </p:cNvPicPr>
          <p:nvPr/>
        </p:nvPicPr>
        <p:blipFill rotWithShape="1">
          <a:blip r:embed="rId3" cstate="screen">
            <a:extLst>
              <a:ext uri="{28A0092B-C50C-407E-A947-70E740481C1C}">
                <a14:useLocalDpi xmlns:a14="http://schemas.microsoft.com/office/drawing/2010/main" val="0"/>
              </a:ext>
            </a:extLst>
          </a:blip>
          <a:srcRect/>
          <a:stretch/>
        </p:blipFill>
        <p:spPr>
          <a:xfrm>
            <a:off x="6176433" y="10"/>
            <a:ext cx="6015567" cy="3920034"/>
          </a:xfrm>
          <a:custGeom>
            <a:avLst/>
            <a:gdLst/>
            <a:ahLst/>
            <a:cxnLst/>
            <a:rect l="l" t="t" r="r" b="b"/>
            <a:pathLst>
              <a:path w="6015567" h="3920044">
                <a:moveTo>
                  <a:pt x="0" y="0"/>
                </a:moveTo>
                <a:lnTo>
                  <a:pt x="6015567" y="0"/>
                </a:lnTo>
                <a:lnTo>
                  <a:pt x="6015567" y="3920044"/>
                </a:lnTo>
                <a:lnTo>
                  <a:pt x="2469659" y="3920044"/>
                </a:lnTo>
                <a:lnTo>
                  <a:pt x="2469659" y="3103224"/>
                </a:lnTo>
                <a:lnTo>
                  <a:pt x="0" y="3103224"/>
                </a:lnTo>
                <a:close/>
              </a:path>
            </a:pathLst>
          </a:custGeom>
        </p:spPr>
      </p:pic>
      <p:pic>
        <p:nvPicPr>
          <p:cNvPr id="24" name="Picture 23">
            <a:extLst>
              <a:ext uri="{FF2B5EF4-FFF2-40B4-BE49-F238E27FC236}">
                <a16:creationId xmlns:a16="http://schemas.microsoft.com/office/drawing/2014/main" id="{63591BC7-5D22-CC83-AA29-09FBA7EA4AE7}"/>
              </a:ext>
            </a:extLst>
          </p:cNvPr>
          <p:cNvPicPr>
            <a:picLocks noChangeAspect="1"/>
          </p:cNvPicPr>
          <p:nvPr/>
        </p:nvPicPr>
        <p:blipFill rotWithShape="1">
          <a:blip r:embed="rId4" cstate="screen">
            <a:extLst>
              <a:ext uri="{28A0092B-C50C-407E-A947-70E740481C1C}">
                <a14:useLocalDpi xmlns:a14="http://schemas.microsoft.com/office/drawing/2010/main" val="0"/>
              </a:ext>
            </a:extLst>
          </a:blip>
          <a:srcRect/>
          <a:stretch/>
        </p:blipFill>
        <p:spPr>
          <a:xfrm>
            <a:off x="20" y="4069976"/>
            <a:ext cx="3535311" cy="2788023"/>
          </a:xfrm>
          <a:prstGeom prst="rect">
            <a:avLst/>
          </a:prstGeom>
        </p:spPr>
      </p:pic>
      <p:pic>
        <p:nvPicPr>
          <p:cNvPr id="14" name="Picture 13">
            <a:extLst>
              <a:ext uri="{FF2B5EF4-FFF2-40B4-BE49-F238E27FC236}">
                <a16:creationId xmlns:a16="http://schemas.microsoft.com/office/drawing/2014/main" id="{7A5D474B-E06B-48F0-FBFE-73EEC3ED5DAA}"/>
              </a:ext>
            </a:extLst>
          </p:cNvPr>
          <p:cNvPicPr>
            <a:picLocks noChangeAspect="1"/>
          </p:cNvPicPr>
          <p:nvPr/>
        </p:nvPicPr>
        <p:blipFill rotWithShape="1">
          <a:blip r:embed="rId5" cstate="screen">
            <a:extLst>
              <a:ext uri="{28A0092B-C50C-407E-A947-70E740481C1C}">
                <a14:useLocalDpi xmlns:a14="http://schemas.microsoft.com/office/drawing/2010/main" val="0"/>
              </a:ext>
            </a:extLst>
          </a:blip>
          <a:srcRect/>
          <a:stretch/>
        </p:blipFill>
        <p:spPr>
          <a:xfrm>
            <a:off x="3696199" y="3257176"/>
            <a:ext cx="4789093" cy="3600824"/>
          </a:xfrm>
          <a:prstGeom prst="rect">
            <a:avLst/>
          </a:prstGeom>
        </p:spPr>
      </p:pic>
      <p:pic>
        <p:nvPicPr>
          <p:cNvPr id="19" name="Picture 18">
            <a:extLst>
              <a:ext uri="{FF2B5EF4-FFF2-40B4-BE49-F238E27FC236}">
                <a16:creationId xmlns:a16="http://schemas.microsoft.com/office/drawing/2014/main" id="{695C8AFA-5172-CEA8-F425-092546899A9E}"/>
              </a:ext>
            </a:extLst>
          </p:cNvPr>
          <p:cNvPicPr>
            <a:picLocks noChangeAspect="1"/>
          </p:cNvPicPr>
          <p:nvPr/>
        </p:nvPicPr>
        <p:blipFill rotWithShape="1">
          <a:blip r:embed="rId6" cstate="screen">
            <a:extLst>
              <a:ext uri="{28A0092B-C50C-407E-A947-70E740481C1C}">
                <a14:useLocalDpi xmlns:a14="http://schemas.microsoft.com/office/drawing/2010/main" val="0"/>
              </a:ext>
            </a:extLst>
          </a:blip>
          <a:srcRect/>
          <a:stretch/>
        </p:blipFill>
        <p:spPr>
          <a:xfrm>
            <a:off x="1" y="10"/>
            <a:ext cx="6015567" cy="3920034"/>
          </a:xfrm>
          <a:custGeom>
            <a:avLst/>
            <a:gdLst/>
            <a:ahLst/>
            <a:cxnLst/>
            <a:rect l="l" t="t" r="r" b="b"/>
            <a:pathLst>
              <a:path w="6015567" h="3920044">
                <a:moveTo>
                  <a:pt x="0" y="0"/>
                </a:moveTo>
                <a:lnTo>
                  <a:pt x="6015567" y="0"/>
                </a:lnTo>
                <a:lnTo>
                  <a:pt x="6015567" y="3103224"/>
                </a:lnTo>
                <a:lnTo>
                  <a:pt x="3545908" y="3103224"/>
                </a:lnTo>
                <a:lnTo>
                  <a:pt x="3545908" y="3920044"/>
                </a:lnTo>
                <a:lnTo>
                  <a:pt x="0" y="3920044"/>
                </a:lnTo>
                <a:close/>
              </a:path>
            </a:pathLst>
          </a:custGeom>
        </p:spPr>
      </p:pic>
      <p:pic>
        <p:nvPicPr>
          <p:cNvPr id="4" name="Picture 3">
            <a:extLst>
              <a:ext uri="{FF2B5EF4-FFF2-40B4-BE49-F238E27FC236}">
                <a16:creationId xmlns:a16="http://schemas.microsoft.com/office/drawing/2014/main" id="{2853FCB0-128E-EC96-1201-529C397D4913}"/>
              </a:ext>
            </a:extLst>
          </p:cNvPr>
          <p:cNvPicPr>
            <a:picLocks noChangeAspect="1"/>
          </p:cNvPicPr>
          <p:nvPr/>
        </p:nvPicPr>
        <p:blipFill rotWithShape="1">
          <a:blip r:embed="rId7" cstate="screen">
            <a:extLst>
              <a:ext uri="{28A0092B-C50C-407E-A947-70E740481C1C}">
                <a14:useLocalDpi xmlns:a14="http://schemas.microsoft.com/office/drawing/2010/main" val="0"/>
              </a:ext>
            </a:extLst>
          </a:blip>
          <a:srcRect r="-1" b="-1"/>
          <a:stretch/>
        </p:blipFill>
        <p:spPr>
          <a:xfrm>
            <a:off x="8646161" y="4069976"/>
            <a:ext cx="3545840" cy="2788024"/>
          </a:xfrm>
          <a:prstGeom prst="rect">
            <a:avLst/>
          </a:prstGeom>
        </p:spPr>
      </p:pic>
    </p:spTree>
    <p:extLst>
      <p:ext uri="{BB962C8B-B14F-4D97-AF65-F5344CB8AC3E}">
        <p14:creationId xmlns:p14="http://schemas.microsoft.com/office/powerpoint/2010/main" val="210414189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Title 5">
            <a:extLst>
              <a:ext uri="{FF2B5EF4-FFF2-40B4-BE49-F238E27FC236}">
                <a16:creationId xmlns:a16="http://schemas.microsoft.com/office/drawing/2014/main" id="{C5120AF1-0278-4B0D-9D5E-24F51EC54114}"/>
              </a:ext>
            </a:extLst>
          </p:cNvPr>
          <p:cNvSpPr txBox="1">
            <a:spLocks/>
          </p:cNvSpPr>
          <p:nvPr/>
        </p:nvSpPr>
        <p:spPr>
          <a:xfrm>
            <a:off x="367749" y="540185"/>
            <a:ext cx="7530547" cy="1089659"/>
          </a:xfrm>
          <a:prstGeom prst="rect">
            <a:avLst/>
          </a:prstGeom>
        </p:spPr>
        <p:txBody>
          <a:bodyPr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solidFill>
                  <a:srgbClr val="FFFFFF"/>
                </a:solidFill>
                <a:latin typeface="+mn-lt"/>
              </a:rPr>
              <a:t>Midway Atoll NWR</a:t>
            </a:r>
          </a:p>
        </p:txBody>
      </p:sp>
      <p:sp>
        <p:nvSpPr>
          <p:cNvPr id="3" name="TextBox 2">
            <a:extLst>
              <a:ext uri="{FF2B5EF4-FFF2-40B4-BE49-F238E27FC236}">
                <a16:creationId xmlns:a16="http://schemas.microsoft.com/office/drawing/2014/main" id="{8CF165D9-852F-C684-4C7F-7AC42D86C82A}"/>
              </a:ext>
            </a:extLst>
          </p:cNvPr>
          <p:cNvSpPr txBox="1"/>
          <p:nvPr/>
        </p:nvSpPr>
        <p:spPr>
          <a:xfrm>
            <a:off x="270164" y="2532163"/>
            <a:ext cx="11541535" cy="3662541"/>
          </a:xfrm>
          <a:prstGeom prst="rect">
            <a:avLst/>
          </a:prstGeom>
          <a:noFill/>
        </p:spPr>
        <p:txBody>
          <a:bodyPr wrap="square">
            <a:spAutoFit/>
          </a:bodyPr>
          <a:lstStyle/>
          <a:p>
            <a:pPr>
              <a:spcAft>
                <a:spcPts val="2400"/>
              </a:spcAft>
            </a:pPr>
            <a:r>
              <a:rPr lang="en-US" sz="2400" b="0" i="0" dirty="0">
                <a:solidFill>
                  <a:srgbClr val="002060"/>
                </a:solidFill>
                <a:effectLst/>
              </a:rPr>
              <a:t>Midway Atoll National Wildlife Refuge and Battle of Midway National Memorial directly supports airfield operations and conservation management of the refuge. </a:t>
            </a:r>
            <a:r>
              <a:rPr lang="en-US" sz="2400" dirty="0">
                <a:solidFill>
                  <a:srgbClr val="002060"/>
                </a:solidFill>
              </a:rPr>
              <a:t>FWS staff can render aid and provide support.</a:t>
            </a:r>
          </a:p>
          <a:p>
            <a:pPr>
              <a:spcAft>
                <a:spcPts val="2400"/>
              </a:spcAft>
            </a:pPr>
            <a:r>
              <a:rPr lang="en-US" sz="2400" dirty="0">
                <a:solidFill>
                  <a:srgbClr val="002060"/>
                </a:solidFill>
              </a:rPr>
              <a:t>Halfway between the continental western U.S. and Asia, and is approximately 1,200 miles NW of Honolulu, Hawaii, in the Pacific Ocean. </a:t>
            </a:r>
          </a:p>
          <a:p>
            <a:pPr>
              <a:spcAft>
                <a:spcPts val="2400"/>
              </a:spcAft>
            </a:pPr>
            <a:r>
              <a:rPr lang="en-US" sz="2400" dirty="0">
                <a:solidFill>
                  <a:srgbClr val="002060"/>
                </a:solidFill>
              </a:rPr>
              <a:t>Henderson Field is a public airport located on Sand Island in Midway Atoll, an unincorporated territory of the United States. The airport is used as an emergency diversion point for ETOPS operations.</a:t>
            </a:r>
            <a:endParaRPr lang="en-US" dirty="0">
              <a:solidFill>
                <a:srgbClr val="002060"/>
              </a:solidFill>
            </a:endParaRPr>
          </a:p>
        </p:txBody>
      </p:sp>
    </p:spTree>
    <p:extLst>
      <p:ext uri="{BB962C8B-B14F-4D97-AF65-F5344CB8AC3E}">
        <p14:creationId xmlns:p14="http://schemas.microsoft.com/office/powerpoint/2010/main" val="108209024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79BB35BC-D5C2-4C8B-A22A-A71E61919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DC907AD3-69F9-FAD3-B7B1-B7AADC0531BA}"/>
              </a:ext>
            </a:extLst>
          </p:cNvPr>
          <p:cNvSpPr txBox="1"/>
          <p:nvPr/>
        </p:nvSpPr>
        <p:spPr>
          <a:xfrm>
            <a:off x="6116569" y="2026920"/>
            <a:ext cx="5732531" cy="4150043"/>
          </a:xfrm>
          <a:prstGeom prst="rect">
            <a:avLst/>
          </a:prstGeom>
        </p:spPr>
        <p:txBody>
          <a:bodyPr vert="horz" lIns="91440" tIns="45720" rIns="91440" bIns="45720" rtlCol="0">
            <a:normAutofit/>
          </a:bodyPr>
          <a:lstStyle/>
          <a:p>
            <a:pPr marL="457200" marR="0" indent="-457200">
              <a:spcAft>
                <a:spcPts val="2400"/>
              </a:spcAft>
              <a:buFont typeface="Wingdings" panose="05000000000000000000" pitchFamily="2" charset="2"/>
              <a:buChar char="§"/>
            </a:pPr>
            <a:r>
              <a:rPr lang="en-US" sz="2800" dirty="0">
                <a:solidFill>
                  <a:srgbClr val="002060"/>
                </a:solidFill>
                <a:effectLst/>
              </a:rPr>
              <a:t>Roof has approximately 30 </a:t>
            </a:r>
            <a:r>
              <a:rPr lang="en-US" sz="2800" dirty="0" err="1">
                <a:solidFill>
                  <a:srgbClr val="002060"/>
                </a:solidFill>
                <a:effectLst/>
              </a:rPr>
              <a:t>psf</a:t>
            </a:r>
            <a:r>
              <a:rPr lang="en-US" sz="2800" dirty="0">
                <a:solidFill>
                  <a:srgbClr val="002060"/>
                </a:solidFill>
                <a:effectLst/>
              </a:rPr>
              <a:t> of snow load in the two areas. Weight of the ice still needs to be added into the that calculation. </a:t>
            </a:r>
          </a:p>
          <a:p>
            <a:pPr marL="457200" marR="0" indent="-457200">
              <a:spcAft>
                <a:spcPts val="2400"/>
              </a:spcAft>
              <a:buFont typeface="Wingdings" panose="05000000000000000000" pitchFamily="2" charset="2"/>
              <a:buChar char="§"/>
            </a:pPr>
            <a:r>
              <a:rPr lang="en-US" sz="2800" dirty="0">
                <a:solidFill>
                  <a:srgbClr val="002060"/>
                </a:solidFill>
                <a:effectLst/>
              </a:rPr>
              <a:t>Observed damaged truss connections/gusset plates in a few areas of the original 1976 building. </a:t>
            </a:r>
          </a:p>
        </p:txBody>
      </p:sp>
      <p:pic>
        <p:nvPicPr>
          <p:cNvPr id="7" name="Picture 6">
            <a:extLst>
              <a:ext uri="{FF2B5EF4-FFF2-40B4-BE49-F238E27FC236}">
                <a16:creationId xmlns:a16="http://schemas.microsoft.com/office/drawing/2014/main" id="{2F4EB3FF-E1B9-3AD6-3A6E-DDDCA6B45C9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4762" y="289734"/>
            <a:ext cx="5870669" cy="6076776"/>
          </a:xfrm>
          <a:prstGeom prst="ellipse">
            <a:avLst/>
          </a:prstGeom>
          <a:ln w="63500" cap="rnd">
            <a:solidFill>
              <a:schemeClr val="bg1"/>
            </a:solidFill>
          </a:ln>
          <a:effectLst/>
          <a:scene3d>
            <a:camera prst="orthographicFront"/>
            <a:lightRig rig="contrasting" dir="t">
              <a:rot lat="0" lon="0" rev="3000000"/>
            </a:lightRig>
          </a:scene3d>
          <a:sp3d contourW="7620">
            <a:bevelT w="628650" h="190500" prst="coolSlant"/>
            <a:contourClr>
              <a:srgbClr val="333333"/>
            </a:contourClr>
          </a:sp3d>
        </p:spPr>
      </p:pic>
      <p:sp>
        <p:nvSpPr>
          <p:cNvPr id="10" name="Title 5">
            <a:extLst>
              <a:ext uri="{FF2B5EF4-FFF2-40B4-BE49-F238E27FC236}">
                <a16:creationId xmlns:a16="http://schemas.microsoft.com/office/drawing/2014/main" id="{41541F0E-3C82-CA36-E1BE-343D8696015E}"/>
              </a:ext>
            </a:extLst>
          </p:cNvPr>
          <p:cNvSpPr txBox="1">
            <a:spLocks/>
          </p:cNvSpPr>
          <p:nvPr/>
        </p:nvSpPr>
        <p:spPr>
          <a:xfrm>
            <a:off x="5783580" y="491490"/>
            <a:ext cx="6263640" cy="1089659"/>
          </a:xfrm>
          <a:prstGeom prst="rect">
            <a:avLst/>
          </a:prstGeom>
        </p:spPr>
        <p:txBody>
          <a:bodyPr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a:solidFill>
                  <a:srgbClr val="002060"/>
                </a:solidFill>
                <a:latin typeface="+mn-lt"/>
              </a:rPr>
              <a:t>Snow – Roof Load</a:t>
            </a:r>
          </a:p>
        </p:txBody>
      </p:sp>
    </p:spTree>
    <p:extLst>
      <p:ext uri="{BB962C8B-B14F-4D97-AF65-F5344CB8AC3E}">
        <p14:creationId xmlns:p14="http://schemas.microsoft.com/office/powerpoint/2010/main" val="420939494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2" name="Rectangle 21">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Freeform: Shape 29">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2" name="Rectangle 31">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DC907AD3-69F9-FAD3-B7B1-B7AADC0531BA}"/>
              </a:ext>
            </a:extLst>
          </p:cNvPr>
          <p:cNvSpPr txBox="1"/>
          <p:nvPr/>
        </p:nvSpPr>
        <p:spPr>
          <a:xfrm>
            <a:off x="4131870" y="220980"/>
            <a:ext cx="7968690" cy="6431280"/>
          </a:xfrm>
          <a:prstGeom prst="rect">
            <a:avLst/>
          </a:prstGeom>
        </p:spPr>
        <p:txBody>
          <a:bodyPr vert="horz" lIns="91440" tIns="45720" rIns="91440" bIns="45720" rtlCol="0" anchor="ctr">
            <a:normAutofit/>
          </a:bodyPr>
          <a:lstStyle/>
          <a:p>
            <a:pPr marR="0">
              <a:spcAft>
                <a:spcPts val="1200"/>
              </a:spcAft>
            </a:pPr>
            <a:r>
              <a:rPr lang="en-US" sz="2800" dirty="0">
                <a:solidFill>
                  <a:srgbClr val="002060"/>
                </a:solidFill>
                <a:effectLst/>
              </a:rPr>
              <a:t>Damage consisted of the following: </a:t>
            </a:r>
          </a:p>
          <a:p>
            <a:pPr marL="517525" marR="0" lvl="0" indent="-457200">
              <a:spcAft>
                <a:spcPts val="1200"/>
              </a:spcAft>
              <a:buSzPct val="100000"/>
              <a:buFont typeface="Wingdings" panose="05000000000000000000" pitchFamily="2" charset="2"/>
              <a:buChar char="§"/>
              <a:tabLst>
                <a:tab pos="457200" algn="l"/>
              </a:tabLst>
            </a:pPr>
            <a:r>
              <a:rPr lang="en-US" sz="2800" dirty="0">
                <a:solidFill>
                  <a:srgbClr val="002060"/>
                </a:solidFill>
              </a:rPr>
              <a:t>Truss plates that were not totally seated during installation.</a:t>
            </a:r>
          </a:p>
          <a:p>
            <a:pPr marL="517525" marR="0" lvl="0" indent="-457200">
              <a:spcAft>
                <a:spcPts val="1200"/>
              </a:spcAft>
              <a:buSzPct val="100000"/>
              <a:buFont typeface="Wingdings" panose="05000000000000000000" pitchFamily="2" charset="2"/>
              <a:buChar char="§"/>
              <a:tabLst>
                <a:tab pos="457200" algn="l"/>
              </a:tabLst>
            </a:pPr>
            <a:r>
              <a:rPr lang="en-US" sz="2800" dirty="0">
                <a:solidFill>
                  <a:srgbClr val="002060"/>
                </a:solidFill>
              </a:rPr>
              <a:t>Cracked 2x6 top cord members.</a:t>
            </a:r>
          </a:p>
          <a:p>
            <a:pPr marL="517525" marR="0" lvl="0" indent="-457200">
              <a:spcAft>
                <a:spcPts val="1200"/>
              </a:spcAft>
              <a:buSzPct val="100000"/>
              <a:buFont typeface="Wingdings" panose="05000000000000000000" pitchFamily="2" charset="2"/>
              <a:buChar char="§"/>
              <a:tabLst>
                <a:tab pos="457200" algn="l"/>
              </a:tabLst>
            </a:pPr>
            <a:r>
              <a:rPr lang="en-US" sz="2800" dirty="0">
                <a:solidFill>
                  <a:srgbClr val="002060"/>
                </a:solidFill>
              </a:rPr>
              <a:t>Truss plates installed in the lower ½ of the top cord at the end of the truss near the top cord bearing point.   </a:t>
            </a:r>
          </a:p>
          <a:p>
            <a:pPr marR="0">
              <a:spcAft>
                <a:spcPts val="1200"/>
              </a:spcAft>
            </a:pPr>
            <a:r>
              <a:rPr lang="en-US" sz="2800" dirty="0">
                <a:solidFill>
                  <a:srgbClr val="002060"/>
                </a:solidFill>
              </a:rPr>
              <a:t>R</a:t>
            </a:r>
            <a:r>
              <a:rPr lang="en-US" sz="2800" dirty="0">
                <a:solidFill>
                  <a:srgbClr val="002060"/>
                </a:solidFill>
                <a:effectLst/>
              </a:rPr>
              <a:t>oof needs to be shoveled. Snow load is recommended to be kept below 15psf until the trusses are evaluated.</a:t>
            </a:r>
          </a:p>
          <a:p>
            <a:pPr marR="0">
              <a:spcAft>
                <a:spcPts val="1200"/>
              </a:spcAft>
            </a:pPr>
            <a:r>
              <a:rPr lang="en-US" sz="2800" dirty="0">
                <a:solidFill>
                  <a:srgbClr val="002060"/>
                </a:solidFill>
                <a:effectLst/>
              </a:rPr>
              <a:t>All Service employees will not occupy the building </a:t>
            </a:r>
            <a:r>
              <a:rPr lang="en-US" sz="2800" dirty="0">
                <a:solidFill>
                  <a:srgbClr val="002060"/>
                </a:solidFill>
              </a:rPr>
              <a:t>due to the potential hazard associated with the roof’s trusses.</a:t>
            </a:r>
          </a:p>
        </p:txBody>
      </p:sp>
      <p:sp>
        <p:nvSpPr>
          <p:cNvPr id="2" name="Title 5">
            <a:extLst>
              <a:ext uri="{FF2B5EF4-FFF2-40B4-BE49-F238E27FC236}">
                <a16:creationId xmlns:a16="http://schemas.microsoft.com/office/drawing/2014/main" id="{5533589B-0171-0681-D8FD-30C1C2185526}"/>
              </a:ext>
            </a:extLst>
          </p:cNvPr>
          <p:cNvSpPr txBox="1">
            <a:spLocks/>
          </p:cNvSpPr>
          <p:nvPr/>
        </p:nvSpPr>
        <p:spPr>
          <a:xfrm>
            <a:off x="230896" y="3171210"/>
            <a:ext cx="3670077" cy="1089659"/>
          </a:xfrm>
          <a:prstGeom prst="rect">
            <a:avLst/>
          </a:prstGeom>
        </p:spPr>
        <p:txBody>
          <a:bodyPr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solidFill>
                  <a:srgbClr val="FFFFFF"/>
                </a:solidFill>
                <a:latin typeface="+mn-lt"/>
              </a:rPr>
              <a:t>Snow – </a:t>
            </a:r>
          </a:p>
          <a:p>
            <a:r>
              <a:rPr lang="en-US" b="1" dirty="0">
                <a:solidFill>
                  <a:srgbClr val="FFFFFF"/>
                </a:solidFill>
                <a:latin typeface="+mn-lt"/>
              </a:rPr>
              <a:t>Roof Load</a:t>
            </a:r>
          </a:p>
        </p:txBody>
      </p:sp>
    </p:spTree>
    <p:extLst>
      <p:ext uri="{BB962C8B-B14F-4D97-AF65-F5344CB8AC3E}">
        <p14:creationId xmlns:p14="http://schemas.microsoft.com/office/powerpoint/2010/main" val="108230691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1" name="Rectangle 28">
            <a:extLst>
              <a:ext uri="{FF2B5EF4-FFF2-40B4-BE49-F238E27FC236}">
                <a16:creationId xmlns:a16="http://schemas.microsoft.com/office/drawing/2014/main" id="{E8DC6FCD-811B-436E-9FEE-FC957486CD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14" name="Picture 13" descr="A picture containing mat, floor&#10;&#10;Description automatically generated">
            <a:extLst>
              <a:ext uri="{FF2B5EF4-FFF2-40B4-BE49-F238E27FC236}">
                <a16:creationId xmlns:a16="http://schemas.microsoft.com/office/drawing/2014/main" id="{1CD487B0-7BCF-E977-49C8-D607158AFF55}"/>
              </a:ext>
            </a:extLst>
          </p:cNvPr>
          <p:cNvPicPr>
            <a:picLocks noChangeAspect="1"/>
          </p:cNvPicPr>
          <p:nvPr/>
        </p:nvPicPr>
        <p:blipFill rotWithShape="1">
          <a:blip r:embed="rId2" cstate="screen">
            <a:extLst>
              <a:ext uri="{28A0092B-C50C-407E-A947-70E740481C1C}">
                <a14:useLocalDpi xmlns:a14="http://schemas.microsoft.com/office/drawing/2010/main" val="0"/>
              </a:ext>
            </a:extLst>
          </a:blip>
          <a:srcRect r="-2"/>
          <a:stretch/>
        </p:blipFill>
        <p:spPr>
          <a:xfrm>
            <a:off x="198739" y="171717"/>
            <a:ext cx="5804105" cy="3167426"/>
          </a:xfrm>
          <a:prstGeom prst="rect">
            <a:avLst/>
          </a:prstGeom>
        </p:spPr>
      </p:pic>
      <p:pic>
        <p:nvPicPr>
          <p:cNvPr id="4" name="Picture 3" descr="A picture containing snow, outdoor&#10;&#10;Description automatically generated">
            <a:extLst>
              <a:ext uri="{FF2B5EF4-FFF2-40B4-BE49-F238E27FC236}">
                <a16:creationId xmlns:a16="http://schemas.microsoft.com/office/drawing/2014/main" id="{A5B8E567-75F0-CEC7-D23B-C90F067C1FBB}"/>
              </a:ext>
            </a:extLst>
          </p:cNvPr>
          <p:cNvPicPr>
            <a:picLocks noChangeAspect="1"/>
          </p:cNvPicPr>
          <p:nvPr/>
        </p:nvPicPr>
        <p:blipFill rotWithShape="1">
          <a:blip r:embed="rId3" cstate="screen">
            <a:extLst>
              <a:ext uri="{28A0092B-C50C-407E-A947-70E740481C1C}">
                <a14:useLocalDpi xmlns:a14="http://schemas.microsoft.com/office/drawing/2010/main" val="0"/>
              </a:ext>
            </a:extLst>
          </a:blip>
          <a:srcRect r="-1"/>
          <a:stretch/>
        </p:blipFill>
        <p:spPr>
          <a:xfrm>
            <a:off x="6195373" y="171717"/>
            <a:ext cx="5797883" cy="3167426"/>
          </a:xfrm>
          <a:prstGeom prst="rect">
            <a:avLst/>
          </a:prstGeom>
        </p:spPr>
      </p:pic>
      <p:pic>
        <p:nvPicPr>
          <p:cNvPr id="8" name="Picture 7" descr="A picture containing wooden, wood, ceiling, tool&#10;&#10;Description automatically generated">
            <a:extLst>
              <a:ext uri="{FF2B5EF4-FFF2-40B4-BE49-F238E27FC236}">
                <a16:creationId xmlns:a16="http://schemas.microsoft.com/office/drawing/2014/main" id="{891C4F85-CE0A-EFFB-8C5F-F5C981A464B4}"/>
              </a:ext>
            </a:extLst>
          </p:cNvPr>
          <p:cNvPicPr>
            <a:picLocks noChangeAspect="1"/>
          </p:cNvPicPr>
          <p:nvPr/>
        </p:nvPicPr>
        <p:blipFill rotWithShape="1">
          <a:blip r:embed="rId4" cstate="screen">
            <a:extLst>
              <a:ext uri="{28A0092B-C50C-407E-A947-70E740481C1C}">
                <a14:useLocalDpi xmlns:a14="http://schemas.microsoft.com/office/drawing/2010/main" val="0"/>
              </a:ext>
            </a:extLst>
          </a:blip>
          <a:srcRect r="-2"/>
          <a:stretch/>
        </p:blipFill>
        <p:spPr>
          <a:xfrm>
            <a:off x="198739" y="3510858"/>
            <a:ext cx="5804105" cy="3167426"/>
          </a:xfrm>
          <a:prstGeom prst="rect">
            <a:avLst/>
          </a:prstGeom>
        </p:spPr>
      </p:pic>
      <p:pic>
        <p:nvPicPr>
          <p:cNvPr id="6" name="Picture 5" descr="A picture containing snow, smoke&#10;&#10;Description automatically generated">
            <a:extLst>
              <a:ext uri="{FF2B5EF4-FFF2-40B4-BE49-F238E27FC236}">
                <a16:creationId xmlns:a16="http://schemas.microsoft.com/office/drawing/2014/main" id="{3699821A-A71A-4D3C-CFCB-119FD2F2C94E}"/>
              </a:ext>
            </a:extLst>
          </p:cNvPr>
          <p:cNvPicPr>
            <a:picLocks noChangeAspect="1"/>
          </p:cNvPicPr>
          <p:nvPr/>
        </p:nvPicPr>
        <p:blipFill rotWithShape="1">
          <a:blip r:embed="rId5" cstate="screen">
            <a:extLst>
              <a:ext uri="{28A0092B-C50C-407E-A947-70E740481C1C}">
                <a14:useLocalDpi xmlns:a14="http://schemas.microsoft.com/office/drawing/2010/main" val="0"/>
              </a:ext>
            </a:extLst>
          </a:blip>
          <a:srcRect r="-1"/>
          <a:stretch/>
        </p:blipFill>
        <p:spPr>
          <a:xfrm>
            <a:off x="6195372" y="3510858"/>
            <a:ext cx="5797883" cy="3167426"/>
          </a:xfrm>
          <a:prstGeom prst="rect">
            <a:avLst/>
          </a:prstGeom>
        </p:spPr>
      </p:pic>
    </p:spTree>
    <p:extLst>
      <p:ext uri="{BB962C8B-B14F-4D97-AF65-F5344CB8AC3E}">
        <p14:creationId xmlns:p14="http://schemas.microsoft.com/office/powerpoint/2010/main" val="400925892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58" name="Rectangle 13352">
            <a:extLst>
              <a:ext uri="{FF2B5EF4-FFF2-40B4-BE49-F238E27FC236}">
                <a16:creationId xmlns:a16="http://schemas.microsoft.com/office/drawing/2014/main" id="{26C4FD82-0925-4819-B4CC-1DBCD3E1B1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D6D0E53F-2B98-4A12-F015-68D2777783EF}"/>
              </a:ext>
            </a:extLst>
          </p:cNvPr>
          <p:cNvSpPr txBox="1"/>
          <p:nvPr/>
        </p:nvSpPr>
        <p:spPr>
          <a:xfrm>
            <a:off x="609600" y="839698"/>
            <a:ext cx="10850564" cy="954107"/>
          </a:xfrm>
          <a:prstGeom prst="rect">
            <a:avLst/>
          </a:prstGeom>
        </p:spPr>
        <p:txBody>
          <a:bodyPr vert="horz" wrap="square" lIns="91440" tIns="45720" rIns="91440" bIns="45720" rtlCol="0" anchor="b">
            <a:normAutofit/>
          </a:bodyPr>
          <a:lstStyle/>
          <a:p>
            <a:pPr algn="ctr">
              <a:lnSpc>
                <a:spcPct val="90000"/>
              </a:lnSpc>
              <a:spcBef>
                <a:spcPct val="0"/>
              </a:spcBef>
              <a:spcAft>
                <a:spcPts val="600"/>
              </a:spcAft>
            </a:pPr>
            <a:r>
              <a:rPr lang="en-US" sz="5400" b="1" kern="1200" dirty="0">
                <a:solidFill>
                  <a:schemeClr val="bg1"/>
                </a:solidFill>
                <a:latin typeface="Calibri" panose="020F0502020204030204" pitchFamily="34" charset="0"/>
                <a:ea typeface="+mj-ea"/>
                <a:cs typeface="Calibri" panose="020F0502020204030204" pitchFamily="34" charset="0"/>
              </a:rPr>
              <a:t>Deepwater Horizon FWS Response</a:t>
            </a:r>
          </a:p>
        </p:txBody>
      </p:sp>
      <p:pic>
        <p:nvPicPr>
          <p:cNvPr id="7" name="Picture 2" descr="C:\Documents and Settings\jkrausmann\Desktop\Best of MC252\Bird Colonies\IMG_0116.JPG"/>
          <p:cNvPicPr>
            <a:picLocks noChangeAspect="1" noChangeArrowheads="1"/>
          </p:cNvPicPr>
          <p:nvPr/>
        </p:nvPicPr>
        <p:blipFill rotWithShape="1">
          <a:blip r:embed="rId3" cstate="screen">
            <a:extLst>
              <a:ext uri="{28A0092B-C50C-407E-A947-70E740481C1C}">
                <a14:useLocalDpi xmlns:a14="http://schemas.microsoft.com/office/drawing/2010/main" val="0"/>
              </a:ext>
            </a:extLst>
          </a:blip>
          <a:srcRect/>
          <a:stretch/>
        </p:blipFill>
        <p:spPr bwMode="auto">
          <a:xfrm>
            <a:off x="20" y="3475931"/>
            <a:ext cx="2952730" cy="3382069"/>
          </a:xfrm>
          <a:custGeom>
            <a:avLst/>
            <a:gdLst/>
            <a:ahLst/>
            <a:cxnLst/>
            <a:rect l="l" t="t" r="r" b="b"/>
            <a:pathLst>
              <a:path w="2952750" h="3382069">
                <a:moveTo>
                  <a:pt x="0" y="0"/>
                </a:moveTo>
                <a:lnTo>
                  <a:pt x="2952750" y="357413"/>
                </a:lnTo>
                <a:lnTo>
                  <a:pt x="2952749" y="3382069"/>
                </a:lnTo>
                <a:lnTo>
                  <a:pt x="0" y="3382069"/>
                </a:lnTo>
                <a:close/>
              </a:path>
            </a:pathLst>
          </a:custGeom>
        </p:spPr>
        <p:style>
          <a:lnRef idx="1">
            <a:schemeClr val="dk1"/>
          </a:lnRef>
          <a:fillRef idx="2">
            <a:schemeClr val="dk1"/>
          </a:fillRef>
          <a:effectRef idx="1">
            <a:schemeClr val="dk1"/>
          </a:effectRef>
          <a:fontRef idx="minor">
            <a:schemeClr val="dk1"/>
          </a:fontRef>
        </p:style>
      </p:pic>
      <p:pic>
        <p:nvPicPr>
          <p:cNvPr id="13314" name="Picture 2" descr="H:\MyDocumentsH\MYFILES\SpillResponse\Incidents\Mississippi Canyon 252 Incident\Field_Photos\Misc Photos\SORT\IMG_0086.JPG"/>
          <p:cNvPicPr>
            <a:picLocks noChangeAspect="1" noChangeArrowheads="1"/>
          </p:cNvPicPr>
          <p:nvPr/>
        </p:nvPicPr>
        <p:blipFill rotWithShape="1">
          <a:blip r:embed="rId4" cstate="screen">
            <a:extLst>
              <a:ext uri="{28A0092B-C50C-407E-A947-70E740481C1C}">
                <a14:useLocalDpi xmlns:a14="http://schemas.microsoft.com/office/drawing/2010/main" val="0"/>
              </a:ext>
            </a:extLst>
          </a:blip>
          <a:srcRect b="-3"/>
          <a:stretch/>
        </p:blipFill>
        <p:spPr bwMode="auto">
          <a:xfrm>
            <a:off x="3143249" y="3856408"/>
            <a:ext cx="2857499" cy="3001597"/>
          </a:xfrm>
          <a:custGeom>
            <a:avLst/>
            <a:gdLst/>
            <a:ahLst/>
            <a:cxnLst/>
            <a:rect l="l" t="t" r="r" b="b"/>
            <a:pathLst>
              <a:path w="2857499" h="3001597">
                <a:moveTo>
                  <a:pt x="0" y="0"/>
                </a:moveTo>
                <a:lnTo>
                  <a:pt x="2264428" y="274096"/>
                </a:lnTo>
                <a:lnTo>
                  <a:pt x="2857499" y="262483"/>
                </a:lnTo>
                <a:lnTo>
                  <a:pt x="2857499" y="3001597"/>
                </a:lnTo>
                <a:lnTo>
                  <a:pt x="0" y="3001597"/>
                </a:lnTo>
                <a:close/>
              </a:path>
            </a:pathLst>
          </a:custGeom>
          <a:noFill/>
        </p:spPr>
      </p:pic>
      <p:pic>
        <p:nvPicPr>
          <p:cNvPr id="6" name="Picture 3" descr="C:\Documents and Settings\jkrausmann\Desktop\Best of MC252\Bird Colonies\IMG_0091.JPG"/>
          <p:cNvPicPr>
            <a:picLocks noChangeAspect="1" noChangeArrowheads="1"/>
          </p:cNvPicPr>
          <p:nvPr/>
        </p:nvPicPr>
        <p:blipFill rotWithShape="1">
          <a:blip r:embed="rId5" cstate="screen">
            <a:extLst>
              <a:ext uri="{28A0092B-C50C-407E-A947-70E740481C1C}">
                <a14:useLocalDpi xmlns:a14="http://schemas.microsoft.com/office/drawing/2010/main" val="0"/>
              </a:ext>
            </a:extLst>
          </a:blip>
          <a:srcRect b="-4"/>
          <a:stretch/>
        </p:blipFill>
        <p:spPr bwMode="auto">
          <a:xfrm>
            <a:off x="6191251" y="3788874"/>
            <a:ext cx="2857499" cy="3069122"/>
          </a:xfrm>
          <a:custGeom>
            <a:avLst/>
            <a:gdLst/>
            <a:ahLst/>
            <a:cxnLst/>
            <a:rect l="l" t="t" r="r" b="b"/>
            <a:pathLst>
              <a:path w="2857499" h="3069122">
                <a:moveTo>
                  <a:pt x="2857499" y="0"/>
                </a:moveTo>
                <a:lnTo>
                  <a:pt x="2857499" y="3069122"/>
                </a:lnTo>
                <a:lnTo>
                  <a:pt x="0" y="3069122"/>
                </a:lnTo>
                <a:lnTo>
                  <a:pt x="0" y="326278"/>
                </a:lnTo>
                <a:lnTo>
                  <a:pt x="482053" y="316839"/>
                </a:lnTo>
                <a:lnTo>
                  <a:pt x="1723457" y="195726"/>
                </a:lnTo>
                <a:close/>
              </a:path>
            </a:pathLst>
          </a:custGeom>
        </p:spPr>
        <p:style>
          <a:lnRef idx="1">
            <a:schemeClr val="dk1"/>
          </a:lnRef>
          <a:fillRef idx="2">
            <a:schemeClr val="dk1"/>
          </a:fillRef>
          <a:effectRef idx="1">
            <a:schemeClr val="dk1"/>
          </a:effectRef>
          <a:fontRef idx="minor">
            <a:schemeClr val="dk1"/>
          </a:fontRef>
        </p:style>
      </p:pic>
      <p:pic>
        <p:nvPicPr>
          <p:cNvPr id="8" name="Picture 3" descr="H:\MyDocumentsH\MYFILES\SpillResponse\Incidents\Mississippi Canyon 252 Incident\Field_Photos\Misc Photos\IMG_0012.JPG"/>
          <p:cNvPicPr>
            <a:picLocks noChangeAspect="1" noChangeArrowheads="1"/>
          </p:cNvPicPr>
          <p:nvPr/>
        </p:nvPicPr>
        <p:blipFill rotWithShape="1">
          <a:blip r:embed="rId6" cstate="screen">
            <a:extLst>
              <a:ext uri="{28A0092B-C50C-407E-A947-70E740481C1C}">
                <a14:useLocalDpi xmlns:a14="http://schemas.microsoft.com/office/drawing/2010/main" val="0"/>
              </a:ext>
            </a:extLst>
          </a:blip>
          <a:srcRect/>
          <a:stretch/>
        </p:blipFill>
        <p:spPr bwMode="auto">
          <a:xfrm>
            <a:off x="9239249" y="3246379"/>
            <a:ext cx="2952751" cy="3611621"/>
          </a:xfrm>
          <a:custGeom>
            <a:avLst/>
            <a:gdLst/>
            <a:ahLst/>
            <a:cxnLst/>
            <a:rect l="l" t="t" r="r" b="b"/>
            <a:pathLst>
              <a:path w="2952751" h="3611621">
                <a:moveTo>
                  <a:pt x="2952745" y="0"/>
                </a:moveTo>
                <a:lnTo>
                  <a:pt x="2952751" y="0"/>
                </a:lnTo>
                <a:lnTo>
                  <a:pt x="2952750" y="3611621"/>
                </a:lnTo>
                <a:lnTo>
                  <a:pt x="0" y="3611621"/>
                </a:lnTo>
                <a:lnTo>
                  <a:pt x="0" y="509620"/>
                </a:lnTo>
                <a:close/>
              </a:path>
            </a:pathLst>
          </a:custGeom>
        </p:spPr>
        <p:style>
          <a:lnRef idx="1">
            <a:schemeClr val="dk1"/>
          </a:lnRef>
          <a:fillRef idx="2">
            <a:schemeClr val="dk1"/>
          </a:fillRef>
          <a:effectRef idx="1">
            <a:schemeClr val="dk1"/>
          </a:effectRef>
          <a:fontRef idx="minor">
            <a:schemeClr val="dk1"/>
          </a:fontRef>
        </p:style>
      </p:pic>
      <p:grpSp>
        <p:nvGrpSpPr>
          <p:cNvPr id="13355" name="Group 13354">
            <a:extLst>
              <a:ext uri="{FF2B5EF4-FFF2-40B4-BE49-F238E27FC236}">
                <a16:creationId xmlns:a16="http://schemas.microsoft.com/office/drawing/2014/main" id="{EB111094-3BD1-4109-A5E7-EE54F2CE15B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014035"/>
            <a:ext cx="12192000" cy="1203824"/>
            <a:chOff x="0" y="3014035"/>
            <a:chExt cx="12192000" cy="1203824"/>
          </a:xfrm>
        </p:grpSpPr>
        <p:sp>
          <p:nvSpPr>
            <p:cNvPr id="13356" name="Freeform: Shape 13355">
              <a:extLst>
                <a:ext uri="{FF2B5EF4-FFF2-40B4-BE49-F238E27FC236}">
                  <a16:creationId xmlns:a16="http://schemas.microsoft.com/office/drawing/2014/main" id="{FF2EAD3F-57F2-4BD9-9597-CB32F430E7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3014035"/>
              <a:ext cx="12192000" cy="1203824"/>
            </a:xfrm>
            <a:custGeom>
              <a:avLst/>
              <a:gdLst>
                <a:gd name="connsiteX0" fmla="*/ 12192000 w 12192000"/>
                <a:gd name="connsiteY0" fmla="*/ 0 h 1203824"/>
                <a:gd name="connsiteX1" fmla="*/ 12192000 w 12192000"/>
                <a:gd name="connsiteY1" fmla="*/ 463429 h 1203824"/>
                <a:gd name="connsiteX2" fmla="*/ 12190876 w 12192000"/>
                <a:gd name="connsiteY2" fmla="*/ 463512 h 1203824"/>
                <a:gd name="connsiteX3" fmla="*/ 12077245 w 12192000"/>
                <a:gd name="connsiteY3" fmla="*/ 476327 h 1203824"/>
                <a:gd name="connsiteX4" fmla="*/ 11984517 w 12192000"/>
                <a:gd name="connsiteY4" fmla="*/ 479927 h 1203824"/>
                <a:gd name="connsiteX5" fmla="*/ 11951600 w 12192000"/>
                <a:gd name="connsiteY5" fmla="*/ 478957 h 1203824"/>
                <a:gd name="connsiteX6" fmla="*/ 11690904 w 12192000"/>
                <a:gd name="connsiteY6" fmla="*/ 471970 h 1203824"/>
                <a:gd name="connsiteX7" fmla="*/ 11413965 w 12192000"/>
                <a:gd name="connsiteY7" fmla="*/ 476172 h 1203824"/>
                <a:gd name="connsiteX8" fmla="*/ 11240739 w 12192000"/>
                <a:gd name="connsiteY8" fmla="*/ 523169 h 1203824"/>
                <a:gd name="connsiteX9" fmla="*/ 11175005 w 12192000"/>
                <a:gd name="connsiteY9" fmla="*/ 532169 h 1203824"/>
                <a:gd name="connsiteX10" fmla="*/ 10873726 w 12192000"/>
                <a:gd name="connsiteY10" fmla="*/ 580253 h 1203824"/>
                <a:gd name="connsiteX11" fmla="*/ 10821306 w 12192000"/>
                <a:gd name="connsiteY11" fmla="*/ 593207 h 1203824"/>
                <a:gd name="connsiteX12" fmla="*/ 10530811 w 12192000"/>
                <a:gd name="connsiteY12" fmla="*/ 612184 h 1203824"/>
                <a:gd name="connsiteX13" fmla="*/ 10426049 w 12192000"/>
                <a:gd name="connsiteY13" fmla="*/ 623354 h 1203824"/>
                <a:gd name="connsiteX14" fmla="*/ 10329156 w 12192000"/>
                <a:gd name="connsiteY14" fmla="*/ 630948 h 1203824"/>
                <a:gd name="connsiteX15" fmla="*/ 10194727 w 12192000"/>
                <a:gd name="connsiteY15" fmla="*/ 648617 h 1203824"/>
                <a:gd name="connsiteX16" fmla="*/ 10055906 w 12192000"/>
                <a:gd name="connsiteY16" fmla="*/ 671256 h 1203824"/>
                <a:gd name="connsiteX17" fmla="*/ 9900551 w 12192000"/>
                <a:gd name="connsiteY17" fmla="*/ 692855 h 1203824"/>
                <a:gd name="connsiteX18" fmla="*/ 9838464 w 12192000"/>
                <a:gd name="connsiteY18" fmla="*/ 696804 h 1203824"/>
                <a:gd name="connsiteX19" fmla="*/ 9672957 w 12192000"/>
                <a:gd name="connsiteY19" fmla="*/ 723816 h 1203824"/>
                <a:gd name="connsiteX20" fmla="*/ 9585066 w 12192000"/>
                <a:gd name="connsiteY20" fmla="*/ 730692 h 1203824"/>
                <a:gd name="connsiteX21" fmla="*/ 9441407 w 12192000"/>
                <a:gd name="connsiteY21" fmla="*/ 750055 h 1203824"/>
                <a:gd name="connsiteX22" fmla="*/ 9394459 w 12192000"/>
                <a:gd name="connsiteY22" fmla="*/ 755431 h 1203824"/>
                <a:gd name="connsiteX23" fmla="*/ 9352590 w 12192000"/>
                <a:gd name="connsiteY23" fmla="*/ 760650 h 1203824"/>
                <a:gd name="connsiteX24" fmla="*/ 9211614 w 12192000"/>
                <a:gd name="connsiteY24" fmla="*/ 796248 h 1203824"/>
                <a:gd name="connsiteX25" fmla="*/ 9084667 w 12192000"/>
                <a:gd name="connsiteY25" fmla="*/ 815303 h 1203824"/>
                <a:gd name="connsiteX26" fmla="*/ 8863666 w 12192000"/>
                <a:gd name="connsiteY26" fmla="*/ 859298 h 1203824"/>
                <a:gd name="connsiteX27" fmla="*/ 8813796 w 12192000"/>
                <a:gd name="connsiteY27" fmla="*/ 862070 h 1203824"/>
                <a:gd name="connsiteX28" fmla="*/ 8659351 w 12192000"/>
                <a:gd name="connsiteY28" fmla="*/ 882406 h 1203824"/>
                <a:gd name="connsiteX29" fmla="*/ 8571352 w 12192000"/>
                <a:gd name="connsiteY29" fmla="*/ 893639 h 1203824"/>
                <a:gd name="connsiteX30" fmla="*/ 8464106 w 12192000"/>
                <a:gd name="connsiteY30" fmla="*/ 918004 h 1203824"/>
                <a:gd name="connsiteX31" fmla="*/ 8278324 w 12192000"/>
                <a:gd name="connsiteY31" fmla="*/ 963769 h 1203824"/>
                <a:gd name="connsiteX32" fmla="*/ 8229128 w 12192000"/>
                <a:gd name="connsiteY32" fmla="*/ 973810 h 1203824"/>
                <a:gd name="connsiteX33" fmla="*/ 8139751 w 12192000"/>
                <a:gd name="connsiteY33" fmla="*/ 995815 h 1203824"/>
                <a:gd name="connsiteX34" fmla="*/ 8123571 w 12192000"/>
                <a:gd name="connsiteY34" fmla="*/ 999822 h 1203824"/>
                <a:gd name="connsiteX35" fmla="*/ 7988699 w 12192000"/>
                <a:gd name="connsiteY35" fmla="*/ 1042479 h 1203824"/>
                <a:gd name="connsiteX36" fmla="*/ 7917214 w 12192000"/>
                <a:gd name="connsiteY36" fmla="*/ 1054565 h 1203824"/>
                <a:gd name="connsiteX37" fmla="*/ 7710915 w 12192000"/>
                <a:gd name="connsiteY37" fmla="*/ 1084190 h 1203824"/>
                <a:gd name="connsiteX38" fmla="*/ 7622959 w 12192000"/>
                <a:gd name="connsiteY38" fmla="*/ 1093150 h 1203824"/>
                <a:gd name="connsiteX39" fmla="*/ 7410782 w 12192000"/>
                <a:gd name="connsiteY39" fmla="*/ 1109640 h 1203824"/>
                <a:gd name="connsiteX40" fmla="*/ 7277754 w 12192000"/>
                <a:gd name="connsiteY40" fmla="*/ 1121822 h 1203824"/>
                <a:gd name="connsiteX41" fmla="*/ 7124540 w 12192000"/>
                <a:gd name="connsiteY41" fmla="*/ 1132918 h 1203824"/>
                <a:gd name="connsiteX42" fmla="*/ 6949752 w 12192000"/>
                <a:gd name="connsiteY42" fmla="*/ 1151058 h 1203824"/>
                <a:gd name="connsiteX43" fmla="*/ 6630249 w 12192000"/>
                <a:gd name="connsiteY43" fmla="*/ 1176063 h 1203824"/>
                <a:gd name="connsiteX44" fmla="*/ 6320634 w 12192000"/>
                <a:gd name="connsiteY44" fmla="*/ 1198901 h 1203824"/>
                <a:gd name="connsiteX45" fmla="*/ 6192343 w 12192000"/>
                <a:gd name="connsiteY45" fmla="*/ 1198323 h 1203824"/>
                <a:gd name="connsiteX46" fmla="*/ 5966562 w 12192000"/>
                <a:gd name="connsiteY46" fmla="*/ 1203723 h 1203824"/>
                <a:gd name="connsiteX47" fmla="*/ 5867227 w 12192000"/>
                <a:gd name="connsiteY47" fmla="*/ 1201847 h 1203824"/>
                <a:gd name="connsiteX48" fmla="*/ 5630172 w 12192000"/>
                <a:gd name="connsiteY48" fmla="*/ 1202248 h 1203824"/>
                <a:gd name="connsiteX49" fmla="*/ 5348949 w 12192000"/>
                <a:gd name="connsiteY49" fmla="*/ 1191768 h 1203824"/>
                <a:gd name="connsiteX50" fmla="*/ 5241228 w 12192000"/>
                <a:gd name="connsiteY50" fmla="*/ 1192408 h 1203824"/>
                <a:gd name="connsiteX51" fmla="*/ 4971133 w 12192000"/>
                <a:gd name="connsiteY51" fmla="*/ 1193559 h 1203824"/>
                <a:gd name="connsiteX52" fmla="*/ 4869416 w 12192000"/>
                <a:gd name="connsiteY52" fmla="*/ 1200519 h 1203824"/>
                <a:gd name="connsiteX53" fmla="*/ 4753274 w 12192000"/>
                <a:gd name="connsiteY53" fmla="*/ 1200850 h 1203824"/>
                <a:gd name="connsiteX54" fmla="*/ 4611883 w 12192000"/>
                <a:gd name="connsiteY54" fmla="*/ 1192701 h 1203824"/>
                <a:gd name="connsiteX55" fmla="*/ 4376825 w 12192000"/>
                <a:gd name="connsiteY55" fmla="*/ 1184131 h 1203824"/>
                <a:gd name="connsiteX56" fmla="*/ 4285471 w 12192000"/>
                <a:gd name="connsiteY56" fmla="*/ 1187158 h 1203824"/>
                <a:gd name="connsiteX57" fmla="*/ 3866543 w 12192000"/>
                <a:gd name="connsiteY57" fmla="*/ 1181596 h 1203824"/>
                <a:gd name="connsiteX58" fmla="*/ 3651342 w 12192000"/>
                <a:gd name="connsiteY58" fmla="*/ 1174348 h 1203824"/>
                <a:gd name="connsiteX59" fmla="*/ 3518453 w 12192000"/>
                <a:gd name="connsiteY59" fmla="*/ 1177258 h 1203824"/>
                <a:gd name="connsiteX60" fmla="*/ 3400818 w 12192000"/>
                <a:gd name="connsiteY60" fmla="*/ 1169685 h 1203824"/>
                <a:gd name="connsiteX61" fmla="*/ 3037154 w 12192000"/>
                <a:gd name="connsiteY61" fmla="*/ 1153217 h 1203824"/>
                <a:gd name="connsiteX62" fmla="*/ 2866260 w 12192000"/>
                <a:gd name="connsiteY62" fmla="*/ 1132283 h 1203824"/>
                <a:gd name="connsiteX63" fmla="*/ 2582173 w 12192000"/>
                <a:gd name="connsiteY63" fmla="*/ 1088979 h 1203824"/>
                <a:gd name="connsiteX64" fmla="*/ 2395406 w 12192000"/>
                <a:gd name="connsiteY64" fmla="*/ 1035945 h 1203824"/>
                <a:gd name="connsiteX65" fmla="*/ 2294751 w 12192000"/>
                <a:gd name="connsiteY65" fmla="*/ 1014618 h 1203824"/>
                <a:gd name="connsiteX66" fmla="*/ 2122944 w 12192000"/>
                <a:gd name="connsiteY66" fmla="*/ 984751 h 1203824"/>
                <a:gd name="connsiteX67" fmla="*/ 1905504 w 12192000"/>
                <a:gd name="connsiteY67" fmla="*/ 941380 h 1203824"/>
                <a:gd name="connsiteX68" fmla="*/ 1671045 w 12192000"/>
                <a:gd name="connsiteY68" fmla="*/ 924228 h 1203824"/>
                <a:gd name="connsiteX69" fmla="*/ 1543856 w 12192000"/>
                <a:gd name="connsiteY69" fmla="*/ 898190 h 1203824"/>
                <a:gd name="connsiteX70" fmla="*/ 1419784 w 12192000"/>
                <a:gd name="connsiteY70" fmla="*/ 868500 h 1203824"/>
                <a:gd name="connsiteX71" fmla="*/ 1355116 w 12192000"/>
                <a:gd name="connsiteY71" fmla="*/ 849214 h 1203824"/>
                <a:gd name="connsiteX72" fmla="*/ 1223713 w 12192000"/>
                <a:gd name="connsiteY72" fmla="*/ 821702 h 1203824"/>
                <a:gd name="connsiteX73" fmla="*/ 1094193 w 12192000"/>
                <a:gd name="connsiteY73" fmla="*/ 804872 h 1203824"/>
                <a:gd name="connsiteX74" fmla="*/ 1001115 w 12192000"/>
                <a:gd name="connsiteY74" fmla="*/ 783030 h 1203824"/>
                <a:gd name="connsiteX75" fmla="*/ 879548 w 12192000"/>
                <a:gd name="connsiteY75" fmla="*/ 747884 h 1203824"/>
                <a:gd name="connsiteX76" fmla="*/ 711163 w 12192000"/>
                <a:gd name="connsiteY76" fmla="*/ 719039 h 1203824"/>
                <a:gd name="connsiteX77" fmla="*/ 557941 w 12192000"/>
                <a:gd name="connsiteY77" fmla="*/ 707101 h 1203824"/>
                <a:gd name="connsiteX78" fmla="*/ 480347 w 12192000"/>
                <a:gd name="connsiteY78" fmla="*/ 668702 h 1203824"/>
                <a:gd name="connsiteX79" fmla="*/ 296224 w 12192000"/>
                <a:gd name="connsiteY79" fmla="*/ 603583 h 1203824"/>
                <a:gd name="connsiteX80" fmla="*/ 72689 w 12192000"/>
                <a:gd name="connsiteY80" fmla="*/ 560892 h 1203824"/>
                <a:gd name="connsiteX81" fmla="*/ 0 w 12192000"/>
                <a:gd name="connsiteY81" fmla="*/ 543486 h 1203824"/>
                <a:gd name="connsiteX82" fmla="*/ 0 w 12192000"/>
                <a:gd name="connsiteY82" fmla="*/ 384357 h 1203824"/>
                <a:gd name="connsiteX83" fmla="*/ 51784 w 12192000"/>
                <a:gd name="connsiteY83" fmla="*/ 393937 h 1203824"/>
                <a:gd name="connsiteX84" fmla="*/ 205561 w 12192000"/>
                <a:gd name="connsiteY84" fmla="*/ 414859 h 1203824"/>
                <a:gd name="connsiteX85" fmla="*/ 354391 w 12192000"/>
                <a:gd name="connsiteY85" fmla="*/ 426667 h 1203824"/>
                <a:gd name="connsiteX86" fmla="*/ 448281 w 12192000"/>
                <a:gd name="connsiteY86" fmla="*/ 436308 h 1203824"/>
                <a:gd name="connsiteX87" fmla="*/ 611518 w 12192000"/>
                <a:gd name="connsiteY87" fmla="*/ 434166 h 1203824"/>
                <a:gd name="connsiteX88" fmla="*/ 746076 w 12192000"/>
                <a:gd name="connsiteY88" fmla="*/ 422520 h 1203824"/>
                <a:gd name="connsiteX89" fmla="*/ 902724 w 12192000"/>
                <a:gd name="connsiteY89" fmla="*/ 409989 h 1203824"/>
                <a:gd name="connsiteX90" fmla="*/ 1113854 w 12192000"/>
                <a:gd name="connsiteY90" fmla="*/ 414230 h 1203824"/>
                <a:gd name="connsiteX91" fmla="*/ 1333449 w 12192000"/>
                <a:gd name="connsiteY91" fmla="*/ 459938 h 1203824"/>
                <a:gd name="connsiteX92" fmla="*/ 1408608 w 12192000"/>
                <a:gd name="connsiteY92" fmla="*/ 458278 h 1203824"/>
                <a:gd name="connsiteX93" fmla="*/ 1630191 w 12192000"/>
                <a:gd name="connsiteY93" fmla="*/ 403061 h 1203824"/>
                <a:gd name="connsiteX94" fmla="*/ 1956289 w 12192000"/>
                <a:gd name="connsiteY94" fmla="*/ 332366 h 1203824"/>
                <a:gd name="connsiteX95" fmla="*/ 2042814 w 12192000"/>
                <a:gd name="connsiteY95" fmla="*/ 344002 h 1203824"/>
                <a:gd name="connsiteX96" fmla="*/ 2183420 w 12192000"/>
                <a:gd name="connsiteY96" fmla="*/ 369635 h 1203824"/>
                <a:gd name="connsiteX97" fmla="*/ 2269566 w 12192000"/>
                <a:gd name="connsiteY97" fmla="*/ 439859 h 1203824"/>
                <a:gd name="connsiteX98" fmla="*/ 2331129 w 12192000"/>
                <a:gd name="connsiteY98" fmla="*/ 524163 h 1203824"/>
                <a:gd name="connsiteX99" fmla="*/ 2385112 w 12192000"/>
                <a:gd name="connsiteY99" fmla="*/ 555357 h 1203824"/>
                <a:gd name="connsiteX100" fmla="*/ 2444033 w 12192000"/>
                <a:gd name="connsiteY100" fmla="*/ 572629 h 1203824"/>
                <a:gd name="connsiteX101" fmla="*/ 2525979 w 12192000"/>
                <a:gd name="connsiteY101" fmla="*/ 603233 h 1203824"/>
                <a:gd name="connsiteX102" fmla="*/ 2603911 w 12192000"/>
                <a:gd name="connsiteY102" fmla="*/ 684825 h 1203824"/>
                <a:gd name="connsiteX103" fmla="*/ 2678828 w 12192000"/>
                <a:gd name="connsiteY103" fmla="*/ 706990 h 1203824"/>
                <a:gd name="connsiteX104" fmla="*/ 2738094 w 12192000"/>
                <a:gd name="connsiteY104" fmla="*/ 711376 h 1203824"/>
                <a:gd name="connsiteX105" fmla="*/ 2983806 w 12192000"/>
                <a:gd name="connsiteY105" fmla="*/ 728243 h 1203824"/>
                <a:gd name="connsiteX106" fmla="*/ 3013997 w 12192000"/>
                <a:gd name="connsiteY106" fmla="*/ 725446 h 1203824"/>
                <a:gd name="connsiteX107" fmla="*/ 3364419 w 12192000"/>
                <a:gd name="connsiteY107" fmla="*/ 720577 h 1203824"/>
                <a:gd name="connsiteX108" fmla="*/ 3460521 w 12192000"/>
                <a:gd name="connsiteY108" fmla="*/ 717628 h 1203824"/>
                <a:gd name="connsiteX109" fmla="*/ 3710982 w 12192000"/>
                <a:gd name="connsiteY109" fmla="*/ 714182 h 1203824"/>
                <a:gd name="connsiteX110" fmla="*/ 3850961 w 12192000"/>
                <a:gd name="connsiteY110" fmla="*/ 778802 h 1203824"/>
                <a:gd name="connsiteX111" fmla="*/ 3946286 w 12192000"/>
                <a:gd name="connsiteY111" fmla="*/ 816372 h 1203824"/>
                <a:gd name="connsiteX112" fmla="*/ 4065132 w 12192000"/>
                <a:gd name="connsiteY112" fmla="*/ 832459 h 1203824"/>
                <a:gd name="connsiteX113" fmla="*/ 4132173 w 12192000"/>
                <a:gd name="connsiteY113" fmla="*/ 835167 h 1203824"/>
                <a:gd name="connsiteX114" fmla="*/ 4305858 w 12192000"/>
                <a:gd name="connsiteY114" fmla="*/ 804156 h 1203824"/>
                <a:gd name="connsiteX115" fmla="*/ 4382131 w 12192000"/>
                <a:gd name="connsiteY115" fmla="*/ 769481 h 1203824"/>
                <a:gd name="connsiteX116" fmla="*/ 4453289 w 12192000"/>
                <a:gd name="connsiteY116" fmla="*/ 752531 h 1203824"/>
                <a:gd name="connsiteX117" fmla="*/ 4657971 w 12192000"/>
                <a:gd name="connsiteY117" fmla="*/ 795835 h 1203824"/>
                <a:gd name="connsiteX118" fmla="*/ 4682399 w 12192000"/>
                <a:gd name="connsiteY118" fmla="*/ 813876 h 1203824"/>
                <a:gd name="connsiteX119" fmla="*/ 4771814 w 12192000"/>
                <a:gd name="connsiteY119" fmla="*/ 907046 h 1203824"/>
                <a:gd name="connsiteX120" fmla="*/ 4827520 w 12192000"/>
                <a:gd name="connsiteY120" fmla="*/ 929876 h 1203824"/>
                <a:gd name="connsiteX121" fmla="*/ 4849942 w 12192000"/>
                <a:gd name="connsiteY121" fmla="*/ 933851 h 1203824"/>
                <a:gd name="connsiteX122" fmla="*/ 5009626 w 12192000"/>
                <a:gd name="connsiteY122" fmla="*/ 957896 h 1203824"/>
                <a:gd name="connsiteX123" fmla="*/ 5158711 w 12192000"/>
                <a:gd name="connsiteY123" fmla="*/ 963814 h 1203824"/>
                <a:gd name="connsiteX124" fmla="*/ 5376427 w 12192000"/>
                <a:gd name="connsiteY124" fmla="*/ 963151 h 1203824"/>
                <a:gd name="connsiteX125" fmla="*/ 5475787 w 12192000"/>
                <a:gd name="connsiteY125" fmla="*/ 980508 h 1203824"/>
                <a:gd name="connsiteX126" fmla="*/ 5653401 w 12192000"/>
                <a:gd name="connsiteY126" fmla="*/ 987268 h 1203824"/>
                <a:gd name="connsiteX127" fmla="*/ 5726340 w 12192000"/>
                <a:gd name="connsiteY127" fmla="*/ 985357 h 1203824"/>
                <a:gd name="connsiteX128" fmla="*/ 5790563 w 12192000"/>
                <a:gd name="connsiteY128" fmla="*/ 991300 h 1203824"/>
                <a:gd name="connsiteX129" fmla="*/ 5860260 w 12192000"/>
                <a:gd name="connsiteY129" fmla="*/ 1004958 h 1203824"/>
                <a:gd name="connsiteX130" fmla="*/ 6042101 w 12192000"/>
                <a:gd name="connsiteY130" fmla="*/ 1036226 h 1203824"/>
                <a:gd name="connsiteX131" fmla="*/ 6301998 w 12192000"/>
                <a:gd name="connsiteY131" fmla="*/ 989138 h 1203824"/>
                <a:gd name="connsiteX132" fmla="*/ 6452025 w 12192000"/>
                <a:gd name="connsiteY132" fmla="*/ 968489 h 1203824"/>
                <a:gd name="connsiteX133" fmla="*/ 6589205 w 12192000"/>
                <a:gd name="connsiteY133" fmla="*/ 939474 h 1203824"/>
                <a:gd name="connsiteX134" fmla="*/ 6631069 w 12192000"/>
                <a:gd name="connsiteY134" fmla="*/ 911222 h 1203824"/>
                <a:gd name="connsiteX135" fmla="*/ 6828274 w 12192000"/>
                <a:gd name="connsiteY135" fmla="*/ 942941 h 1203824"/>
                <a:gd name="connsiteX136" fmla="*/ 6900803 w 12192000"/>
                <a:gd name="connsiteY136" fmla="*/ 984140 h 1203824"/>
                <a:gd name="connsiteX137" fmla="*/ 7034668 w 12192000"/>
                <a:gd name="connsiteY137" fmla="*/ 1018665 h 1203824"/>
                <a:gd name="connsiteX138" fmla="*/ 7281067 w 12192000"/>
                <a:gd name="connsiteY138" fmla="*/ 966327 h 1203824"/>
                <a:gd name="connsiteX139" fmla="*/ 7412780 w 12192000"/>
                <a:gd name="connsiteY139" fmla="*/ 909206 h 1203824"/>
                <a:gd name="connsiteX140" fmla="*/ 7500327 w 12192000"/>
                <a:gd name="connsiteY140" fmla="*/ 894826 h 1203824"/>
                <a:gd name="connsiteX141" fmla="*/ 7662324 w 12192000"/>
                <a:gd name="connsiteY141" fmla="*/ 927415 h 1203824"/>
                <a:gd name="connsiteX142" fmla="*/ 7725334 w 12192000"/>
                <a:gd name="connsiteY142" fmla="*/ 924844 h 1203824"/>
                <a:gd name="connsiteX143" fmla="*/ 7833279 w 12192000"/>
                <a:gd name="connsiteY143" fmla="*/ 913031 h 1203824"/>
                <a:gd name="connsiteX144" fmla="*/ 7928605 w 12192000"/>
                <a:gd name="connsiteY144" fmla="*/ 881683 h 1203824"/>
                <a:gd name="connsiteX145" fmla="*/ 8146597 w 12192000"/>
                <a:gd name="connsiteY145" fmla="*/ 762968 h 1203824"/>
                <a:gd name="connsiteX146" fmla="*/ 8183577 w 12192000"/>
                <a:gd name="connsiteY146" fmla="*/ 749005 h 1203824"/>
                <a:gd name="connsiteX147" fmla="*/ 8250224 w 12192000"/>
                <a:gd name="connsiteY147" fmla="*/ 733642 h 1203824"/>
                <a:gd name="connsiteX148" fmla="*/ 8505929 w 12192000"/>
                <a:gd name="connsiteY148" fmla="*/ 626542 h 1203824"/>
                <a:gd name="connsiteX149" fmla="*/ 8564194 w 12192000"/>
                <a:gd name="connsiteY149" fmla="*/ 618796 h 1203824"/>
                <a:gd name="connsiteX150" fmla="*/ 8660705 w 12192000"/>
                <a:gd name="connsiteY150" fmla="*/ 611069 h 1203824"/>
                <a:gd name="connsiteX151" fmla="*/ 8762255 w 12192000"/>
                <a:gd name="connsiteY151" fmla="*/ 585060 h 1203824"/>
                <a:gd name="connsiteX152" fmla="*/ 8836439 w 12192000"/>
                <a:gd name="connsiteY152" fmla="*/ 566358 h 1203824"/>
                <a:gd name="connsiteX153" fmla="*/ 9050728 w 12192000"/>
                <a:gd name="connsiteY153" fmla="*/ 559575 h 1203824"/>
                <a:gd name="connsiteX154" fmla="*/ 9229627 w 12192000"/>
                <a:gd name="connsiteY154" fmla="*/ 557464 h 1203824"/>
                <a:gd name="connsiteX155" fmla="*/ 9253451 w 12192000"/>
                <a:gd name="connsiteY155" fmla="*/ 550855 h 1203824"/>
                <a:gd name="connsiteX156" fmla="*/ 9484214 w 12192000"/>
                <a:gd name="connsiteY156" fmla="*/ 498671 h 1203824"/>
                <a:gd name="connsiteX157" fmla="*/ 9582633 w 12192000"/>
                <a:gd name="connsiteY157" fmla="*/ 458384 h 1203824"/>
                <a:gd name="connsiteX158" fmla="*/ 9719670 w 12192000"/>
                <a:gd name="connsiteY158" fmla="*/ 415607 h 1203824"/>
                <a:gd name="connsiteX159" fmla="*/ 9871784 w 12192000"/>
                <a:gd name="connsiteY159" fmla="*/ 366147 h 1203824"/>
                <a:gd name="connsiteX160" fmla="*/ 9984494 w 12192000"/>
                <a:gd name="connsiteY160" fmla="*/ 336660 h 1203824"/>
                <a:gd name="connsiteX161" fmla="*/ 10154708 w 12192000"/>
                <a:gd name="connsiteY161" fmla="*/ 322193 h 1203824"/>
                <a:gd name="connsiteX162" fmla="*/ 10190446 w 12192000"/>
                <a:gd name="connsiteY162" fmla="*/ 325025 h 1203824"/>
                <a:gd name="connsiteX163" fmla="*/ 10530736 w 12192000"/>
                <a:gd name="connsiteY163" fmla="*/ 335953 h 1203824"/>
                <a:gd name="connsiteX164" fmla="*/ 10752157 w 12192000"/>
                <a:gd name="connsiteY164" fmla="*/ 305117 h 1203824"/>
                <a:gd name="connsiteX165" fmla="*/ 10824452 w 12192000"/>
                <a:gd name="connsiteY165" fmla="*/ 285927 h 1203824"/>
                <a:gd name="connsiteX166" fmla="*/ 10953152 w 12192000"/>
                <a:gd name="connsiteY166" fmla="*/ 228102 h 1203824"/>
                <a:gd name="connsiteX167" fmla="*/ 11011614 w 12192000"/>
                <a:gd name="connsiteY167" fmla="*/ 214096 h 1203824"/>
                <a:gd name="connsiteX168" fmla="*/ 11116031 w 12192000"/>
                <a:gd name="connsiteY168" fmla="*/ 195421 h 1203824"/>
                <a:gd name="connsiteX169" fmla="*/ 11344303 w 12192000"/>
                <a:gd name="connsiteY169" fmla="*/ 166629 h 1203824"/>
                <a:gd name="connsiteX170" fmla="*/ 11639050 w 12192000"/>
                <a:gd name="connsiteY170" fmla="*/ 108526 h 1203824"/>
                <a:gd name="connsiteX171" fmla="*/ 11757532 w 12192000"/>
                <a:gd name="connsiteY171" fmla="*/ 96530 h 1203824"/>
                <a:gd name="connsiteX172" fmla="*/ 11885799 w 12192000"/>
                <a:gd name="connsiteY172" fmla="*/ 86728 h 1203824"/>
                <a:gd name="connsiteX173" fmla="*/ 11922874 w 12192000"/>
                <a:gd name="connsiteY173" fmla="*/ 81060 h 1203824"/>
                <a:gd name="connsiteX174" fmla="*/ 12115331 w 12192000"/>
                <a:gd name="connsiteY174" fmla="*/ 33587 h 1203824"/>
                <a:gd name="connsiteX175" fmla="*/ 12158080 w 12192000"/>
                <a:gd name="connsiteY175" fmla="*/ 14081 h 1203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Lst>
              <a:rect l="l" t="t" r="r" b="b"/>
              <a:pathLst>
                <a:path w="12192000" h="1203824">
                  <a:moveTo>
                    <a:pt x="12192000" y="0"/>
                  </a:moveTo>
                  <a:lnTo>
                    <a:pt x="12192000" y="463429"/>
                  </a:lnTo>
                  <a:lnTo>
                    <a:pt x="12190876" y="463512"/>
                  </a:lnTo>
                  <a:cubicBezTo>
                    <a:pt x="12153133" y="467010"/>
                    <a:pt x="12115042" y="473200"/>
                    <a:pt x="12077245" y="476327"/>
                  </a:cubicBezTo>
                  <a:cubicBezTo>
                    <a:pt x="12046307" y="479040"/>
                    <a:pt x="12015359" y="479114"/>
                    <a:pt x="11984517" y="479927"/>
                  </a:cubicBezTo>
                  <a:cubicBezTo>
                    <a:pt x="11973265" y="480210"/>
                    <a:pt x="11961485" y="476792"/>
                    <a:pt x="11951600" y="478957"/>
                  </a:cubicBezTo>
                  <a:cubicBezTo>
                    <a:pt x="11853497" y="501074"/>
                    <a:pt x="11777036" y="475730"/>
                    <a:pt x="11690904" y="471970"/>
                  </a:cubicBezTo>
                  <a:cubicBezTo>
                    <a:pt x="11600358" y="467893"/>
                    <a:pt x="11511400" y="454530"/>
                    <a:pt x="11413965" y="476172"/>
                  </a:cubicBezTo>
                  <a:cubicBezTo>
                    <a:pt x="11355010" y="489304"/>
                    <a:pt x="11299073" y="508237"/>
                    <a:pt x="11240739" y="523169"/>
                  </a:cubicBezTo>
                  <a:cubicBezTo>
                    <a:pt x="11219994" y="528395"/>
                    <a:pt x="11196384" y="531385"/>
                    <a:pt x="11175005" y="532169"/>
                  </a:cubicBezTo>
                  <a:cubicBezTo>
                    <a:pt x="11071819" y="536506"/>
                    <a:pt x="10971303" y="549336"/>
                    <a:pt x="10873726" y="580253"/>
                  </a:cubicBezTo>
                  <a:cubicBezTo>
                    <a:pt x="10856992" y="585473"/>
                    <a:pt x="10839156" y="590660"/>
                    <a:pt x="10821306" y="593207"/>
                  </a:cubicBezTo>
                  <a:cubicBezTo>
                    <a:pt x="10723500" y="607162"/>
                    <a:pt x="10626924" y="616976"/>
                    <a:pt x="10530811" y="612184"/>
                  </a:cubicBezTo>
                  <a:cubicBezTo>
                    <a:pt x="10498527" y="610559"/>
                    <a:pt x="10460885" y="619895"/>
                    <a:pt x="10426049" y="623354"/>
                  </a:cubicBezTo>
                  <a:cubicBezTo>
                    <a:pt x="10393740" y="626644"/>
                    <a:pt x="10360820" y="630774"/>
                    <a:pt x="10329156" y="630948"/>
                  </a:cubicBezTo>
                  <a:cubicBezTo>
                    <a:pt x="10282924" y="631125"/>
                    <a:pt x="10240698" y="636395"/>
                    <a:pt x="10194727" y="648617"/>
                  </a:cubicBezTo>
                  <a:cubicBezTo>
                    <a:pt x="10150847" y="660165"/>
                    <a:pt x="10102287" y="664450"/>
                    <a:pt x="10055906" y="671256"/>
                  </a:cubicBezTo>
                  <a:cubicBezTo>
                    <a:pt x="10004174" y="678826"/>
                    <a:pt x="9952442" y="686395"/>
                    <a:pt x="9900551" y="692855"/>
                  </a:cubicBezTo>
                  <a:cubicBezTo>
                    <a:pt x="9879793" y="695439"/>
                    <a:pt x="9855180" y="691398"/>
                    <a:pt x="9838464" y="696804"/>
                  </a:cubicBezTo>
                  <a:cubicBezTo>
                    <a:pt x="9784563" y="714690"/>
                    <a:pt x="9727517" y="710557"/>
                    <a:pt x="9672957" y="723816"/>
                  </a:cubicBezTo>
                  <a:cubicBezTo>
                    <a:pt x="9646220" y="730464"/>
                    <a:pt x="9614440" y="727257"/>
                    <a:pt x="9585066" y="730692"/>
                  </a:cubicBezTo>
                  <a:cubicBezTo>
                    <a:pt x="9537047" y="736221"/>
                    <a:pt x="9489294" y="743601"/>
                    <a:pt x="9441407" y="750055"/>
                  </a:cubicBezTo>
                  <a:cubicBezTo>
                    <a:pt x="9425674" y="752111"/>
                    <a:pt x="9410218" y="753561"/>
                    <a:pt x="9394459" y="755431"/>
                  </a:cubicBezTo>
                  <a:cubicBezTo>
                    <a:pt x="9380484" y="757048"/>
                    <a:pt x="9365611" y="757472"/>
                    <a:pt x="9352590" y="760650"/>
                  </a:cubicBezTo>
                  <a:cubicBezTo>
                    <a:pt x="9305415" y="772102"/>
                    <a:pt x="9259379" y="786411"/>
                    <a:pt x="9211614" y="796248"/>
                  </a:cubicBezTo>
                  <a:cubicBezTo>
                    <a:pt x="9170220" y="804796"/>
                    <a:pt x="9126523" y="807444"/>
                    <a:pt x="9084667" y="815303"/>
                  </a:cubicBezTo>
                  <a:cubicBezTo>
                    <a:pt x="9010868" y="829042"/>
                    <a:pt x="8937412" y="845188"/>
                    <a:pt x="8863666" y="859298"/>
                  </a:cubicBezTo>
                  <a:cubicBezTo>
                    <a:pt x="8847706" y="862330"/>
                    <a:pt x="8830271" y="860096"/>
                    <a:pt x="8813796" y="862070"/>
                  </a:cubicBezTo>
                  <a:cubicBezTo>
                    <a:pt x="8762262" y="868479"/>
                    <a:pt x="8710833" y="875626"/>
                    <a:pt x="8659351" y="882406"/>
                  </a:cubicBezTo>
                  <a:cubicBezTo>
                    <a:pt x="8630055" y="886396"/>
                    <a:pt x="8600505" y="891179"/>
                    <a:pt x="8571352" y="893639"/>
                  </a:cubicBezTo>
                  <a:cubicBezTo>
                    <a:pt x="8532843" y="896868"/>
                    <a:pt x="8497743" y="898476"/>
                    <a:pt x="8464106" y="918004"/>
                  </a:cubicBezTo>
                  <a:cubicBezTo>
                    <a:pt x="8412327" y="948238"/>
                    <a:pt x="8341122" y="949523"/>
                    <a:pt x="8278324" y="963769"/>
                  </a:cubicBezTo>
                  <a:cubicBezTo>
                    <a:pt x="8262086" y="967408"/>
                    <a:pt x="8245335" y="969987"/>
                    <a:pt x="8229128" y="973810"/>
                  </a:cubicBezTo>
                  <a:cubicBezTo>
                    <a:pt x="8199180" y="980915"/>
                    <a:pt x="8169646" y="988338"/>
                    <a:pt x="8139751" y="995815"/>
                  </a:cubicBezTo>
                  <a:cubicBezTo>
                    <a:pt x="8134478" y="997132"/>
                    <a:pt x="8128438" y="998185"/>
                    <a:pt x="8123571" y="999822"/>
                  </a:cubicBezTo>
                  <a:cubicBezTo>
                    <a:pt x="8078628" y="1014164"/>
                    <a:pt x="8034565" y="1029514"/>
                    <a:pt x="7988699" y="1042479"/>
                  </a:cubicBezTo>
                  <a:cubicBezTo>
                    <a:pt x="7966302" y="1048884"/>
                    <a:pt x="7941011" y="1052871"/>
                    <a:pt x="7917214" y="1054565"/>
                  </a:cubicBezTo>
                  <a:cubicBezTo>
                    <a:pt x="7847636" y="1059584"/>
                    <a:pt x="7779165" y="1067276"/>
                    <a:pt x="7710915" y="1084190"/>
                  </a:cubicBezTo>
                  <a:cubicBezTo>
                    <a:pt x="7683826" y="1090885"/>
                    <a:pt x="7652466" y="1090640"/>
                    <a:pt x="7622959" y="1093150"/>
                  </a:cubicBezTo>
                  <a:cubicBezTo>
                    <a:pt x="7552361" y="1098691"/>
                    <a:pt x="7481710" y="1103861"/>
                    <a:pt x="7410782" y="1109640"/>
                  </a:cubicBezTo>
                  <a:cubicBezTo>
                    <a:pt x="7366505" y="1113312"/>
                    <a:pt x="7322030" y="1118147"/>
                    <a:pt x="7277754" y="1121822"/>
                  </a:cubicBezTo>
                  <a:cubicBezTo>
                    <a:pt x="7226619" y="1125906"/>
                    <a:pt x="7175601" y="1128277"/>
                    <a:pt x="7124540" y="1132918"/>
                  </a:cubicBezTo>
                  <a:cubicBezTo>
                    <a:pt x="7066293" y="1138207"/>
                    <a:pt x="7008028" y="1145955"/>
                    <a:pt x="6949752" y="1151058"/>
                  </a:cubicBezTo>
                  <a:cubicBezTo>
                    <a:pt x="6843217" y="1160027"/>
                    <a:pt x="6736882" y="1167834"/>
                    <a:pt x="6630249" y="1176063"/>
                  </a:cubicBezTo>
                  <a:cubicBezTo>
                    <a:pt x="6526849" y="1184018"/>
                    <a:pt x="6423556" y="1192713"/>
                    <a:pt x="6320634" y="1198901"/>
                  </a:cubicBezTo>
                  <a:cubicBezTo>
                    <a:pt x="6277297" y="1201496"/>
                    <a:pt x="6235232" y="1197679"/>
                    <a:pt x="6192343" y="1198323"/>
                  </a:cubicBezTo>
                  <a:cubicBezTo>
                    <a:pt x="6117131" y="1199612"/>
                    <a:pt x="6041418" y="1202485"/>
                    <a:pt x="5966562" y="1203723"/>
                  </a:cubicBezTo>
                  <a:cubicBezTo>
                    <a:pt x="5933144" y="1204338"/>
                    <a:pt x="5900754" y="1201974"/>
                    <a:pt x="5867227" y="1201847"/>
                  </a:cubicBezTo>
                  <a:cubicBezTo>
                    <a:pt x="5788180" y="1201796"/>
                    <a:pt x="5708354" y="1203933"/>
                    <a:pt x="5630172" y="1202248"/>
                  </a:cubicBezTo>
                  <a:cubicBezTo>
                    <a:pt x="5535908" y="1200213"/>
                    <a:pt x="5442984" y="1194779"/>
                    <a:pt x="5348949" y="1191768"/>
                  </a:cubicBezTo>
                  <a:cubicBezTo>
                    <a:pt x="5313810" y="1190551"/>
                    <a:pt x="5277251" y="1192179"/>
                    <a:pt x="5241228" y="1192408"/>
                  </a:cubicBezTo>
                  <a:cubicBezTo>
                    <a:pt x="5151316" y="1192775"/>
                    <a:pt x="5061657" y="1192349"/>
                    <a:pt x="4971133" y="1193559"/>
                  </a:cubicBezTo>
                  <a:cubicBezTo>
                    <a:pt x="4937685" y="1193988"/>
                    <a:pt x="4903114" y="1199299"/>
                    <a:pt x="4869416" y="1200519"/>
                  </a:cubicBezTo>
                  <a:cubicBezTo>
                    <a:pt x="4830283" y="1201947"/>
                    <a:pt x="4791348" y="1202215"/>
                    <a:pt x="4753274" y="1200850"/>
                  </a:cubicBezTo>
                  <a:cubicBezTo>
                    <a:pt x="4705682" y="1199144"/>
                    <a:pt x="4659172" y="1194829"/>
                    <a:pt x="4611883" y="1192701"/>
                  </a:cubicBezTo>
                  <a:cubicBezTo>
                    <a:pt x="4533819" y="1189298"/>
                    <a:pt x="4455420" y="1186135"/>
                    <a:pt x="4376825" y="1184131"/>
                  </a:cubicBezTo>
                  <a:cubicBezTo>
                    <a:pt x="4347226" y="1183446"/>
                    <a:pt x="4315374" y="1187423"/>
                    <a:pt x="4285471" y="1187158"/>
                  </a:cubicBezTo>
                  <a:cubicBezTo>
                    <a:pt x="4145774" y="1185753"/>
                    <a:pt x="4006046" y="1184162"/>
                    <a:pt x="3866543" y="1181596"/>
                  </a:cubicBezTo>
                  <a:cubicBezTo>
                    <a:pt x="3794230" y="1180207"/>
                    <a:pt x="3723633" y="1175551"/>
                    <a:pt x="3651342" y="1174348"/>
                  </a:cubicBezTo>
                  <a:cubicBezTo>
                    <a:pt x="3607885" y="1173562"/>
                    <a:pt x="3561907" y="1178044"/>
                    <a:pt x="3518453" y="1177258"/>
                  </a:cubicBezTo>
                  <a:cubicBezTo>
                    <a:pt x="3478287" y="1176568"/>
                    <a:pt x="3440399" y="1171400"/>
                    <a:pt x="3400818" y="1169685"/>
                  </a:cubicBezTo>
                  <a:cubicBezTo>
                    <a:pt x="3279824" y="1164099"/>
                    <a:pt x="3157310" y="1160621"/>
                    <a:pt x="3037154" y="1153217"/>
                  </a:cubicBezTo>
                  <a:cubicBezTo>
                    <a:pt x="2978373" y="1149708"/>
                    <a:pt x="2922429" y="1140508"/>
                    <a:pt x="2866260" y="1132283"/>
                  </a:cubicBezTo>
                  <a:cubicBezTo>
                    <a:pt x="2771049" y="1118489"/>
                    <a:pt x="2677107" y="1103380"/>
                    <a:pt x="2582173" y="1088979"/>
                  </a:cubicBezTo>
                  <a:cubicBezTo>
                    <a:pt x="2511090" y="1078352"/>
                    <a:pt x="2447356" y="1063086"/>
                    <a:pt x="2395406" y="1035945"/>
                  </a:cubicBezTo>
                  <a:cubicBezTo>
                    <a:pt x="2371411" y="1023508"/>
                    <a:pt x="2331675" y="1015582"/>
                    <a:pt x="2294751" y="1014618"/>
                  </a:cubicBezTo>
                  <a:cubicBezTo>
                    <a:pt x="2228580" y="1012920"/>
                    <a:pt x="2177384" y="998698"/>
                    <a:pt x="2122944" y="984751"/>
                  </a:cubicBezTo>
                  <a:cubicBezTo>
                    <a:pt x="2054121" y="967003"/>
                    <a:pt x="1981585" y="951294"/>
                    <a:pt x="1905504" y="941380"/>
                  </a:cubicBezTo>
                  <a:cubicBezTo>
                    <a:pt x="1830544" y="931682"/>
                    <a:pt x="1747929" y="932141"/>
                    <a:pt x="1671045" y="924228"/>
                  </a:cubicBezTo>
                  <a:cubicBezTo>
                    <a:pt x="1625936" y="919523"/>
                    <a:pt x="1585613" y="907528"/>
                    <a:pt x="1543856" y="898190"/>
                  </a:cubicBezTo>
                  <a:cubicBezTo>
                    <a:pt x="1502093" y="888855"/>
                    <a:pt x="1460606" y="878913"/>
                    <a:pt x="1419784" y="868500"/>
                  </a:cubicBezTo>
                  <a:cubicBezTo>
                    <a:pt x="1397486" y="862806"/>
                    <a:pt x="1378078" y="854435"/>
                    <a:pt x="1355116" y="849214"/>
                  </a:cubicBezTo>
                  <a:cubicBezTo>
                    <a:pt x="1311848" y="839527"/>
                    <a:pt x="1265353" y="832754"/>
                    <a:pt x="1223713" y="821702"/>
                  </a:cubicBezTo>
                  <a:cubicBezTo>
                    <a:pt x="1183577" y="811001"/>
                    <a:pt x="1138864" y="809072"/>
                    <a:pt x="1094193" y="804872"/>
                  </a:cubicBezTo>
                  <a:cubicBezTo>
                    <a:pt x="1060244" y="801784"/>
                    <a:pt x="1034230" y="787936"/>
                    <a:pt x="1001115" y="783030"/>
                  </a:cubicBezTo>
                  <a:cubicBezTo>
                    <a:pt x="953853" y="775990"/>
                    <a:pt x="916853" y="764276"/>
                    <a:pt x="879548" y="747884"/>
                  </a:cubicBezTo>
                  <a:cubicBezTo>
                    <a:pt x="837586" y="729513"/>
                    <a:pt x="770061" y="725929"/>
                    <a:pt x="711163" y="719039"/>
                  </a:cubicBezTo>
                  <a:cubicBezTo>
                    <a:pt x="661152" y="713146"/>
                    <a:pt x="604343" y="715774"/>
                    <a:pt x="557941" y="707101"/>
                  </a:cubicBezTo>
                  <a:cubicBezTo>
                    <a:pt x="525381" y="700984"/>
                    <a:pt x="499355" y="684493"/>
                    <a:pt x="480347" y="668702"/>
                  </a:cubicBezTo>
                  <a:cubicBezTo>
                    <a:pt x="437718" y="632865"/>
                    <a:pt x="370204" y="616630"/>
                    <a:pt x="296224" y="603583"/>
                  </a:cubicBezTo>
                  <a:cubicBezTo>
                    <a:pt x="220741" y="590184"/>
                    <a:pt x="148480" y="573869"/>
                    <a:pt x="72689" y="560892"/>
                  </a:cubicBezTo>
                  <a:lnTo>
                    <a:pt x="0" y="543486"/>
                  </a:lnTo>
                  <a:lnTo>
                    <a:pt x="0" y="384357"/>
                  </a:lnTo>
                  <a:lnTo>
                    <a:pt x="51784" y="393937"/>
                  </a:lnTo>
                  <a:cubicBezTo>
                    <a:pt x="104770" y="397707"/>
                    <a:pt x="153378" y="409086"/>
                    <a:pt x="205561" y="414859"/>
                  </a:cubicBezTo>
                  <a:cubicBezTo>
                    <a:pt x="254062" y="420400"/>
                    <a:pt x="305001" y="422574"/>
                    <a:pt x="354391" y="426667"/>
                  </a:cubicBezTo>
                  <a:cubicBezTo>
                    <a:pt x="386450" y="429269"/>
                    <a:pt x="420771" y="429847"/>
                    <a:pt x="448281" y="436308"/>
                  </a:cubicBezTo>
                  <a:cubicBezTo>
                    <a:pt x="499904" y="448391"/>
                    <a:pt x="551004" y="446576"/>
                    <a:pt x="611518" y="434166"/>
                  </a:cubicBezTo>
                  <a:cubicBezTo>
                    <a:pt x="654695" y="425361"/>
                    <a:pt x="702395" y="422710"/>
                    <a:pt x="746076" y="422520"/>
                  </a:cubicBezTo>
                  <a:cubicBezTo>
                    <a:pt x="798481" y="422218"/>
                    <a:pt x="848400" y="419817"/>
                    <a:pt x="902724" y="409989"/>
                  </a:cubicBezTo>
                  <a:cubicBezTo>
                    <a:pt x="977291" y="396518"/>
                    <a:pt x="1048428" y="397321"/>
                    <a:pt x="1113854" y="414230"/>
                  </a:cubicBezTo>
                  <a:cubicBezTo>
                    <a:pt x="1184155" y="432145"/>
                    <a:pt x="1258677" y="446437"/>
                    <a:pt x="1333449" y="459938"/>
                  </a:cubicBezTo>
                  <a:cubicBezTo>
                    <a:pt x="1354772" y="463883"/>
                    <a:pt x="1385284" y="463304"/>
                    <a:pt x="1408608" y="458278"/>
                  </a:cubicBezTo>
                  <a:cubicBezTo>
                    <a:pt x="1483492" y="441930"/>
                    <a:pt x="1561495" y="427025"/>
                    <a:pt x="1630191" y="403061"/>
                  </a:cubicBezTo>
                  <a:cubicBezTo>
                    <a:pt x="1735315" y="366348"/>
                    <a:pt x="1840887" y="337881"/>
                    <a:pt x="1956289" y="332366"/>
                  </a:cubicBezTo>
                  <a:cubicBezTo>
                    <a:pt x="1986669" y="330865"/>
                    <a:pt x="2019100" y="336056"/>
                    <a:pt x="2042814" y="344002"/>
                  </a:cubicBezTo>
                  <a:cubicBezTo>
                    <a:pt x="2085261" y="358150"/>
                    <a:pt x="2126350" y="370413"/>
                    <a:pt x="2183420" y="369635"/>
                  </a:cubicBezTo>
                  <a:cubicBezTo>
                    <a:pt x="2235035" y="368879"/>
                    <a:pt x="2279659" y="405942"/>
                    <a:pt x="2269566" y="439859"/>
                  </a:cubicBezTo>
                  <a:cubicBezTo>
                    <a:pt x="2258267" y="478101"/>
                    <a:pt x="2277762" y="504964"/>
                    <a:pt x="2331129" y="524163"/>
                  </a:cubicBezTo>
                  <a:cubicBezTo>
                    <a:pt x="2352980" y="531807"/>
                    <a:pt x="2364861" y="546162"/>
                    <a:pt x="2385112" y="555357"/>
                  </a:cubicBezTo>
                  <a:cubicBezTo>
                    <a:pt x="2401860" y="562976"/>
                    <a:pt x="2421927" y="570875"/>
                    <a:pt x="2444033" y="572629"/>
                  </a:cubicBezTo>
                  <a:cubicBezTo>
                    <a:pt x="2483469" y="575878"/>
                    <a:pt x="2509763" y="584022"/>
                    <a:pt x="2525979" y="603233"/>
                  </a:cubicBezTo>
                  <a:cubicBezTo>
                    <a:pt x="2549282" y="631254"/>
                    <a:pt x="2578520" y="657481"/>
                    <a:pt x="2603911" y="684825"/>
                  </a:cubicBezTo>
                  <a:cubicBezTo>
                    <a:pt x="2618910" y="700624"/>
                    <a:pt x="2643515" y="707120"/>
                    <a:pt x="2678828" y="706990"/>
                  </a:cubicBezTo>
                  <a:cubicBezTo>
                    <a:pt x="2699243" y="707100"/>
                    <a:pt x="2725615" y="705603"/>
                    <a:pt x="2738094" y="711376"/>
                  </a:cubicBezTo>
                  <a:cubicBezTo>
                    <a:pt x="2805960" y="742855"/>
                    <a:pt x="2895980" y="733032"/>
                    <a:pt x="2983806" y="728243"/>
                  </a:cubicBezTo>
                  <a:cubicBezTo>
                    <a:pt x="2993929" y="727744"/>
                    <a:pt x="3004007" y="726871"/>
                    <a:pt x="3013997" y="725446"/>
                  </a:cubicBezTo>
                  <a:cubicBezTo>
                    <a:pt x="3136002" y="707474"/>
                    <a:pt x="3250133" y="713470"/>
                    <a:pt x="3364419" y="720577"/>
                  </a:cubicBezTo>
                  <a:cubicBezTo>
                    <a:pt x="3394563" y="722507"/>
                    <a:pt x="3428050" y="719807"/>
                    <a:pt x="3460521" y="717628"/>
                  </a:cubicBezTo>
                  <a:cubicBezTo>
                    <a:pt x="3545330" y="712137"/>
                    <a:pt x="3633314" y="698262"/>
                    <a:pt x="3710982" y="714182"/>
                  </a:cubicBezTo>
                  <a:cubicBezTo>
                    <a:pt x="3772122" y="726607"/>
                    <a:pt x="3825029" y="745116"/>
                    <a:pt x="3850961" y="778802"/>
                  </a:cubicBezTo>
                  <a:cubicBezTo>
                    <a:pt x="3868395" y="801427"/>
                    <a:pt x="3898481" y="813185"/>
                    <a:pt x="3946286" y="816372"/>
                  </a:cubicBezTo>
                  <a:cubicBezTo>
                    <a:pt x="3987480" y="819179"/>
                    <a:pt x="4025130" y="827781"/>
                    <a:pt x="4065132" y="832459"/>
                  </a:cubicBezTo>
                  <a:cubicBezTo>
                    <a:pt x="4086246" y="834922"/>
                    <a:pt x="4110400" y="838274"/>
                    <a:pt x="4132173" y="835167"/>
                  </a:cubicBezTo>
                  <a:cubicBezTo>
                    <a:pt x="4190358" y="826865"/>
                    <a:pt x="4249453" y="817300"/>
                    <a:pt x="4305858" y="804156"/>
                  </a:cubicBezTo>
                  <a:cubicBezTo>
                    <a:pt x="4334041" y="797490"/>
                    <a:pt x="4360739" y="782919"/>
                    <a:pt x="4382131" y="769481"/>
                  </a:cubicBezTo>
                  <a:cubicBezTo>
                    <a:pt x="4404161" y="755388"/>
                    <a:pt x="4425552" y="747047"/>
                    <a:pt x="4453289" y="752531"/>
                  </a:cubicBezTo>
                  <a:cubicBezTo>
                    <a:pt x="4522267" y="766292"/>
                    <a:pt x="4590589" y="780524"/>
                    <a:pt x="4657971" y="795835"/>
                  </a:cubicBezTo>
                  <a:cubicBezTo>
                    <a:pt x="4669645" y="798513"/>
                    <a:pt x="4675987" y="807238"/>
                    <a:pt x="4682399" y="813876"/>
                  </a:cubicBezTo>
                  <a:cubicBezTo>
                    <a:pt x="4712325" y="844914"/>
                    <a:pt x="4739115" y="876968"/>
                    <a:pt x="4771814" y="907046"/>
                  </a:cubicBezTo>
                  <a:cubicBezTo>
                    <a:pt x="4783117" y="917329"/>
                    <a:pt x="4807945" y="922850"/>
                    <a:pt x="4827520" y="929876"/>
                  </a:cubicBezTo>
                  <a:cubicBezTo>
                    <a:pt x="4833681" y="932206"/>
                    <a:pt x="4845543" y="931081"/>
                    <a:pt x="4849942" y="933851"/>
                  </a:cubicBezTo>
                  <a:cubicBezTo>
                    <a:pt x="4888949" y="959631"/>
                    <a:pt x="4951287" y="954890"/>
                    <a:pt x="5009626" y="957896"/>
                  </a:cubicBezTo>
                  <a:cubicBezTo>
                    <a:pt x="5059523" y="960407"/>
                    <a:pt x="5111928" y="960104"/>
                    <a:pt x="5158711" y="963814"/>
                  </a:cubicBezTo>
                  <a:cubicBezTo>
                    <a:pt x="5231307" y="969696"/>
                    <a:pt x="5298173" y="973751"/>
                    <a:pt x="5376427" y="963151"/>
                  </a:cubicBezTo>
                  <a:cubicBezTo>
                    <a:pt x="5408579" y="958754"/>
                    <a:pt x="5448461" y="970245"/>
                    <a:pt x="5475787" y="980508"/>
                  </a:cubicBezTo>
                  <a:cubicBezTo>
                    <a:pt x="5528518" y="1000363"/>
                    <a:pt x="5584839" y="1001958"/>
                    <a:pt x="5653401" y="987268"/>
                  </a:cubicBezTo>
                  <a:cubicBezTo>
                    <a:pt x="5676008" y="982341"/>
                    <a:pt x="5702558" y="984595"/>
                    <a:pt x="5726340" y="985357"/>
                  </a:cubicBezTo>
                  <a:cubicBezTo>
                    <a:pt x="5748643" y="985952"/>
                    <a:pt x="5770110" y="988364"/>
                    <a:pt x="5790563" y="991300"/>
                  </a:cubicBezTo>
                  <a:cubicBezTo>
                    <a:pt x="5815128" y="994969"/>
                    <a:pt x="5845522" y="996110"/>
                    <a:pt x="5860260" y="1004958"/>
                  </a:cubicBezTo>
                  <a:cubicBezTo>
                    <a:pt x="5906803" y="1032493"/>
                    <a:pt x="5977069" y="1037385"/>
                    <a:pt x="6042101" y="1036226"/>
                  </a:cubicBezTo>
                  <a:cubicBezTo>
                    <a:pt x="6128232" y="1034888"/>
                    <a:pt x="6222269" y="1027704"/>
                    <a:pt x="6301998" y="989138"/>
                  </a:cubicBezTo>
                  <a:cubicBezTo>
                    <a:pt x="6349672" y="965909"/>
                    <a:pt x="6396952" y="955198"/>
                    <a:pt x="6452025" y="968489"/>
                  </a:cubicBezTo>
                  <a:cubicBezTo>
                    <a:pt x="6489401" y="977695"/>
                    <a:pt x="6558002" y="960731"/>
                    <a:pt x="6589205" y="939474"/>
                  </a:cubicBezTo>
                  <a:cubicBezTo>
                    <a:pt x="6600499" y="931821"/>
                    <a:pt x="6612148" y="924116"/>
                    <a:pt x="6631069" y="911222"/>
                  </a:cubicBezTo>
                  <a:cubicBezTo>
                    <a:pt x="6674305" y="951313"/>
                    <a:pt x="6752346" y="944332"/>
                    <a:pt x="6828274" y="942941"/>
                  </a:cubicBezTo>
                  <a:cubicBezTo>
                    <a:pt x="6874780" y="942157"/>
                    <a:pt x="6889173" y="963896"/>
                    <a:pt x="6900803" y="984140"/>
                  </a:cubicBezTo>
                  <a:cubicBezTo>
                    <a:pt x="6921316" y="1020676"/>
                    <a:pt x="6959796" y="1032557"/>
                    <a:pt x="7034668" y="1018665"/>
                  </a:cubicBezTo>
                  <a:cubicBezTo>
                    <a:pt x="7117337" y="1003282"/>
                    <a:pt x="7199637" y="985309"/>
                    <a:pt x="7281067" y="966327"/>
                  </a:cubicBezTo>
                  <a:cubicBezTo>
                    <a:pt x="7332521" y="954266"/>
                    <a:pt x="7378029" y="936255"/>
                    <a:pt x="7412780" y="909206"/>
                  </a:cubicBezTo>
                  <a:cubicBezTo>
                    <a:pt x="7446535" y="882864"/>
                    <a:pt x="7455445" y="884046"/>
                    <a:pt x="7500327" y="894826"/>
                  </a:cubicBezTo>
                  <a:cubicBezTo>
                    <a:pt x="7552743" y="907363"/>
                    <a:pt x="7606735" y="918164"/>
                    <a:pt x="7662324" y="927415"/>
                  </a:cubicBezTo>
                  <a:cubicBezTo>
                    <a:pt x="7679867" y="930387"/>
                    <a:pt x="7704114" y="926740"/>
                    <a:pt x="7725334" y="924844"/>
                  </a:cubicBezTo>
                  <a:cubicBezTo>
                    <a:pt x="7761320" y="921787"/>
                    <a:pt x="7798617" y="920242"/>
                    <a:pt x="7833279" y="913031"/>
                  </a:cubicBezTo>
                  <a:cubicBezTo>
                    <a:pt x="7866516" y="906023"/>
                    <a:pt x="7898634" y="893700"/>
                    <a:pt x="7928605" y="881683"/>
                  </a:cubicBezTo>
                  <a:cubicBezTo>
                    <a:pt x="8012311" y="848025"/>
                    <a:pt x="8088138" y="810205"/>
                    <a:pt x="8146597" y="762968"/>
                  </a:cubicBezTo>
                  <a:cubicBezTo>
                    <a:pt x="8154091" y="756800"/>
                    <a:pt x="8170249" y="752606"/>
                    <a:pt x="8183577" y="749005"/>
                  </a:cubicBezTo>
                  <a:cubicBezTo>
                    <a:pt x="8205312" y="743071"/>
                    <a:pt x="8227788" y="737222"/>
                    <a:pt x="8250224" y="733642"/>
                  </a:cubicBezTo>
                  <a:cubicBezTo>
                    <a:pt x="8359189" y="716209"/>
                    <a:pt x="8441164" y="678078"/>
                    <a:pt x="8505929" y="626542"/>
                  </a:cubicBezTo>
                  <a:cubicBezTo>
                    <a:pt x="8524585" y="611796"/>
                    <a:pt x="8540107" y="608259"/>
                    <a:pt x="8564194" y="618796"/>
                  </a:cubicBezTo>
                  <a:cubicBezTo>
                    <a:pt x="8592162" y="631043"/>
                    <a:pt x="8628032" y="619507"/>
                    <a:pt x="8660705" y="611069"/>
                  </a:cubicBezTo>
                  <a:cubicBezTo>
                    <a:pt x="8694442" y="602479"/>
                    <a:pt x="8728514" y="593651"/>
                    <a:pt x="8762255" y="585060"/>
                  </a:cubicBezTo>
                  <a:cubicBezTo>
                    <a:pt x="8787227" y="578855"/>
                    <a:pt x="8811899" y="573069"/>
                    <a:pt x="8836439" y="566358"/>
                  </a:cubicBezTo>
                  <a:cubicBezTo>
                    <a:pt x="8912856" y="545447"/>
                    <a:pt x="8983243" y="538425"/>
                    <a:pt x="9050728" y="559575"/>
                  </a:cubicBezTo>
                  <a:cubicBezTo>
                    <a:pt x="9102219" y="575830"/>
                    <a:pt x="9164950" y="573868"/>
                    <a:pt x="9229627" y="557464"/>
                  </a:cubicBezTo>
                  <a:cubicBezTo>
                    <a:pt x="9237706" y="555368"/>
                    <a:pt x="9247529" y="550190"/>
                    <a:pt x="9253451" y="550855"/>
                  </a:cubicBezTo>
                  <a:cubicBezTo>
                    <a:pt x="9342568" y="560232"/>
                    <a:pt x="9405310" y="512383"/>
                    <a:pt x="9484214" y="498671"/>
                  </a:cubicBezTo>
                  <a:cubicBezTo>
                    <a:pt x="9519035" y="492570"/>
                    <a:pt x="9552778" y="473783"/>
                    <a:pt x="9582633" y="458384"/>
                  </a:cubicBezTo>
                  <a:cubicBezTo>
                    <a:pt x="9623689" y="437231"/>
                    <a:pt x="9660183" y="417297"/>
                    <a:pt x="9719670" y="415607"/>
                  </a:cubicBezTo>
                  <a:cubicBezTo>
                    <a:pt x="9779189" y="414101"/>
                    <a:pt x="9830940" y="393878"/>
                    <a:pt x="9871784" y="366147"/>
                  </a:cubicBezTo>
                  <a:cubicBezTo>
                    <a:pt x="9903014" y="345075"/>
                    <a:pt x="9939570" y="338349"/>
                    <a:pt x="9984494" y="336660"/>
                  </a:cubicBezTo>
                  <a:cubicBezTo>
                    <a:pt x="10040642" y="334503"/>
                    <a:pt x="10098165" y="326674"/>
                    <a:pt x="10154708" y="322193"/>
                  </a:cubicBezTo>
                  <a:cubicBezTo>
                    <a:pt x="10166953" y="321201"/>
                    <a:pt x="10182669" y="321603"/>
                    <a:pt x="10190446" y="325025"/>
                  </a:cubicBezTo>
                  <a:cubicBezTo>
                    <a:pt x="10285769" y="367692"/>
                    <a:pt x="10408999" y="350677"/>
                    <a:pt x="10530736" y="335953"/>
                  </a:cubicBezTo>
                  <a:cubicBezTo>
                    <a:pt x="10604506" y="327127"/>
                    <a:pt x="10678397" y="316584"/>
                    <a:pt x="10752157" y="305117"/>
                  </a:cubicBezTo>
                  <a:cubicBezTo>
                    <a:pt x="10777120" y="301365"/>
                    <a:pt x="10803110" y="294636"/>
                    <a:pt x="10824452" y="285927"/>
                  </a:cubicBezTo>
                  <a:cubicBezTo>
                    <a:pt x="10868837" y="267698"/>
                    <a:pt x="10909147" y="246465"/>
                    <a:pt x="10953152" y="228102"/>
                  </a:cubicBezTo>
                  <a:cubicBezTo>
                    <a:pt x="10969622" y="221030"/>
                    <a:pt x="10991730" y="217688"/>
                    <a:pt x="11011614" y="214096"/>
                  </a:cubicBezTo>
                  <a:cubicBezTo>
                    <a:pt x="11046743" y="207573"/>
                    <a:pt x="11086641" y="206412"/>
                    <a:pt x="11116031" y="195421"/>
                  </a:cubicBezTo>
                  <a:cubicBezTo>
                    <a:pt x="11192467" y="166956"/>
                    <a:pt x="11266913" y="160299"/>
                    <a:pt x="11344303" y="166629"/>
                  </a:cubicBezTo>
                  <a:cubicBezTo>
                    <a:pt x="11452657" y="175527"/>
                    <a:pt x="11551626" y="159519"/>
                    <a:pt x="11639050" y="108526"/>
                  </a:cubicBezTo>
                  <a:cubicBezTo>
                    <a:pt x="11678385" y="85543"/>
                    <a:pt x="11720243" y="87879"/>
                    <a:pt x="11757532" y="96530"/>
                  </a:cubicBezTo>
                  <a:cubicBezTo>
                    <a:pt x="11800499" y="106640"/>
                    <a:pt x="11840704" y="105056"/>
                    <a:pt x="11885799" y="86728"/>
                  </a:cubicBezTo>
                  <a:cubicBezTo>
                    <a:pt x="11895784" y="82659"/>
                    <a:pt x="11910604" y="81867"/>
                    <a:pt x="11922874" y="81060"/>
                  </a:cubicBezTo>
                  <a:cubicBezTo>
                    <a:pt x="11992783" y="75806"/>
                    <a:pt x="12063500" y="73647"/>
                    <a:pt x="12115331" y="33587"/>
                  </a:cubicBezTo>
                  <a:cubicBezTo>
                    <a:pt x="12125500" y="25715"/>
                    <a:pt x="12143693" y="20477"/>
                    <a:pt x="12158080" y="14081"/>
                  </a:cubicBezTo>
                  <a:close/>
                </a:path>
              </a:pathLst>
            </a:custGeom>
            <a:solidFill>
              <a:srgbClr val="FFFFFF"/>
            </a:solidFill>
            <a:ln>
              <a:noFill/>
            </a:ln>
            <a:effectLst>
              <a:outerShdw blurRad="381000" dist="152400" dir="162000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357" name="Freeform: Shape 13356">
              <a:extLst>
                <a:ext uri="{FF2B5EF4-FFF2-40B4-BE49-F238E27FC236}">
                  <a16:creationId xmlns:a16="http://schemas.microsoft.com/office/drawing/2014/main" id="{7DC0C2B9-ADB0-43C2-859A-967888E11A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3014035"/>
              <a:ext cx="12192000" cy="1203824"/>
            </a:xfrm>
            <a:custGeom>
              <a:avLst/>
              <a:gdLst>
                <a:gd name="connsiteX0" fmla="*/ 12192000 w 12192000"/>
                <a:gd name="connsiteY0" fmla="*/ 0 h 1203824"/>
                <a:gd name="connsiteX1" fmla="*/ 12192000 w 12192000"/>
                <a:gd name="connsiteY1" fmla="*/ 463429 h 1203824"/>
                <a:gd name="connsiteX2" fmla="*/ 12190876 w 12192000"/>
                <a:gd name="connsiteY2" fmla="*/ 463512 h 1203824"/>
                <a:gd name="connsiteX3" fmla="*/ 12077245 w 12192000"/>
                <a:gd name="connsiteY3" fmla="*/ 476327 h 1203824"/>
                <a:gd name="connsiteX4" fmla="*/ 11984517 w 12192000"/>
                <a:gd name="connsiteY4" fmla="*/ 479927 h 1203824"/>
                <a:gd name="connsiteX5" fmla="*/ 11951600 w 12192000"/>
                <a:gd name="connsiteY5" fmla="*/ 478957 h 1203824"/>
                <a:gd name="connsiteX6" fmla="*/ 11690904 w 12192000"/>
                <a:gd name="connsiteY6" fmla="*/ 471970 h 1203824"/>
                <a:gd name="connsiteX7" fmla="*/ 11413965 w 12192000"/>
                <a:gd name="connsiteY7" fmla="*/ 476172 h 1203824"/>
                <a:gd name="connsiteX8" fmla="*/ 11240739 w 12192000"/>
                <a:gd name="connsiteY8" fmla="*/ 523169 h 1203824"/>
                <a:gd name="connsiteX9" fmla="*/ 11175005 w 12192000"/>
                <a:gd name="connsiteY9" fmla="*/ 532169 h 1203824"/>
                <a:gd name="connsiteX10" fmla="*/ 10873726 w 12192000"/>
                <a:gd name="connsiteY10" fmla="*/ 580253 h 1203824"/>
                <a:gd name="connsiteX11" fmla="*/ 10821306 w 12192000"/>
                <a:gd name="connsiteY11" fmla="*/ 593207 h 1203824"/>
                <a:gd name="connsiteX12" fmla="*/ 10530811 w 12192000"/>
                <a:gd name="connsiteY12" fmla="*/ 612184 h 1203824"/>
                <a:gd name="connsiteX13" fmla="*/ 10426049 w 12192000"/>
                <a:gd name="connsiteY13" fmla="*/ 623354 h 1203824"/>
                <a:gd name="connsiteX14" fmla="*/ 10329156 w 12192000"/>
                <a:gd name="connsiteY14" fmla="*/ 630948 h 1203824"/>
                <a:gd name="connsiteX15" fmla="*/ 10194727 w 12192000"/>
                <a:gd name="connsiteY15" fmla="*/ 648617 h 1203824"/>
                <a:gd name="connsiteX16" fmla="*/ 10055906 w 12192000"/>
                <a:gd name="connsiteY16" fmla="*/ 671256 h 1203824"/>
                <a:gd name="connsiteX17" fmla="*/ 9900551 w 12192000"/>
                <a:gd name="connsiteY17" fmla="*/ 692855 h 1203824"/>
                <a:gd name="connsiteX18" fmla="*/ 9838464 w 12192000"/>
                <a:gd name="connsiteY18" fmla="*/ 696804 h 1203824"/>
                <a:gd name="connsiteX19" fmla="*/ 9672957 w 12192000"/>
                <a:gd name="connsiteY19" fmla="*/ 723816 h 1203824"/>
                <a:gd name="connsiteX20" fmla="*/ 9585066 w 12192000"/>
                <a:gd name="connsiteY20" fmla="*/ 730692 h 1203824"/>
                <a:gd name="connsiteX21" fmla="*/ 9441407 w 12192000"/>
                <a:gd name="connsiteY21" fmla="*/ 750055 h 1203824"/>
                <a:gd name="connsiteX22" fmla="*/ 9394459 w 12192000"/>
                <a:gd name="connsiteY22" fmla="*/ 755431 h 1203824"/>
                <a:gd name="connsiteX23" fmla="*/ 9352590 w 12192000"/>
                <a:gd name="connsiteY23" fmla="*/ 760650 h 1203824"/>
                <a:gd name="connsiteX24" fmla="*/ 9211614 w 12192000"/>
                <a:gd name="connsiteY24" fmla="*/ 796248 h 1203824"/>
                <a:gd name="connsiteX25" fmla="*/ 9084667 w 12192000"/>
                <a:gd name="connsiteY25" fmla="*/ 815303 h 1203824"/>
                <a:gd name="connsiteX26" fmla="*/ 8863666 w 12192000"/>
                <a:gd name="connsiteY26" fmla="*/ 859298 h 1203824"/>
                <a:gd name="connsiteX27" fmla="*/ 8813796 w 12192000"/>
                <a:gd name="connsiteY27" fmla="*/ 862070 h 1203824"/>
                <a:gd name="connsiteX28" fmla="*/ 8659351 w 12192000"/>
                <a:gd name="connsiteY28" fmla="*/ 882406 h 1203824"/>
                <a:gd name="connsiteX29" fmla="*/ 8571352 w 12192000"/>
                <a:gd name="connsiteY29" fmla="*/ 893639 h 1203824"/>
                <a:gd name="connsiteX30" fmla="*/ 8464106 w 12192000"/>
                <a:gd name="connsiteY30" fmla="*/ 918004 h 1203824"/>
                <a:gd name="connsiteX31" fmla="*/ 8278324 w 12192000"/>
                <a:gd name="connsiteY31" fmla="*/ 963769 h 1203824"/>
                <a:gd name="connsiteX32" fmla="*/ 8229128 w 12192000"/>
                <a:gd name="connsiteY32" fmla="*/ 973810 h 1203824"/>
                <a:gd name="connsiteX33" fmla="*/ 8139751 w 12192000"/>
                <a:gd name="connsiteY33" fmla="*/ 995815 h 1203824"/>
                <a:gd name="connsiteX34" fmla="*/ 8123571 w 12192000"/>
                <a:gd name="connsiteY34" fmla="*/ 999822 h 1203824"/>
                <a:gd name="connsiteX35" fmla="*/ 7988699 w 12192000"/>
                <a:gd name="connsiteY35" fmla="*/ 1042479 h 1203824"/>
                <a:gd name="connsiteX36" fmla="*/ 7917214 w 12192000"/>
                <a:gd name="connsiteY36" fmla="*/ 1054565 h 1203824"/>
                <a:gd name="connsiteX37" fmla="*/ 7710915 w 12192000"/>
                <a:gd name="connsiteY37" fmla="*/ 1084190 h 1203824"/>
                <a:gd name="connsiteX38" fmla="*/ 7622959 w 12192000"/>
                <a:gd name="connsiteY38" fmla="*/ 1093150 h 1203824"/>
                <a:gd name="connsiteX39" fmla="*/ 7410782 w 12192000"/>
                <a:gd name="connsiteY39" fmla="*/ 1109640 h 1203824"/>
                <a:gd name="connsiteX40" fmla="*/ 7277754 w 12192000"/>
                <a:gd name="connsiteY40" fmla="*/ 1121822 h 1203824"/>
                <a:gd name="connsiteX41" fmla="*/ 7124540 w 12192000"/>
                <a:gd name="connsiteY41" fmla="*/ 1132918 h 1203824"/>
                <a:gd name="connsiteX42" fmla="*/ 6949752 w 12192000"/>
                <a:gd name="connsiteY42" fmla="*/ 1151058 h 1203824"/>
                <a:gd name="connsiteX43" fmla="*/ 6630249 w 12192000"/>
                <a:gd name="connsiteY43" fmla="*/ 1176063 h 1203824"/>
                <a:gd name="connsiteX44" fmla="*/ 6320634 w 12192000"/>
                <a:gd name="connsiteY44" fmla="*/ 1198901 h 1203824"/>
                <a:gd name="connsiteX45" fmla="*/ 6192343 w 12192000"/>
                <a:gd name="connsiteY45" fmla="*/ 1198323 h 1203824"/>
                <a:gd name="connsiteX46" fmla="*/ 5966562 w 12192000"/>
                <a:gd name="connsiteY46" fmla="*/ 1203723 h 1203824"/>
                <a:gd name="connsiteX47" fmla="*/ 5867227 w 12192000"/>
                <a:gd name="connsiteY47" fmla="*/ 1201847 h 1203824"/>
                <a:gd name="connsiteX48" fmla="*/ 5630172 w 12192000"/>
                <a:gd name="connsiteY48" fmla="*/ 1202248 h 1203824"/>
                <a:gd name="connsiteX49" fmla="*/ 5348949 w 12192000"/>
                <a:gd name="connsiteY49" fmla="*/ 1191768 h 1203824"/>
                <a:gd name="connsiteX50" fmla="*/ 5241228 w 12192000"/>
                <a:gd name="connsiteY50" fmla="*/ 1192408 h 1203824"/>
                <a:gd name="connsiteX51" fmla="*/ 4971133 w 12192000"/>
                <a:gd name="connsiteY51" fmla="*/ 1193559 h 1203824"/>
                <a:gd name="connsiteX52" fmla="*/ 4869416 w 12192000"/>
                <a:gd name="connsiteY52" fmla="*/ 1200519 h 1203824"/>
                <a:gd name="connsiteX53" fmla="*/ 4753274 w 12192000"/>
                <a:gd name="connsiteY53" fmla="*/ 1200850 h 1203824"/>
                <a:gd name="connsiteX54" fmla="*/ 4611883 w 12192000"/>
                <a:gd name="connsiteY54" fmla="*/ 1192701 h 1203824"/>
                <a:gd name="connsiteX55" fmla="*/ 4376825 w 12192000"/>
                <a:gd name="connsiteY55" fmla="*/ 1184131 h 1203824"/>
                <a:gd name="connsiteX56" fmla="*/ 4285471 w 12192000"/>
                <a:gd name="connsiteY56" fmla="*/ 1187158 h 1203824"/>
                <a:gd name="connsiteX57" fmla="*/ 3866543 w 12192000"/>
                <a:gd name="connsiteY57" fmla="*/ 1181596 h 1203824"/>
                <a:gd name="connsiteX58" fmla="*/ 3651342 w 12192000"/>
                <a:gd name="connsiteY58" fmla="*/ 1174348 h 1203824"/>
                <a:gd name="connsiteX59" fmla="*/ 3518453 w 12192000"/>
                <a:gd name="connsiteY59" fmla="*/ 1177258 h 1203824"/>
                <a:gd name="connsiteX60" fmla="*/ 3400818 w 12192000"/>
                <a:gd name="connsiteY60" fmla="*/ 1169685 h 1203824"/>
                <a:gd name="connsiteX61" fmla="*/ 3037154 w 12192000"/>
                <a:gd name="connsiteY61" fmla="*/ 1153217 h 1203824"/>
                <a:gd name="connsiteX62" fmla="*/ 2866260 w 12192000"/>
                <a:gd name="connsiteY62" fmla="*/ 1132283 h 1203824"/>
                <a:gd name="connsiteX63" fmla="*/ 2582173 w 12192000"/>
                <a:gd name="connsiteY63" fmla="*/ 1088979 h 1203824"/>
                <a:gd name="connsiteX64" fmla="*/ 2395406 w 12192000"/>
                <a:gd name="connsiteY64" fmla="*/ 1035945 h 1203824"/>
                <a:gd name="connsiteX65" fmla="*/ 2294751 w 12192000"/>
                <a:gd name="connsiteY65" fmla="*/ 1014618 h 1203824"/>
                <a:gd name="connsiteX66" fmla="*/ 2122944 w 12192000"/>
                <a:gd name="connsiteY66" fmla="*/ 984751 h 1203824"/>
                <a:gd name="connsiteX67" fmla="*/ 1905504 w 12192000"/>
                <a:gd name="connsiteY67" fmla="*/ 941380 h 1203824"/>
                <a:gd name="connsiteX68" fmla="*/ 1671045 w 12192000"/>
                <a:gd name="connsiteY68" fmla="*/ 924228 h 1203824"/>
                <a:gd name="connsiteX69" fmla="*/ 1543856 w 12192000"/>
                <a:gd name="connsiteY69" fmla="*/ 898190 h 1203824"/>
                <a:gd name="connsiteX70" fmla="*/ 1419784 w 12192000"/>
                <a:gd name="connsiteY70" fmla="*/ 868500 h 1203824"/>
                <a:gd name="connsiteX71" fmla="*/ 1355116 w 12192000"/>
                <a:gd name="connsiteY71" fmla="*/ 849214 h 1203824"/>
                <a:gd name="connsiteX72" fmla="*/ 1223713 w 12192000"/>
                <a:gd name="connsiteY72" fmla="*/ 821702 h 1203824"/>
                <a:gd name="connsiteX73" fmla="*/ 1094193 w 12192000"/>
                <a:gd name="connsiteY73" fmla="*/ 804872 h 1203824"/>
                <a:gd name="connsiteX74" fmla="*/ 1001115 w 12192000"/>
                <a:gd name="connsiteY74" fmla="*/ 783030 h 1203824"/>
                <a:gd name="connsiteX75" fmla="*/ 879548 w 12192000"/>
                <a:gd name="connsiteY75" fmla="*/ 747884 h 1203824"/>
                <a:gd name="connsiteX76" fmla="*/ 711163 w 12192000"/>
                <a:gd name="connsiteY76" fmla="*/ 719039 h 1203824"/>
                <a:gd name="connsiteX77" fmla="*/ 557941 w 12192000"/>
                <a:gd name="connsiteY77" fmla="*/ 707101 h 1203824"/>
                <a:gd name="connsiteX78" fmla="*/ 480347 w 12192000"/>
                <a:gd name="connsiteY78" fmla="*/ 668702 h 1203824"/>
                <a:gd name="connsiteX79" fmla="*/ 296224 w 12192000"/>
                <a:gd name="connsiteY79" fmla="*/ 603583 h 1203824"/>
                <a:gd name="connsiteX80" fmla="*/ 72689 w 12192000"/>
                <a:gd name="connsiteY80" fmla="*/ 560892 h 1203824"/>
                <a:gd name="connsiteX81" fmla="*/ 0 w 12192000"/>
                <a:gd name="connsiteY81" fmla="*/ 543486 h 1203824"/>
                <a:gd name="connsiteX82" fmla="*/ 0 w 12192000"/>
                <a:gd name="connsiteY82" fmla="*/ 384357 h 1203824"/>
                <a:gd name="connsiteX83" fmla="*/ 51784 w 12192000"/>
                <a:gd name="connsiteY83" fmla="*/ 393937 h 1203824"/>
                <a:gd name="connsiteX84" fmla="*/ 205561 w 12192000"/>
                <a:gd name="connsiteY84" fmla="*/ 414859 h 1203824"/>
                <a:gd name="connsiteX85" fmla="*/ 354391 w 12192000"/>
                <a:gd name="connsiteY85" fmla="*/ 426667 h 1203824"/>
                <a:gd name="connsiteX86" fmla="*/ 448281 w 12192000"/>
                <a:gd name="connsiteY86" fmla="*/ 436308 h 1203824"/>
                <a:gd name="connsiteX87" fmla="*/ 611518 w 12192000"/>
                <a:gd name="connsiteY87" fmla="*/ 434166 h 1203824"/>
                <a:gd name="connsiteX88" fmla="*/ 746076 w 12192000"/>
                <a:gd name="connsiteY88" fmla="*/ 422520 h 1203824"/>
                <a:gd name="connsiteX89" fmla="*/ 902724 w 12192000"/>
                <a:gd name="connsiteY89" fmla="*/ 409989 h 1203824"/>
                <a:gd name="connsiteX90" fmla="*/ 1113854 w 12192000"/>
                <a:gd name="connsiteY90" fmla="*/ 414230 h 1203824"/>
                <a:gd name="connsiteX91" fmla="*/ 1333449 w 12192000"/>
                <a:gd name="connsiteY91" fmla="*/ 459938 h 1203824"/>
                <a:gd name="connsiteX92" fmla="*/ 1408608 w 12192000"/>
                <a:gd name="connsiteY92" fmla="*/ 458278 h 1203824"/>
                <a:gd name="connsiteX93" fmla="*/ 1630191 w 12192000"/>
                <a:gd name="connsiteY93" fmla="*/ 403061 h 1203824"/>
                <a:gd name="connsiteX94" fmla="*/ 1956289 w 12192000"/>
                <a:gd name="connsiteY94" fmla="*/ 332366 h 1203824"/>
                <a:gd name="connsiteX95" fmla="*/ 2042814 w 12192000"/>
                <a:gd name="connsiteY95" fmla="*/ 344002 h 1203824"/>
                <a:gd name="connsiteX96" fmla="*/ 2183420 w 12192000"/>
                <a:gd name="connsiteY96" fmla="*/ 369635 h 1203824"/>
                <a:gd name="connsiteX97" fmla="*/ 2269566 w 12192000"/>
                <a:gd name="connsiteY97" fmla="*/ 439859 h 1203824"/>
                <a:gd name="connsiteX98" fmla="*/ 2331129 w 12192000"/>
                <a:gd name="connsiteY98" fmla="*/ 524163 h 1203824"/>
                <a:gd name="connsiteX99" fmla="*/ 2385112 w 12192000"/>
                <a:gd name="connsiteY99" fmla="*/ 555357 h 1203824"/>
                <a:gd name="connsiteX100" fmla="*/ 2444033 w 12192000"/>
                <a:gd name="connsiteY100" fmla="*/ 572629 h 1203824"/>
                <a:gd name="connsiteX101" fmla="*/ 2525979 w 12192000"/>
                <a:gd name="connsiteY101" fmla="*/ 603233 h 1203824"/>
                <a:gd name="connsiteX102" fmla="*/ 2603911 w 12192000"/>
                <a:gd name="connsiteY102" fmla="*/ 684825 h 1203824"/>
                <a:gd name="connsiteX103" fmla="*/ 2678828 w 12192000"/>
                <a:gd name="connsiteY103" fmla="*/ 706990 h 1203824"/>
                <a:gd name="connsiteX104" fmla="*/ 2738094 w 12192000"/>
                <a:gd name="connsiteY104" fmla="*/ 711376 h 1203824"/>
                <a:gd name="connsiteX105" fmla="*/ 2983806 w 12192000"/>
                <a:gd name="connsiteY105" fmla="*/ 728243 h 1203824"/>
                <a:gd name="connsiteX106" fmla="*/ 3013997 w 12192000"/>
                <a:gd name="connsiteY106" fmla="*/ 725446 h 1203824"/>
                <a:gd name="connsiteX107" fmla="*/ 3364419 w 12192000"/>
                <a:gd name="connsiteY107" fmla="*/ 720577 h 1203824"/>
                <a:gd name="connsiteX108" fmla="*/ 3460521 w 12192000"/>
                <a:gd name="connsiteY108" fmla="*/ 717628 h 1203824"/>
                <a:gd name="connsiteX109" fmla="*/ 3710982 w 12192000"/>
                <a:gd name="connsiteY109" fmla="*/ 714182 h 1203824"/>
                <a:gd name="connsiteX110" fmla="*/ 3850961 w 12192000"/>
                <a:gd name="connsiteY110" fmla="*/ 778802 h 1203824"/>
                <a:gd name="connsiteX111" fmla="*/ 3946286 w 12192000"/>
                <a:gd name="connsiteY111" fmla="*/ 816372 h 1203824"/>
                <a:gd name="connsiteX112" fmla="*/ 4065132 w 12192000"/>
                <a:gd name="connsiteY112" fmla="*/ 832459 h 1203824"/>
                <a:gd name="connsiteX113" fmla="*/ 4132173 w 12192000"/>
                <a:gd name="connsiteY113" fmla="*/ 835167 h 1203824"/>
                <a:gd name="connsiteX114" fmla="*/ 4305858 w 12192000"/>
                <a:gd name="connsiteY114" fmla="*/ 804156 h 1203824"/>
                <a:gd name="connsiteX115" fmla="*/ 4382131 w 12192000"/>
                <a:gd name="connsiteY115" fmla="*/ 769481 h 1203824"/>
                <a:gd name="connsiteX116" fmla="*/ 4453289 w 12192000"/>
                <a:gd name="connsiteY116" fmla="*/ 752531 h 1203824"/>
                <a:gd name="connsiteX117" fmla="*/ 4657971 w 12192000"/>
                <a:gd name="connsiteY117" fmla="*/ 795835 h 1203824"/>
                <a:gd name="connsiteX118" fmla="*/ 4682399 w 12192000"/>
                <a:gd name="connsiteY118" fmla="*/ 813876 h 1203824"/>
                <a:gd name="connsiteX119" fmla="*/ 4771814 w 12192000"/>
                <a:gd name="connsiteY119" fmla="*/ 907046 h 1203824"/>
                <a:gd name="connsiteX120" fmla="*/ 4827520 w 12192000"/>
                <a:gd name="connsiteY120" fmla="*/ 929876 h 1203824"/>
                <a:gd name="connsiteX121" fmla="*/ 4849942 w 12192000"/>
                <a:gd name="connsiteY121" fmla="*/ 933851 h 1203824"/>
                <a:gd name="connsiteX122" fmla="*/ 5009626 w 12192000"/>
                <a:gd name="connsiteY122" fmla="*/ 957896 h 1203824"/>
                <a:gd name="connsiteX123" fmla="*/ 5158711 w 12192000"/>
                <a:gd name="connsiteY123" fmla="*/ 963814 h 1203824"/>
                <a:gd name="connsiteX124" fmla="*/ 5376427 w 12192000"/>
                <a:gd name="connsiteY124" fmla="*/ 963151 h 1203824"/>
                <a:gd name="connsiteX125" fmla="*/ 5475787 w 12192000"/>
                <a:gd name="connsiteY125" fmla="*/ 980508 h 1203824"/>
                <a:gd name="connsiteX126" fmla="*/ 5653401 w 12192000"/>
                <a:gd name="connsiteY126" fmla="*/ 987268 h 1203824"/>
                <a:gd name="connsiteX127" fmla="*/ 5726340 w 12192000"/>
                <a:gd name="connsiteY127" fmla="*/ 985357 h 1203824"/>
                <a:gd name="connsiteX128" fmla="*/ 5790563 w 12192000"/>
                <a:gd name="connsiteY128" fmla="*/ 991300 h 1203824"/>
                <a:gd name="connsiteX129" fmla="*/ 5860260 w 12192000"/>
                <a:gd name="connsiteY129" fmla="*/ 1004958 h 1203824"/>
                <a:gd name="connsiteX130" fmla="*/ 6042101 w 12192000"/>
                <a:gd name="connsiteY130" fmla="*/ 1036226 h 1203824"/>
                <a:gd name="connsiteX131" fmla="*/ 6301998 w 12192000"/>
                <a:gd name="connsiteY131" fmla="*/ 989138 h 1203824"/>
                <a:gd name="connsiteX132" fmla="*/ 6452025 w 12192000"/>
                <a:gd name="connsiteY132" fmla="*/ 968489 h 1203824"/>
                <a:gd name="connsiteX133" fmla="*/ 6589205 w 12192000"/>
                <a:gd name="connsiteY133" fmla="*/ 939474 h 1203824"/>
                <a:gd name="connsiteX134" fmla="*/ 6631069 w 12192000"/>
                <a:gd name="connsiteY134" fmla="*/ 911222 h 1203824"/>
                <a:gd name="connsiteX135" fmla="*/ 6828274 w 12192000"/>
                <a:gd name="connsiteY135" fmla="*/ 942941 h 1203824"/>
                <a:gd name="connsiteX136" fmla="*/ 6900803 w 12192000"/>
                <a:gd name="connsiteY136" fmla="*/ 984140 h 1203824"/>
                <a:gd name="connsiteX137" fmla="*/ 7034668 w 12192000"/>
                <a:gd name="connsiteY137" fmla="*/ 1018665 h 1203824"/>
                <a:gd name="connsiteX138" fmla="*/ 7281067 w 12192000"/>
                <a:gd name="connsiteY138" fmla="*/ 966327 h 1203824"/>
                <a:gd name="connsiteX139" fmla="*/ 7412780 w 12192000"/>
                <a:gd name="connsiteY139" fmla="*/ 909206 h 1203824"/>
                <a:gd name="connsiteX140" fmla="*/ 7500327 w 12192000"/>
                <a:gd name="connsiteY140" fmla="*/ 894826 h 1203824"/>
                <a:gd name="connsiteX141" fmla="*/ 7662324 w 12192000"/>
                <a:gd name="connsiteY141" fmla="*/ 927415 h 1203824"/>
                <a:gd name="connsiteX142" fmla="*/ 7725334 w 12192000"/>
                <a:gd name="connsiteY142" fmla="*/ 924844 h 1203824"/>
                <a:gd name="connsiteX143" fmla="*/ 7833279 w 12192000"/>
                <a:gd name="connsiteY143" fmla="*/ 913031 h 1203824"/>
                <a:gd name="connsiteX144" fmla="*/ 7928605 w 12192000"/>
                <a:gd name="connsiteY144" fmla="*/ 881683 h 1203824"/>
                <a:gd name="connsiteX145" fmla="*/ 8146597 w 12192000"/>
                <a:gd name="connsiteY145" fmla="*/ 762968 h 1203824"/>
                <a:gd name="connsiteX146" fmla="*/ 8183577 w 12192000"/>
                <a:gd name="connsiteY146" fmla="*/ 749005 h 1203824"/>
                <a:gd name="connsiteX147" fmla="*/ 8250224 w 12192000"/>
                <a:gd name="connsiteY147" fmla="*/ 733642 h 1203824"/>
                <a:gd name="connsiteX148" fmla="*/ 8505929 w 12192000"/>
                <a:gd name="connsiteY148" fmla="*/ 626542 h 1203824"/>
                <a:gd name="connsiteX149" fmla="*/ 8564194 w 12192000"/>
                <a:gd name="connsiteY149" fmla="*/ 618796 h 1203824"/>
                <a:gd name="connsiteX150" fmla="*/ 8660705 w 12192000"/>
                <a:gd name="connsiteY150" fmla="*/ 611069 h 1203824"/>
                <a:gd name="connsiteX151" fmla="*/ 8762255 w 12192000"/>
                <a:gd name="connsiteY151" fmla="*/ 585060 h 1203824"/>
                <a:gd name="connsiteX152" fmla="*/ 8836439 w 12192000"/>
                <a:gd name="connsiteY152" fmla="*/ 566358 h 1203824"/>
                <a:gd name="connsiteX153" fmla="*/ 9050728 w 12192000"/>
                <a:gd name="connsiteY153" fmla="*/ 559575 h 1203824"/>
                <a:gd name="connsiteX154" fmla="*/ 9229627 w 12192000"/>
                <a:gd name="connsiteY154" fmla="*/ 557464 h 1203824"/>
                <a:gd name="connsiteX155" fmla="*/ 9253451 w 12192000"/>
                <a:gd name="connsiteY155" fmla="*/ 550855 h 1203824"/>
                <a:gd name="connsiteX156" fmla="*/ 9484214 w 12192000"/>
                <a:gd name="connsiteY156" fmla="*/ 498671 h 1203824"/>
                <a:gd name="connsiteX157" fmla="*/ 9582633 w 12192000"/>
                <a:gd name="connsiteY157" fmla="*/ 458384 h 1203824"/>
                <a:gd name="connsiteX158" fmla="*/ 9719670 w 12192000"/>
                <a:gd name="connsiteY158" fmla="*/ 415607 h 1203824"/>
                <a:gd name="connsiteX159" fmla="*/ 9871784 w 12192000"/>
                <a:gd name="connsiteY159" fmla="*/ 366147 h 1203824"/>
                <a:gd name="connsiteX160" fmla="*/ 9984494 w 12192000"/>
                <a:gd name="connsiteY160" fmla="*/ 336660 h 1203824"/>
                <a:gd name="connsiteX161" fmla="*/ 10154708 w 12192000"/>
                <a:gd name="connsiteY161" fmla="*/ 322193 h 1203824"/>
                <a:gd name="connsiteX162" fmla="*/ 10190446 w 12192000"/>
                <a:gd name="connsiteY162" fmla="*/ 325025 h 1203824"/>
                <a:gd name="connsiteX163" fmla="*/ 10530736 w 12192000"/>
                <a:gd name="connsiteY163" fmla="*/ 335953 h 1203824"/>
                <a:gd name="connsiteX164" fmla="*/ 10752157 w 12192000"/>
                <a:gd name="connsiteY164" fmla="*/ 305117 h 1203824"/>
                <a:gd name="connsiteX165" fmla="*/ 10824452 w 12192000"/>
                <a:gd name="connsiteY165" fmla="*/ 285927 h 1203824"/>
                <a:gd name="connsiteX166" fmla="*/ 10953152 w 12192000"/>
                <a:gd name="connsiteY166" fmla="*/ 228102 h 1203824"/>
                <a:gd name="connsiteX167" fmla="*/ 11011614 w 12192000"/>
                <a:gd name="connsiteY167" fmla="*/ 214096 h 1203824"/>
                <a:gd name="connsiteX168" fmla="*/ 11116031 w 12192000"/>
                <a:gd name="connsiteY168" fmla="*/ 195421 h 1203824"/>
                <a:gd name="connsiteX169" fmla="*/ 11344303 w 12192000"/>
                <a:gd name="connsiteY169" fmla="*/ 166629 h 1203824"/>
                <a:gd name="connsiteX170" fmla="*/ 11639050 w 12192000"/>
                <a:gd name="connsiteY170" fmla="*/ 108526 h 1203824"/>
                <a:gd name="connsiteX171" fmla="*/ 11757532 w 12192000"/>
                <a:gd name="connsiteY171" fmla="*/ 96530 h 1203824"/>
                <a:gd name="connsiteX172" fmla="*/ 11885799 w 12192000"/>
                <a:gd name="connsiteY172" fmla="*/ 86728 h 1203824"/>
                <a:gd name="connsiteX173" fmla="*/ 11922874 w 12192000"/>
                <a:gd name="connsiteY173" fmla="*/ 81060 h 1203824"/>
                <a:gd name="connsiteX174" fmla="*/ 12115331 w 12192000"/>
                <a:gd name="connsiteY174" fmla="*/ 33587 h 1203824"/>
                <a:gd name="connsiteX175" fmla="*/ 12158080 w 12192000"/>
                <a:gd name="connsiteY175" fmla="*/ 14081 h 1203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Lst>
              <a:rect l="l" t="t" r="r" b="b"/>
              <a:pathLst>
                <a:path w="12192000" h="1203824">
                  <a:moveTo>
                    <a:pt x="12192000" y="0"/>
                  </a:moveTo>
                  <a:lnTo>
                    <a:pt x="12192000" y="463429"/>
                  </a:lnTo>
                  <a:lnTo>
                    <a:pt x="12190876" y="463512"/>
                  </a:lnTo>
                  <a:cubicBezTo>
                    <a:pt x="12153133" y="467010"/>
                    <a:pt x="12115042" y="473200"/>
                    <a:pt x="12077245" y="476327"/>
                  </a:cubicBezTo>
                  <a:cubicBezTo>
                    <a:pt x="12046307" y="479040"/>
                    <a:pt x="12015359" y="479114"/>
                    <a:pt x="11984517" y="479927"/>
                  </a:cubicBezTo>
                  <a:cubicBezTo>
                    <a:pt x="11973265" y="480210"/>
                    <a:pt x="11961485" y="476792"/>
                    <a:pt x="11951600" y="478957"/>
                  </a:cubicBezTo>
                  <a:cubicBezTo>
                    <a:pt x="11853497" y="501074"/>
                    <a:pt x="11777036" y="475730"/>
                    <a:pt x="11690904" y="471970"/>
                  </a:cubicBezTo>
                  <a:cubicBezTo>
                    <a:pt x="11600358" y="467893"/>
                    <a:pt x="11511400" y="454530"/>
                    <a:pt x="11413965" y="476172"/>
                  </a:cubicBezTo>
                  <a:cubicBezTo>
                    <a:pt x="11355010" y="489304"/>
                    <a:pt x="11299073" y="508237"/>
                    <a:pt x="11240739" y="523169"/>
                  </a:cubicBezTo>
                  <a:cubicBezTo>
                    <a:pt x="11219994" y="528395"/>
                    <a:pt x="11196384" y="531385"/>
                    <a:pt x="11175005" y="532169"/>
                  </a:cubicBezTo>
                  <a:cubicBezTo>
                    <a:pt x="11071819" y="536506"/>
                    <a:pt x="10971303" y="549336"/>
                    <a:pt x="10873726" y="580253"/>
                  </a:cubicBezTo>
                  <a:cubicBezTo>
                    <a:pt x="10856992" y="585473"/>
                    <a:pt x="10839156" y="590660"/>
                    <a:pt x="10821306" y="593207"/>
                  </a:cubicBezTo>
                  <a:cubicBezTo>
                    <a:pt x="10723500" y="607162"/>
                    <a:pt x="10626924" y="616976"/>
                    <a:pt x="10530811" y="612184"/>
                  </a:cubicBezTo>
                  <a:cubicBezTo>
                    <a:pt x="10498527" y="610559"/>
                    <a:pt x="10460885" y="619895"/>
                    <a:pt x="10426049" y="623354"/>
                  </a:cubicBezTo>
                  <a:cubicBezTo>
                    <a:pt x="10393740" y="626644"/>
                    <a:pt x="10360820" y="630774"/>
                    <a:pt x="10329156" y="630948"/>
                  </a:cubicBezTo>
                  <a:cubicBezTo>
                    <a:pt x="10282924" y="631125"/>
                    <a:pt x="10240698" y="636395"/>
                    <a:pt x="10194727" y="648617"/>
                  </a:cubicBezTo>
                  <a:cubicBezTo>
                    <a:pt x="10150847" y="660165"/>
                    <a:pt x="10102287" y="664450"/>
                    <a:pt x="10055906" y="671256"/>
                  </a:cubicBezTo>
                  <a:cubicBezTo>
                    <a:pt x="10004174" y="678826"/>
                    <a:pt x="9952442" y="686395"/>
                    <a:pt x="9900551" y="692855"/>
                  </a:cubicBezTo>
                  <a:cubicBezTo>
                    <a:pt x="9879793" y="695439"/>
                    <a:pt x="9855180" y="691398"/>
                    <a:pt x="9838464" y="696804"/>
                  </a:cubicBezTo>
                  <a:cubicBezTo>
                    <a:pt x="9784563" y="714690"/>
                    <a:pt x="9727517" y="710557"/>
                    <a:pt x="9672957" y="723816"/>
                  </a:cubicBezTo>
                  <a:cubicBezTo>
                    <a:pt x="9646220" y="730464"/>
                    <a:pt x="9614440" y="727257"/>
                    <a:pt x="9585066" y="730692"/>
                  </a:cubicBezTo>
                  <a:cubicBezTo>
                    <a:pt x="9537047" y="736221"/>
                    <a:pt x="9489294" y="743601"/>
                    <a:pt x="9441407" y="750055"/>
                  </a:cubicBezTo>
                  <a:cubicBezTo>
                    <a:pt x="9425674" y="752111"/>
                    <a:pt x="9410218" y="753561"/>
                    <a:pt x="9394459" y="755431"/>
                  </a:cubicBezTo>
                  <a:cubicBezTo>
                    <a:pt x="9380484" y="757048"/>
                    <a:pt x="9365611" y="757472"/>
                    <a:pt x="9352590" y="760650"/>
                  </a:cubicBezTo>
                  <a:cubicBezTo>
                    <a:pt x="9305415" y="772102"/>
                    <a:pt x="9259379" y="786411"/>
                    <a:pt x="9211614" y="796248"/>
                  </a:cubicBezTo>
                  <a:cubicBezTo>
                    <a:pt x="9170220" y="804796"/>
                    <a:pt x="9126523" y="807444"/>
                    <a:pt x="9084667" y="815303"/>
                  </a:cubicBezTo>
                  <a:cubicBezTo>
                    <a:pt x="9010868" y="829042"/>
                    <a:pt x="8937412" y="845188"/>
                    <a:pt x="8863666" y="859298"/>
                  </a:cubicBezTo>
                  <a:cubicBezTo>
                    <a:pt x="8847706" y="862330"/>
                    <a:pt x="8830271" y="860096"/>
                    <a:pt x="8813796" y="862070"/>
                  </a:cubicBezTo>
                  <a:cubicBezTo>
                    <a:pt x="8762262" y="868479"/>
                    <a:pt x="8710833" y="875626"/>
                    <a:pt x="8659351" y="882406"/>
                  </a:cubicBezTo>
                  <a:cubicBezTo>
                    <a:pt x="8630055" y="886396"/>
                    <a:pt x="8600505" y="891179"/>
                    <a:pt x="8571352" y="893639"/>
                  </a:cubicBezTo>
                  <a:cubicBezTo>
                    <a:pt x="8532843" y="896868"/>
                    <a:pt x="8497743" y="898476"/>
                    <a:pt x="8464106" y="918004"/>
                  </a:cubicBezTo>
                  <a:cubicBezTo>
                    <a:pt x="8412327" y="948238"/>
                    <a:pt x="8341122" y="949523"/>
                    <a:pt x="8278324" y="963769"/>
                  </a:cubicBezTo>
                  <a:cubicBezTo>
                    <a:pt x="8262086" y="967408"/>
                    <a:pt x="8245335" y="969987"/>
                    <a:pt x="8229128" y="973810"/>
                  </a:cubicBezTo>
                  <a:cubicBezTo>
                    <a:pt x="8199180" y="980915"/>
                    <a:pt x="8169646" y="988338"/>
                    <a:pt x="8139751" y="995815"/>
                  </a:cubicBezTo>
                  <a:cubicBezTo>
                    <a:pt x="8134478" y="997132"/>
                    <a:pt x="8128438" y="998185"/>
                    <a:pt x="8123571" y="999822"/>
                  </a:cubicBezTo>
                  <a:cubicBezTo>
                    <a:pt x="8078628" y="1014164"/>
                    <a:pt x="8034565" y="1029514"/>
                    <a:pt x="7988699" y="1042479"/>
                  </a:cubicBezTo>
                  <a:cubicBezTo>
                    <a:pt x="7966302" y="1048884"/>
                    <a:pt x="7941011" y="1052871"/>
                    <a:pt x="7917214" y="1054565"/>
                  </a:cubicBezTo>
                  <a:cubicBezTo>
                    <a:pt x="7847636" y="1059584"/>
                    <a:pt x="7779165" y="1067276"/>
                    <a:pt x="7710915" y="1084190"/>
                  </a:cubicBezTo>
                  <a:cubicBezTo>
                    <a:pt x="7683826" y="1090885"/>
                    <a:pt x="7652466" y="1090640"/>
                    <a:pt x="7622959" y="1093150"/>
                  </a:cubicBezTo>
                  <a:cubicBezTo>
                    <a:pt x="7552361" y="1098691"/>
                    <a:pt x="7481710" y="1103861"/>
                    <a:pt x="7410782" y="1109640"/>
                  </a:cubicBezTo>
                  <a:cubicBezTo>
                    <a:pt x="7366505" y="1113312"/>
                    <a:pt x="7322030" y="1118147"/>
                    <a:pt x="7277754" y="1121822"/>
                  </a:cubicBezTo>
                  <a:cubicBezTo>
                    <a:pt x="7226619" y="1125906"/>
                    <a:pt x="7175601" y="1128277"/>
                    <a:pt x="7124540" y="1132918"/>
                  </a:cubicBezTo>
                  <a:cubicBezTo>
                    <a:pt x="7066293" y="1138207"/>
                    <a:pt x="7008028" y="1145955"/>
                    <a:pt x="6949752" y="1151058"/>
                  </a:cubicBezTo>
                  <a:cubicBezTo>
                    <a:pt x="6843217" y="1160027"/>
                    <a:pt x="6736882" y="1167834"/>
                    <a:pt x="6630249" y="1176063"/>
                  </a:cubicBezTo>
                  <a:cubicBezTo>
                    <a:pt x="6526849" y="1184018"/>
                    <a:pt x="6423556" y="1192713"/>
                    <a:pt x="6320634" y="1198901"/>
                  </a:cubicBezTo>
                  <a:cubicBezTo>
                    <a:pt x="6277297" y="1201496"/>
                    <a:pt x="6235232" y="1197679"/>
                    <a:pt x="6192343" y="1198323"/>
                  </a:cubicBezTo>
                  <a:cubicBezTo>
                    <a:pt x="6117131" y="1199612"/>
                    <a:pt x="6041418" y="1202485"/>
                    <a:pt x="5966562" y="1203723"/>
                  </a:cubicBezTo>
                  <a:cubicBezTo>
                    <a:pt x="5933144" y="1204338"/>
                    <a:pt x="5900754" y="1201974"/>
                    <a:pt x="5867227" y="1201847"/>
                  </a:cubicBezTo>
                  <a:cubicBezTo>
                    <a:pt x="5788180" y="1201796"/>
                    <a:pt x="5708354" y="1203933"/>
                    <a:pt x="5630172" y="1202248"/>
                  </a:cubicBezTo>
                  <a:cubicBezTo>
                    <a:pt x="5535908" y="1200213"/>
                    <a:pt x="5442984" y="1194779"/>
                    <a:pt x="5348949" y="1191768"/>
                  </a:cubicBezTo>
                  <a:cubicBezTo>
                    <a:pt x="5313810" y="1190551"/>
                    <a:pt x="5277251" y="1192179"/>
                    <a:pt x="5241228" y="1192408"/>
                  </a:cubicBezTo>
                  <a:cubicBezTo>
                    <a:pt x="5151316" y="1192775"/>
                    <a:pt x="5061657" y="1192349"/>
                    <a:pt x="4971133" y="1193559"/>
                  </a:cubicBezTo>
                  <a:cubicBezTo>
                    <a:pt x="4937685" y="1193988"/>
                    <a:pt x="4903114" y="1199299"/>
                    <a:pt x="4869416" y="1200519"/>
                  </a:cubicBezTo>
                  <a:cubicBezTo>
                    <a:pt x="4830283" y="1201947"/>
                    <a:pt x="4791348" y="1202215"/>
                    <a:pt x="4753274" y="1200850"/>
                  </a:cubicBezTo>
                  <a:cubicBezTo>
                    <a:pt x="4705682" y="1199144"/>
                    <a:pt x="4659172" y="1194829"/>
                    <a:pt x="4611883" y="1192701"/>
                  </a:cubicBezTo>
                  <a:cubicBezTo>
                    <a:pt x="4533819" y="1189298"/>
                    <a:pt x="4455420" y="1186135"/>
                    <a:pt x="4376825" y="1184131"/>
                  </a:cubicBezTo>
                  <a:cubicBezTo>
                    <a:pt x="4347226" y="1183446"/>
                    <a:pt x="4315374" y="1187423"/>
                    <a:pt x="4285471" y="1187158"/>
                  </a:cubicBezTo>
                  <a:cubicBezTo>
                    <a:pt x="4145774" y="1185753"/>
                    <a:pt x="4006046" y="1184162"/>
                    <a:pt x="3866543" y="1181596"/>
                  </a:cubicBezTo>
                  <a:cubicBezTo>
                    <a:pt x="3794230" y="1180207"/>
                    <a:pt x="3723633" y="1175551"/>
                    <a:pt x="3651342" y="1174348"/>
                  </a:cubicBezTo>
                  <a:cubicBezTo>
                    <a:pt x="3607885" y="1173562"/>
                    <a:pt x="3561907" y="1178044"/>
                    <a:pt x="3518453" y="1177258"/>
                  </a:cubicBezTo>
                  <a:cubicBezTo>
                    <a:pt x="3478287" y="1176568"/>
                    <a:pt x="3440399" y="1171400"/>
                    <a:pt x="3400818" y="1169685"/>
                  </a:cubicBezTo>
                  <a:cubicBezTo>
                    <a:pt x="3279824" y="1164099"/>
                    <a:pt x="3157310" y="1160621"/>
                    <a:pt x="3037154" y="1153217"/>
                  </a:cubicBezTo>
                  <a:cubicBezTo>
                    <a:pt x="2978373" y="1149708"/>
                    <a:pt x="2922429" y="1140508"/>
                    <a:pt x="2866260" y="1132283"/>
                  </a:cubicBezTo>
                  <a:cubicBezTo>
                    <a:pt x="2771049" y="1118489"/>
                    <a:pt x="2677107" y="1103380"/>
                    <a:pt x="2582173" y="1088979"/>
                  </a:cubicBezTo>
                  <a:cubicBezTo>
                    <a:pt x="2511090" y="1078352"/>
                    <a:pt x="2447356" y="1063086"/>
                    <a:pt x="2395406" y="1035945"/>
                  </a:cubicBezTo>
                  <a:cubicBezTo>
                    <a:pt x="2371411" y="1023508"/>
                    <a:pt x="2331675" y="1015582"/>
                    <a:pt x="2294751" y="1014618"/>
                  </a:cubicBezTo>
                  <a:cubicBezTo>
                    <a:pt x="2228580" y="1012920"/>
                    <a:pt x="2177384" y="998698"/>
                    <a:pt x="2122944" y="984751"/>
                  </a:cubicBezTo>
                  <a:cubicBezTo>
                    <a:pt x="2054121" y="967003"/>
                    <a:pt x="1981585" y="951294"/>
                    <a:pt x="1905504" y="941380"/>
                  </a:cubicBezTo>
                  <a:cubicBezTo>
                    <a:pt x="1830544" y="931682"/>
                    <a:pt x="1747929" y="932141"/>
                    <a:pt x="1671045" y="924228"/>
                  </a:cubicBezTo>
                  <a:cubicBezTo>
                    <a:pt x="1625936" y="919523"/>
                    <a:pt x="1585613" y="907528"/>
                    <a:pt x="1543856" y="898190"/>
                  </a:cubicBezTo>
                  <a:cubicBezTo>
                    <a:pt x="1502093" y="888855"/>
                    <a:pt x="1460606" y="878913"/>
                    <a:pt x="1419784" y="868500"/>
                  </a:cubicBezTo>
                  <a:cubicBezTo>
                    <a:pt x="1397486" y="862806"/>
                    <a:pt x="1378078" y="854435"/>
                    <a:pt x="1355116" y="849214"/>
                  </a:cubicBezTo>
                  <a:cubicBezTo>
                    <a:pt x="1311848" y="839527"/>
                    <a:pt x="1265353" y="832754"/>
                    <a:pt x="1223713" y="821702"/>
                  </a:cubicBezTo>
                  <a:cubicBezTo>
                    <a:pt x="1183577" y="811001"/>
                    <a:pt x="1138864" y="809072"/>
                    <a:pt x="1094193" y="804872"/>
                  </a:cubicBezTo>
                  <a:cubicBezTo>
                    <a:pt x="1060244" y="801784"/>
                    <a:pt x="1034230" y="787936"/>
                    <a:pt x="1001115" y="783030"/>
                  </a:cubicBezTo>
                  <a:cubicBezTo>
                    <a:pt x="953853" y="775990"/>
                    <a:pt x="916853" y="764276"/>
                    <a:pt x="879548" y="747884"/>
                  </a:cubicBezTo>
                  <a:cubicBezTo>
                    <a:pt x="837586" y="729513"/>
                    <a:pt x="770061" y="725929"/>
                    <a:pt x="711163" y="719039"/>
                  </a:cubicBezTo>
                  <a:cubicBezTo>
                    <a:pt x="661152" y="713146"/>
                    <a:pt x="604343" y="715774"/>
                    <a:pt x="557941" y="707101"/>
                  </a:cubicBezTo>
                  <a:cubicBezTo>
                    <a:pt x="525381" y="700984"/>
                    <a:pt x="499355" y="684493"/>
                    <a:pt x="480347" y="668702"/>
                  </a:cubicBezTo>
                  <a:cubicBezTo>
                    <a:pt x="437718" y="632865"/>
                    <a:pt x="370204" y="616630"/>
                    <a:pt x="296224" y="603583"/>
                  </a:cubicBezTo>
                  <a:cubicBezTo>
                    <a:pt x="220741" y="590184"/>
                    <a:pt x="148480" y="573869"/>
                    <a:pt x="72689" y="560892"/>
                  </a:cubicBezTo>
                  <a:lnTo>
                    <a:pt x="0" y="543486"/>
                  </a:lnTo>
                  <a:lnTo>
                    <a:pt x="0" y="384357"/>
                  </a:lnTo>
                  <a:lnTo>
                    <a:pt x="51784" y="393937"/>
                  </a:lnTo>
                  <a:cubicBezTo>
                    <a:pt x="104770" y="397707"/>
                    <a:pt x="153378" y="409086"/>
                    <a:pt x="205561" y="414859"/>
                  </a:cubicBezTo>
                  <a:cubicBezTo>
                    <a:pt x="254062" y="420400"/>
                    <a:pt x="305001" y="422574"/>
                    <a:pt x="354391" y="426667"/>
                  </a:cubicBezTo>
                  <a:cubicBezTo>
                    <a:pt x="386450" y="429269"/>
                    <a:pt x="420771" y="429847"/>
                    <a:pt x="448281" y="436308"/>
                  </a:cubicBezTo>
                  <a:cubicBezTo>
                    <a:pt x="499904" y="448391"/>
                    <a:pt x="551004" y="446576"/>
                    <a:pt x="611518" y="434166"/>
                  </a:cubicBezTo>
                  <a:cubicBezTo>
                    <a:pt x="654695" y="425361"/>
                    <a:pt x="702395" y="422710"/>
                    <a:pt x="746076" y="422520"/>
                  </a:cubicBezTo>
                  <a:cubicBezTo>
                    <a:pt x="798481" y="422218"/>
                    <a:pt x="848400" y="419817"/>
                    <a:pt x="902724" y="409989"/>
                  </a:cubicBezTo>
                  <a:cubicBezTo>
                    <a:pt x="977291" y="396518"/>
                    <a:pt x="1048428" y="397321"/>
                    <a:pt x="1113854" y="414230"/>
                  </a:cubicBezTo>
                  <a:cubicBezTo>
                    <a:pt x="1184155" y="432145"/>
                    <a:pt x="1258677" y="446437"/>
                    <a:pt x="1333449" y="459938"/>
                  </a:cubicBezTo>
                  <a:cubicBezTo>
                    <a:pt x="1354772" y="463883"/>
                    <a:pt x="1385284" y="463304"/>
                    <a:pt x="1408608" y="458278"/>
                  </a:cubicBezTo>
                  <a:cubicBezTo>
                    <a:pt x="1483492" y="441930"/>
                    <a:pt x="1561495" y="427025"/>
                    <a:pt x="1630191" y="403061"/>
                  </a:cubicBezTo>
                  <a:cubicBezTo>
                    <a:pt x="1735315" y="366348"/>
                    <a:pt x="1840887" y="337881"/>
                    <a:pt x="1956289" y="332366"/>
                  </a:cubicBezTo>
                  <a:cubicBezTo>
                    <a:pt x="1986669" y="330865"/>
                    <a:pt x="2019100" y="336056"/>
                    <a:pt x="2042814" y="344002"/>
                  </a:cubicBezTo>
                  <a:cubicBezTo>
                    <a:pt x="2085261" y="358150"/>
                    <a:pt x="2126350" y="370413"/>
                    <a:pt x="2183420" y="369635"/>
                  </a:cubicBezTo>
                  <a:cubicBezTo>
                    <a:pt x="2235035" y="368879"/>
                    <a:pt x="2279659" y="405942"/>
                    <a:pt x="2269566" y="439859"/>
                  </a:cubicBezTo>
                  <a:cubicBezTo>
                    <a:pt x="2258267" y="478101"/>
                    <a:pt x="2277762" y="504964"/>
                    <a:pt x="2331129" y="524163"/>
                  </a:cubicBezTo>
                  <a:cubicBezTo>
                    <a:pt x="2352980" y="531807"/>
                    <a:pt x="2364861" y="546162"/>
                    <a:pt x="2385112" y="555357"/>
                  </a:cubicBezTo>
                  <a:cubicBezTo>
                    <a:pt x="2401860" y="562976"/>
                    <a:pt x="2421927" y="570875"/>
                    <a:pt x="2444033" y="572629"/>
                  </a:cubicBezTo>
                  <a:cubicBezTo>
                    <a:pt x="2483469" y="575878"/>
                    <a:pt x="2509763" y="584022"/>
                    <a:pt x="2525979" y="603233"/>
                  </a:cubicBezTo>
                  <a:cubicBezTo>
                    <a:pt x="2549282" y="631254"/>
                    <a:pt x="2578520" y="657481"/>
                    <a:pt x="2603911" y="684825"/>
                  </a:cubicBezTo>
                  <a:cubicBezTo>
                    <a:pt x="2618910" y="700624"/>
                    <a:pt x="2643515" y="707120"/>
                    <a:pt x="2678828" y="706990"/>
                  </a:cubicBezTo>
                  <a:cubicBezTo>
                    <a:pt x="2699243" y="707100"/>
                    <a:pt x="2725615" y="705603"/>
                    <a:pt x="2738094" y="711376"/>
                  </a:cubicBezTo>
                  <a:cubicBezTo>
                    <a:pt x="2805960" y="742855"/>
                    <a:pt x="2895980" y="733032"/>
                    <a:pt x="2983806" y="728243"/>
                  </a:cubicBezTo>
                  <a:cubicBezTo>
                    <a:pt x="2993929" y="727744"/>
                    <a:pt x="3004007" y="726871"/>
                    <a:pt x="3013997" y="725446"/>
                  </a:cubicBezTo>
                  <a:cubicBezTo>
                    <a:pt x="3136002" y="707474"/>
                    <a:pt x="3250133" y="713470"/>
                    <a:pt x="3364419" y="720577"/>
                  </a:cubicBezTo>
                  <a:cubicBezTo>
                    <a:pt x="3394563" y="722507"/>
                    <a:pt x="3428050" y="719807"/>
                    <a:pt x="3460521" y="717628"/>
                  </a:cubicBezTo>
                  <a:cubicBezTo>
                    <a:pt x="3545330" y="712137"/>
                    <a:pt x="3633314" y="698262"/>
                    <a:pt x="3710982" y="714182"/>
                  </a:cubicBezTo>
                  <a:cubicBezTo>
                    <a:pt x="3772122" y="726607"/>
                    <a:pt x="3825029" y="745116"/>
                    <a:pt x="3850961" y="778802"/>
                  </a:cubicBezTo>
                  <a:cubicBezTo>
                    <a:pt x="3868395" y="801427"/>
                    <a:pt x="3898481" y="813185"/>
                    <a:pt x="3946286" y="816372"/>
                  </a:cubicBezTo>
                  <a:cubicBezTo>
                    <a:pt x="3987480" y="819179"/>
                    <a:pt x="4025130" y="827781"/>
                    <a:pt x="4065132" y="832459"/>
                  </a:cubicBezTo>
                  <a:cubicBezTo>
                    <a:pt x="4086246" y="834922"/>
                    <a:pt x="4110400" y="838274"/>
                    <a:pt x="4132173" y="835167"/>
                  </a:cubicBezTo>
                  <a:cubicBezTo>
                    <a:pt x="4190358" y="826865"/>
                    <a:pt x="4249453" y="817300"/>
                    <a:pt x="4305858" y="804156"/>
                  </a:cubicBezTo>
                  <a:cubicBezTo>
                    <a:pt x="4334041" y="797490"/>
                    <a:pt x="4360739" y="782919"/>
                    <a:pt x="4382131" y="769481"/>
                  </a:cubicBezTo>
                  <a:cubicBezTo>
                    <a:pt x="4404161" y="755388"/>
                    <a:pt x="4425552" y="747047"/>
                    <a:pt x="4453289" y="752531"/>
                  </a:cubicBezTo>
                  <a:cubicBezTo>
                    <a:pt x="4522267" y="766292"/>
                    <a:pt x="4590589" y="780524"/>
                    <a:pt x="4657971" y="795835"/>
                  </a:cubicBezTo>
                  <a:cubicBezTo>
                    <a:pt x="4669645" y="798513"/>
                    <a:pt x="4675987" y="807238"/>
                    <a:pt x="4682399" y="813876"/>
                  </a:cubicBezTo>
                  <a:cubicBezTo>
                    <a:pt x="4712325" y="844914"/>
                    <a:pt x="4739115" y="876968"/>
                    <a:pt x="4771814" y="907046"/>
                  </a:cubicBezTo>
                  <a:cubicBezTo>
                    <a:pt x="4783117" y="917329"/>
                    <a:pt x="4807945" y="922850"/>
                    <a:pt x="4827520" y="929876"/>
                  </a:cubicBezTo>
                  <a:cubicBezTo>
                    <a:pt x="4833681" y="932206"/>
                    <a:pt x="4845543" y="931081"/>
                    <a:pt x="4849942" y="933851"/>
                  </a:cubicBezTo>
                  <a:cubicBezTo>
                    <a:pt x="4888949" y="959631"/>
                    <a:pt x="4951287" y="954890"/>
                    <a:pt x="5009626" y="957896"/>
                  </a:cubicBezTo>
                  <a:cubicBezTo>
                    <a:pt x="5059523" y="960407"/>
                    <a:pt x="5111928" y="960104"/>
                    <a:pt x="5158711" y="963814"/>
                  </a:cubicBezTo>
                  <a:cubicBezTo>
                    <a:pt x="5231307" y="969696"/>
                    <a:pt x="5298173" y="973751"/>
                    <a:pt x="5376427" y="963151"/>
                  </a:cubicBezTo>
                  <a:cubicBezTo>
                    <a:pt x="5408579" y="958754"/>
                    <a:pt x="5448461" y="970245"/>
                    <a:pt x="5475787" y="980508"/>
                  </a:cubicBezTo>
                  <a:cubicBezTo>
                    <a:pt x="5528518" y="1000363"/>
                    <a:pt x="5584839" y="1001958"/>
                    <a:pt x="5653401" y="987268"/>
                  </a:cubicBezTo>
                  <a:cubicBezTo>
                    <a:pt x="5676008" y="982341"/>
                    <a:pt x="5702558" y="984595"/>
                    <a:pt x="5726340" y="985357"/>
                  </a:cubicBezTo>
                  <a:cubicBezTo>
                    <a:pt x="5748643" y="985952"/>
                    <a:pt x="5770110" y="988364"/>
                    <a:pt x="5790563" y="991300"/>
                  </a:cubicBezTo>
                  <a:cubicBezTo>
                    <a:pt x="5815128" y="994969"/>
                    <a:pt x="5845522" y="996110"/>
                    <a:pt x="5860260" y="1004958"/>
                  </a:cubicBezTo>
                  <a:cubicBezTo>
                    <a:pt x="5906803" y="1032493"/>
                    <a:pt x="5977069" y="1037385"/>
                    <a:pt x="6042101" y="1036226"/>
                  </a:cubicBezTo>
                  <a:cubicBezTo>
                    <a:pt x="6128232" y="1034888"/>
                    <a:pt x="6222269" y="1027704"/>
                    <a:pt x="6301998" y="989138"/>
                  </a:cubicBezTo>
                  <a:cubicBezTo>
                    <a:pt x="6349672" y="965909"/>
                    <a:pt x="6396952" y="955198"/>
                    <a:pt x="6452025" y="968489"/>
                  </a:cubicBezTo>
                  <a:cubicBezTo>
                    <a:pt x="6489401" y="977695"/>
                    <a:pt x="6558002" y="960731"/>
                    <a:pt x="6589205" y="939474"/>
                  </a:cubicBezTo>
                  <a:cubicBezTo>
                    <a:pt x="6600499" y="931821"/>
                    <a:pt x="6612148" y="924116"/>
                    <a:pt x="6631069" y="911222"/>
                  </a:cubicBezTo>
                  <a:cubicBezTo>
                    <a:pt x="6674305" y="951313"/>
                    <a:pt x="6752346" y="944332"/>
                    <a:pt x="6828274" y="942941"/>
                  </a:cubicBezTo>
                  <a:cubicBezTo>
                    <a:pt x="6874780" y="942157"/>
                    <a:pt x="6889173" y="963896"/>
                    <a:pt x="6900803" y="984140"/>
                  </a:cubicBezTo>
                  <a:cubicBezTo>
                    <a:pt x="6921316" y="1020676"/>
                    <a:pt x="6959796" y="1032557"/>
                    <a:pt x="7034668" y="1018665"/>
                  </a:cubicBezTo>
                  <a:cubicBezTo>
                    <a:pt x="7117337" y="1003282"/>
                    <a:pt x="7199637" y="985309"/>
                    <a:pt x="7281067" y="966327"/>
                  </a:cubicBezTo>
                  <a:cubicBezTo>
                    <a:pt x="7332521" y="954266"/>
                    <a:pt x="7378029" y="936255"/>
                    <a:pt x="7412780" y="909206"/>
                  </a:cubicBezTo>
                  <a:cubicBezTo>
                    <a:pt x="7446535" y="882864"/>
                    <a:pt x="7455445" y="884046"/>
                    <a:pt x="7500327" y="894826"/>
                  </a:cubicBezTo>
                  <a:cubicBezTo>
                    <a:pt x="7552743" y="907363"/>
                    <a:pt x="7606735" y="918164"/>
                    <a:pt x="7662324" y="927415"/>
                  </a:cubicBezTo>
                  <a:cubicBezTo>
                    <a:pt x="7679867" y="930387"/>
                    <a:pt x="7704114" y="926740"/>
                    <a:pt x="7725334" y="924844"/>
                  </a:cubicBezTo>
                  <a:cubicBezTo>
                    <a:pt x="7761320" y="921787"/>
                    <a:pt x="7798617" y="920242"/>
                    <a:pt x="7833279" y="913031"/>
                  </a:cubicBezTo>
                  <a:cubicBezTo>
                    <a:pt x="7866516" y="906023"/>
                    <a:pt x="7898634" y="893700"/>
                    <a:pt x="7928605" y="881683"/>
                  </a:cubicBezTo>
                  <a:cubicBezTo>
                    <a:pt x="8012311" y="848025"/>
                    <a:pt x="8088138" y="810205"/>
                    <a:pt x="8146597" y="762968"/>
                  </a:cubicBezTo>
                  <a:cubicBezTo>
                    <a:pt x="8154091" y="756800"/>
                    <a:pt x="8170249" y="752606"/>
                    <a:pt x="8183577" y="749005"/>
                  </a:cubicBezTo>
                  <a:cubicBezTo>
                    <a:pt x="8205312" y="743071"/>
                    <a:pt x="8227788" y="737222"/>
                    <a:pt x="8250224" y="733642"/>
                  </a:cubicBezTo>
                  <a:cubicBezTo>
                    <a:pt x="8359189" y="716209"/>
                    <a:pt x="8441164" y="678078"/>
                    <a:pt x="8505929" y="626542"/>
                  </a:cubicBezTo>
                  <a:cubicBezTo>
                    <a:pt x="8524585" y="611796"/>
                    <a:pt x="8540107" y="608259"/>
                    <a:pt x="8564194" y="618796"/>
                  </a:cubicBezTo>
                  <a:cubicBezTo>
                    <a:pt x="8592162" y="631043"/>
                    <a:pt x="8628032" y="619507"/>
                    <a:pt x="8660705" y="611069"/>
                  </a:cubicBezTo>
                  <a:cubicBezTo>
                    <a:pt x="8694442" y="602479"/>
                    <a:pt x="8728514" y="593651"/>
                    <a:pt x="8762255" y="585060"/>
                  </a:cubicBezTo>
                  <a:cubicBezTo>
                    <a:pt x="8787227" y="578855"/>
                    <a:pt x="8811899" y="573069"/>
                    <a:pt x="8836439" y="566358"/>
                  </a:cubicBezTo>
                  <a:cubicBezTo>
                    <a:pt x="8912856" y="545447"/>
                    <a:pt x="8983243" y="538425"/>
                    <a:pt x="9050728" y="559575"/>
                  </a:cubicBezTo>
                  <a:cubicBezTo>
                    <a:pt x="9102219" y="575830"/>
                    <a:pt x="9164950" y="573868"/>
                    <a:pt x="9229627" y="557464"/>
                  </a:cubicBezTo>
                  <a:cubicBezTo>
                    <a:pt x="9237706" y="555368"/>
                    <a:pt x="9247529" y="550190"/>
                    <a:pt x="9253451" y="550855"/>
                  </a:cubicBezTo>
                  <a:cubicBezTo>
                    <a:pt x="9342568" y="560232"/>
                    <a:pt x="9405310" y="512383"/>
                    <a:pt x="9484214" y="498671"/>
                  </a:cubicBezTo>
                  <a:cubicBezTo>
                    <a:pt x="9519035" y="492570"/>
                    <a:pt x="9552778" y="473783"/>
                    <a:pt x="9582633" y="458384"/>
                  </a:cubicBezTo>
                  <a:cubicBezTo>
                    <a:pt x="9623689" y="437231"/>
                    <a:pt x="9660183" y="417297"/>
                    <a:pt x="9719670" y="415607"/>
                  </a:cubicBezTo>
                  <a:cubicBezTo>
                    <a:pt x="9779189" y="414101"/>
                    <a:pt x="9830940" y="393878"/>
                    <a:pt x="9871784" y="366147"/>
                  </a:cubicBezTo>
                  <a:cubicBezTo>
                    <a:pt x="9903014" y="345075"/>
                    <a:pt x="9939570" y="338349"/>
                    <a:pt x="9984494" y="336660"/>
                  </a:cubicBezTo>
                  <a:cubicBezTo>
                    <a:pt x="10040642" y="334503"/>
                    <a:pt x="10098165" y="326674"/>
                    <a:pt x="10154708" y="322193"/>
                  </a:cubicBezTo>
                  <a:cubicBezTo>
                    <a:pt x="10166953" y="321201"/>
                    <a:pt x="10182669" y="321603"/>
                    <a:pt x="10190446" y="325025"/>
                  </a:cubicBezTo>
                  <a:cubicBezTo>
                    <a:pt x="10285769" y="367692"/>
                    <a:pt x="10408999" y="350677"/>
                    <a:pt x="10530736" y="335953"/>
                  </a:cubicBezTo>
                  <a:cubicBezTo>
                    <a:pt x="10604506" y="327127"/>
                    <a:pt x="10678397" y="316584"/>
                    <a:pt x="10752157" y="305117"/>
                  </a:cubicBezTo>
                  <a:cubicBezTo>
                    <a:pt x="10777120" y="301365"/>
                    <a:pt x="10803110" y="294636"/>
                    <a:pt x="10824452" y="285927"/>
                  </a:cubicBezTo>
                  <a:cubicBezTo>
                    <a:pt x="10868837" y="267698"/>
                    <a:pt x="10909147" y="246465"/>
                    <a:pt x="10953152" y="228102"/>
                  </a:cubicBezTo>
                  <a:cubicBezTo>
                    <a:pt x="10969622" y="221030"/>
                    <a:pt x="10991730" y="217688"/>
                    <a:pt x="11011614" y="214096"/>
                  </a:cubicBezTo>
                  <a:cubicBezTo>
                    <a:pt x="11046743" y="207573"/>
                    <a:pt x="11086641" y="206412"/>
                    <a:pt x="11116031" y="195421"/>
                  </a:cubicBezTo>
                  <a:cubicBezTo>
                    <a:pt x="11192467" y="166956"/>
                    <a:pt x="11266913" y="160299"/>
                    <a:pt x="11344303" y="166629"/>
                  </a:cubicBezTo>
                  <a:cubicBezTo>
                    <a:pt x="11452657" y="175527"/>
                    <a:pt x="11551626" y="159519"/>
                    <a:pt x="11639050" y="108526"/>
                  </a:cubicBezTo>
                  <a:cubicBezTo>
                    <a:pt x="11678385" y="85543"/>
                    <a:pt x="11720243" y="87879"/>
                    <a:pt x="11757532" y="96530"/>
                  </a:cubicBezTo>
                  <a:cubicBezTo>
                    <a:pt x="11800499" y="106640"/>
                    <a:pt x="11840704" y="105056"/>
                    <a:pt x="11885799" y="86728"/>
                  </a:cubicBezTo>
                  <a:cubicBezTo>
                    <a:pt x="11895784" y="82659"/>
                    <a:pt x="11910604" y="81867"/>
                    <a:pt x="11922874" y="81060"/>
                  </a:cubicBezTo>
                  <a:cubicBezTo>
                    <a:pt x="11992783" y="75806"/>
                    <a:pt x="12063500" y="73647"/>
                    <a:pt x="12115331" y="33587"/>
                  </a:cubicBezTo>
                  <a:cubicBezTo>
                    <a:pt x="12125500" y="25715"/>
                    <a:pt x="12143693" y="20477"/>
                    <a:pt x="12158080" y="14081"/>
                  </a:cubicBezTo>
                  <a:close/>
                </a:path>
              </a:pathLst>
            </a:custGeom>
            <a:blipFill dpi="0" rotWithShape="1">
              <a:blip r:embed="rId7">
                <a:alphaModFix amt="57000"/>
                <a:extLst>
                  <a:ext uri="{28A0092B-C50C-407E-A947-70E740481C1C}">
                    <a14:useLocalDpi xmlns:a14="http://schemas.microsoft.com/office/drawing/2010/main" val="0"/>
                  </a:ext>
                </a:extLst>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Tree>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Title 5">
            <a:extLst>
              <a:ext uri="{FF2B5EF4-FFF2-40B4-BE49-F238E27FC236}">
                <a16:creationId xmlns:a16="http://schemas.microsoft.com/office/drawing/2014/main" id="{EE85BC65-9845-63F0-5E0F-0B87AA79DDEA}"/>
              </a:ext>
            </a:extLst>
          </p:cNvPr>
          <p:cNvSpPr txBox="1">
            <a:spLocks/>
          </p:cNvSpPr>
          <p:nvPr/>
        </p:nvSpPr>
        <p:spPr>
          <a:xfrm>
            <a:off x="281941" y="107034"/>
            <a:ext cx="7505699" cy="1744625"/>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panose="020F0502020204030204"/>
                <a:ea typeface="+mj-ea"/>
                <a:cs typeface="+mj-cs"/>
              </a:rPr>
              <a:t>Deepwater Horizon/Oil Spill Response</a:t>
            </a:r>
          </a:p>
        </p:txBody>
      </p:sp>
      <p:sp>
        <p:nvSpPr>
          <p:cNvPr id="6" name="TextBox 5">
            <a:extLst>
              <a:ext uri="{FF2B5EF4-FFF2-40B4-BE49-F238E27FC236}">
                <a16:creationId xmlns:a16="http://schemas.microsoft.com/office/drawing/2014/main" id="{3A40F578-05F9-A277-FBC1-C7B705CC5728}"/>
              </a:ext>
            </a:extLst>
          </p:cNvPr>
          <p:cNvSpPr txBox="1"/>
          <p:nvPr/>
        </p:nvSpPr>
        <p:spPr>
          <a:xfrm>
            <a:off x="114127" y="2489744"/>
            <a:ext cx="11835418" cy="4047262"/>
          </a:xfrm>
          <a:prstGeom prst="rect">
            <a:avLst/>
          </a:prstGeom>
          <a:noFill/>
        </p:spPr>
        <p:txBody>
          <a:bodyPr wrap="square">
            <a:spAutoFit/>
          </a:bodyPr>
          <a:lstStyle/>
          <a:p>
            <a:pPr algn="l">
              <a:spcAft>
                <a:spcPts val="1800"/>
              </a:spcAft>
            </a:pPr>
            <a:r>
              <a:rPr lang="en-US" sz="2200" dirty="0">
                <a:solidFill>
                  <a:srgbClr val="002060"/>
                </a:solidFill>
              </a:rPr>
              <a:t>Gulf of Mexico is one of the world's most ecologically rich areas and provides habitat for a great diversity of fish, birds, mammals, reptiles and other wildlife. Many species of wildlife, including some that are threatened or endangered, live along the Gulf Coast and have been affected by the oil spill. DOI and its bureaus have responsibility for a spectrum of natural resources in the Gulf that will be impacted by the oil spill, including National Wildlife Refuges, National Park units, migratory birds, and threatened and endangered species, such as manatees, and sea turtles.</a:t>
            </a:r>
          </a:p>
          <a:p>
            <a:pPr>
              <a:spcAft>
                <a:spcPts val="1800"/>
              </a:spcAft>
            </a:pPr>
            <a:r>
              <a:rPr lang="en-US" sz="2200" dirty="0">
                <a:solidFill>
                  <a:srgbClr val="002060"/>
                </a:solidFill>
              </a:rPr>
              <a:t>The Department manages 36 national wildlife refuges and eight national park units along the Gulf Coast from Texas to Florida's peninsula that cover nearly three million acres of pristine freshwater, tidal and terrestrial habitats. There are 38 federally-listed species protected under the Endangered Species Act along the Gulf Coast for which the Service and National Oceanic and Atmospheric Administration (NOAA) Fisheries are concerned about relative to this spill, and 29 of those are endangered.</a:t>
            </a:r>
            <a:endParaRPr lang="en-US" sz="2200" b="0" i="0" dirty="0">
              <a:solidFill>
                <a:srgbClr val="002060"/>
              </a:solidFill>
              <a:effectLst/>
            </a:endParaRPr>
          </a:p>
        </p:txBody>
      </p:sp>
    </p:spTree>
    <p:extLst>
      <p:ext uri="{BB962C8B-B14F-4D97-AF65-F5344CB8AC3E}">
        <p14:creationId xmlns:p14="http://schemas.microsoft.com/office/powerpoint/2010/main" val="217242305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Title 5">
            <a:extLst>
              <a:ext uri="{FF2B5EF4-FFF2-40B4-BE49-F238E27FC236}">
                <a16:creationId xmlns:a16="http://schemas.microsoft.com/office/drawing/2014/main" id="{EE85BC65-9845-63F0-5E0F-0B87AA79DDEA}"/>
              </a:ext>
            </a:extLst>
          </p:cNvPr>
          <p:cNvSpPr txBox="1">
            <a:spLocks/>
          </p:cNvSpPr>
          <p:nvPr/>
        </p:nvSpPr>
        <p:spPr>
          <a:xfrm>
            <a:off x="288560" y="212702"/>
            <a:ext cx="7505699" cy="1744625"/>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panose="020F0502020204030204"/>
                <a:ea typeface="+mj-ea"/>
                <a:cs typeface="+mj-cs"/>
              </a:rPr>
              <a:t>Deepwater Horizon/Oil Spill Response</a:t>
            </a:r>
          </a:p>
        </p:txBody>
      </p:sp>
      <p:sp>
        <p:nvSpPr>
          <p:cNvPr id="6" name="TextBox 5">
            <a:extLst>
              <a:ext uri="{FF2B5EF4-FFF2-40B4-BE49-F238E27FC236}">
                <a16:creationId xmlns:a16="http://schemas.microsoft.com/office/drawing/2014/main" id="{3A40F578-05F9-A277-FBC1-C7B705CC5728}"/>
              </a:ext>
            </a:extLst>
          </p:cNvPr>
          <p:cNvSpPr txBox="1"/>
          <p:nvPr/>
        </p:nvSpPr>
        <p:spPr>
          <a:xfrm>
            <a:off x="167640" y="2185023"/>
            <a:ext cx="11879580" cy="4339650"/>
          </a:xfrm>
          <a:prstGeom prst="rect">
            <a:avLst/>
          </a:prstGeom>
          <a:noFill/>
        </p:spPr>
        <p:txBody>
          <a:bodyPr wrap="square">
            <a:spAutoFit/>
          </a:bodyPr>
          <a:lstStyle/>
          <a:p>
            <a:pPr algn="l"/>
            <a:endParaRPr lang="en-US" sz="1200" b="0" i="0" dirty="0">
              <a:solidFill>
                <a:srgbClr val="002060"/>
              </a:solidFill>
              <a:effectLst/>
            </a:endParaRPr>
          </a:p>
          <a:p>
            <a:pPr algn="l"/>
            <a:r>
              <a:rPr lang="en-US" sz="2200" dirty="0">
                <a:solidFill>
                  <a:srgbClr val="002060"/>
                </a:solidFill>
              </a:rPr>
              <a:t>Approximately 1,000 miles of shoreline have been impacted, affecting approximately 275 miles of Department of the Interior lands is experiencing moderate to heavy oil impacts.  Nearly 500 miles of shoreline is experiencing light to trace oil impacts in Louisiana, Mississippi, Alabama, and Florida.</a:t>
            </a:r>
          </a:p>
          <a:p>
            <a:pPr algn="l"/>
            <a:endParaRPr lang="en-US" sz="2200" dirty="0">
              <a:solidFill>
                <a:srgbClr val="002060"/>
              </a:solidFill>
            </a:endParaRPr>
          </a:p>
          <a:p>
            <a:pPr algn="l"/>
            <a:r>
              <a:rPr lang="en-US" sz="2200" dirty="0">
                <a:solidFill>
                  <a:srgbClr val="002060"/>
                </a:solidFill>
              </a:rPr>
              <a:t>To give you a sense of the ecological value of these coastal habitats, consider that the northern Gulf Coast is home to one of every four Laughing Gulls. Nearly half of the southeastern population of Brown Pelicans – lives along the northern Gulf Coast and generally nests on protected coastal islands. The Brown Pelican was taken off the endangered species list along the Gulf Coast prior to the oil spill. More than 35 percent of the southeastern populations of Royal Terns and Least Terns rely on northern Gulf Coast habitats as well.</a:t>
            </a:r>
          </a:p>
          <a:p>
            <a:pPr algn="l"/>
            <a:endParaRPr lang="en-US" sz="2200" dirty="0">
              <a:solidFill>
                <a:srgbClr val="002060"/>
              </a:solidFill>
            </a:endParaRPr>
          </a:p>
          <a:p>
            <a:pPr algn="l"/>
            <a:r>
              <a:rPr lang="en-US" sz="2200" dirty="0">
                <a:solidFill>
                  <a:srgbClr val="002060"/>
                </a:solidFill>
              </a:rPr>
              <a:t>The impacts so far have been significant.</a:t>
            </a:r>
          </a:p>
        </p:txBody>
      </p:sp>
    </p:spTree>
    <p:extLst>
      <p:ext uri="{BB962C8B-B14F-4D97-AF65-F5344CB8AC3E}">
        <p14:creationId xmlns:p14="http://schemas.microsoft.com/office/powerpoint/2010/main" val="406189118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53" name="Straight Connector 52">
            <a:extLst>
              <a:ext uri="{FF2B5EF4-FFF2-40B4-BE49-F238E27FC236}">
                <a16:creationId xmlns:a16="http://schemas.microsoft.com/office/drawing/2014/main" id="{1503BFE4-729B-D9D0-C17B-501E6AF112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65140"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FEE07A6A-A5DE-A92D-D4E3-59AF02446BD6}"/>
              </a:ext>
            </a:extLst>
          </p:cNvPr>
          <p:cNvSpPr txBox="1"/>
          <p:nvPr/>
        </p:nvSpPr>
        <p:spPr>
          <a:xfrm>
            <a:off x="145473" y="1780441"/>
            <a:ext cx="6955930" cy="4979345"/>
          </a:xfrm>
          <a:prstGeom prst="rect">
            <a:avLst/>
          </a:prstGeom>
        </p:spPr>
        <p:txBody>
          <a:bodyPr vert="horz" lIns="91440" tIns="45720" rIns="91440" bIns="45720" rtlCol="0">
            <a:normAutofit/>
          </a:bodyPr>
          <a:lstStyle/>
          <a:p>
            <a:pPr marL="342900" indent="-342900">
              <a:lnSpc>
                <a:spcPct val="110000"/>
              </a:lnSpc>
              <a:spcAft>
                <a:spcPts val="600"/>
              </a:spcAft>
              <a:buFont typeface="Wingdings" panose="05000000000000000000" pitchFamily="2" charset="2"/>
              <a:buChar char="§"/>
            </a:pPr>
            <a:r>
              <a:rPr lang="en-US" sz="2000" dirty="0">
                <a:solidFill>
                  <a:srgbClr val="002060"/>
                </a:solidFill>
              </a:rPr>
              <a:t>FWS R4 Spill Strike Team at full activation within 96 hours.</a:t>
            </a:r>
          </a:p>
          <a:p>
            <a:pPr marL="342900" indent="-342900">
              <a:lnSpc>
                <a:spcPct val="110000"/>
              </a:lnSpc>
              <a:spcAft>
                <a:spcPts val="600"/>
              </a:spcAft>
              <a:buFont typeface="Wingdings" panose="05000000000000000000" pitchFamily="2" charset="2"/>
              <a:buChar char="§"/>
            </a:pPr>
            <a:r>
              <a:rPr lang="en-US" sz="2000" b="0" i="0" dirty="0">
                <a:solidFill>
                  <a:srgbClr val="002060"/>
                </a:solidFill>
                <a:effectLst/>
              </a:rPr>
              <a:t>There were over 3,447 FWS responders throughout the response.</a:t>
            </a:r>
          </a:p>
          <a:p>
            <a:pPr marL="342900" indent="-342900">
              <a:lnSpc>
                <a:spcPct val="110000"/>
              </a:lnSpc>
              <a:spcAft>
                <a:spcPts val="600"/>
              </a:spcAft>
              <a:buFont typeface="Wingdings" panose="05000000000000000000" pitchFamily="2" charset="2"/>
              <a:buChar char="§"/>
            </a:pPr>
            <a:r>
              <a:rPr lang="en-US" sz="2000" b="0" i="0" dirty="0">
                <a:solidFill>
                  <a:srgbClr val="002060"/>
                </a:solidFill>
                <a:effectLst/>
              </a:rPr>
              <a:t>Examples of field operations directly involving FWS, NPS, and USGS staff included:</a:t>
            </a:r>
          </a:p>
          <a:p>
            <a:pPr marL="460375" lvl="1" indent="-228600">
              <a:lnSpc>
                <a:spcPct val="110000"/>
              </a:lnSpc>
              <a:spcAft>
                <a:spcPts val="600"/>
              </a:spcAft>
              <a:buFont typeface="Arial" panose="020B0604020202020204" pitchFamily="34" charset="0"/>
              <a:buChar char="•"/>
            </a:pPr>
            <a:r>
              <a:rPr lang="en-US" sz="2000" b="0" i="0" dirty="0">
                <a:solidFill>
                  <a:srgbClr val="002060"/>
                </a:solidFill>
                <a:effectLst/>
              </a:rPr>
              <a:t>Helped deploy and maintain almost 2 million feet of containment boom, with the goal of protecting the most sensitive areas.</a:t>
            </a:r>
          </a:p>
          <a:p>
            <a:pPr marL="460375" lvl="1" indent="-228600">
              <a:lnSpc>
                <a:spcPct val="110000"/>
              </a:lnSpc>
              <a:spcAft>
                <a:spcPts val="600"/>
              </a:spcAft>
              <a:buFont typeface="Arial" panose="020B0604020202020204" pitchFamily="34" charset="0"/>
              <a:buChar char="•"/>
            </a:pPr>
            <a:r>
              <a:rPr lang="en-US" sz="2000" b="0" i="0" dirty="0">
                <a:solidFill>
                  <a:srgbClr val="002060"/>
                </a:solidFill>
                <a:effectLst/>
              </a:rPr>
              <a:t>Engaging in multiple over flights to survey for birds, manatees and other wildlife along the coasts.</a:t>
            </a:r>
          </a:p>
          <a:p>
            <a:pPr marL="460375" lvl="1" indent="-228600">
              <a:lnSpc>
                <a:spcPct val="110000"/>
              </a:lnSpc>
              <a:spcAft>
                <a:spcPts val="600"/>
              </a:spcAft>
              <a:buFont typeface="Arial" panose="020B0604020202020204" pitchFamily="34" charset="0"/>
              <a:buChar char="•"/>
            </a:pPr>
            <a:r>
              <a:rPr lang="en-US" sz="2000" b="0" i="0" dirty="0">
                <a:solidFill>
                  <a:srgbClr val="002060"/>
                </a:solidFill>
                <a:effectLst/>
              </a:rPr>
              <a:t>Conducting Natural Resource Damage pre/during/post assessments and conducting beach surveys to monitor sea turtle nests and developed protocols for cleanup crews </a:t>
            </a:r>
          </a:p>
          <a:p>
            <a:pPr marL="460375" lvl="1" indent="-228600">
              <a:lnSpc>
                <a:spcPct val="110000"/>
              </a:lnSpc>
              <a:spcAft>
                <a:spcPts val="600"/>
              </a:spcAft>
              <a:buFont typeface="Arial" panose="020B0604020202020204" pitchFamily="34" charset="0"/>
              <a:buChar char="•"/>
            </a:pPr>
            <a:endParaRPr lang="en-US" sz="2000" b="0" i="0" dirty="0">
              <a:solidFill>
                <a:srgbClr val="002060"/>
              </a:solidFill>
              <a:effectLst/>
            </a:endParaRPr>
          </a:p>
        </p:txBody>
      </p:sp>
      <p:pic>
        <p:nvPicPr>
          <p:cNvPr id="2" name="Content Placeholder 6" descr="IMG_0610.jpg">
            <a:extLst>
              <a:ext uri="{FF2B5EF4-FFF2-40B4-BE49-F238E27FC236}">
                <a16:creationId xmlns:a16="http://schemas.microsoft.com/office/drawing/2014/main" id="{0E6E6497-BE39-9AC7-F0F1-393BBFAE010D}"/>
              </a:ext>
            </a:extLst>
          </p:cNvPr>
          <p:cNvPicPr>
            <a:picLocks noChangeAspect="1"/>
          </p:cNvPicPr>
          <p:nvPr/>
        </p:nvPicPr>
        <p:blipFill rotWithShape="1">
          <a:blip r:embed="rId3" cstate="screen">
            <a:extLst>
              <a:ext uri="{28A0092B-C50C-407E-A947-70E740481C1C}">
                <a14:useLocalDpi xmlns:a14="http://schemas.microsoft.com/office/drawing/2010/main" val="0"/>
              </a:ext>
            </a:extLst>
          </a:blip>
          <a:srcRect r="-1"/>
          <a:stretch/>
        </p:blipFill>
        <p:spPr>
          <a:xfrm>
            <a:off x="7233901" y="1"/>
            <a:ext cx="4958089" cy="3429000"/>
          </a:xfrm>
          <a:prstGeom prst="rect">
            <a:avLst/>
          </a:prstGeom>
        </p:spPr>
      </p:pic>
      <p:sp>
        <p:nvSpPr>
          <p:cNvPr id="5" name="TextBox 4">
            <a:extLst>
              <a:ext uri="{FF2B5EF4-FFF2-40B4-BE49-F238E27FC236}">
                <a16:creationId xmlns:a16="http://schemas.microsoft.com/office/drawing/2014/main" id="{D77F993E-A703-7195-1C1E-A489802A7456}"/>
              </a:ext>
            </a:extLst>
          </p:cNvPr>
          <p:cNvSpPr txBox="1"/>
          <p:nvPr/>
        </p:nvSpPr>
        <p:spPr>
          <a:xfrm>
            <a:off x="762000" y="695985"/>
            <a:ext cx="1083733" cy="399618"/>
          </a:xfrm>
          <a:prstGeom prst="rect">
            <a:avLst/>
          </a:prstGeom>
          <a:solidFill>
            <a:schemeClr val="bg1"/>
          </a:solidFill>
        </p:spPr>
        <p:txBody>
          <a:bodyPr wrap="square" rtlCol="0">
            <a:spAutoFit/>
          </a:bodyPr>
          <a:lstStyle/>
          <a:p>
            <a:endParaRPr lang="en-US" dirty="0"/>
          </a:p>
        </p:txBody>
      </p:sp>
      <p:sp>
        <p:nvSpPr>
          <p:cNvPr id="4" name="Title 5">
            <a:extLst>
              <a:ext uri="{FF2B5EF4-FFF2-40B4-BE49-F238E27FC236}">
                <a16:creationId xmlns:a16="http://schemas.microsoft.com/office/drawing/2014/main" id="{EE85BC65-9845-63F0-5E0F-0B87AA79DDEA}"/>
              </a:ext>
            </a:extLst>
          </p:cNvPr>
          <p:cNvSpPr txBox="1">
            <a:spLocks/>
          </p:cNvSpPr>
          <p:nvPr/>
        </p:nvSpPr>
        <p:spPr>
          <a:xfrm>
            <a:off x="145472" y="98215"/>
            <a:ext cx="6955929" cy="1507066"/>
          </a:xfrm>
          <a:prstGeom prst="rect">
            <a:avLst/>
          </a:prstGeom>
          <a:solidFill>
            <a:schemeClr val="accent1">
              <a:lumMod val="40000"/>
              <a:lumOff val="60000"/>
            </a:schemeClr>
          </a:solidFill>
          <a:scene3d>
            <a:camera prst="orthographicFront"/>
            <a:lightRig rig="threePt" dir="t"/>
          </a:scene3d>
          <a:sp3d>
            <a:bevelT w="171450" prst="softRound"/>
          </a:sp3d>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fontAlgn="auto">
              <a:spcAft>
                <a:spcPts val="600"/>
              </a:spcAft>
              <a:buClrTx/>
              <a:buSzTx/>
              <a:tabLst/>
              <a:defRPr/>
            </a:pPr>
            <a:r>
              <a:rPr kumimoji="0" lang="en-US" b="1" i="0" u="none" strike="noStrike" kern="1200" cap="none" spc="0" normalizeH="0" baseline="0" noProof="0" dirty="0">
                <a:ln>
                  <a:noFill/>
                </a:ln>
                <a:solidFill>
                  <a:srgbClr val="002060"/>
                </a:solidFill>
                <a:effectLst/>
                <a:uLnTx/>
                <a:uFillTx/>
                <a:latin typeface="+mn-lt"/>
                <a:ea typeface="+mj-ea"/>
                <a:cs typeface="+mj-cs"/>
              </a:rPr>
              <a:t>Deepwater Horizon/Oil Spill Response</a:t>
            </a:r>
          </a:p>
        </p:txBody>
      </p:sp>
      <p:pic>
        <p:nvPicPr>
          <p:cNvPr id="6" name="Picture 5" descr="4280">
            <a:extLst>
              <a:ext uri="{FF2B5EF4-FFF2-40B4-BE49-F238E27FC236}">
                <a16:creationId xmlns:a16="http://schemas.microsoft.com/office/drawing/2014/main" id="{0034A430-4189-6B60-ACB6-B8C04D584742}"/>
              </a:ext>
            </a:extLst>
          </p:cNvPr>
          <p:cNvPicPr>
            <a:picLocks noChangeAspect="1" noChangeArrowheads="1"/>
          </p:cNvPicPr>
          <p:nvPr/>
        </p:nvPicPr>
        <p:blipFill>
          <a:blip r:embed="rId4" cstate="screen">
            <a:extLst>
              <a:ext uri="{28A0092B-C50C-407E-A947-70E740481C1C}">
                <a14:useLocalDpi xmlns:a14="http://schemas.microsoft.com/office/drawing/2010/main" val="0"/>
              </a:ext>
            </a:extLst>
          </a:blip>
          <a:srcRect/>
          <a:stretch>
            <a:fillRect/>
          </a:stretch>
        </p:blipFill>
        <p:spPr>
          <a:xfrm>
            <a:off x="7233900" y="3478158"/>
            <a:ext cx="4958100" cy="3377760"/>
          </a:xfrm>
          <a:prstGeom prst="rect">
            <a:avLst/>
          </a:prstGeom>
          <a:noFill/>
          <a:ln>
            <a:solidFill>
              <a:sysClr val="windowText" lastClr="000000"/>
            </a:solidFill>
          </a:ln>
        </p:spPr>
      </p:pic>
    </p:spTree>
    <p:extLst>
      <p:ext uri="{BB962C8B-B14F-4D97-AF65-F5344CB8AC3E}">
        <p14:creationId xmlns:p14="http://schemas.microsoft.com/office/powerpoint/2010/main" val="348515924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61534264-0D77-5BCC-BA9C-E9D9EBFAB1DE}"/>
              </a:ext>
            </a:extLst>
          </p:cNvPr>
          <p:cNvSpPr txBox="1"/>
          <p:nvPr/>
        </p:nvSpPr>
        <p:spPr>
          <a:xfrm>
            <a:off x="154575" y="2351961"/>
            <a:ext cx="11882850" cy="4185761"/>
          </a:xfrm>
          <a:prstGeom prst="rect">
            <a:avLst/>
          </a:prstGeom>
          <a:noFill/>
        </p:spPr>
        <p:txBody>
          <a:bodyPr wrap="square">
            <a:spAutoFit/>
          </a:bodyPr>
          <a:lstStyle/>
          <a:p>
            <a:pPr>
              <a:spcAft>
                <a:spcPts val="1200"/>
              </a:spcAft>
            </a:pPr>
            <a:r>
              <a:rPr lang="en-US" sz="2400" dirty="0">
                <a:solidFill>
                  <a:srgbClr val="002060"/>
                </a:solidFill>
              </a:rPr>
              <a:t>The Service has a responsibility to the public, including our partners, to ensure meaningful conservation outcomes for our shared fish and wildlife goals.  While the conservation needs of the Gulf of Mexico are daunting, collectively FWS has the potential to significantly advance Gulf restoration and provide ecological and economic benefits to the American public. </a:t>
            </a:r>
          </a:p>
          <a:p>
            <a:pPr marL="342900" indent="-342900">
              <a:spcAft>
                <a:spcPts val="1200"/>
              </a:spcAft>
              <a:buFont typeface="Wingdings" panose="05000000000000000000" pitchFamily="2" charset="2"/>
              <a:buChar char="§"/>
            </a:pPr>
            <a:r>
              <a:rPr lang="en-US" sz="2400" dirty="0">
                <a:solidFill>
                  <a:srgbClr val="002060"/>
                </a:solidFill>
              </a:rPr>
              <a:t>Restore and conserve habitat</a:t>
            </a:r>
          </a:p>
          <a:p>
            <a:pPr marL="342900" indent="-342900">
              <a:spcAft>
                <a:spcPts val="1200"/>
              </a:spcAft>
              <a:buFont typeface="Wingdings" panose="05000000000000000000" pitchFamily="2" charset="2"/>
              <a:buChar char="§"/>
            </a:pPr>
            <a:r>
              <a:rPr lang="en-US" sz="2400" dirty="0">
                <a:solidFill>
                  <a:srgbClr val="002060"/>
                </a:solidFill>
              </a:rPr>
              <a:t>Restore water quality</a:t>
            </a:r>
          </a:p>
          <a:p>
            <a:pPr marL="342900" indent="-342900">
              <a:spcAft>
                <a:spcPts val="1200"/>
              </a:spcAft>
              <a:buFont typeface="Wingdings" panose="05000000000000000000" pitchFamily="2" charset="2"/>
              <a:buChar char="§"/>
            </a:pPr>
            <a:r>
              <a:rPr lang="en-US" sz="2400" dirty="0">
                <a:solidFill>
                  <a:srgbClr val="002060"/>
                </a:solidFill>
              </a:rPr>
              <a:t>Replenish and protect living coastal and marine species</a:t>
            </a:r>
          </a:p>
          <a:p>
            <a:pPr marL="342900" indent="-342900">
              <a:spcAft>
                <a:spcPts val="1200"/>
              </a:spcAft>
              <a:buFont typeface="Wingdings" panose="05000000000000000000" pitchFamily="2" charset="2"/>
              <a:buChar char="§"/>
            </a:pPr>
            <a:r>
              <a:rPr lang="en-US" sz="2400" dirty="0">
                <a:solidFill>
                  <a:srgbClr val="002060"/>
                </a:solidFill>
              </a:rPr>
              <a:t>Enhance community resilience</a:t>
            </a:r>
          </a:p>
          <a:p>
            <a:pPr marL="342900" indent="-342900">
              <a:spcAft>
                <a:spcPts val="1200"/>
              </a:spcAft>
              <a:buFont typeface="Wingdings" panose="05000000000000000000" pitchFamily="2" charset="2"/>
              <a:buChar char="§"/>
            </a:pPr>
            <a:r>
              <a:rPr lang="en-US" sz="2400" dirty="0">
                <a:solidFill>
                  <a:srgbClr val="002060"/>
                </a:solidFill>
              </a:rPr>
              <a:t>Restore and revitalize the Gulf economy</a:t>
            </a:r>
          </a:p>
        </p:txBody>
      </p:sp>
      <p:sp>
        <p:nvSpPr>
          <p:cNvPr id="4" name="Title 5">
            <a:extLst>
              <a:ext uri="{FF2B5EF4-FFF2-40B4-BE49-F238E27FC236}">
                <a16:creationId xmlns:a16="http://schemas.microsoft.com/office/drawing/2014/main" id="{EE85BC65-9845-63F0-5E0F-0B87AA79DDEA}"/>
              </a:ext>
            </a:extLst>
          </p:cNvPr>
          <p:cNvSpPr txBox="1">
            <a:spLocks/>
          </p:cNvSpPr>
          <p:nvPr/>
        </p:nvSpPr>
        <p:spPr>
          <a:xfrm>
            <a:off x="281941" y="107035"/>
            <a:ext cx="7505699" cy="1700984"/>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en-US" b="1" kern="1200" dirty="0">
                <a:solidFill>
                  <a:schemeClr val="bg1"/>
                </a:solidFill>
                <a:latin typeface="+mn-lt"/>
                <a:ea typeface="+mj-ea"/>
                <a:cs typeface="+mj-cs"/>
              </a:rPr>
              <a:t>Deepwater Horizon/Oil Spill Response Continued in 2024</a:t>
            </a:r>
          </a:p>
        </p:txBody>
      </p:sp>
    </p:spTree>
    <p:extLst>
      <p:ext uri="{BB962C8B-B14F-4D97-AF65-F5344CB8AC3E}">
        <p14:creationId xmlns:p14="http://schemas.microsoft.com/office/powerpoint/2010/main" val="179098863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C:\Users\Dame Sara Marlene\Desktop\ppt\DSC00410.JPG"/>
          <p:cNvPicPr>
            <a:picLocks noChangeAspect="1" noChangeArrowheads="1"/>
          </p:cNvPicPr>
          <p:nvPr/>
        </p:nvPicPr>
        <p:blipFill>
          <a:blip r:embed="rId2" cstate="screen">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scene3d>
            <a:camera prst="orthographicFront"/>
            <a:lightRig rig="threePt" dir="t"/>
          </a:scene3d>
          <a:sp3d>
            <a:bevelT w="152400" h="184150" prst="angle"/>
          </a:sp3d>
        </p:spPr>
      </p:pic>
      <p:sp>
        <p:nvSpPr>
          <p:cNvPr id="3" name="TextBox 2"/>
          <p:cNvSpPr txBox="1"/>
          <p:nvPr/>
        </p:nvSpPr>
        <p:spPr>
          <a:xfrm>
            <a:off x="10326240" y="6019800"/>
            <a:ext cx="341760" cy="261610"/>
          </a:xfrm>
          <a:prstGeom prst="rect">
            <a:avLst/>
          </a:prstGeom>
          <a:noFill/>
        </p:spPr>
        <p:txBody>
          <a:bodyPr wrap="none" rtlCol="0">
            <a:spAutoFit/>
          </a:bodyPr>
          <a:lstStyle/>
          <a:p>
            <a:r>
              <a:rPr lang="en-US" sz="1100" dirty="0">
                <a:solidFill>
                  <a:prstClr val="black"/>
                </a:solidFill>
                <a:latin typeface="Arial" pitchFamily="34" charset="0"/>
                <a:cs typeface="Arial" pitchFamily="34" charset="0"/>
              </a:rPr>
              <a:t>15</a:t>
            </a:r>
          </a:p>
        </p:txBody>
      </p:sp>
    </p:spTree>
  </p:cSld>
  <p:clrMapOvr>
    <a:masterClrMapping/>
  </p:clrMapOvr>
  <p:transition advTm="5000"/>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C:\Documents and Settings\jkrausmann\Desktop\Best of MC252\Field Activities\IMG_0661.JPG"/>
          <p:cNvPicPr>
            <a:picLocks noChangeAspect="1" noChangeArrowheads="1"/>
          </p:cNvPicPr>
          <p:nvPr/>
        </p:nvPicPr>
        <p:blipFill>
          <a:blip r:embed="rId3" cstate="screen">
            <a:extLst>
              <a:ext uri="{28A0092B-C50C-407E-A947-70E740481C1C}">
                <a14:useLocalDpi xmlns:a14="http://schemas.microsoft.com/office/drawing/2010/main" val="0"/>
              </a:ext>
            </a:extLst>
          </a:blip>
          <a:srcRect/>
          <a:stretch>
            <a:fillRect/>
          </a:stretch>
        </p:blipFill>
        <p:spPr bwMode="auto">
          <a:xfrm>
            <a:off x="0" y="0"/>
            <a:ext cx="6096000" cy="6858000"/>
          </a:xfrm>
          <a:prstGeom prst="rect">
            <a:avLst/>
          </a:prstGeom>
        </p:spPr>
        <p:style>
          <a:lnRef idx="2">
            <a:schemeClr val="dk1"/>
          </a:lnRef>
          <a:fillRef idx="1">
            <a:schemeClr val="lt1"/>
          </a:fillRef>
          <a:effectRef idx="0">
            <a:schemeClr val="dk1"/>
          </a:effectRef>
          <a:fontRef idx="minor">
            <a:schemeClr val="dk1"/>
          </a:fontRef>
        </p:style>
      </p:pic>
      <p:pic>
        <p:nvPicPr>
          <p:cNvPr id="7171" name="Picture 3" descr="H:\MyDocumentsH\MYFILES\SpillResponse\Incidents\Mississippi Canyon 252 Incident\Field_Photos\Day2\IMG_0247.jpg"/>
          <p:cNvPicPr>
            <a:picLocks noChangeAspect="1" noChangeArrowheads="1"/>
          </p:cNvPicPr>
          <p:nvPr/>
        </p:nvPicPr>
        <p:blipFill>
          <a:blip r:embed="rId4" cstate="screen">
            <a:extLst>
              <a:ext uri="{28A0092B-C50C-407E-A947-70E740481C1C}">
                <a14:useLocalDpi xmlns:a14="http://schemas.microsoft.com/office/drawing/2010/main" val="0"/>
              </a:ext>
            </a:extLst>
          </a:blip>
          <a:srcRect/>
          <a:stretch>
            <a:fillRect/>
          </a:stretch>
        </p:blipFill>
        <p:spPr bwMode="auto">
          <a:xfrm>
            <a:off x="6096000" y="0"/>
            <a:ext cx="6096000" cy="3429000"/>
          </a:xfrm>
          <a:prstGeom prst="rect">
            <a:avLst/>
          </a:prstGeom>
        </p:spPr>
        <p:style>
          <a:lnRef idx="2">
            <a:schemeClr val="dk1"/>
          </a:lnRef>
          <a:fillRef idx="1">
            <a:schemeClr val="lt1"/>
          </a:fillRef>
          <a:effectRef idx="0">
            <a:schemeClr val="dk1"/>
          </a:effectRef>
          <a:fontRef idx="minor">
            <a:schemeClr val="dk1"/>
          </a:fontRef>
        </p:style>
      </p:pic>
      <p:pic>
        <p:nvPicPr>
          <p:cNvPr id="7172" name="Picture 4" descr="H:\MyDocumentsH\MYFILES\SpillResponse\Incidents\Mississippi Canyon 252 Incident\Field_Photos\Day2\IMG_0244.jpg"/>
          <p:cNvPicPr>
            <a:picLocks noChangeAspect="1" noChangeArrowheads="1"/>
          </p:cNvPicPr>
          <p:nvPr/>
        </p:nvPicPr>
        <p:blipFill>
          <a:blip r:embed="rId5" cstate="screen">
            <a:extLst>
              <a:ext uri="{28A0092B-C50C-407E-A947-70E740481C1C}">
                <a14:useLocalDpi xmlns:a14="http://schemas.microsoft.com/office/drawing/2010/main" val="0"/>
              </a:ext>
            </a:extLst>
          </a:blip>
          <a:srcRect/>
          <a:stretch>
            <a:fillRect/>
          </a:stretch>
        </p:blipFill>
        <p:spPr bwMode="auto">
          <a:xfrm>
            <a:off x="6096000" y="3429000"/>
            <a:ext cx="6096000" cy="3429000"/>
          </a:xfrm>
          <a:prstGeom prst="rect">
            <a:avLst/>
          </a:prstGeom>
        </p:spPr>
        <p:style>
          <a:lnRef idx="2">
            <a:schemeClr val="dk1"/>
          </a:lnRef>
          <a:fillRef idx="1">
            <a:schemeClr val="lt1"/>
          </a:fillRef>
          <a:effectRef idx="0">
            <a:schemeClr val="dk1"/>
          </a:effectRef>
          <a:fontRef idx="minor">
            <a:schemeClr val="dk1"/>
          </a:fontRef>
        </p:style>
      </p:pic>
      <p:sp>
        <p:nvSpPr>
          <p:cNvPr id="6" name="TextBox 5"/>
          <p:cNvSpPr txBox="1"/>
          <p:nvPr/>
        </p:nvSpPr>
        <p:spPr>
          <a:xfrm>
            <a:off x="10326240" y="6324600"/>
            <a:ext cx="341760" cy="261610"/>
          </a:xfrm>
          <a:prstGeom prst="rect">
            <a:avLst/>
          </a:prstGeom>
          <a:noFill/>
        </p:spPr>
        <p:txBody>
          <a:bodyPr wrap="none" rtlCol="0">
            <a:spAutoFit/>
          </a:bodyPr>
          <a:lstStyle/>
          <a:p>
            <a:r>
              <a:rPr lang="en-US" sz="1100" dirty="0">
                <a:latin typeface="Arial" pitchFamily="34" charset="0"/>
                <a:cs typeface="Arial" pitchFamily="34" charset="0"/>
              </a:rPr>
              <a:t>14</a:t>
            </a:r>
          </a:p>
        </p:txBody>
      </p:sp>
    </p:spTree>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Content Placeholder 7" descr="IMG_0068.jpg">
            <a:extLst>
              <a:ext uri="{FF2B5EF4-FFF2-40B4-BE49-F238E27FC236}">
                <a16:creationId xmlns:a16="http://schemas.microsoft.com/office/drawing/2014/main" id="{46E2F0C4-C7A8-B303-F2FF-B132704C8331}"/>
              </a:ext>
            </a:extLst>
          </p:cNvPr>
          <p:cNvPicPr>
            <a:picLocks noChangeAspect="1"/>
          </p:cNvPicPr>
          <p:nvPr/>
        </p:nvPicPr>
        <p:blipFill rotWithShape="1">
          <a:blip r:embed="rId2" cstate="screen">
            <a:extLst>
              <a:ext uri="{28A0092B-C50C-407E-A947-70E740481C1C}">
                <a14:useLocalDpi xmlns:a14="http://schemas.microsoft.com/office/drawing/2010/main" val="0"/>
              </a:ext>
            </a:extLst>
          </a:blip>
          <a:srcRect/>
          <a:stretch/>
        </p:blipFill>
        <p:spPr>
          <a:xfrm>
            <a:off x="6176433" y="10"/>
            <a:ext cx="6015567" cy="3920034"/>
          </a:xfrm>
          <a:custGeom>
            <a:avLst/>
            <a:gdLst/>
            <a:ahLst/>
            <a:cxnLst/>
            <a:rect l="l" t="t" r="r" b="b"/>
            <a:pathLst>
              <a:path w="6015567" h="3920044">
                <a:moveTo>
                  <a:pt x="0" y="0"/>
                </a:moveTo>
                <a:lnTo>
                  <a:pt x="6015567" y="0"/>
                </a:lnTo>
                <a:lnTo>
                  <a:pt x="6015567" y="3920044"/>
                </a:lnTo>
                <a:lnTo>
                  <a:pt x="2469659" y="3920044"/>
                </a:lnTo>
                <a:lnTo>
                  <a:pt x="2469659" y="3103224"/>
                </a:lnTo>
                <a:lnTo>
                  <a:pt x="0" y="3103224"/>
                </a:lnTo>
                <a:close/>
              </a:path>
            </a:pathLst>
          </a:custGeom>
        </p:spPr>
      </p:pic>
      <p:pic>
        <p:nvPicPr>
          <p:cNvPr id="6" name="Content Placeholder 9" descr="IMG_0690.jpg">
            <a:extLst>
              <a:ext uri="{FF2B5EF4-FFF2-40B4-BE49-F238E27FC236}">
                <a16:creationId xmlns:a16="http://schemas.microsoft.com/office/drawing/2014/main" id="{8012BF9B-E59E-68BB-8B10-2217EA2C4D88}"/>
              </a:ext>
            </a:extLst>
          </p:cNvPr>
          <p:cNvPicPr>
            <a:picLocks noChangeAspect="1"/>
          </p:cNvPicPr>
          <p:nvPr/>
        </p:nvPicPr>
        <p:blipFill rotWithShape="1">
          <a:blip r:embed="rId3" cstate="screen">
            <a:extLst>
              <a:ext uri="{28A0092B-C50C-407E-A947-70E740481C1C}">
                <a14:useLocalDpi xmlns:a14="http://schemas.microsoft.com/office/drawing/2010/main" val="0"/>
              </a:ext>
            </a:extLst>
          </a:blip>
          <a:srcRect r="-4" b="-4"/>
          <a:stretch/>
        </p:blipFill>
        <p:spPr>
          <a:xfrm>
            <a:off x="20" y="4069976"/>
            <a:ext cx="3535311" cy="2788023"/>
          </a:xfrm>
          <a:prstGeom prst="rect">
            <a:avLst/>
          </a:prstGeom>
        </p:spPr>
      </p:pic>
      <p:pic>
        <p:nvPicPr>
          <p:cNvPr id="3" name="Picture 2">
            <a:extLst>
              <a:ext uri="{FF2B5EF4-FFF2-40B4-BE49-F238E27FC236}">
                <a16:creationId xmlns:a16="http://schemas.microsoft.com/office/drawing/2014/main" id="{EF638FED-13FE-A602-4F9C-004D7CF19460}"/>
              </a:ext>
            </a:extLst>
          </p:cNvPr>
          <p:cNvPicPr>
            <a:picLocks noChangeAspect="1"/>
          </p:cNvPicPr>
          <p:nvPr/>
        </p:nvPicPr>
        <p:blipFill rotWithShape="1">
          <a:blip r:embed="rId4" cstate="screen">
            <a:extLst>
              <a:ext uri="{28A0092B-C50C-407E-A947-70E740481C1C}">
                <a14:useLocalDpi xmlns:a14="http://schemas.microsoft.com/office/drawing/2010/main" val="0"/>
              </a:ext>
            </a:extLst>
          </a:blip>
          <a:srcRect/>
          <a:stretch/>
        </p:blipFill>
        <p:spPr>
          <a:xfrm>
            <a:off x="3696199" y="3257176"/>
            <a:ext cx="4789093" cy="3600824"/>
          </a:xfrm>
          <a:prstGeom prst="rect">
            <a:avLst/>
          </a:prstGeom>
        </p:spPr>
      </p:pic>
      <p:pic>
        <p:nvPicPr>
          <p:cNvPr id="4" name="Content Placeholder 6" descr="IMG_0054.jpg">
            <a:extLst>
              <a:ext uri="{FF2B5EF4-FFF2-40B4-BE49-F238E27FC236}">
                <a16:creationId xmlns:a16="http://schemas.microsoft.com/office/drawing/2014/main" id="{09526EC4-9ED6-5FCF-773D-2E222C04F2C1}"/>
              </a:ext>
            </a:extLst>
          </p:cNvPr>
          <p:cNvPicPr>
            <a:picLocks noChangeAspect="1"/>
          </p:cNvPicPr>
          <p:nvPr/>
        </p:nvPicPr>
        <p:blipFill rotWithShape="1">
          <a:blip r:embed="rId5" cstate="screen">
            <a:extLst>
              <a:ext uri="{28A0092B-C50C-407E-A947-70E740481C1C}">
                <a14:useLocalDpi xmlns:a14="http://schemas.microsoft.com/office/drawing/2010/main" val="0"/>
              </a:ext>
            </a:extLst>
          </a:blip>
          <a:srcRect/>
          <a:stretch/>
        </p:blipFill>
        <p:spPr>
          <a:xfrm>
            <a:off x="1" y="10"/>
            <a:ext cx="6015567" cy="3920034"/>
          </a:xfrm>
          <a:custGeom>
            <a:avLst/>
            <a:gdLst/>
            <a:ahLst/>
            <a:cxnLst/>
            <a:rect l="l" t="t" r="r" b="b"/>
            <a:pathLst>
              <a:path w="6015567" h="3920044">
                <a:moveTo>
                  <a:pt x="0" y="0"/>
                </a:moveTo>
                <a:lnTo>
                  <a:pt x="6015567" y="0"/>
                </a:lnTo>
                <a:lnTo>
                  <a:pt x="6015567" y="3103224"/>
                </a:lnTo>
                <a:lnTo>
                  <a:pt x="3545908" y="3103224"/>
                </a:lnTo>
                <a:lnTo>
                  <a:pt x="3545908" y="3920044"/>
                </a:lnTo>
                <a:lnTo>
                  <a:pt x="0" y="3920044"/>
                </a:lnTo>
                <a:close/>
              </a:path>
            </a:pathLst>
          </a:custGeom>
        </p:spPr>
      </p:pic>
      <p:pic>
        <p:nvPicPr>
          <p:cNvPr id="7" name="Content Placeholder 10" descr="Picture35.jpg">
            <a:extLst>
              <a:ext uri="{FF2B5EF4-FFF2-40B4-BE49-F238E27FC236}">
                <a16:creationId xmlns:a16="http://schemas.microsoft.com/office/drawing/2014/main" id="{29964BBE-8598-01CD-61DB-5DA07AC4E669}"/>
              </a:ext>
            </a:extLst>
          </p:cNvPr>
          <p:cNvPicPr>
            <a:picLocks noChangeAspect="1"/>
          </p:cNvPicPr>
          <p:nvPr/>
        </p:nvPicPr>
        <p:blipFill rotWithShape="1">
          <a:blip r:embed="rId6" cstate="screen">
            <a:extLst>
              <a:ext uri="{28A0092B-C50C-407E-A947-70E740481C1C}">
                <a14:useLocalDpi xmlns:a14="http://schemas.microsoft.com/office/drawing/2010/main" val="0"/>
              </a:ext>
            </a:extLst>
          </a:blip>
          <a:srcRect r="-4"/>
          <a:stretch/>
        </p:blipFill>
        <p:spPr>
          <a:xfrm>
            <a:off x="8646161" y="4069976"/>
            <a:ext cx="3545840" cy="2788024"/>
          </a:xfrm>
          <a:prstGeom prst="rect">
            <a:avLst/>
          </a:prstGeom>
        </p:spPr>
      </p:pic>
    </p:spTree>
    <p:extLst>
      <p:ext uri="{BB962C8B-B14F-4D97-AF65-F5344CB8AC3E}">
        <p14:creationId xmlns:p14="http://schemas.microsoft.com/office/powerpoint/2010/main" val="171019994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4" name="Rectangle 53">
            <a:extLst>
              <a:ext uri="{FF2B5EF4-FFF2-40B4-BE49-F238E27FC236}">
                <a16:creationId xmlns:a16="http://schemas.microsoft.com/office/drawing/2014/main" id="{B99E4D29-5F08-447A-A2A3-AB222BB49F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C:\Documents and Settings\jkrausmann\Desktop\Best of MC252\Bird Chase USFWS1.jpg">
            <a:extLst>
              <a:ext uri="{FF2B5EF4-FFF2-40B4-BE49-F238E27FC236}">
                <a16:creationId xmlns:a16="http://schemas.microsoft.com/office/drawing/2014/main" id="{AFB29A10-3051-E26C-5A1E-2867A7E8CC8C}"/>
              </a:ext>
            </a:extLst>
          </p:cNvPr>
          <p:cNvPicPr>
            <a:picLocks noChangeAspect="1" noChangeArrowheads="1"/>
          </p:cNvPicPr>
          <p:nvPr/>
        </p:nvPicPr>
        <p:blipFill rotWithShape="1">
          <a:blip r:embed="rId3" cstate="screen">
            <a:extLst>
              <a:ext uri="{28A0092B-C50C-407E-A947-70E740481C1C}">
                <a14:useLocalDpi xmlns:a14="http://schemas.microsoft.com/office/drawing/2010/main" val="0"/>
              </a:ext>
            </a:extLst>
          </a:blip>
          <a:srcRect/>
          <a:stretch/>
        </p:blipFill>
        <p:spPr bwMode="auto">
          <a:xfrm>
            <a:off x="191084" y="171715"/>
            <a:ext cx="7812386" cy="3724422"/>
          </a:xfrm>
          <a:prstGeom prst="rect">
            <a:avLst/>
          </a:prstGeom>
        </p:spPr>
        <p:style>
          <a:lnRef idx="1">
            <a:schemeClr val="dk1"/>
          </a:lnRef>
          <a:fillRef idx="2">
            <a:schemeClr val="dk1"/>
          </a:fillRef>
          <a:effectRef idx="1">
            <a:schemeClr val="dk1"/>
          </a:effectRef>
          <a:fontRef idx="minor">
            <a:schemeClr val="dk1"/>
          </a:fontRef>
        </p:style>
      </p:pic>
      <p:pic>
        <p:nvPicPr>
          <p:cNvPr id="2" name="Picture 1" descr="A boat travels down the water&#10;&#10;Description automatically generated with low confidence">
            <a:extLst>
              <a:ext uri="{FF2B5EF4-FFF2-40B4-BE49-F238E27FC236}">
                <a16:creationId xmlns:a16="http://schemas.microsoft.com/office/drawing/2014/main" id="{F23FD516-52B7-074D-405A-B9D568162149}"/>
              </a:ext>
            </a:extLst>
          </p:cNvPr>
          <p:cNvPicPr>
            <a:picLocks noChangeAspect="1"/>
          </p:cNvPicPr>
          <p:nvPr/>
        </p:nvPicPr>
        <p:blipFill rotWithShape="1">
          <a:blip r:embed="rId4" cstate="screen">
            <a:extLst>
              <a:ext uri="{28A0092B-C50C-407E-A947-70E740481C1C}">
                <a14:useLocalDpi xmlns:a14="http://schemas.microsoft.com/office/drawing/2010/main" val="0"/>
              </a:ext>
            </a:extLst>
          </a:blip>
          <a:srcRect/>
          <a:stretch/>
        </p:blipFill>
        <p:spPr>
          <a:xfrm>
            <a:off x="8179443" y="169254"/>
            <a:ext cx="3843268" cy="2066161"/>
          </a:xfrm>
          <a:prstGeom prst="rect">
            <a:avLst/>
          </a:prstGeom>
        </p:spPr>
      </p:pic>
      <p:pic>
        <p:nvPicPr>
          <p:cNvPr id="6" name="Content Placeholder 10" descr="DSCF6615.JPG">
            <a:extLst>
              <a:ext uri="{FF2B5EF4-FFF2-40B4-BE49-F238E27FC236}">
                <a16:creationId xmlns:a16="http://schemas.microsoft.com/office/drawing/2014/main" id="{60649C8E-2841-F0E4-CF80-A1F3FAAA3AFA}"/>
              </a:ext>
            </a:extLst>
          </p:cNvPr>
          <p:cNvPicPr>
            <a:picLocks noChangeAspect="1"/>
          </p:cNvPicPr>
          <p:nvPr/>
        </p:nvPicPr>
        <p:blipFill rotWithShape="1">
          <a:blip r:embed="rId5" cstate="screen">
            <a:extLst>
              <a:ext uri="{28A0092B-C50C-407E-A947-70E740481C1C}">
                <a14:useLocalDpi xmlns:a14="http://schemas.microsoft.com/office/drawing/2010/main" val="0"/>
              </a:ext>
            </a:extLst>
          </a:blip>
          <a:srcRect/>
          <a:stretch/>
        </p:blipFill>
        <p:spPr>
          <a:xfrm>
            <a:off x="191087" y="4070780"/>
            <a:ext cx="3808694" cy="2624098"/>
          </a:xfrm>
          <a:prstGeom prst="rect">
            <a:avLst/>
          </a:prstGeom>
        </p:spPr>
      </p:pic>
      <p:pic>
        <p:nvPicPr>
          <p:cNvPr id="3" name="Content Placeholder 6" descr="06_06_10 058.jpg">
            <a:extLst>
              <a:ext uri="{FF2B5EF4-FFF2-40B4-BE49-F238E27FC236}">
                <a16:creationId xmlns:a16="http://schemas.microsoft.com/office/drawing/2014/main" id="{2B9A2E71-7614-7779-3E64-CD5E7435D0B9}"/>
              </a:ext>
            </a:extLst>
          </p:cNvPr>
          <p:cNvPicPr>
            <a:picLocks noChangeAspect="1"/>
          </p:cNvPicPr>
          <p:nvPr/>
        </p:nvPicPr>
        <p:blipFill rotWithShape="1">
          <a:blip r:embed="rId6" cstate="screen">
            <a:extLst>
              <a:ext uri="{28A0092B-C50C-407E-A947-70E740481C1C}">
                <a14:useLocalDpi xmlns:a14="http://schemas.microsoft.com/office/drawing/2010/main" val="0"/>
              </a:ext>
            </a:extLst>
          </a:blip>
          <a:srcRect/>
          <a:stretch/>
        </p:blipFill>
        <p:spPr>
          <a:xfrm>
            <a:off x="4185626" y="4074509"/>
            <a:ext cx="3814183" cy="2605117"/>
          </a:xfrm>
          <a:prstGeom prst="rect">
            <a:avLst/>
          </a:prstGeom>
        </p:spPr>
      </p:pic>
      <p:pic>
        <p:nvPicPr>
          <p:cNvPr id="4" name="Picture 3">
            <a:extLst>
              <a:ext uri="{FF2B5EF4-FFF2-40B4-BE49-F238E27FC236}">
                <a16:creationId xmlns:a16="http://schemas.microsoft.com/office/drawing/2014/main" id="{155C4555-BD03-A810-43C2-43FDAB83C96B}"/>
              </a:ext>
            </a:extLst>
          </p:cNvPr>
          <p:cNvPicPr>
            <a:picLocks noChangeAspect="1"/>
          </p:cNvPicPr>
          <p:nvPr/>
        </p:nvPicPr>
        <p:blipFill rotWithShape="1">
          <a:blip r:embed="rId7" cstate="screen">
            <a:extLst>
              <a:ext uri="{28A0092B-C50C-407E-A947-70E740481C1C}">
                <a14:useLocalDpi xmlns:a14="http://schemas.microsoft.com/office/drawing/2010/main" val="0"/>
              </a:ext>
            </a:extLst>
          </a:blip>
          <a:srcRect/>
          <a:stretch/>
        </p:blipFill>
        <p:spPr>
          <a:xfrm>
            <a:off x="8179442" y="2391883"/>
            <a:ext cx="3826711" cy="2072296"/>
          </a:xfrm>
          <a:prstGeom prst="rect">
            <a:avLst/>
          </a:prstGeom>
        </p:spPr>
      </p:pic>
      <p:pic>
        <p:nvPicPr>
          <p:cNvPr id="16" name="Picture 15">
            <a:extLst>
              <a:ext uri="{FF2B5EF4-FFF2-40B4-BE49-F238E27FC236}">
                <a16:creationId xmlns:a16="http://schemas.microsoft.com/office/drawing/2014/main" id="{2F382AC9-E85B-995F-D16C-F4E53C0519FB}"/>
              </a:ext>
            </a:extLst>
          </p:cNvPr>
          <p:cNvPicPr>
            <a:picLocks noChangeAspect="1"/>
          </p:cNvPicPr>
          <p:nvPr/>
        </p:nvPicPr>
        <p:blipFill rotWithShape="1">
          <a:blip r:embed="rId8" cstate="screen">
            <a:extLst>
              <a:ext uri="{28A0092B-C50C-407E-A947-70E740481C1C}">
                <a14:useLocalDpi xmlns:a14="http://schemas.microsoft.com/office/drawing/2010/main" val="0"/>
              </a:ext>
            </a:extLst>
          </a:blip>
          <a:srcRect r="-3"/>
          <a:stretch/>
        </p:blipFill>
        <p:spPr>
          <a:xfrm>
            <a:off x="8193994" y="4620643"/>
            <a:ext cx="3826711" cy="2066908"/>
          </a:xfrm>
          <a:prstGeom prst="rect">
            <a:avLst/>
          </a:prstGeom>
        </p:spPr>
      </p:pic>
    </p:spTree>
    <p:extLst>
      <p:ext uri="{BB962C8B-B14F-4D97-AF65-F5344CB8AC3E}">
        <p14:creationId xmlns:p14="http://schemas.microsoft.com/office/powerpoint/2010/main" val="278659241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D3CEE50D-0A87-3B15-225A-5EB926750370}"/>
              </a:ext>
            </a:extLst>
          </p:cNvPr>
          <p:cNvPicPr>
            <a:picLocks noChangeAspect="1"/>
          </p:cNvPicPr>
          <p:nvPr/>
        </p:nvPicPr>
        <p:blipFill rotWithShape="1">
          <a:blip r:embed="rId2" cstate="screen">
            <a:extLst>
              <a:ext uri="{28A0092B-C50C-407E-A947-70E740481C1C}">
                <a14:useLocalDpi xmlns:a14="http://schemas.microsoft.com/office/drawing/2010/main" val="0"/>
              </a:ext>
            </a:extLst>
          </a:blip>
          <a:srcRect/>
          <a:stretch/>
        </p:blipFill>
        <p:spPr>
          <a:xfrm>
            <a:off x="20" y="1"/>
            <a:ext cx="6050258" cy="3400925"/>
          </a:xfrm>
          <a:custGeom>
            <a:avLst/>
            <a:gdLst/>
            <a:ahLst/>
            <a:cxnLst/>
            <a:rect l="l" t="t" r="r" b="b"/>
            <a:pathLst>
              <a:path w="6050278" h="3400925">
                <a:moveTo>
                  <a:pt x="0" y="0"/>
                </a:moveTo>
                <a:lnTo>
                  <a:pt x="6050278" y="0"/>
                </a:lnTo>
                <a:lnTo>
                  <a:pt x="6050278" y="1827306"/>
                </a:lnTo>
                <a:lnTo>
                  <a:pt x="3892296" y="1827306"/>
                </a:lnTo>
                <a:lnTo>
                  <a:pt x="3892296" y="3400925"/>
                </a:lnTo>
                <a:lnTo>
                  <a:pt x="0" y="3400925"/>
                </a:lnTo>
                <a:close/>
              </a:path>
            </a:pathLst>
          </a:custGeom>
        </p:spPr>
      </p:pic>
      <p:pic>
        <p:nvPicPr>
          <p:cNvPr id="6" name="Picture 5">
            <a:extLst>
              <a:ext uri="{FF2B5EF4-FFF2-40B4-BE49-F238E27FC236}">
                <a16:creationId xmlns:a16="http://schemas.microsoft.com/office/drawing/2014/main" id="{96CE1BE3-F3DC-08E8-591F-CDE856689411}"/>
              </a:ext>
            </a:extLst>
          </p:cNvPr>
          <p:cNvPicPr>
            <a:picLocks noChangeAspect="1"/>
          </p:cNvPicPr>
          <p:nvPr/>
        </p:nvPicPr>
        <p:blipFill rotWithShape="1">
          <a:blip r:embed="rId3" cstate="screen">
            <a:extLst>
              <a:ext uri="{28A0092B-C50C-407E-A947-70E740481C1C}">
                <a14:useLocalDpi xmlns:a14="http://schemas.microsoft.com/office/drawing/2010/main" val="0"/>
              </a:ext>
            </a:extLst>
          </a:blip>
          <a:srcRect/>
          <a:stretch/>
        </p:blipFill>
        <p:spPr>
          <a:xfrm>
            <a:off x="6141722" y="1"/>
            <a:ext cx="6050278" cy="3400925"/>
          </a:xfrm>
          <a:custGeom>
            <a:avLst/>
            <a:gdLst/>
            <a:ahLst/>
            <a:cxnLst/>
            <a:rect l="l" t="t" r="r" b="b"/>
            <a:pathLst>
              <a:path w="6050278" h="3400925">
                <a:moveTo>
                  <a:pt x="0" y="0"/>
                </a:moveTo>
                <a:lnTo>
                  <a:pt x="6050278" y="0"/>
                </a:lnTo>
                <a:lnTo>
                  <a:pt x="6050278" y="3400925"/>
                </a:lnTo>
                <a:lnTo>
                  <a:pt x="2157982" y="3400925"/>
                </a:lnTo>
                <a:lnTo>
                  <a:pt x="2157982" y="1827306"/>
                </a:lnTo>
                <a:lnTo>
                  <a:pt x="0" y="1827306"/>
                </a:lnTo>
                <a:close/>
              </a:path>
            </a:pathLst>
          </a:custGeom>
        </p:spPr>
      </p:pic>
      <p:pic>
        <p:nvPicPr>
          <p:cNvPr id="4" name="Picture 3">
            <a:extLst>
              <a:ext uri="{FF2B5EF4-FFF2-40B4-BE49-F238E27FC236}">
                <a16:creationId xmlns:a16="http://schemas.microsoft.com/office/drawing/2014/main" id="{D1EBFEB0-A42A-5676-B151-D7D61F22EDA2}"/>
              </a:ext>
            </a:extLst>
          </p:cNvPr>
          <p:cNvPicPr>
            <a:picLocks noChangeAspect="1"/>
          </p:cNvPicPr>
          <p:nvPr/>
        </p:nvPicPr>
        <p:blipFill rotWithShape="1">
          <a:blip r:embed="rId4" cstate="screen">
            <a:extLst>
              <a:ext uri="{28A0092B-C50C-407E-A947-70E740481C1C}">
                <a14:useLocalDpi xmlns:a14="http://schemas.microsoft.com/office/drawing/2010/main" val="0"/>
              </a:ext>
            </a:extLst>
          </a:blip>
          <a:srcRect/>
          <a:stretch/>
        </p:blipFill>
        <p:spPr>
          <a:xfrm>
            <a:off x="20" y="3489159"/>
            <a:ext cx="6050258" cy="3368841"/>
          </a:xfrm>
          <a:custGeom>
            <a:avLst/>
            <a:gdLst/>
            <a:ahLst/>
            <a:cxnLst/>
            <a:rect l="l" t="t" r="r" b="b"/>
            <a:pathLst>
              <a:path w="6050278" h="3368841">
                <a:moveTo>
                  <a:pt x="0" y="0"/>
                </a:moveTo>
                <a:lnTo>
                  <a:pt x="3892296" y="0"/>
                </a:lnTo>
                <a:lnTo>
                  <a:pt x="3892296" y="1541535"/>
                </a:lnTo>
                <a:lnTo>
                  <a:pt x="6050278" y="1541535"/>
                </a:lnTo>
                <a:lnTo>
                  <a:pt x="6050278" y="3368841"/>
                </a:lnTo>
                <a:lnTo>
                  <a:pt x="0" y="3368841"/>
                </a:lnTo>
                <a:close/>
              </a:path>
            </a:pathLst>
          </a:custGeom>
        </p:spPr>
      </p:pic>
      <p:pic>
        <p:nvPicPr>
          <p:cNvPr id="8" name="Picture 7">
            <a:extLst>
              <a:ext uri="{FF2B5EF4-FFF2-40B4-BE49-F238E27FC236}">
                <a16:creationId xmlns:a16="http://schemas.microsoft.com/office/drawing/2014/main" id="{2248C7AF-5C1A-FECF-371B-26A1F948BA1F}"/>
              </a:ext>
            </a:extLst>
          </p:cNvPr>
          <p:cNvPicPr>
            <a:picLocks noChangeAspect="1"/>
          </p:cNvPicPr>
          <p:nvPr/>
        </p:nvPicPr>
        <p:blipFill rotWithShape="1">
          <a:blip r:embed="rId5" cstate="screen">
            <a:extLst>
              <a:ext uri="{28A0092B-C50C-407E-A947-70E740481C1C}">
                <a14:useLocalDpi xmlns:a14="http://schemas.microsoft.com/office/drawing/2010/main" val="0"/>
              </a:ext>
            </a:extLst>
          </a:blip>
          <a:srcRect/>
          <a:stretch/>
        </p:blipFill>
        <p:spPr>
          <a:xfrm>
            <a:off x="6141722" y="3489159"/>
            <a:ext cx="6050278" cy="3368841"/>
          </a:xfrm>
          <a:custGeom>
            <a:avLst/>
            <a:gdLst/>
            <a:ahLst/>
            <a:cxnLst/>
            <a:rect l="l" t="t" r="r" b="b"/>
            <a:pathLst>
              <a:path w="6050278" h="3368841">
                <a:moveTo>
                  <a:pt x="2157982" y="0"/>
                </a:moveTo>
                <a:lnTo>
                  <a:pt x="6050278" y="0"/>
                </a:lnTo>
                <a:lnTo>
                  <a:pt x="6050278" y="3368841"/>
                </a:lnTo>
                <a:lnTo>
                  <a:pt x="0" y="3368841"/>
                </a:lnTo>
                <a:lnTo>
                  <a:pt x="0" y="1541535"/>
                </a:lnTo>
                <a:lnTo>
                  <a:pt x="2157982" y="1541535"/>
                </a:lnTo>
                <a:close/>
              </a:path>
            </a:pathLst>
          </a:custGeom>
        </p:spPr>
      </p:pic>
      <p:pic>
        <p:nvPicPr>
          <p:cNvPr id="10" name="Picture 9">
            <a:extLst>
              <a:ext uri="{FF2B5EF4-FFF2-40B4-BE49-F238E27FC236}">
                <a16:creationId xmlns:a16="http://schemas.microsoft.com/office/drawing/2014/main" id="{F19A5B74-CD7D-ECE0-BE9C-9C6F0D6B2863}"/>
              </a:ext>
            </a:extLst>
          </p:cNvPr>
          <p:cNvPicPr>
            <a:picLocks noChangeAspect="1"/>
          </p:cNvPicPr>
          <p:nvPr/>
        </p:nvPicPr>
        <p:blipFill rotWithShape="1">
          <a:blip r:embed="rId6" cstate="screen">
            <a:extLst>
              <a:ext uri="{28A0092B-C50C-407E-A947-70E740481C1C}">
                <a14:useLocalDpi xmlns:a14="http://schemas.microsoft.com/office/drawing/2010/main" val="0"/>
              </a:ext>
            </a:extLst>
          </a:blip>
          <a:srcRect r="-3"/>
          <a:stretch/>
        </p:blipFill>
        <p:spPr>
          <a:xfrm>
            <a:off x="3983736" y="1918638"/>
            <a:ext cx="4224528" cy="3020725"/>
          </a:xfrm>
          <a:prstGeom prst="rect">
            <a:avLst/>
          </a:prstGeom>
        </p:spPr>
      </p:pic>
    </p:spTree>
    <p:extLst>
      <p:ext uri="{BB962C8B-B14F-4D97-AF65-F5344CB8AC3E}">
        <p14:creationId xmlns:p14="http://schemas.microsoft.com/office/powerpoint/2010/main" val="104800472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0" name="Rectangle 89">
            <a:extLst>
              <a:ext uri="{FF2B5EF4-FFF2-40B4-BE49-F238E27FC236}">
                <a16:creationId xmlns:a16="http://schemas.microsoft.com/office/drawing/2014/main" id="{928F64C6-FE22-4FC1-A763-DFCC514811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4261224" y="4577975"/>
            <a:ext cx="7539349" cy="1899827"/>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358AB58-04B8-47BD-AA09-E7FCB89A0F75}"/>
              </a:ext>
            </a:extLst>
          </p:cNvPr>
          <p:cNvSpPr>
            <a:spLocks noGrp="1"/>
          </p:cNvSpPr>
          <p:nvPr>
            <p:ph type="ctrTitle"/>
          </p:nvPr>
        </p:nvSpPr>
        <p:spPr>
          <a:xfrm>
            <a:off x="4648200" y="4741948"/>
            <a:ext cx="5558134" cy="862031"/>
          </a:xfrm>
        </p:spPr>
        <p:txBody>
          <a:bodyPr>
            <a:normAutofit/>
          </a:bodyPr>
          <a:lstStyle/>
          <a:p>
            <a:r>
              <a:rPr lang="en-US" sz="5400" b="1" dirty="0">
                <a:solidFill>
                  <a:srgbClr val="FFFFFF"/>
                </a:solidFill>
                <a:latin typeface="+mn-lt"/>
              </a:rPr>
              <a:t>Questions</a:t>
            </a:r>
          </a:p>
        </p:txBody>
      </p:sp>
      <p:pic>
        <p:nvPicPr>
          <p:cNvPr id="31" name="Picture 30" descr="A picture containing bird, water, tree, outdoor&#10;&#10;Description automatically generated">
            <a:extLst>
              <a:ext uri="{FF2B5EF4-FFF2-40B4-BE49-F238E27FC236}">
                <a16:creationId xmlns:a16="http://schemas.microsoft.com/office/drawing/2014/main" id="{15B9C2C4-7A57-EB78-E688-18802DFBF5C8}"/>
              </a:ext>
            </a:extLst>
          </p:cNvPr>
          <p:cNvPicPr>
            <a:picLocks noChangeAspect="1"/>
          </p:cNvPicPr>
          <p:nvPr/>
        </p:nvPicPr>
        <p:blipFill rotWithShape="1">
          <a:blip r:embed="rId3" cstate="screen">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b="-2"/>
          <a:stretch/>
        </p:blipFill>
        <p:spPr>
          <a:xfrm>
            <a:off x="307840" y="321732"/>
            <a:ext cx="3793472" cy="4111323"/>
          </a:xfrm>
          <a:prstGeom prst="rect">
            <a:avLst/>
          </a:prstGeom>
        </p:spPr>
      </p:pic>
      <p:pic>
        <p:nvPicPr>
          <p:cNvPr id="52" name="Picture 51" descr="A bird landing on water&#10;&#10;Description automatically generated with low confidence">
            <a:extLst>
              <a:ext uri="{FF2B5EF4-FFF2-40B4-BE49-F238E27FC236}">
                <a16:creationId xmlns:a16="http://schemas.microsoft.com/office/drawing/2014/main" id="{96275D7A-7351-E26C-13DD-668D3DAB7D79}"/>
              </a:ext>
            </a:extLst>
          </p:cNvPr>
          <p:cNvPicPr>
            <a:picLocks noChangeAspect="1"/>
          </p:cNvPicPr>
          <p:nvPr/>
        </p:nvPicPr>
        <p:blipFill rotWithShape="1">
          <a:blip r:embed="rId5" cstate="screen">
            <a:extLst>
              <a:ext uri="{28A0092B-C50C-407E-A947-70E740481C1C}">
                <a14:useLocalDpi xmlns:a14="http://schemas.microsoft.com/office/drawing/2010/main" val="0"/>
              </a:ext>
              <a:ext uri="{837473B0-CC2E-450A-ABE3-18F120FF3D39}">
                <a1611:picAttrSrcUrl xmlns:a1611="http://schemas.microsoft.com/office/drawing/2016/11/main" r:id="rId6"/>
              </a:ext>
            </a:extLst>
          </a:blip>
          <a:srcRect/>
          <a:stretch/>
        </p:blipFill>
        <p:spPr>
          <a:xfrm>
            <a:off x="4194959" y="321734"/>
            <a:ext cx="3797570" cy="2010551"/>
          </a:xfrm>
          <a:prstGeom prst="rect">
            <a:avLst/>
          </a:prstGeom>
        </p:spPr>
      </p:pic>
      <p:pic>
        <p:nvPicPr>
          <p:cNvPr id="49" name="Picture 48" descr="A white bird with a long beak&#10;&#10;Description automatically generated with medium confidence">
            <a:extLst>
              <a:ext uri="{FF2B5EF4-FFF2-40B4-BE49-F238E27FC236}">
                <a16:creationId xmlns:a16="http://schemas.microsoft.com/office/drawing/2014/main" id="{A26BF96E-13C6-12A8-B6E0-181882A78DE2}"/>
              </a:ext>
            </a:extLst>
          </p:cNvPr>
          <p:cNvPicPr>
            <a:picLocks noChangeAspect="1"/>
          </p:cNvPicPr>
          <p:nvPr/>
        </p:nvPicPr>
        <p:blipFill rotWithShape="1">
          <a:blip r:embed="rId7" cstate="screen">
            <a:extLst>
              <a:ext uri="{28A0092B-C50C-407E-A947-70E740481C1C}">
                <a14:useLocalDpi xmlns:a14="http://schemas.microsoft.com/office/drawing/2010/main" val="0"/>
              </a:ext>
              <a:ext uri="{837473B0-CC2E-450A-ABE3-18F120FF3D39}">
                <a1611:picAttrSrcUrl xmlns:a1611="http://schemas.microsoft.com/office/drawing/2016/11/main" r:id="rId8"/>
              </a:ext>
            </a:extLst>
          </a:blip>
          <a:srcRect/>
          <a:stretch/>
        </p:blipFill>
        <p:spPr>
          <a:xfrm>
            <a:off x="4190180" y="2422097"/>
            <a:ext cx="3794760" cy="2013804"/>
          </a:xfrm>
          <a:prstGeom prst="rect">
            <a:avLst/>
          </a:prstGeom>
        </p:spPr>
      </p:pic>
      <p:pic>
        <p:nvPicPr>
          <p:cNvPr id="61" name="Picture 60" descr="A pink flamingo standing in water&#10;&#10;Description automatically generated with medium confidence">
            <a:extLst>
              <a:ext uri="{FF2B5EF4-FFF2-40B4-BE49-F238E27FC236}">
                <a16:creationId xmlns:a16="http://schemas.microsoft.com/office/drawing/2014/main" id="{1DD3CAFF-A427-00EA-8AD4-89244528A186}"/>
              </a:ext>
            </a:extLst>
          </p:cNvPr>
          <p:cNvPicPr>
            <a:picLocks noChangeAspect="1"/>
          </p:cNvPicPr>
          <p:nvPr/>
        </p:nvPicPr>
        <p:blipFill rotWithShape="1">
          <a:blip r:embed="rId9" cstate="screen">
            <a:extLst>
              <a:ext uri="{28A0092B-C50C-407E-A947-70E740481C1C}">
                <a14:useLocalDpi xmlns:a14="http://schemas.microsoft.com/office/drawing/2010/main" val="0"/>
              </a:ext>
              <a:ext uri="{837473B0-CC2E-450A-ABE3-18F120FF3D39}">
                <a1611:picAttrSrcUrl xmlns:a1611="http://schemas.microsoft.com/office/drawing/2016/11/main" r:id="rId10"/>
              </a:ext>
            </a:extLst>
          </a:blip>
          <a:srcRect/>
          <a:stretch/>
        </p:blipFill>
        <p:spPr>
          <a:xfrm>
            <a:off x="8086176" y="321733"/>
            <a:ext cx="3797984" cy="4111321"/>
          </a:xfrm>
          <a:prstGeom prst="rect">
            <a:avLst/>
          </a:prstGeom>
        </p:spPr>
      </p:pic>
      <p:pic>
        <p:nvPicPr>
          <p:cNvPr id="9" name="Picture 8" descr="A bird standing in water&#10;&#10;Description automatically generated with low confidence">
            <a:extLst>
              <a:ext uri="{FF2B5EF4-FFF2-40B4-BE49-F238E27FC236}">
                <a16:creationId xmlns:a16="http://schemas.microsoft.com/office/drawing/2014/main" id="{91DC90B3-2DC5-B2A3-D9AE-00D9293D0AE5}"/>
              </a:ext>
            </a:extLst>
          </p:cNvPr>
          <p:cNvPicPr>
            <a:picLocks noChangeAspect="1"/>
          </p:cNvPicPr>
          <p:nvPr/>
        </p:nvPicPr>
        <p:blipFill rotWithShape="1">
          <a:blip r:embed="rId11" cstate="screen">
            <a:extLst>
              <a:ext uri="{28A0092B-C50C-407E-A947-70E740481C1C}">
                <a14:useLocalDpi xmlns:a14="http://schemas.microsoft.com/office/drawing/2010/main" val="0"/>
              </a:ext>
              <a:ext uri="{837473B0-CC2E-450A-ABE3-18F120FF3D39}">
                <a1611:picAttrSrcUrl xmlns:a1611="http://schemas.microsoft.com/office/drawing/2016/11/main" r:id="rId12"/>
              </a:ext>
            </a:extLst>
          </a:blip>
          <a:srcRect/>
          <a:stretch/>
        </p:blipFill>
        <p:spPr>
          <a:xfrm>
            <a:off x="307840" y="4525715"/>
            <a:ext cx="3794760" cy="2010551"/>
          </a:xfrm>
          <a:prstGeom prst="rect">
            <a:avLst/>
          </a:prstGeom>
        </p:spPr>
      </p:pic>
      <p:cxnSp>
        <p:nvCxnSpPr>
          <p:cNvPr id="92" name="Straight Connector 91">
            <a:extLst>
              <a:ext uri="{FF2B5EF4-FFF2-40B4-BE49-F238E27FC236}">
                <a16:creationId xmlns:a16="http://schemas.microsoft.com/office/drawing/2014/main" id="{5C34627B-48E6-4F4D-B843-97717A86B49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19934" y="5694097"/>
            <a:ext cx="54864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1363318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DA80992B-FACA-434A-9F5C-F1B7BCF2D97E}"/>
              </a:ext>
            </a:extLst>
          </p:cNvPr>
          <p:cNvPicPr>
            <a:picLocks noChangeAspect="1"/>
          </p:cNvPicPr>
          <p:nvPr/>
        </p:nvPicPr>
        <p:blipFill rotWithShape="1">
          <a:blip r:embed="rId2" cstate="screen">
            <a:alphaModFix amt="50000"/>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a:stretch/>
        </p:blipFill>
        <p:spPr>
          <a:xfrm>
            <a:off x="0" y="-1"/>
            <a:ext cx="12191980" cy="6857999"/>
          </a:xfrm>
          <a:prstGeom prst="rect">
            <a:avLst/>
          </a:prstGeom>
        </p:spPr>
      </p:pic>
      <p:sp>
        <p:nvSpPr>
          <p:cNvPr id="2" name="Title 1">
            <a:extLst>
              <a:ext uri="{FF2B5EF4-FFF2-40B4-BE49-F238E27FC236}">
                <a16:creationId xmlns:a16="http://schemas.microsoft.com/office/drawing/2014/main" id="{5358AB58-04B8-47BD-AA09-E7FCB89A0F75}"/>
              </a:ext>
            </a:extLst>
          </p:cNvPr>
          <p:cNvSpPr>
            <a:spLocks noGrp="1"/>
          </p:cNvSpPr>
          <p:nvPr>
            <p:ph type="ctrTitle"/>
          </p:nvPr>
        </p:nvSpPr>
        <p:spPr>
          <a:xfrm>
            <a:off x="1309255" y="1247053"/>
            <a:ext cx="9144000" cy="2900518"/>
          </a:xfrm>
        </p:spPr>
        <p:txBody>
          <a:bodyPr>
            <a:normAutofit/>
          </a:bodyPr>
          <a:lstStyle/>
          <a:p>
            <a:r>
              <a:rPr lang="en-US" sz="8800" b="1" dirty="0">
                <a:solidFill>
                  <a:srgbClr val="FFFFFF"/>
                </a:solidFill>
                <a:latin typeface="+mn-lt"/>
              </a:rPr>
              <a:t>Thank You</a:t>
            </a:r>
          </a:p>
        </p:txBody>
      </p:sp>
    </p:spTree>
    <p:extLst>
      <p:ext uri="{BB962C8B-B14F-4D97-AF65-F5344CB8AC3E}">
        <p14:creationId xmlns:p14="http://schemas.microsoft.com/office/powerpoint/2010/main" val="2505276288"/>
      </p:ext>
    </p:extLst>
  </p:cSld>
  <p:clrMapOvr>
    <a:overrideClrMapping bg1="dk1" tx1="lt1" bg2="dk2" tx2="lt2" accent1="accent1" accent2="accent2" accent3="accent3" accent4="accent4" accent5="accent5" accent6="accent6" hlink="hlink" folHlink="folHlink"/>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Verve">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Office Classic">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fa6e671f1cd7e4d96ff9652be322dd5e">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4e2496f70b101db0b8013f30a071bbf7"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941CA7C-A0BF-44EF-B2E5-7539C3B9B0B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A4E879E6-8FFE-4154-8F2A-F7518B89B376}">
  <ds:schemaRefs>
    <ds:schemaRef ds:uri="http://purl.org/dc/elements/1.1/"/>
    <ds:schemaRef ds:uri="http://purl.org/dc/dcmitype/"/>
    <ds:schemaRef ds:uri="http://www.w3.org/XML/1998/namespace"/>
    <ds:schemaRef ds:uri="http://purl.org/dc/terms/"/>
    <ds:schemaRef ds:uri="http://schemas.microsoft.com/office/2006/documentManagement/types"/>
    <ds:schemaRef ds:uri="71af3243-3dd4-4a8d-8c0d-dd76da1f02a5"/>
    <ds:schemaRef ds:uri="http://schemas.microsoft.com/office/infopath/2007/PartnerControls"/>
    <ds:schemaRef ds:uri="http://schemas.openxmlformats.org/package/2006/metadata/core-properties"/>
    <ds:schemaRef ds:uri="16c05727-aa75-4e4a-9b5f-8a80a1165891"/>
    <ds:schemaRef ds:uri="http://schemas.microsoft.com/office/2006/metadata/properties"/>
  </ds:schemaRefs>
</ds:datastoreItem>
</file>

<file path=customXml/itemProps3.xml><?xml version="1.0" encoding="utf-8"?>
<ds:datastoreItem xmlns:ds="http://schemas.openxmlformats.org/officeDocument/2006/customXml" ds:itemID="{7E0A2CB4-6869-426F-8BC4-A32C90CBE26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37169</TotalTime>
  <Words>3111</Words>
  <Application>Microsoft Office PowerPoint</Application>
  <PresentationFormat>Widescreen</PresentationFormat>
  <Paragraphs>238</Paragraphs>
  <Slides>54</Slides>
  <Notes>36</Notes>
  <HiddenSlides>0</HiddenSlides>
  <MMClips>0</MMClips>
  <ScaleCrop>false</ScaleCrop>
  <HeadingPairs>
    <vt:vector size="6" baseType="variant">
      <vt:variant>
        <vt:lpstr>Fonts Used</vt:lpstr>
      </vt:variant>
      <vt:variant>
        <vt:i4>10</vt:i4>
      </vt:variant>
      <vt:variant>
        <vt:lpstr>Theme</vt:lpstr>
      </vt:variant>
      <vt:variant>
        <vt:i4>3</vt:i4>
      </vt:variant>
      <vt:variant>
        <vt:lpstr>Slide Titles</vt:lpstr>
      </vt:variant>
      <vt:variant>
        <vt:i4>54</vt:i4>
      </vt:variant>
    </vt:vector>
  </HeadingPairs>
  <TitlesOfParts>
    <vt:vector size="67" baseType="lpstr">
      <vt:lpstr>Arial</vt:lpstr>
      <vt:lpstr>Calibri</vt:lpstr>
      <vt:lpstr>Calibri Light</vt:lpstr>
      <vt:lpstr>Montserrat</vt:lpstr>
      <vt:lpstr>Noto Sans Symbols</vt:lpstr>
      <vt:lpstr>Proxima Nova</vt:lpstr>
      <vt:lpstr>Source Sans Pro</vt:lpstr>
      <vt:lpstr>Times New Roman</vt:lpstr>
      <vt:lpstr>Twentieth Century</vt:lpstr>
      <vt:lpstr>Wingdings</vt:lpstr>
      <vt:lpstr>Office Theme</vt:lpstr>
      <vt:lpstr>1_Office Theme</vt:lpstr>
      <vt:lpstr>2_Office Theme</vt:lpstr>
      <vt:lpstr>FWS Safety and Health</vt:lpstr>
      <vt:lpstr>Overview</vt:lpstr>
      <vt:lpstr>Fish and Wildlife Service (FWS)</vt:lpstr>
      <vt:lpstr>PowerPoint Presentation</vt:lpstr>
      <vt:lpstr>Our Focus</vt:lpstr>
      <vt:lpstr>PowerPoint Presentation</vt:lpstr>
      <vt:lpstr>PowerPoint Presentation</vt:lpstr>
      <vt:lpstr>PowerPoint Presentation</vt:lpstr>
      <vt:lpstr>Office of Law Enforcement (OLE/LE)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Endangered Species  Manatee Rescue Environmental Response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Questions</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JAO Safety Operations</dc:title>
  <dc:creator>Stevenson-Ortiz, Judy E</dc:creator>
  <cp:lastModifiedBy>Stevenson-Ortiz, Judy E</cp:lastModifiedBy>
  <cp:revision>122</cp:revision>
  <dcterms:created xsi:type="dcterms:W3CDTF">2023-11-03T18:58:18Z</dcterms:created>
  <dcterms:modified xsi:type="dcterms:W3CDTF">2024-03-08T18:53:43Z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