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7" r:id="rId2"/>
    <p:sldId id="2145706232" r:id="rId3"/>
    <p:sldId id="2145706215" r:id="rId4"/>
    <p:sldId id="2145706216" r:id="rId5"/>
    <p:sldId id="319" r:id="rId6"/>
    <p:sldId id="287" r:id="rId7"/>
    <p:sldId id="2145706217" r:id="rId8"/>
    <p:sldId id="2145706219" r:id="rId9"/>
    <p:sldId id="2145706218" r:id="rId10"/>
    <p:sldId id="2145706220" r:id="rId11"/>
    <p:sldId id="2145706221" r:id="rId12"/>
    <p:sldId id="2145706222" r:id="rId13"/>
    <p:sldId id="2145706223" r:id="rId14"/>
    <p:sldId id="2145706224" r:id="rId15"/>
    <p:sldId id="2145706225" r:id="rId16"/>
    <p:sldId id="2145706226" r:id="rId17"/>
    <p:sldId id="2145706227" r:id="rId18"/>
    <p:sldId id="2145706231" r:id="rId19"/>
    <p:sldId id="2145706228" r:id="rId20"/>
    <p:sldId id="2145706230"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C337A5F-7FA3-1D40-4239-7D15E6356F60}" name="MacMahon, Kathleen (CDC/NIOSH/DSI)" initials="MK(" userId="S::kqm1@cdc.gov::af070388-e932-40fe-945f-d996d2610c05" providerId="AD"/>
  <p188:author id="{6C199064-C428-9C15-02BD-D8662A8346E0}" name="De Perio, Marie A. (CDC/NIOSH/OD)" initials="DPMA(" userId="S::HGJ1@cdc.gov::c0ec88f1-d730-4d4b-b5bd-d77bd4690932" providerId="AD"/>
  <p188:author id="{B7825078-77B1-7F38-2669-6526EC3538A0}" name="Ramsey, Jessica (CDC/NIOSH/DFSE/HETAB)" initials="RJ(" userId="S::ddq2@cdc.gov::d01f9563-8d86-4882-a89e-2efdd4917b09" providerId="AD"/>
  <p188:author id="{1F0FEEBD-E870-84C3-94FF-B5F0E191E9CA}" name="Thomas, Jerry (CDC/NCEH/DLS)" initials="TJ(" userId="S::ciq1@cdc.gov::f2fea7df-93d1-4f9b-8d44-316128e7f8ff" providerId="AD"/>
  <p188:author id="{ED7A52E2-28F3-7121-B559-2EB026143FEB}" name="Beaucham, Catherine (CDC/NIOSH/DFSE/HETAB)" initials="BC(" userId="S::htn9@cdc.gov::5257ac5f-c146-4b94-bfd6-17c3bdb5d871"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8C5F68A-295C-4009-A685-B366D2A14403}" v="5" dt="2024-03-07T21:17:35.62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78848" autoAdjust="0"/>
  </p:normalViewPr>
  <p:slideViewPr>
    <p:cSldViewPr snapToGrid="0">
      <p:cViewPr varScale="1">
        <p:scale>
          <a:sx n="90" d="100"/>
          <a:sy n="90" d="100"/>
        </p:scale>
        <p:origin x="1332" y="78"/>
      </p:cViewPr>
      <p:guideLst/>
    </p:cSldViewPr>
  </p:slideViewPr>
  <p:outlineViewPr>
    <p:cViewPr>
      <p:scale>
        <a:sx n="33" d="100"/>
        <a:sy n="33" d="100"/>
      </p:scale>
      <p:origin x="0" y="-1758"/>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aucham, Catherine (CDC/NIOSH/DFSE/HETAB)" userId="5257ac5f-c146-4b94-bfd6-17c3bdb5d871" providerId="ADAL" clId="{F8C5F68A-295C-4009-A685-B366D2A14403}"/>
    <pc:docChg chg="undo custSel addSld delSld modSld">
      <pc:chgData name="Beaucham, Catherine (CDC/NIOSH/DFSE/HETAB)" userId="5257ac5f-c146-4b94-bfd6-17c3bdb5d871" providerId="ADAL" clId="{F8C5F68A-295C-4009-A685-B366D2A14403}" dt="2024-03-07T21:17:53.790" v="19" actId="1076"/>
      <pc:docMkLst>
        <pc:docMk/>
      </pc:docMkLst>
      <pc:sldChg chg="delCm">
        <pc:chgData name="Beaucham, Catherine (CDC/NIOSH/DFSE/HETAB)" userId="5257ac5f-c146-4b94-bfd6-17c3bdb5d871" providerId="ADAL" clId="{F8C5F68A-295C-4009-A685-B366D2A14403}" dt="2024-03-07T21:15:13.333" v="0"/>
        <pc:sldMkLst>
          <pc:docMk/>
          <pc:sldMk cId="3395640486" sldId="2145706216"/>
        </pc:sldMkLst>
        <pc:extLst>
          <p:ext xmlns:p="http://schemas.openxmlformats.org/presentationml/2006/main" uri="{D6D511B9-2390-475A-947B-AFAB55BFBCF1}">
            <pc226:cmChg xmlns:pc226="http://schemas.microsoft.com/office/powerpoint/2022/06/main/command" chg="del">
              <pc226:chgData name="Beaucham, Catherine (CDC/NIOSH/DFSE/HETAB)" userId="5257ac5f-c146-4b94-bfd6-17c3bdb5d871" providerId="ADAL" clId="{F8C5F68A-295C-4009-A685-B366D2A14403}" dt="2024-03-07T21:15:13.333" v="0"/>
              <pc2:cmMkLst xmlns:pc2="http://schemas.microsoft.com/office/powerpoint/2019/9/main/command">
                <pc:docMk/>
                <pc:sldMk cId="3395640486" sldId="2145706216"/>
                <pc2:cmMk id="{C1987961-6D5E-4AEF-9F88-49FAE759BB35}"/>
              </pc2:cmMkLst>
            </pc226:cmChg>
          </p:ext>
        </pc:extLst>
      </pc:sldChg>
      <pc:sldChg chg="delCm">
        <pc:chgData name="Beaucham, Catherine (CDC/NIOSH/DFSE/HETAB)" userId="5257ac5f-c146-4b94-bfd6-17c3bdb5d871" providerId="ADAL" clId="{F8C5F68A-295C-4009-A685-B366D2A14403}" dt="2024-03-07T21:15:20.453" v="1"/>
        <pc:sldMkLst>
          <pc:docMk/>
          <pc:sldMk cId="3525172589" sldId="2145706217"/>
        </pc:sldMkLst>
        <pc:extLst>
          <p:ext xmlns:p="http://schemas.openxmlformats.org/presentationml/2006/main" uri="{D6D511B9-2390-475A-947B-AFAB55BFBCF1}">
            <pc226:cmChg xmlns:pc226="http://schemas.microsoft.com/office/powerpoint/2022/06/main/command" chg="del">
              <pc226:chgData name="Beaucham, Catherine (CDC/NIOSH/DFSE/HETAB)" userId="5257ac5f-c146-4b94-bfd6-17c3bdb5d871" providerId="ADAL" clId="{F8C5F68A-295C-4009-A685-B366D2A14403}" dt="2024-03-07T21:15:20.453" v="1"/>
              <pc2:cmMkLst xmlns:pc2="http://schemas.microsoft.com/office/powerpoint/2019/9/main/command">
                <pc:docMk/>
                <pc:sldMk cId="3525172589" sldId="2145706217"/>
                <pc2:cmMk id="{2E01F290-D2EC-4544-BA7B-73B7514F77ED}"/>
              </pc2:cmMkLst>
            </pc226:cmChg>
          </p:ext>
        </pc:extLst>
      </pc:sldChg>
      <pc:sldChg chg="delCm">
        <pc:chgData name="Beaucham, Catherine (CDC/NIOSH/DFSE/HETAB)" userId="5257ac5f-c146-4b94-bfd6-17c3bdb5d871" providerId="ADAL" clId="{F8C5F68A-295C-4009-A685-B366D2A14403}" dt="2024-03-07T21:15:31.322" v="2"/>
        <pc:sldMkLst>
          <pc:docMk/>
          <pc:sldMk cId="878160466" sldId="2145706223"/>
        </pc:sldMkLst>
        <pc:extLst>
          <p:ext xmlns:p="http://schemas.openxmlformats.org/presentationml/2006/main" uri="{D6D511B9-2390-475A-947B-AFAB55BFBCF1}">
            <pc226:cmChg xmlns:pc226="http://schemas.microsoft.com/office/powerpoint/2022/06/main/command" chg="del">
              <pc226:chgData name="Beaucham, Catherine (CDC/NIOSH/DFSE/HETAB)" userId="5257ac5f-c146-4b94-bfd6-17c3bdb5d871" providerId="ADAL" clId="{F8C5F68A-295C-4009-A685-B366D2A14403}" dt="2024-03-07T21:15:31.322" v="2"/>
              <pc2:cmMkLst xmlns:pc2="http://schemas.microsoft.com/office/powerpoint/2019/9/main/command">
                <pc:docMk/>
                <pc:sldMk cId="878160466" sldId="2145706223"/>
                <pc2:cmMk id="{B3074F32-54FE-4924-A0D3-C1DFFCA9FA0C}"/>
              </pc2:cmMkLst>
            </pc226:cmChg>
          </p:ext>
        </pc:extLst>
      </pc:sldChg>
      <pc:sldChg chg="delCm">
        <pc:chgData name="Beaucham, Catherine (CDC/NIOSH/DFSE/HETAB)" userId="5257ac5f-c146-4b94-bfd6-17c3bdb5d871" providerId="ADAL" clId="{F8C5F68A-295C-4009-A685-B366D2A14403}" dt="2024-03-07T21:15:40.018" v="3"/>
        <pc:sldMkLst>
          <pc:docMk/>
          <pc:sldMk cId="2826334760" sldId="2145706231"/>
        </pc:sldMkLst>
        <pc:extLst>
          <p:ext xmlns:p="http://schemas.openxmlformats.org/presentationml/2006/main" uri="{D6D511B9-2390-475A-947B-AFAB55BFBCF1}">
            <pc226:cmChg xmlns:pc226="http://schemas.microsoft.com/office/powerpoint/2022/06/main/command" chg="del">
              <pc226:chgData name="Beaucham, Catherine (CDC/NIOSH/DFSE/HETAB)" userId="5257ac5f-c146-4b94-bfd6-17c3bdb5d871" providerId="ADAL" clId="{F8C5F68A-295C-4009-A685-B366D2A14403}" dt="2024-03-07T21:15:40.018" v="3"/>
              <pc2:cmMkLst xmlns:pc2="http://schemas.microsoft.com/office/powerpoint/2019/9/main/command">
                <pc:docMk/>
                <pc:sldMk cId="2826334760" sldId="2145706231"/>
                <pc2:cmMk id="{142DFC8C-0E14-42EB-BC33-D2DDD5C662A9}"/>
              </pc2:cmMkLst>
            </pc226:cmChg>
          </p:ext>
        </pc:extLst>
      </pc:sldChg>
      <pc:sldChg chg="addSp delSp modSp mod">
        <pc:chgData name="Beaucham, Catherine (CDC/NIOSH/DFSE/HETAB)" userId="5257ac5f-c146-4b94-bfd6-17c3bdb5d871" providerId="ADAL" clId="{F8C5F68A-295C-4009-A685-B366D2A14403}" dt="2024-03-07T21:17:53.790" v="19" actId="1076"/>
        <pc:sldMkLst>
          <pc:docMk/>
          <pc:sldMk cId="3498249893" sldId="2145706232"/>
        </pc:sldMkLst>
        <pc:spChg chg="mod">
          <ac:chgData name="Beaucham, Catherine (CDC/NIOSH/DFSE/HETAB)" userId="5257ac5f-c146-4b94-bfd6-17c3bdb5d871" providerId="ADAL" clId="{F8C5F68A-295C-4009-A685-B366D2A14403}" dt="2024-03-07T21:17:41.261" v="17" actId="1076"/>
          <ac:spMkLst>
            <pc:docMk/>
            <pc:sldMk cId="3498249893" sldId="2145706232"/>
            <ac:spMk id="4" creationId="{A93A5692-B1D4-CE1A-FDB7-F3D43447CB0A}"/>
          </ac:spMkLst>
        </pc:spChg>
        <pc:spChg chg="del">
          <ac:chgData name="Beaucham, Catherine (CDC/NIOSH/DFSE/HETAB)" userId="5257ac5f-c146-4b94-bfd6-17c3bdb5d871" providerId="ADAL" clId="{F8C5F68A-295C-4009-A685-B366D2A14403}" dt="2024-03-07T21:17:14.604" v="14" actId="478"/>
          <ac:spMkLst>
            <pc:docMk/>
            <pc:sldMk cId="3498249893" sldId="2145706232"/>
            <ac:spMk id="9" creationId="{EEDC86B1-2E46-7E55-50F8-65953DE67167}"/>
          </ac:spMkLst>
        </pc:spChg>
        <pc:spChg chg="mod">
          <ac:chgData name="Beaucham, Catherine (CDC/NIOSH/DFSE/HETAB)" userId="5257ac5f-c146-4b94-bfd6-17c3bdb5d871" providerId="ADAL" clId="{F8C5F68A-295C-4009-A685-B366D2A14403}" dt="2024-03-07T21:17:07.273" v="11"/>
          <ac:spMkLst>
            <pc:docMk/>
            <pc:sldMk cId="3498249893" sldId="2145706232"/>
            <ac:spMk id="10" creationId="{90019F4D-EB45-993A-E8F0-D12C370F7F2A}"/>
          </ac:spMkLst>
        </pc:spChg>
        <pc:spChg chg="mod">
          <ac:chgData name="Beaucham, Catherine (CDC/NIOSH/DFSE/HETAB)" userId="5257ac5f-c146-4b94-bfd6-17c3bdb5d871" providerId="ADAL" clId="{F8C5F68A-295C-4009-A685-B366D2A14403}" dt="2024-03-07T21:17:07.273" v="11"/>
          <ac:spMkLst>
            <pc:docMk/>
            <pc:sldMk cId="3498249893" sldId="2145706232"/>
            <ac:spMk id="11" creationId="{5FEF1BEB-21D6-99CE-F7CA-A0209D937591}"/>
          </ac:spMkLst>
        </pc:spChg>
        <pc:spChg chg="add mod">
          <ac:chgData name="Beaucham, Catherine (CDC/NIOSH/DFSE/HETAB)" userId="5257ac5f-c146-4b94-bfd6-17c3bdb5d871" providerId="ADAL" clId="{F8C5F68A-295C-4009-A685-B366D2A14403}" dt="2024-03-07T21:17:53.790" v="19" actId="1076"/>
          <ac:spMkLst>
            <pc:docMk/>
            <pc:sldMk cId="3498249893" sldId="2145706232"/>
            <ac:spMk id="14" creationId="{2AAE625E-4167-D4E4-9D5B-DD5BE1F0C5B7}"/>
          </ac:spMkLst>
        </pc:spChg>
        <pc:grpChg chg="add mod">
          <ac:chgData name="Beaucham, Catherine (CDC/NIOSH/DFSE/HETAB)" userId="5257ac5f-c146-4b94-bfd6-17c3bdb5d871" providerId="ADAL" clId="{F8C5F68A-295C-4009-A685-B366D2A14403}" dt="2024-03-07T21:17:11.912" v="13" actId="14100"/>
          <ac:grpSpMkLst>
            <pc:docMk/>
            <pc:sldMk cId="3498249893" sldId="2145706232"/>
            <ac:grpSpMk id="2" creationId="{63CD3BFA-6EBB-D4FA-B60A-1CA3AD886BF8}"/>
          </ac:grpSpMkLst>
        </pc:grpChg>
        <pc:grpChg chg="mod">
          <ac:chgData name="Beaucham, Catherine (CDC/NIOSH/DFSE/HETAB)" userId="5257ac5f-c146-4b94-bfd6-17c3bdb5d871" providerId="ADAL" clId="{F8C5F68A-295C-4009-A685-B366D2A14403}" dt="2024-03-07T21:17:07.273" v="11"/>
          <ac:grpSpMkLst>
            <pc:docMk/>
            <pc:sldMk cId="3498249893" sldId="2145706232"/>
            <ac:grpSpMk id="7" creationId="{D9167E37-B9AB-D7D3-DEC8-5C5ACD0027B4}"/>
          </ac:grpSpMkLst>
        </pc:grpChg>
        <pc:picChg chg="del">
          <ac:chgData name="Beaucham, Catherine (CDC/NIOSH/DFSE/HETAB)" userId="5257ac5f-c146-4b94-bfd6-17c3bdb5d871" providerId="ADAL" clId="{F8C5F68A-295C-4009-A685-B366D2A14403}" dt="2024-03-07T21:17:05.836" v="10" actId="478"/>
          <ac:picMkLst>
            <pc:docMk/>
            <pc:sldMk cId="3498249893" sldId="2145706232"/>
            <ac:picMk id="8" creationId="{E8687CAB-A5FD-B21B-DE89-8301CBCE8229}"/>
          </ac:picMkLst>
        </pc:picChg>
        <pc:picChg chg="mod">
          <ac:chgData name="Beaucham, Catherine (CDC/NIOSH/DFSE/HETAB)" userId="5257ac5f-c146-4b94-bfd6-17c3bdb5d871" providerId="ADAL" clId="{F8C5F68A-295C-4009-A685-B366D2A14403}" dt="2024-03-07T21:17:07.273" v="11"/>
          <ac:picMkLst>
            <pc:docMk/>
            <pc:sldMk cId="3498249893" sldId="2145706232"/>
            <ac:picMk id="12" creationId="{5E81A710-84DD-6938-FF13-E8DDB27A0655}"/>
          </ac:picMkLst>
        </pc:picChg>
        <pc:picChg chg="mod">
          <ac:chgData name="Beaucham, Catherine (CDC/NIOSH/DFSE/HETAB)" userId="5257ac5f-c146-4b94-bfd6-17c3bdb5d871" providerId="ADAL" clId="{F8C5F68A-295C-4009-A685-B366D2A14403}" dt="2024-03-07T21:17:07.273" v="11"/>
          <ac:picMkLst>
            <pc:docMk/>
            <pc:sldMk cId="3498249893" sldId="2145706232"/>
            <ac:picMk id="13" creationId="{A9CD2EE0-1A8A-63C5-CF4A-DA45755AF6AE}"/>
          </ac:picMkLst>
        </pc:picChg>
      </pc:sldChg>
      <pc:sldChg chg="addSp delSp modSp new del mod">
        <pc:chgData name="Beaucham, Catherine (CDC/NIOSH/DFSE/HETAB)" userId="5257ac5f-c146-4b94-bfd6-17c3bdb5d871" providerId="ADAL" clId="{F8C5F68A-295C-4009-A685-B366D2A14403}" dt="2024-03-07T21:16:58.151" v="9" actId="680"/>
        <pc:sldMkLst>
          <pc:docMk/>
          <pc:sldMk cId="1559767312" sldId="2145706233"/>
        </pc:sldMkLst>
        <pc:spChg chg="mod">
          <ac:chgData name="Beaucham, Catherine (CDC/NIOSH/DFSE/HETAB)" userId="5257ac5f-c146-4b94-bfd6-17c3bdb5d871" providerId="ADAL" clId="{F8C5F68A-295C-4009-A685-B366D2A14403}" dt="2024-03-07T21:16:49.803" v="5"/>
          <ac:spMkLst>
            <pc:docMk/>
            <pc:sldMk cId="1559767312" sldId="2145706233"/>
            <ac:spMk id="7" creationId="{D8441882-C9C3-C143-1890-7808FBA5AEA0}"/>
          </ac:spMkLst>
        </pc:spChg>
        <pc:spChg chg="mod">
          <ac:chgData name="Beaucham, Catherine (CDC/NIOSH/DFSE/HETAB)" userId="5257ac5f-c146-4b94-bfd6-17c3bdb5d871" providerId="ADAL" clId="{F8C5F68A-295C-4009-A685-B366D2A14403}" dt="2024-03-07T21:16:49.803" v="5"/>
          <ac:spMkLst>
            <pc:docMk/>
            <pc:sldMk cId="1559767312" sldId="2145706233"/>
            <ac:spMk id="8" creationId="{69C9F50A-351B-E37E-7EC9-DCC0CAD51C62}"/>
          </ac:spMkLst>
        </pc:spChg>
        <pc:grpChg chg="add del mod">
          <ac:chgData name="Beaucham, Catherine (CDC/NIOSH/DFSE/HETAB)" userId="5257ac5f-c146-4b94-bfd6-17c3bdb5d871" providerId="ADAL" clId="{F8C5F68A-295C-4009-A685-B366D2A14403}" dt="2024-03-07T21:16:57.644" v="8"/>
          <ac:grpSpMkLst>
            <pc:docMk/>
            <pc:sldMk cId="1559767312" sldId="2145706233"/>
            <ac:grpSpMk id="5" creationId="{C5AB86C7-256F-5169-6047-591DACC7976D}"/>
          </ac:grpSpMkLst>
        </pc:grpChg>
        <pc:grpChg chg="mod">
          <ac:chgData name="Beaucham, Catherine (CDC/NIOSH/DFSE/HETAB)" userId="5257ac5f-c146-4b94-bfd6-17c3bdb5d871" providerId="ADAL" clId="{F8C5F68A-295C-4009-A685-B366D2A14403}" dt="2024-03-07T21:16:49.803" v="5"/>
          <ac:grpSpMkLst>
            <pc:docMk/>
            <pc:sldMk cId="1559767312" sldId="2145706233"/>
            <ac:grpSpMk id="6" creationId="{66D4D023-FAAC-76DB-8E09-416CD575EC0F}"/>
          </ac:grpSpMkLst>
        </pc:grpChg>
        <pc:picChg chg="mod">
          <ac:chgData name="Beaucham, Catherine (CDC/NIOSH/DFSE/HETAB)" userId="5257ac5f-c146-4b94-bfd6-17c3bdb5d871" providerId="ADAL" clId="{F8C5F68A-295C-4009-A685-B366D2A14403}" dt="2024-03-07T21:16:49.803" v="5"/>
          <ac:picMkLst>
            <pc:docMk/>
            <pc:sldMk cId="1559767312" sldId="2145706233"/>
            <ac:picMk id="9" creationId="{684A5176-52BA-0492-F560-A766303EB801}"/>
          </ac:picMkLst>
        </pc:picChg>
        <pc:picChg chg="mod">
          <ac:chgData name="Beaucham, Catherine (CDC/NIOSH/DFSE/HETAB)" userId="5257ac5f-c146-4b94-bfd6-17c3bdb5d871" providerId="ADAL" clId="{F8C5F68A-295C-4009-A685-B366D2A14403}" dt="2024-03-07T21:16:49.803" v="5"/>
          <ac:picMkLst>
            <pc:docMk/>
            <pc:sldMk cId="1559767312" sldId="2145706233"/>
            <ac:picMk id="10" creationId="{668D8210-40D9-062B-97FF-C5C4D8B5AE1B}"/>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37E5B53-DA76-479C-8DCE-385CBF74ED5A}" type="datetimeFigureOut">
              <a:rPr lang="en-US" smtClean="0"/>
              <a:t>3/7/2024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A1203CB-A816-47B6-A3D9-489E7C5DD25F}" type="slidenum">
              <a:rPr lang="en-US" smtClean="0"/>
              <a:t>‹#›</a:t>
            </a:fld>
            <a:endParaRPr lang="en-US"/>
          </a:p>
        </p:txBody>
      </p:sp>
    </p:spTree>
    <p:extLst>
      <p:ext uri="{BB962C8B-B14F-4D97-AF65-F5344CB8AC3E}">
        <p14:creationId xmlns:p14="http://schemas.microsoft.com/office/powerpoint/2010/main" val="38743090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a:p>
        </p:txBody>
      </p:sp>
      <p:sp>
        <p:nvSpPr>
          <p:cNvPr id="8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Myriad Web Pro" panose="020B0503030403020204" pitchFamily="34" charset="0"/>
              </a:defRPr>
            </a:lvl1pPr>
            <a:lvl2pPr marL="742950" indent="-285750">
              <a:defRPr>
                <a:solidFill>
                  <a:schemeClr val="tx1"/>
                </a:solidFill>
                <a:latin typeface="Myriad Web Pro" panose="020B0503030403020204" pitchFamily="34" charset="0"/>
              </a:defRPr>
            </a:lvl2pPr>
            <a:lvl3pPr marL="1143000" indent="-228600">
              <a:defRPr>
                <a:solidFill>
                  <a:schemeClr val="tx1"/>
                </a:solidFill>
                <a:latin typeface="Myriad Web Pro" panose="020B0503030403020204" pitchFamily="34" charset="0"/>
              </a:defRPr>
            </a:lvl3pPr>
            <a:lvl4pPr marL="1600200" indent="-228600">
              <a:defRPr>
                <a:solidFill>
                  <a:schemeClr val="tx1"/>
                </a:solidFill>
                <a:latin typeface="Myriad Web Pro" panose="020B0503030403020204" pitchFamily="34" charset="0"/>
              </a:defRPr>
            </a:lvl4pPr>
            <a:lvl5pPr marL="2057400" indent="-228600">
              <a:defRPr>
                <a:solidFill>
                  <a:schemeClr val="tx1"/>
                </a:solidFill>
                <a:latin typeface="Myriad Web Pro" panose="020B0503030403020204" pitchFamily="34" charset="0"/>
              </a:defRPr>
            </a:lvl5pPr>
            <a:lvl6pPr marL="2514600" indent="-228600" fontAlgn="base">
              <a:spcBef>
                <a:spcPct val="0"/>
              </a:spcBef>
              <a:spcAft>
                <a:spcPct val="0"/>
              </a:spcAft>
              <a:defRPr>
                <a:solidFill>
                  <a:schemeClr val="tx1"/>
                </a:solidFill>
                <a:latin typeface="Myriad Web Pro" panose="020B0503030403020204" pitchFamily="34" charset="0"/>
              </a:defRPr>
            </a:lvl6pPr>
            <a:lvl7pPr marL="2971800" indent="-228600" fontAlgn="base">
              <a:spcBef>
                <a:spcPct val="0"/>
              </a:spcBef>
              <a:spcAft>
                <a:spcPct val="0"/>
              </a:spcAft>
              <a:defRPr>
                <a:solidFill>
                  <a:schemeClr val="tx1"/>
                </a:solidFill>
                <a:latin typeface="Myriad Web Pro" panose="020B0503030403020204" pitchFamily="34" charset="0"/>
              </a:defRPr>
            </a:lvl7pPr>
            <a:lvl8pPr marL="3429000" indent="-228600" fontAlgn="base">
              <a:spcBef>
                <a:spcPct val="0"/>
              </a:spcBef>
              <a:spcAft>
                <a:spcPct val="0"/>
              </a:spcAft>
              <a:defRPr>
                <a:solidFill>
                  <a:schemeClr val="tx1"/>
                </a:solidFill>
                <a:latin typeface="Myriad Web Pro" panose="020B0503030403020204" pitchFamily="34" charset="0"/>
              </a:defRPr>
            </a:lvl8pPr>
            <a:lvl9pPr marL="3886200" indent="-228600" fontAlgn="base">
              <a:spcBef>
                <a:spcPct val="0"/>
              </a:spcBef>
              <a:spcAft>
                <a:spcPct val="0"/>
              </a:spcAft>
              <a:defRPr>
                <a:solidFill>
                  <a:schemeClr val="tx1"/>
                </a:solidFill>
                <a:latin typeface="Myriad Web Pro" panose="020B0503030403020204" pitchFamily="34" charset="0"/>
              </a:defRPr>
            </a:lvl9pPr>
          </a:lstStyle>
          <a:p>
            <a:pPr fontAlgn="base">
              <a:spcBef>
                <a:spcPct val="0"/>
              </a:spcBef>
              <a:spcAft>
                <a:spcPct val="0"/>
              </a:spcAft>
            </a:pPr>
            <a:fld id="{6F084AA2-EDF3-41B6-9BD5-4D1331E35CE7}" type="slidenum">
              <a:rPr lang="en-US" altLang="en-US">
                <a:latin typeface="Calibri" panose="020F0502020204030204" pitchFamily="34" charset="0"/>
              </a:rPr>
              <a:pPr fontAlgn="base">
                <a:spcBef>
                  <a:spcPct val="0"/>
                </a:spcBef>
                <a:spcAft>
                  <a:spcPct val="0"/>
                </a:spcAft>
              </a:pPr>
              <a:t>1</a:t>
            </a:fld>
            <a:endParaRPr lang="en-US" altLang="en-US">
              <a:latin typeface="Calibri" panose="020F0502020204030204" pitchFamily="34" charset="0"/>
            </a:endParaRPr>
          </a:p>
        </p:txBody>
      </p:sp>
    </p:spTree>
    <p:extLst>
      <p:ext uri="{BB962C8B-B14F-4D97-AF65-F5344CB8AC3E}">
        <p14:creationId xmlns:p14="http://schemas.microsoft.com/office/powerpoint/2010/main" val="35545127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2023 Maui Wildfires, which occurred August 8–August 12 (August 8–9:  active fire; August 10–12 residual smoldering), has been declared a National Emergency and a Public Health Emergency. Firefighters from the Maui County Fire Department (MFD) were part of the initial response and were involved in fire suppression, structure protection, and life safety actions. MFD firefighters were also imbedded with Urban Search and Rescue (USAR) teams and had potential exposures to toxic substances in the ensuing days after the wildfire was under control. On August 28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the Maui Fire Chief requested assisted assistance from the Federal Emergency Management Agency (FEMA) and submitted a Request for Assistance (RFA) which included public health surveillance of potentially exposed employees. </a:t>
            </a:r>
          </a:p>
          <a:p>
            <a:endParaRPr lang="en-US" dirty="0"/>
          </a:p>
        </p:txBody>
      </p:sp>
      <p:sp>
        <p:nvSpPr>
          <p:cNvPr id="4" name="Slide Number Placeholder 3"/>
          <p:cNvSpPr>
            <a:spLocks noGrp="1"/>
          </p:cNvSpPr>
          <p:nvPr>
            <p:ph type="sldNum" sz="quarter" idx="5"/>
          </p:nvPr>
        </p:nvSpPr>
        <p:spPr/>
        <p:txBody>
          <a:bodyPr/>
          <a:lstStyle/>
          <a:p>
            <a:fld id="{8E0B1A84-1064-475D-A7F3-641717E581C9}" type="slidenum">
              <a:rPr lang="en-US" smtClean="0"/>
              <a:t>4</a:t>
            </a:fld>
            <a:endParaRPr lang="en-US"/>
          </a:p>
        </p:txBody>
      </p:sp>
    </p:spTree>
    <p:extLst>
      <p:ext uri="{BB962C8B-B14F-4D97-AF65-F5344CB8AC3E}">
        <p14:creationId xmlns:p14="http://schemas.microsoft.com/office/powerpoint/2010/main" val="25541511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Fires</a:t>
            </a:r>
            <a:r>
              <a:rPr lang="en-US" baseline="0" dirty="0"/>
              <a:t> are full of contaminants, especially with the newer residential structures containing more plastics and flame retardants.  Products of combustion primarily contain things like Polycyclic Aromatic Hydrocarbons (PAHs), and Volatile Organic Compounds (VOCs), many of which are known carcinogens or probable human carcinogens.</a:t>
            </a:r>
            <a:endParaRPr lang="en-US" dirty="0"/>
          </a:p>
          <a:p>
            <a:endParaRPr lang="en-US" dirty="0"/>
          </a:p>
          <a:p>
            <a:r>
              <a:rPr lang="en-US" dirty="0"/>
              <a:t>PAHs have been measured in several firefighter exposure studies (produced during fire, air, dermal, and biological sampling methods exist)</a:t>
            </a:r>
          </a:p>
          <a:p>
            <a:r>
              <a:rPr lang="en-US" dirty="0"/>
              <a:t>Note that burning synthetic materials will also produce PAHs, VOCs, aldehydes. Diesel exhaust is its own category really.</a:t>
            </a:r>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501CB03F-8EAA-4C13-8876-F6FC469AA6A1}" type="slidenum">
              <a:rPr lang="en-US" smtClean="0"/>
              <a:t>5</a:t>
            </a:fld>
            <a:endParaRPr lang="en-US"/>
          </a:p>
        </p:txBody>
      </p:sp>
    </p:spTree>
    <p:extLst>
      <p:ext uri="{BB962C8B-B14F-4D97-AF65-F5344CB8AC3E}">
        <p14:creationId xmlns:p14="http://schemas.microsoft.com/office/powerpoint/2010/main" val="23803681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Other materials include Heavy Metals (Lead,</a:t>
            </a:r>
            <a:r>
              <a:rPr lang="en-US" baseline="0" dirty="0"/>
              <a:t> Cadmium, Nickel, Mercury, Arsenic, and many </a:t>
            </a:r>
            <a:r>
              <a:rPr lang="en-US" baseline="0" dirty="0" err="1"/>
              <a:t>many</a:t>
            </a:r>
            <a:r>
              <a:rPr lang="en-US" baseline="0" dirty="0"/>
              <a:t> more....  Especially during urban/rural interface fires.</a:t>
            </a:r>
          </a:p>
          <a:p>
            <a:endParaRPr lang="en-US" baseline="0" dirty="0"/>
          </a:p>
          <a:p>
            <a:r>
              <a:rPr lang="en-US" baseline="0" dirty="0"/>
              <a:t>Urban/Rural are especially challenging due to the way that Wildland Firefighters work which is often without respiratory protection.</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76B98-A0DE-49B1-94F1-50E8A7813DF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334348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the biomarkers in Maui, we had to consider several factors including: </a:t>
            </a:r>
          </a:p>
          <a:p>
            <a:endParaRPr lang="en-US" dirty="0"/>
          </a:p>
          <a:p>
            <a:r>
              <a:rPr lang="en-US" dirty="0"/>
              <a:t>1.) What</a:t>
            </a:r>
            <a:r>
              <a:rPr lang="en-US" baseline="0" dirty="0"/>
              <a:t> type of things are we likely to see in the smoke? Are the buildings old enough that asbestos is likely a significant concern? Silica? </a:t>
            </a:r>
          </a:p>
          <a:p>
            <a:endParaRPr lang="en-US" baseline="0" dirty="0"/>
          </a:p>
          <a:p>
            <a:r>
              <a:rPr lang="en-US" baseline="0" dirty="0"/>
              <a:t>2.) What type of sampling do we want to do? (Urine, Blood, skin wipes, exhaled breath, hair samples, chest X-rays, sputum, feces, etc....)  All of these are potentially useful in evaluating exposures.</a:t>
            </a:r>
          </a:p>
          <a:p>
            <a:endParaRPr lang="en-US" baseline="0" dirty="0"/>
          </a:p>
          <a:p>
            <a:r>
              <a:rPr lang="en-US" baseline="0" dirty="0"/>
              <a:t>3.) What analytes are we seeing in the wildfire ash? Is it different in the residential, commercial, forest areas?</a:t>
            </a:r>
          </a:p>
          <a:p>
            <a:endParaRPr lang="en-US" baseline="0" dirty="0"/>
          </a:p>
          <a:p>
            <a:r>
              <a:rPr lang="en-US" baseline="0" dirty="0"/>
              <a:t>3.) How long will the substance remain? What are the biological half-lives of the biomarkers versus when can we get there to collect the samples?</a:t>
            </a:r>
          </a:p>
          <a:p>
            <a:endParaRPr lang="en-US" baseline="0" dirty="0"/>
          </a:p>
          <a:p>
            <a:r>
              <a:rPr lang="en-US" baseline="0" dirty="0"/>
              <a:t>So we decided on these analytes.  I </a:t>
            </a:r>
            <a:r>
              <a:rPr lang="en-US" baseline="0" dirty="0" err="1"/>
              <a:t>kinda</a:t>
            </a:r>
            <a:r>
              <a:rPr lang="en-US" baseline="0" dirty="0"/>
              <a:t> wish we had been able to add mercury and lithium to the mix.... BUT...   We also collected lipids and creatinine to better understand the results.</a:t>
            </a:r>
          </a:p>
        </p:txBody>
      </p:sp>
      <p:sp>
        <p:nvSpPr>
          <p:cNvPr id="4" name="Slide Number Placeholder 3"/>
          <p:cNvSpPr>
            <a:spLocks noGrp="1"/>
          </p:cNvSpPr>
          <p:nvPr>
            <p:ph type="sldNum" sz="quarter" idx="5"/>
          </p:nvPr>
        </p:nvSpPr>
        <p:spPr/>
        <p:txBody>
          <a:bodyPr/>
          <a:lstStyle/>
          <a:p>
            <a:fld id="{8E0B1A84-1064-475D-A7F3-641717E581C9}" type="slidenum">
              <a:rPr lang="en-US" smtClean="0"/>
              <a:t>7</a:t>
            </a:fld>
            <a:endParaRPr lang="en-US"/>
          </a:p>
        </p:txBody>
      </p:sp>
    </p:spTree>
    <p:extLst>
      <p:ext uri="{BB962C8B-B14F-4D97-AF65-F5344CB8AC3E}">
        <p14:creationId xmlns:p14="http://schemas.microsoft.com/office/powerpoint/2010/main" val="38895486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step was to invite participants</a:t>
            </a:r>
            <a:r>
              <a:rPr lang="en-US" baseline="0" dirty="0"/>
              <a:t> meeting the following inclusion criteria:</a:t>
            </a:r>
            <a:endParaRPr lang="en-US" dirty="0"/>
          </a:p>
          <a:p>
            <a:endParaRPr lang="en-US" dirty="0"/>
          </a:p>
          <a:p>
            <a:r>
              <a:rPr lang="en-US" dirty="0"/>
              <a:t>Inclusion Criteria:</a:t>
            </a:r>
          </a:p>
          <a:p>
            <a:r>
              <a:rPr lang="en-US" sz="1200" kern="1200" dirty="0">
                <a:solidFill>
                  <a:schemeClr val="tx1"/>
                </a:solidFill>
                <a:effectLst/>
                <a:latin typeface="+mn-lt"/>
                <a:ea typeface="+mn-ea"/>
                <a:cs typeface="+mn-cs"/>
              </a:rPr>
              <a:t>To be included in this investigation, an individual must be either:</a:t>
            </a:r>
          </a:p>
          <a:p>
            <a:pPr lvl="0"/>
            <a:r>
              <a:rPr lang="en-US" sz="1200" kern="1200" dirty="0">
                <a:solidFill>
                  <a:schemeClr val="tx1"/>
                </a:solidFill>
                <a:effectLst/>
                <a:latin typeface="+mn-lt"/>
                <a:ea typeface="+mn-ea"/>
                <a:cs typeface="+mn-cs"/>
              </a:rPr>
              <a:t>A firefighter that was employed by MFD at any time from August 8, 2023 through August 12, 2023, and be currently employed by MFD on the day of initiating participation in this investigation, OR</a:t>
            </a:r>
          </a:p>
          <a:p>
            <a:pPr lvl="0"/>
            <a:r>
              <a:rPr lang="en-US" sz="1200" kern="1200" dirty="0">
                <a:solidFill>
                  <a:schemeClr val="tx1"/>
                </a:solidFill>
                <a:effectLst/>
                <a:latin typeface="+mn-lt"/>
                <a:ea typeface="+mn-ea"/>
                <a:cs typeface="+mn-cs"/>
              </a:rPr>
              <a:t>A non-firefighter Maui County employee that responded to either the Lahaina fire or Kula fire during August 8, 2023-August 12, 2023, and be currently employed by Maui County on the day of initiating participation in this investigation.</a:t>
            </a:r>
          </a:p>
          <a:p>
            <a:endParaRPr lang="en-US" dirty="0"/>
          </a:p>
          <a:p>
            <a:r>
              <a:rPr lang="en-US" dirty="0"/>
              <a:t>After that, we described</a:t>
            </a:r>
            <a:r>
              <a:rPr lang="en-US" baseline="0" dirty="0"/>
              <a:t> the project and obtained the participants informed consent. </a:t>
            </a:r>
          </a:p>
          <a:p>
            <a:endParaRPr lang="en-US" baseline="0" dirty="0"/>
          </a:p>
          <a:p>
            <a:r>
              <a:rPr lang="en-US" baseline="0" dirty="0"/>
              <a:t>We did this in groups and delivered a short presentation then had individuals sign their consent.</a:t>
            </a:r>
          </a:p>
          <a:p>
            <a:endParaRPr lang="en-US" baseline="0" dirty="0"/>
          </a:p>
          <a:p>
            <a:r>
              <a:rPr lang="en-US" baseline="0" dirty="0"/>
              <a:t>Then we had the participants complete a questionnaire and an exposure worksheet. The questionnaire focused on demographics,  which fire they responded to (Kuai or Lahaina), and when.  IT was primarily closed questions using check boxes.</a:t>
            </a:r>
          </a:p>
          <a:p>
            <a:r>
              <a:rPr lang="en-US" baseline="0" dirty="0"/>
              <a:t>The exposure worksheet contained open ended questions to summarize work activities (including PPE used), time in the impact zone, location, type of fire, and response activities.</a:t>
            </a:r>
            <a:endParaRPr lang="en-US" dirty="0"/>
          </a:p>
          <a:p>
            <a:endParaRPr lang="en-US" dirty="0"/>
          </a:p>
        </p:txBody>
      </p:sp>
      <p:sp>
        <p:nvSpPr>
          <p:cNvPr id="4" name="Slide Number Placeholder 3"/>
          <p:cNvSpPr>
            <a:spLocks noGrp="1"/>
          </p:cNvSpPr>
          <p:nvPr>
            <p:ph type="sldNum" sz="quarter" idx="5"/>
          </p:nvPr>
        </p:nvSpPr>
        <p:spPr/>
        <p:txBody>
          <a:bodyPr/>
          <a:lstStyle/>
          <a:p>
            <a:fld id="{8E0B1A84-1064-475D-A7F3-641717E581C9}" type="slidenum">
              <a:rPr lang="en-US" smtClean="0"/>
              <a:t>8</a:t>
            </a:fld>
            <a:endParaRPr lang="en-US"/>
          </a:p>
        </p:txBody>
      </p:sp>
    </p:spTree>
    <p:extLst>
      <p:ext uri="{BB962C8B-B14F-4D97-AF65-F5344CB8AC3E}">
        <p14:creationId xmlns:p14="http://schemas.microsoft.com/office/powerpoint/2010/main" val="11496606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Participants</a:t>
            </a:r>
            <a:r>
              <a:rPr lang="en-US" baseline="0" dirty="0"/>
              <a:t> then went 2-4 at a time to give a urine sample and a blood collection.  </a:t>
            </a:r>
            <a:endParaRPr lang="en-US" dirty="0"/>
          </a:p>
        </p:txBody>
      </p:sp>
      <p:sp>
        <p:nvSpPr>
          <p:cNvPr id="4" name="Slide Number Placeholder 3"/>
          <p:cNvSpPr>
            <a:spLocks noGrp="1"/>
          </p:cNvSpPr>
          <p:nvPr>
            <p:ph type="sldNum" sz="quarter" idx="5"/>
          </p:nvPr>
        </p:nvSpPr>
        <p:spPr/>
        <p:txBody>
          <a:bodyPr/>
          <a:lstStyle/>
          <a:p>
            <a:fld id="{8E0B1A84-1064-475D-A7F3-641717E581C9}" type="slidenum">
              <a:rPr lang="en-US" smtClean="0"/>
              <a:t>9</a:t>
            </a:fld>
            <a:endParaRPr lang="en-US"/>
          </a:p>
        </p:txBody>
      </p:sp>
    </p:spTree>
    <p:extLst>
      <p:ext uri="{BB962C8B-B14F-4D97-AF65-F5344CB8AC3E}">
        <p14:creationId xmlns:p14="http://schemas.microsoft.com/office/powerpoint/2010/main" val="42864023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Considerations</a:t>
            </a:r>
            <a:r>
              <a:rPr lang="en-US" baseline="0" dirty="0"/>
              <a:t> of collecting data during a disaster situation....</a:t>
            </a:r>
          </a:p>
          <a:p>
            <a:endParaRPr lang="en-US" baseline="0" dirty="0"/>
          </a:p>
          <a:p>
            <a:r>
              <a:rPr lang="en-US" baseline="0" dirty="0"/>
              <a:t>1.) Many of the participants in this study lived through the disaster. Some lost their homes. Almost everyone knew someone who passed away. Although firefighters in general are fairly resilient, Post Traumatic Stress Disorder among the participants should NOT be ignored. Therefore, using a trauma-informed approach to questions and the study is essential.  In addition, there was some hostility on the island to tourists/foreigners that required respect.</a:t>
            </a:r>
          </a:p>
          <a:p>
            <a:endParaRPr lang="en-US" baseline="0" dirty="0"/>
          </a:p>
          <a:p>
            <a:r>
              <a:rPr lang="en-US" baseline="0" dirty="0"/>
              <a:t>2.) The logistics of working on an Island is challenging. The island is remote and therefore shipping items to the island/from the mainland takes a long time. Lodging was very limited due to the displacement of residents, so careful consideration of where to hold the evaluation was essential. Supplies were very limited as well. So things like dry ice to keep samples cold during shipping, coolers, etc. was difficult to obtain. During typical studies we could utilize local hospital resources (labs, phlebotomists, etc...) however this situation necessitated procuring all necessary supplies and bringing them with us.  Also the timeline between the fires and our sampling was a limiting factor.</a:t>
            </a:r>
          </a:p>
          <a:p>
            <a:endParaRPr lang="en-US" baseline="0" dirty="0"/>
          </a:p>
          <a:p>
            <a:r>
              <a:rPr lang="en-US" baseline="0" dirty="0"/>
              <a:t>3.) Although there were no active fires when we arrived, the situation continued to evolve rapidly. USAR teams were still looking for some missing citizens. Ash sampling was ongoing.</a:t>
            </a:r>
          </a:p>
          <a:p>
            <a:endParaRPr lang="en-US" baseline="0" dirty="0"/>
          </a:p>
          <a:p>
            <a:r>
              <a:rPr lang="en-US" baseline="0" dirty="0"/>
              <a:t>4.) The sample size was fixed. We were fortunate to be able to get almost 300 participants, but the fixed sample size limited the power of the study.</a:t>
            </a:r>
          </a:p>
          <a:p>
            <a:endParaRPr lang="en-US" baseline="0" dirty="0"/>
          </a:p>
        </p:txBody>
      </p:sp>
      <p:sp>
        <p:nvSpPr>
          <p:cNvPr id="4" name="Slide Number Placeholder 3"/>
          <p:cNvSpPr>
            <a:spLocks noGrp="1"/>
          </p:cNvSpPr>
          <p:nvPr>
            <p:ph type="sldNum" sz="quarter" idx="5"/>
          </p:nvPr>
        </p:nvSpPr>
        <p:spPr/>
        <p:txBody>
          <a:bodyPr/>
          <a:lstStyle/>
          <a:p>
            <a:fld id="{8E0B1A84-1064-475D-A7F3-641717E581C9}" type="slidenum">
              <a:rPr lang="en-US" smtClean="0"/>
              <a:t>10</a:t>
            </a:fld>
            <a:endParaRPr lang="en-US"/>
          </a:p>
        </p:txBody>
      </p:sp>
    </p:spTree>
    <p:extLst>
      <p:ext uri="{BB962C8B-B14F-4D97-AF65-F5344CB8AC3E}">
        <p14:creationId xmlns:p14="http://schemas.microsoft.com/office/powerpoint/2010/main" val="17303714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important consideration for wildfire exposures include after the fires have been extinguished.  What has been left behind can still contain plenty of hazards.</a:t>
            </a:r>
          </a:p>
        </p:txBody>
      </p:sp>
      <p:sp>
        <p:nvSpPr>
          <p:cNvPr id="4" name="Slide Number Placeholder 3"/>
          <p:cNvSpPr>
            <a:spLocks noGrp="1"/>
          </p:cNvSpPr>
          <p:nvPr>
            <p:ph type="sldNum" sz="quarter" idx="5"/>
          </p:nvPr>
        </p:nvSpPr>
        <p:spPr/>
        <p:txBody>
          <a:bodyPr/>
          <a:lstStyle/>
          <a:p>
            <a:fld id="{5A1203CB-A816-47B6-A3D9-489E7C5DD25F}" type="slidenum">
              <a:rPr lang="en-US" smtClean="0"/>
              <a:t>11</a:t>
            </a:fld>
            <a:endParaRPr lang="en-US"/>
          </a:p>
        </p:txBody>
      </p:sp>
    </p:spTree>
    <p:extLst>
      <p:ext uri="{BB962C8B-B14F-4D97-AF65-F5344CB8AC3E}">
        <p14:creationId xmlns:p14="http://schemas.microsoft.com/office/powerpoint/2010/main" val="12005362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Carr Fire was the sixth most destructive wildfire in California history burning 229,651 acres and destroying 1,079 residences, 22 commercial buildings, and 503 outbuildings before it was fully contained on August 30, 2018. Hazardous materials left behind in the fire debris should be removed in a safe manner to protect the cleanup workers, general public, and the environment before rebuilding can occur. Debris cleanup is typically done by construction crews consisting of operators and laborers.</a:t>
            </a:r>
          </a:p>
          <a:p>
            <a:endParaRPr lang="en-US" dirty="0"/>
          </a:p>
        </p:txBody>
      </p:sp>
      <p:sp>
        <p:nvSpPr>
          <p:cNvPr id="4" name="Slide Number Placeholder 3"/>
          <p:cNvSpPr>
            <a:spLocks noGrp="1"/>
          </p:cNvSpPr>
          <p:nvPr>
            <p:ph type="sldNum" sz="quarter" idx="5"/>
          </p:nvPr>
        </p:nvSpPr>
        <p:spPr/>
        <p:txBody>
          <a:bodyPr/>
          <a:lstStyle/>
          <a:p>
            <a:fld id="{5A1203CB-A816-47B6-A3D9-489E7C5DD25F}" type="slidenum">
              <a:rPr lang="en-US" smtClean="0"/>
              <a:t>12</a:t>
            </a:fld>
            <a:endParaRPr lang="en-US"/>
          </a:p>
        </p:txBody>
      </p:sp>
    </p:spTree>
    <p:extLst>
      <p:ext uri="{BB962C8B-B14F-4D97-AF65-F5344CB8AC3E}">
        <p14:creationId xmlns:p14="http://schemas.microsoft.com/office/powerpoint/2010/main" val="23766051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dirty="0"/>
              <a:t>When wildland fires extend into residential areas, after the fire has been extinguished, construction crews must be brought in to clean up the debris that has been left behind. Remnants of burned residential structures may contain respirable crystalline silica (RCS) (typically quartz) from demolished concrete used in foundations, walls, and roofing tiles or naturally occurring in the rocks and soil. Cristobalite (another form of RCS) is typically found in igneous rocks, which are formed as a result of previous volcanic activity. Depending on the age of the building, asbestos can also be present. Home electronics and melted vehicles can leave behind various metals such as lead, cadmium, and aluminum. Additionally, potentially carcinogenic substances found in soot (burn ash) called polyaromatic hydrocarbons (PAHs), also known as polycyclic aromatic hydrocarbons, may also be exposure hazards.</a:t>
            </a:r>
            <a:endParaRPr lang="en-US" sz="1800" dirty="0">
              <a:effectLst/>
              <a:latin typeface="Garamond" panose="02020404030301010803"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Garamond" panose="02020404030301010803"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Garamond" panose="02020404030301010803" pitchFamily="18" charset="0"/>
                <a:ea typeface="Calibri" panose="020F0502020204030204" pitchFamily="34" charset="0"/>
                <a:cs typeface="Times New Roman" panose="02020603050405020304" pitchFamily="18" charset="0"/>
              </a:rPr>
              <a:t> RCS and asbestos exposures may lead to chronic respiratory diseases and lung cancer. Metals, such as lead, beryllium, and cadmium, can damage many organ systems and some have been associated with the development of cancer. Lead exposure may also lead to high blood pressure and kidney problems in adults, and permanent neurological damage in children if brought into the home. Most of the 18 PAHs in soot are suspected or known to cause cancer.</a:t>
            </a:r>
          </a:p>
          <a:p>
            <a:endParaRPr lang="en-US" dirty="0"/>
          </a:p>
        </p:txBody>
      </p:sp>
      <p:sp>
        <p:nvSpPr>
          <p:cNvPr id="4" name="Slide Number Placeholder 3"/>
          <p:cNvSpPr>
            <a:spLocks noGrp="1"/>
          </p:cNvSpPr>
          <p:nvPr>
            <p:ph type="sldNum" sz="quarter" idx="5"/>
          </p:nvPr>
        </p:nvSpPr>
        <p:spPr/>
        <p:txBody>
          <a:bodyPr/>
          <a:lstStyle/>
          <a:p>
            <a:fld id="{5A1203CB-A816-47B6-A3D9-489E7C5DD25F}" type="slidenum">
              <a:rPr lang="en-US" smtClean="0"/>
              <a:t>13</a:t>
            </a:fld>
            <a:endParaRPr lang="en-US"/>
          </a:p>
        </p:txBody>
      </p:sp>
    </p:spTree>
    <p:extLst>
      <p:ext uri="{BB962C8B-B14F-4D97-AF65-F5344CB8AC3E}">
        <p14:creationId xmlns:p14="http://schemas.microsoft.com/office/powerpoint/2010/main" val="7540418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objective was to evaluate fire debris cleanup employees’ exposure to RCS and asbestos in air, and metals and PAH in air and on the skin. </a:t>
            </a:r>
          </a:p>
        </p:txBody>
      </p:sp>
      <p:sp>
        <p:nvSpPr>
          <p:cNvPr id="4" name="Slide Number Placeholder 3"/>
          <p:cNvSpPr>
            <a:spLocks noGrp="1"/>
          </p:cNvSpPr>
          <p:nvPr>
            <p:ph type="sldNum" sz="quarter" idx="5"/>
          </p:nvPr>
        </p:nvSpPr>
        <p:spPr/>
        <p:txBody>
          <a:bodyPr/>
          <a:lstStyle/>
          <a:p>
            <a:fld id="{5A1203CB-A816-47B6-A3D9-489E7C5DD25F}" type="slidenum">
              <a:rPr lang="en-US" smtClean="0"/>
              <a:t>14</a:t>
            </a:fld>
            <a:endParaRPr lang="en-US"/>
          </a:p>
        </p:txBody>
      </p:sp>
    </p:spTree>
    <p:extLst>
      <p:ext uri="{BB962C8B-B14F-4D97-AF65-F5344CB8AC3E}">
        <p14:creationId xmlns:p14="http://schemas.microsoft.com/office/powerpoint/2010/main" val="33993396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A1203CB-A816-47B6-A3D9-489E7C5DD25F}" type="slidenum">
              <a:rPr lang="en-US" smtClean="0"/>
              <a:t>15</a:t>
            </a:fld>
            <a:endParaRPr lang="en-US"/>
          </a:p>
        </p:txBody>
      </p:sp>
    </p:spTree>
    <p:extLst>
      <p:ext uri="{BB962C8B-B14F-4D97-AF65-F5344CB8AC3E}">
        <p14:creationId xmlns:p14="http://schemas.microsoft.com/office/powerpoint/2010/main" val="34891318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A1203CB-A816-47B6-A3D9-489E7C5DD25F}" type="slidenum">
              <a:rPr lang="en-US" smtClean="0"/>
              <a:t>16</a:t>
            </a:fld>
            <a:endParaRPr lang="en-US"/>
          </a:p>
        </p:txBody>
      </p:sp>
    </p:spTree>
    <p:extLst>
      <p:ext uri="{BB962C8B-B14F-4D97-AF65-F5344CB8AC3E}">
        <p14:creationId xmlns:p14="http://schemas.microsoft.com/office/powerpoint/2010/main" val="29147086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Ensure water spray is consistently used</a:t>
            </a:r>
          </a:p>
          <a:p>
            <a:r>
              <a:rPr lang="en-US" dirty="0"/>
              <a:t>Improve silica education</a:t>
            </a:r>
          </a:p>
          <a:p>
            <a:r>
              <a:rPr lang="en-US" dirty="0"/>
              <a:t>Develop a medical monitoring program</a:t>
            </a:r>
          </a:p>
          <a:p>
            <a:r>
              <a:rPr lang="en-US" dirty="0"/>
              <a:t>Add handwashing facilities and lead-removal handwipes at the decontamination tent</a:t>
            </a:r>
          </a:p>
          <a:p>
            <a:r>
              <a:rPr lang="en-US" dirty="0"/>
              <a:t>Require employees to wash their hands after leaving the lot footprint and before eating and drinking or smoking</a:t>
            </a:r>
          </a:p>
          <a:p>
            <a:r>
              <a:rPr lang="en-US" dirty="0"/>
              <a:t>Require employees to change shoes prior to going home to avoid tracking dust containing lead and other heavy metals home</a:t>
            </a:r>
          </a:p>
          <a:p>
            <a:r>
              <a:rPr lang="en-US" dirty="0"/>
              <a:t>Provide only nitrile gloves to employees</a:t>
            </a:r>
          </a:p>
          <a:p>
            <a:r>
              <a:rPr lang="en-US" dirty="0"/>
              <a:t>Ensure methods used to decontaminate footwear on exiting the lot are adequate and followed</a:t>
            </a:r>
          </a:p>
          <a:p>
            <a:r>
              <a:rPr lang="en-US" dirty="0"/>
              <a:t>Ensure all task forces comply with the respiratory protection standard</a:t>
            </a:r>
          </a:p>
          <a:p>
            <a:r>
              <a:rPr lang="en-US" dirty="0"/>
              <a:t>Ensure all employees who are exposed to hazardous levels of noise are protected.</a:t>
            </a:r>
          </a:p>
        </p:txBody>
      </p:sp>
      <p:sp>
        <p:nvSpPr>
          <p:cNvPr id="4" name="Slide Number Placeholder 3"/>
          <p:cNvSpPr>
            <a:spLocks noGrp="1"/>
          </p:cNvSpPr>
          <p:nvPr>
            <p:ph type="sldNum" sz="quarter" idx="5"/>
          </p:nvPr>
        </p:nvSpPr>
        <p:spPr/>
        <p:txBody>
          <a:bodyPr/>
          <a:lstStyle/>
          <a:p>
            <a:fld id="{5A1203CB-A816-47B6-A3D9-489E7C5DD25F}" type="slidenum">
              <a:rPr lang="en-US" smtClean="0"/>
              <a:t>18</a:t>
            </a:fld>
            <a:endParaRPr lang="en-US"/>
          </a:p>
        </p:txBody>
      </p:sp>
    </p:spTree>
    <p:extLst>
      <p:ext uri="{BB962C8B-B14F-4D97-AF65-F5344CB8AC3E}">
        <p14:creationId xmlns:p14="http://schemas.microsoft.com/office/powerpoint/2010/main" val="3254679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a:t>
            </a:r>
            <a:r>
              <a:rPr lang="en-US" baseline="0" dirty="0"/>
              <a:t> let me know if you have any questions, now, or you can contact me at any time. Thank you!</a:t>
            </a:r>
          </a:p>
          <a:p>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20</a:t>
            </a:fld>
            <a:endParaRPr lang="en-US" dirty="0"/>
          </a:p>
        </p:txBody>
      </p:sp>
    </p:spTree>
    <p:extLst>
      <p:ext uri="{BB962C8B-B14F-4D97-AF65-F5344CB8AC3E}">
        <p14:creationId xmlns:p14="http://schemas.microsoft.com/office/powerpoint/2010/main" val="16310640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A82AD-86AA-CF90-F56A-661A7D38D07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E4B1B9D-3AB9-4FB0-3EB5-8A6487ADBD7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AFC61CD-3F33-DC10-C2D8-73DEEC857595}"/>
              </a:ext>
            </a:extLst>
          </p:cNvPr>
          <p:cNvSpPr>
            <a:spLocks noGrp="1"/>
          </p:cNvSpPr>
          <p:nvPr>
            <p:ph type="dt" sz="half" idx="10"/>
          </p:nvPr>
        </p:nvSpPr>
        <p:spPr/>
        <p:txBody>
          <a:bodyPr/>
          <a:lstStyle/>
          <a:p>
            <a:fld id="{286175B7-8803-4D5E-A706-AC4C7FACBB04}" type="datetimeFigureOut">
              <a:rPr lang="en-US" smtClean="0"/>
              <a:t>3/7/2024</a:t>
            </a:fld>
            <a:endParaRPr lang="en-US"/>
          </a:p>
        </p:txBody>
      </p:sp>
      <p:sp>
        <p:nvSpPr>
          <p:cNvPr id="5" name="Footer Placeholder 4">
            <a:extLst>
              <a:ext uri="{FF2B5EF4-FFF2-40B4-BE49-F238E27FC236}">
                <a16:creationId xmlns:a16="http://schemas.microsoft.com/office/drawing/2014/main" id="{A98AF99E-9CE9-8C34-7643-9537F3A84AB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EBC6FA0-20BF-B35B-8A1E-3088D707A15C}"/>
              </a:ext>
            </a:extLst>
          </p:cNvPr>
          <p:cNvSpPr>
            <a:spLocks noGrp="1"/>
          </p:cNvSpPr>
          <p:nvPr>
            <p:ph type="sldNum" sz="quarter" idx="12"/>
          </p:nvPr>
        </p:nvSpPr>
        <p:spPr/>
        <p:txBody>
          <a:bodyPr/>
          <a:lstStyle/>
          <a:p>
            <a:fld id="{49633354-F5DF-4C2D-A4DB-9FBEF2BB7511}" type="slidenum">
              <a:rPr lang="en-US" smtClean="0"/>
              <a:t>‹#›</a:t>
            </a:fld>
            <a:endParaRPr lang="en-US"/>
          </a:p>
        </p:txBody>
      </p:sp>
    </p:spTree>
    <p:extLst>
      <p:ext uri="{BB962C8B-B14F-4D97-AF65-F5344CB8AC3E}">
        <p14:creationId xmlns:p14="http://schemas.microsoft.com/office/powerpoint/2010/main" val="7970799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BA6F46-8E69-3846-EF14-0BCF8DCA767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41B4D67-3E8F-2BD5-6469-03BD2E9778B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C10BED-218D-8CCA-D705-358D88FD2483}"/>
              </a:ext>
            </a:extLst>
          </p:cNvPr>
          <p:cNvSpPr>
            <a:spLocks noGrp="1"/>
          </p:cNvSpPr>
          <p:nvPr>
            <p:ph type="dt" sz="half" idx="10"/>
          </p:nvPr>
        </p:nvSpPr>
        <p:spPr/>
        <p:txBody>
          <a:bodyPr/>
          <a:lstStyle/>
          <a:p>
            <a:fld id="{286175B7-8803-4D5E-A706-AC4C7FACBB04}" type="datetimeFigureOut">
              <a:rPr lang="en-US" smtClean="0"/>
              <a:t>3/7/2024</a:t>
            </a:fld>
            <a:endParaRPr lang="en-US"/>
          </a:p>
        </p:txBody>
      </p:sp>
      <p:sp>
        <p:nvSpPr>
          <p:cNvPr id="5" name="Footer Placeholder 4">
            <a:extLst>
              <a:ext uri="{FF2B5EF4-FFF2-40B4-BE49-F238E27FC236}">
                <a16:creationId xmlns:a16="http://schemas.microsoft.com/office/drawing/2014/main" id="{7C8BAB19-D2A9-35A2-2C06-80A21A4EB1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8FCCF4-6D9C-5F4D-0A87-DD91288FBF26}"/>
              </a:ext>
            </a:extLst>
          </p:cNvPr>
          <p:cNvSpPr>
            <a:spLocks noGrp="1"/>
          </p:cNvSpPr>
          <p:nvPr>
            <p:ph type="sldNum" sz="quarter" idx="12"/>
          </p:nvPr>
        </p:nvSpPr>
        <p:spPr/>
        <p:txBody>
          <a:bodyPr/>
          <a:lstStyle/>
          <a:p>
            <a:fld id="{49633354-F5DF-4C2D-A4DB-9FBEF2BB7511}" type="slidenum">
              <a:rPr lang="en-US" smtClean="0"/>
              <a:t>‹#›</a:t>
            </a:fld>
            <a:endParaRPr lang="en-US"/>
          </a:p>
        </p:txBody>
      </p:sp>
    </p:spTree>
    <p:extLst>
      <p:ext uri="{BB962C8B-B14F-4D97-AF65-F5344CB8AC3E}">
        <p14:creationId xmlns:p14="http://schemas.microsoft.com/office/powerpoint/2010/main" val="40315728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EB842-0B69-8988-4B51-6A54C0EDDCA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CD218DB-1C2E-734C-3366-7A44A6FDEEF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3EE52D0-C92D-3D13-C209-D9690BFDBE0D}"/>
              </a:ext>
            </a:extLst>
          </p:cNvPr>
          <p:cNvSpPr>
            <a:spLocks noGrp="1"/>
          </p:cNvSpPr>
          <p:nvPr>
            <p:ph type="dt" sz="half" idx="10"/>
          </p:nvPr>
        </p:nvSpPr>
        <p:spPr/>
        <p:txBody>
          <a:bodyPr/>
          <a:lstStyle/>
          <a:p>
            <a:fld id="{286175B7-8803-4D5E-A706-AC4C7FACBB04}" type="datetimeFigureOut">
              <a:rPr lang="en-US" smtClean="0"/>
              <a:t>3/7/2024</a:t>
            </a:fld>
            <a:endParaRPr lang="en-US"/>
          </a:p>
        </p:txBody>
      </p:sp>
      <p:sp>
        <p:nvSpPr>
          <p:cNvPr id="5" name="Footer Placeholder 4">
            <a:extLst>
              <a:ext uri="{FF2B5EF4-FFF2-40B4-BE49-F238E27FC236}">
                <a16:creationId xmlns:a16="http://schemas.microsoft.com/office/drawing/2014/main" id="{B189DDDF-834F-8FF3-914F-EB56CDC087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0AD90C-AB3B-ECC6-981F-3174E21DDA9A}"/>
              </a:ext>
            </a:extLst>
          </p:cNvPr>
          <p:cNvSpPr>
            <a:spLocks noGrp="1"/>
          </p:cNvSpPr>
          <p:nvPr>
            <p:ph type="sldNum" sz="quarter" idx="12"/>
          </p:nvPr>
        </p:nvSpPr>
        <p:spPr/>
        <p:txBody>
          <a:bodyPr/>
          <a:lstStyle/>
          <a:p>
            <a:fld id="{49633354-F5DF-4C2D-A4DB-9FBEF2BB7511}" type="slidenum">
              <a:rPr lang="en-US" smtClean="0"/>
              <a:t>‹#›</a:t>
            </a:fld>
            <a:endParaRPr lang="en-US"/>
          </a:p>
        </p:txBody>
      </p:sp>
    </p:spTree>
    <p:extLst>
      <p:ext uri="{BB962C8B-B14F-4D97-AF65-F5344CB8AC3E}">
        <p14:creationId xmlns:p14="http://schemas.microsoft.com/office/powerpoint/2010/main" val="39412539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16567C-C9B3-6D14-74A8-536F6673173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00ECD5B-7D1B-7633-4236-C46FC4580CC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B6E898-3F2F-AE8E-05EB-EB1C71AF0C1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0CCF0BD-E2F8-5EE2-CE0A-4C40B3AA4A8C}"/>
              </a:ext>
            </a:extLst>
          </p:cNvPr>
          <p:cNvSpPr>
            <a:spLocks noGrp="1"/>
          </p:cNvSpPr>
          <p:nvPr>
            <p:ph type="dt" sz="half" idx="10"/>
          </p:nvPr>
        </p:nvSpPr>
        <p:spPr/>
        <p:txBody>
          <a:bodyPr/>
          <a:lstStyle/>
          <a:p>
            <a:fld id="{286175B7-8803-4D5E-A706-AC4C7FACBB04}" type="datetimeFigureOut">
              <a:rPr lang="en-US" smtClean="0"/>
              <a:t>3/7/2024</a:t>
            </a:fld>
            <a:endParaRPr lang="en-US"/>
          </a:p>
        </p:txBody>
      </p:sp>
      <p:sp>
        <p:nvSpPr>
          <p:cNvPr id="6" name="Footer Placeholder 5">
            <a:extLst>
              <a:ext uri="{FF2B5EF4-FFF2-40B4-BE49-F238E27FC236}">
                <a16:creationId xmlns:a16="http://schemas.microsoft.com/office/drawing/2014/main" id="{00A28C14-4B94-8519-2DB1-29D68B1226C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B5AD81B-D53D-4BEE-8EAC-D78F2A9A373E}"/>
              </a:ext>
            </a:extLst>
          </p:cNvPr>
          <p:cNvSpPr>
            <a:spLocks noGrp="1"/>
          </p:cNvSpPr>
          <p:nvPr>
            <p:ph type="sldNum" sz="quarter" idx="12"/>
          </p:nvPr>
        </p:nvSpPr>
        <p:spPr/>
        <p:txBody>
          <a:bodyPr/>
          <a:lstStyle/>
          <a:p>
            <a:fld id="{49633354-F5DF-4C2D-A4DB-9FBEF2BB7511}" type="slidenum">
              <a:rPr lang="en-US" smtClean="0"/>
              <a:t>‹#›</a:t>
            </a:fld>
            <a:endParaRPr lang="en-US"/>
          </a:p>
        </p:txBody>
      </p:sp>
    </p:spTree>
    <p:extLst>
      <p:ext uri="{BB962C8B-B14F-4D97-AF65-F5344CB8AC3E}">
        <p14:creationId xmlns:p14="http://schemas.microsoft.com/office/powerpoint/2010/main" val="39754043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4B0FF0-73F1-12CA-F04B-013196512B7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338445D-3994-D2E1-3E18-0C40B532902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E587737-6092-527C-31F0-A503F7D1B87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283E4DB-2E2D-CE4E-2DAA-6CEABC4C557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7906CD9-F0ED-D427-307C-CE785769B81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DD7721E-85B4-5418-5CBF-6835B2DC0CA8}"/>
              </a:ext>
            </a:extLst>
          </p:cNvPr>
          <p:cNvSpPr>
            <a:spLocks noGrp="1"/>
          </p:cNvSpPr>
          <p:nvPr>
            <p:ph type="dt" sz="half" idx="10"/>
          </p:nvPr>
        </p:nvSpPr>
        <p:spPr/>
        <p:txBody>
          <a:bodyPr/>
          <a:lstStyle/>
          <a:p>
            <a:fld id="{286175B7-8803-4D5E-A706-AC4C7FACBB04}" type="datetimeFigureOut">
              <a:rPr lang="en-US" smtClean="0"/>
              <a:t>3/7/2024</a:t>
            </a:fld>
            <a:endParaRPr lang="en-US"/>
          </a:p>
        </p:txBody>
      </p:sp>
      <p:sp>
        <p:nvSpPr>
          <p:cNvPr id="8" name="Footer Placeholder 7">
            <a:extLst>
              <a:ext uri="{FF2B5EF4-FFF2-40B4-BE49-F238E27FC236}">
                <a16:creationId xmlns:a16="http://schemas.microsoft.com/office/drawing/2014/main" id="{562AE852-F7DC-896D-94ED-924B66B3808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D69DFF1-306F-19CB-DF08-2FA3F9FAC0DC}"/>
              </a:ext>
            </a:extLst>
          </p:cNvPr>
          <p:cNvSpPr>
            <a:spLocks noGrp="1"/>
          </p:cNvSpPr>
          <p:nvPr>
            <p:ph type="sldNum" sz="quarter" idx="12"/>
          </p:nvPr>
        </p:nvSpPr>
        <p:spPr/>
        <p:txBody>
          <a:bodyPr/>
          <a:lstStyle/>
          <a:p>
            <a:fld id="{49633354-F5DF-4C2D-A4DB-9FBEF2BB7511}" type="slidenum">
              <a:rPr lang="en-US" smtClean="0"/>
              <a:t>‹#›</a:t>
            </a:fld>
            <a:endParaRPr lang="en-US"/>
          </a:p>
        </p:txBody>
      </p:sp>
    </p:spTree>
    <p:extLst>
      <p:ext uri="{BB962C8B-B14F-4D97-AF65-F5344CB8AC3E}">
        <p14:creationId xmlns:p14="http://schemas.microsoft.com/office/powerpoint/2010/main" val="6316009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8D70A0-061F-1B5E-6602-E1E407348C8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146FCF0-FC7F-ECE0-6F73-DC5AC00F563E}"/>
              </a:ext>
            </a:extLst>
          </p:cNvPr>
          <p:cNvSpPr>
            <a:spLocks noGrp="1"/>
          </p:cNvSpPr>
          <p:nvPr>
            <p:ph type="dt" sz="half" idx="10"/>
          </p:nvPr>
        </p:nvSpPr>
        <p:spPr/>
        <p:txBody>
          <a:bodyPr/>
          <a:lstStyle/>
          <a:p>
            <a:fld id="{286175B7-8803-4D5E-A706-AC4C7FACBB04}" type="datetimeFigureOut">
              <a:rPr lang="en-US" smtClean="0"/>
              <a:t>3/7/2024</a:t>
            </a:fld>
            <a:endParaRPr lang="en-US"/>
          </a:p>
        </p:txBody>
      </p:sp>
      <p:sp>
        <p:nvSpPr>
          <p:cNvPr id="4" name="Footer Placeholder 3">
            <a:extLst>
              <a:ext uri="{FF2B5EF4-FFF2-40B4-BE49-F238E27FC236}">
                <a16:creationId xmlns:a16="http://schemas.microsoft.com/office/drawing/2014/main" id="{3DA3A1DA-FC49-A793-77B3-327D51CB84A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21E4763-5A44-4A30-4A65-753ED56FA342}"/>
              </a:ext>
            </a:extLst>
          </p:cNvPr>
          <p:cNvSpPr>
            <a:spLocks noGrp="1"/>
          </p:cNvSpPr>
          <p:nvPr>
            <p:ph type="sldNum" sz="quarter" idx="12"/>
          </p:nvPr>
        </p:nvSpPr>
        <p:spPr/>
        <p:txBody>
          <a:bodyPr/>
          <a:lstStyle/>
          <a:p>
            <a:fld id="{49633354-F5DF-4C2D-A4DB-9FBEF2BB7511}" type="slidenum">
              <a:rPr lang="en-US" smtClean="0"/>
              <a:t>‹#›</a:t>
            </a:fld>
            <a:endParaRPr lang="en-US"/>
          </a:p>
        </p:txBody>
      </p:sp>
    </p:spTree>
    <p:extLst>
      <p:ext uri="{BB962C8B-B14F-4D97-AF65-F5344CB8AC3E}">
        <p14:creationId xmlns:p14="http://schemas.microsoft.com/office/powerpoint/2010/main" val="22645206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2444171-818D-18E6-5EC1-FB9DE9AA3EED}"/>
              </a:ext>
            </a:extLst>
          </p:cNvPr>
          <p:cNvSpPr>
            <a:spLocks noGrp="1"/>
          </p:cNvSpPr>
          <p:nvPr>
            <p:ph type="dt" sz="half" idx="10"/>
          </p:nvPr>
        </p:nvSpPr>
        <p:spPr/>
        <p:txBody>
          <a:bodyPr/>
          <a:lstStyle/>
          <a:p>
            <a:fld id="{286175B7-8803-4D5E-A706-AC4C7FACBB04}" type="datetimeFigureOut">
              <a:rPr lang="en-US" smtClean="0"/>
              <a:t>3/7/2024</a:t>
            </a:fld>
            <a:endParaRPr lang="en-US"/>
          </a:p>
        </p:txBody>
      </p:sp>
      <p:sp>
        <p:nvSpPr>
          <p:cNvPr id="3" name="Footer Placeholder 2">
            <a:extLst>
              <a:ext uri="{FF2B5EF4-FFF2-40B4-BE49-F238E27FC236}">
                <a16:creationId xmlns:a16="http://schemas.microsoft.com/office/drawing/2014/main" id="{AAC465A9-F56B-9F83-2C80-9F0445EE2A1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B470063-3796-BBD0-BD51-A201F44D6EAA}"/>
              </a:ext>
            </a:extLst>
          </p:cNvPr>
          <p:cNvSpPr>
            <a:spLocks noGrp="1"/>
          </p:cNvSpPr>
          <p:nvPr>
            <p:ph type="sldNum" sz="quarter" idx="12"/>
          </p:nvPr>
        </p:nvSpPr>
        <p:spPr/>
        <p:txBody>
          <a:bodyPr/>
          <a:lstStyle/>
          <a:p>
            <a:fld id="{49633354-F5DF-4C2D-A4DB-9FBEF2BB7511}" type="slidenum">
              <a:rPr lang="en-US" smtClean="0"/>
              <a:t>‹#›</a:t>
            </a:fld>
            <a:endParaRPr lang="en-US"/>
          </a:p>
        </p:txBody>
      </p:sp>
    </p:spTree>
    <p:extLst>
      <p:ext uri="{BB962C8B-B14F-4D97-AF65-F5344CB8AC3E}">
        <p14:creationId xmlns:p14="http://schemas.microsoft.com/office/powerpoint/2010/main" val="39224924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D4A70-9F6C-1273-B026-14C3636EEA9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6D56813-210C-4D53-604A-9E1C3AE7743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996EB4D-3E3B-C45F-EAEC-7DE0E8F8CA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7B43885-6369-D463-EBC5-36FDEE10269B}"/>
              </a:ext>
            </a:extLst>
          </p:cNvPr>
          <p:cNvSpPr>
            <a:spLocks noGrp="1"/>
          </p:cNvSpPr>
          <p:nvPr>
            <p:ph type="dt" sz="half" idx="10"/>
          </p:nvPr>
        </p:nvSpPr>
        <p:spPr/>
        <p:txBody>
          <a:bodyPr/>
          <a:lstStyle/>
          <a:p>
            <a:fld id="{286175B7-8803-4D5E-A706-AC4C7FACBB04}" type="datetimeFigureOut">
              <a:rPr lang="en-US" smtClean="0"/>
              <a:t>3/7/2024</a:t>
            </a:fld>
            <a:endParaRPr lang="en-US"/>
          </a:p>
        </p:txBody>
      </p:sp>
      <p:sp>
        <p:nvSpPr>
          <p:cNvPr id="6" name="Footer Placeholder 5">
            <a:extLst>
              <a:ext uri="{FF2B5EF4-FFF2-40B4-BE49-F238E27FC236}">
                <a16:creationId xmlns:a16="http://schemas.microsoft.com/office/drawing/2014/main" id="{07E97468-10A5-1651-7DA7-6588519D651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51EDD32-5139-7A21-53E4-918C6F81F0C8}"/>
              </a:ext>
            </a:extLst>
          </p:cNvPr>
          <p:cNvSpPr>
            <a:spLocks noGrp="1"/>
          </p:cNvSpPr>
          <p:nvPr>
            <p:ph type="sldNum" sz="quarter" idx="12"/>
          </p:nvPr>
        </p:nvSpPr>
        <p:spPr/>
        <p:txBody>
          <a:bodyPr/>
          <a:lstStyle/>
          <a:p>
            <a:fld id="{49633354-F5DF-4C2D-A4DB-9FBEF2BB7511}" type="slidenum">
              <a:rPr lang="en-US" smtClean="0"/>
              <a:t>‹#›</a:t>
            </a:fld>
            <a:endParaRPr lang="en-US"/>
          </a:p>
        </p:txBody>
      </p:sp>
    </p:spTree>
    <p:extLst>
      <p:ext uri="{BB962C8B-B14F-4D97-AF65-F5344CB8AC3E}">
        <p14:creationId xmlns:p14="http://schemas.microsoft.com/office/powerpoint/2010/main" val="1707210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6F4EB-364E-0DC7-4A22-E750893E29F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500AFFE-8280-2D79-147A-BFA3B8E491F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9F9CA58-9003-615D-D86F-37BF8557532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1BEAF80-151F-1DA5-EACE-068DE349707F}"/>
              </a:ext>
            </a:extLst>
          </p:cNvPr>
          <p:cNvSpPr>
            <a:spLocks noGrp="1"/>
          </p:cNvSpPr>
          <p:nvPr>
            <p:ph type="dt" sz="half" idx="10"/>
          </p:nvPr>
        </p:nvSpPr>
        <p:spPr/>
        <p:txBody>
          <a:bodyPr/>
          <a:lstStyle/>
          <a:p>
            <a:fld id="{286175B7-8803-4D5E-A706-AC4C7FACBB04}" type="datetimeFigureOut">
              <a:rPr lang="en-US" smtClean="0"/>
              <a:t>3/7/2024</a:t>
            </a:fld>
            <a:endParaRPr lang="en-US"/>
          </a:p>
        </p:txBody>
      </p:sp>
      <p:sp>
        <p:nvSpPr>
          <p:cNvPr id="6" name="Footer Placeholder 5">
            <a:extLst>
              <a:ext uri="{FF2B5EF4-FFF2-40B4-BE49-F238E27FC236}">
                <a16:creationId xmlns:a16="http://schemas.microsoft.com/office/drawing/2014/main" id="{357F8685-AEEC-CA42-74D5-B6AC4748870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658236-EF30-C818-FFD8-901D0EE50F33}"/>
              </a:ext>
            </a:extLst>
          </p:cNvPr>
          <p:cNvSpPr>
            <a:spLocks noGrp="1"/>
          </p:cNvSpPr>
          <p:nvPr>
            <p:ph type="sldNum" sz="quarter" idx="12"/>
          </p:nvPr>
        </p:nvSpPr>
        <p:spPr/>
        <p:txBody>
          <a:bodyPr/>
          <a:lstStyle/>
          <a:p>
            <a:fld id="{49633354-F5DF-4C2D-A4DB-9FBEF2BB7511}" type="slidenum">
              <a:rPr lang="en-US" smtClean="0"/>
              <a:t>‹#›</a:t>
            </a:fld>
            <a:endParaRPr lang="en-US"/>
          </a:p>
        </p:txBody>
      </p:sp>
    </p:spTree>
    <p:extLst>
      <p:ext uri="{BB962C8B-B14F-4D97-AF65-F5344CB8AC3E}">
        <p14:creationId xmlns:p14="http://schemas.microsoft.com/office/powerpoint/2010/main" val="42932759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6E8DB5-E3A8-1AF8-C941-35174BA22B9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4048F0E-689A-7087-B405-EA80153C3BC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F593AE0-B4B6-00A5-E118-FFF40B6D8773}"/>
              </a:ext>
            </a:extLst>
          </p:cNvPr>
          <p:cNvSpPr>
            <a:spLocks noGrp="1"/>
          </p:cNvSpPr>
          <p:nvPr>
            <p:ph type="dt" sz="half" idx="10"/>
          </p:nvPr>
        </p:nvSpPr>
        <p:spPr/>
        <p:txBody>
          <a:bodyPr/>
          <a:lstStyle/>
          <a:p>
            <a:fld id="{286175B7-8803-4D5E-A706-AC4C7FACBB04}" type="datetimeFigureOut">
              <a:rPr lang="en-US" smtClean="0"/>
              <a:t>3/7/2024</a:t>
            </a:fld>
            <a:endParaRPr lang="en-US"/>
          </a:p>
        </p:txBody>
      </p:sp>
      <p:sp>
        <p:nvSpPr>
          <p:cNvPr id="5" name="Footer Placeholder 4">
            <a:extLst>
              <a:ext uri="{FF2B5EF4-FFF2-40B4-BE49-F238E27FC236}">
                <a16:creationId xmlns:a16="http://schemas.microsoft.com/office/drawing/2014/main" id="{94EFA005-D873-F3A6-A353-793A34CD88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4949E1-665F-708B-6F32-E64A1FB359EE}"/>
              </a:ext>
            </a:extLst>
          </p:cNvPr>
          <p:cNvSpPr>
            <a:spLocks noGrp="1"/>
          </p:cNvSpPr>
          <p:nvPr>
            <p:ph type="sldNum" sz="quarter" idx="12"/>
          </p:nvPr>
        </p:nvSpPr>
        <p:spPr/>
        <p:txBody>
          <a:bodyPr/>
          <a:lstStyle/>
          <a:p>
            <a:fld id="{49633354-F5DF-4C2D-A4DB-9FBEF2BB7511}" type="slidenum">
              <a:rPr lang="en-US" smtClean="0"/>
              <a:t>‹#›</a:t>
            </a:fld>
            <a:endParaRPr lang="en-US"/>
          </a:p>
        </p:txBody>
      </p:sp>
    </p:spTree>
    <p:extLst>
      <p:ext uri="{BB962C8B-B14F-4D97-AF65-F5344CB8AC3E}">
        <p14:creationId xmlns:p14="http://schemas.microsoft.com/office/powerpoint/2010/main" val="893353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EE77317-7206-A987-726F-9740816503E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CBC88D6-26BF-B416-9BC3-B82D49A27D0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B0DDF4-1136-7890-FF54-B4D035CD50D5}"/>
              </a:ext>
            </a:extLst>
          </p:cNvPr>
          <p:cNvSpPr>
            <a:spLocks noGrp="1"/>
          </p:cNvSpPr>
          <p:nvPr>
            <p:ph type="dt" sz="half" idx="10"/>
          </p:nvPr>
        </p:nvSpPr>
        <p:spPr/>
        <p:txBody>
          <a:bodyPr/>
          <a:lstStyle/>
          <a:p>
            <a:fld id="{286175B7-8803-4D5E-A706-AC4C7FACBB04}" type="datetimeFigureOut">
              <a:rPr lang="en-US" smtClean="0"/>
              <a:t>3/7/2024</a:t>
            </a:fld>
            <a:endParaRPr lang="en-US"/>
          </a:p>
        </p:txBody>
      </p:sp>
      <p:sp>
        <p:nvSpPr>
          <p:cNvPr id="5" name="Footer Placeholder 4">
            <a:extLst>
              <a:ext uri="{FF2B5EF4-FFF2-40B4-BE49-F238E27FC236}">
                <a16:creationId xmlns:a16="http://schemas.microsoft.com/office/drawing/2014/main" id="{14755A7E-019F-2BD6-E18C-E2E214D767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3E6C3F-FD84-8745-3924-238ED8BEF711}"/>
              </a:ext>
            </a:extLst>
          </p:cNvPr>
          <p:cNvSpPr>
            <a:spLocks noGrp="1"/>
          </p:cNvSpPr>
          <p:nvPr>
            <p:ph type="sldNum" sz="quarter" idx="12"/>
          </p:nvPr>
        </p:nvSpPr>
        <p:spPr/>
        <p:txBody>
          <a:bodyPr/>
          <a:lstStyle/>
          <a:p>
            <a:fld id="{49633354-F5DF-4C2D-A4DB-9FBEF2BB7511}" type="slidenum">
              <a:rPr lang="en-US" smtClean="0"/>
              <a:t>‹#›</a:t>
            </a:fld>
            <a:endParaRPr lang="en-US"/>
          </a:p>
        </p:txBody>
      </p:sp>
    </p:spTree>
    <p:extLst>
      <p:ext uri="{BB962C8B-B14F-4D97-AF65-F5344CB8AC3E}">
        <p14:creationId xmlns:p14="http://schemas.microsoft.com/office/powerpoint/2010/main" val="4245527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3_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695E4A"/>
                </a:solidFill>
                <a:effectLst/>
                <a:latin typeface="Calibri" pitchFamily="34" charset="0"/>
              </a:defRPr>
            </a:lvl1pPr>
          </a:lstStyle>
          <a:p>
            <a:r>
              <a:rPr lang="en-US" dirty="0"/>
              <a:t>Bottom band: NIOSH</a:t>
            </a:r>
          </a:p>
        </p:txBody>
      </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t="87535"/>
          <a:stretch/>
        </p:blipFill>
        <p:spPr>
          <a:xfrm>
            <a:off x="0" y="6679434"/>
            <a:ext cx="12192000" cy="178567"/>
          </a:xfrm>
          <a:prstGeom prst="rect">
            <a:avLst/>
          </a:prstGeom>
        </p:spPr>
      </p:pic>
      <p:sp>
        <p:nvSpPr>
          <p:cNvPr id="6" name="TextBox 5"/>
          <p:cNvSpPr txBox="1"/>
          <p:nvPr userDrawn="1"/>
        </p:nvSpPr>
        <p:spPr>
          <a:xfrm>
            <a:off x="953036" y="1751527"/>
            <a:ext cx="8457128" cy="830997"/>
          </a:xfrm>
          <a:prstGeom prst="rect">
            <a:avLst/>
          </a:prstGeom>
          <a:noFill/>
        </p:spPr>
        <p:txBody>
          <a:bodyPr wrap="square" rtlCol="0">
            <a:spAutoFit/>
          </a:bodyPr>
          <a:lstStyle/>
          <a:p>
            <a:pPr marL="380990" indent="-380990">
              <a:buFont typeface="Arial" panose="020B0604020202020204" pitchFamily="34" charset="0"/>
              <a:buChar char="•"/>
            </a:pPr>
            <a:endParaRPr lang="en-US" sz="2400" dirty="0">
              <a:solidFill>
                <a:srgbClr val="000000"/>
              </a:solidFill>
              <a:latin typeface="Calibri" panose="020F0502020204030204" pitchFamily="34" charset="0"/>
            </a:endParaRPr>
          </a:p>
          <a:p>
            <a:pPr marL="990575" lvl="1" indent="-380990">
              <a:buClr>
                <a:schemeClr val="accent3"/>
              </a:buClr>
              <a:buFont typeface="Arial" panose="020B0604020202020204" pitchFamily="34" charset="0"/>
              <a:buChar char="•"/>
            </a:pPr>
            <a:endParaRPr lang="en-US" sz="2400" dirty="0">
              <a:solidFill>
                <a:srgbClr val="000000"/>
              </a:solidFill>
              <a:latin typeface="Calibri" panose="020F0502020204030204" pitchFamily="34" charset="0"/>
            </a:endParaRPr>
          </a:p>
        </p:txBody>
      </p:sp>
      <p:sp>
        <p:nvSpPr>
          <p:cNvPr id="7" name="Text Placeholder 7"/>
          <p:cNvSpPr>
            <a:spLocks noGrp="1"/>
          </p:cNvSpPr>
          <p:nvPr>
            <p:ph type="body" sz="quarter" idx="10"/>
          </p:nvPr>
        </p:nvSpPr>
        <p:spPr>
          <a:xfrm>
            <a:off x="609600" y="1545167"/>
            <a:ext cx="10972800" cy="4455584"/>
          </a:xfrm>
        </p:spPr>
        <p:txBody>
          <a:bodyPr/>
          <a:lstStyle>
            <a:lvl1pPr marL="457189" indent="-457189">
              <a:buClr>
                <a:srgbClr val="695E4A"/>
              </a:buClr>
              <a:buFont typeface="Wingdings" panose="05000000000000000000" pitchFamily="2" charset="2"/>
              <a:buChar char="§"/>
              <a:defRPr sz="2667">
                <a:solidFill>
                  <a:schemeClr val="accent4">
                    <a:lumMod val="75000"/>
                  </a:schemeClr>
                </a:solidFill>
              </a:defRPr>
            </a:lvl1pPr>
            <a:lvl2pPr>
              <a:buClr>
                <a:schemeClr val="accent3"/>
              </a:buClr>
              <a:defRPr sz="2667">
                <a:solidFill>
                  <a:schemeClr val="accent4">
                    <a:lumMod val="75000"/>
                  </a:schemeClr>
                </a:solidFill>
              </a:defRPr>
            </a:lvl2pPr>
            <a:lvl3pPr>
              <a:buClr>
                <a:srgbClr val="00B0F0"/>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40866546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_NIOSH">
    <p:bg>
      <p:bgPr>
        <a:solidFill>
          <a:schemeClr val="bg2"/>
        </a:solidFill>
        <a:effectLst/>
      </p:bgPr>
    </p:bg>
    <p:spTree>
      <p:nvGrpSpPr>
        <p:cNvPr id="1" name=""/>
        <p:cNvGrpSpPr/>
        <p:nvPr/>
      </p:nvGrpSpPr>
      <p:grpSpPr>
        <a:xfrm>
          <a:off x="0" y="0"/>
          <a:ext cx="0" cy="0"/>
          <a:chOff x="0" y="0"/>
          <a:chExt cx="0" cy="0"/>
        </a:xfrm>
      </p:grpSpPr>
      <p:pic>
        <p:nvPicPr>
          <p:cNvPr id="5" name="Picture 4" descr="Logos of the U.S. Department of Health and Human Services and the Centers for Disease control and Prevention" title="logo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1186328"/>
          </a:xfrm>
          <a:prstGeom prst="rect">
            <a:avLst/>
          </a:prstGeom>
        </p:spPr>
      </p:pic>
      <p:sp>
        <p:nvSpPr>
          <p:cNvPr id="7" name="Title 1"/>
          <p:cNvSpPr>
            <a:spLocks noGrp="1"/>
          </p:cNvSpPr>
          <p:nvPr>
            <p:ph type="title"/>
          </p:nvPr>
        </p:nvSpPr>
        <p:spPr>
          <a:xfrm>
            <a:off x="609600" y="1386071"/>
            <a:ext cx="10972800" cy="1155779"/>
          </a:xfrm>
          <a:prstGeom prst="rect">
            <a:avLst/>
          </a:prstGeom>
        </p:spPr>
        <p:txBody>
          <a:bodyPr/>
          <a:lstStyle>
            <a:lvl1pPr algn="l">
              <a:lnSpc>
                <a:spcPts val="4000"/>
              </a:lnSpc>
              <a:defRPr sz="3733" b="1" baseline="0">
                <a:solidFill>
                  <a:srgbClr val="695E4A"/>
                </a:solidFill>
                <a:effectLst/>
                <a:latin typeface="Calibri" pitchFamily="34" charset="0"/>
              </a:defRPr>
            </a:lvl1pPr>
          </a:lstStyle>
          <a:p>
            <a:endParaRPr lang="en-US"/>
          </a:p>
        </p:txBody>
      </p:sp>
      <p:sp>
        <p:nvSpPr>
          <p:cNvPr id="8" name="Subtitle 2"/>
          <p:cNvSpPr>
            <a:spLocks noGrp="1"/>
          </p:cNvSpPr>
          <p:nvPr>
            <p:ph type="subTitle" idx="1"/>
          </p:nvPr>
        </p:nvSpPr>
        <p:spPr>
          <a:xfrm>
            <a:off x="609600" y="2859349"/>
            <a:ext cx="8534400" cy="457200"/>
          </a:xfrm>
          <a:prstGeom prst="rect">
            <a:avLst/>
          </a:prstGeom>
        </p:spPr>
        <p:txBody>
          <a:bodyPr/>
          <a:lstStyle>
            <a:lvl1pPr marL="0" indent="0" algn="l">
              <a:buNone/>
              <a:defRPr sz="2667" b="1" baseline="0">
                <a:solidFill>
                  <a:srgbClr val="695E4A"/>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10" name="Text Placeholder 8"/>
          <p:cNvSpPr>
            <a:spLocks noGrp="1"/>
          </p:cNvSpPr>
          <p:nvPr>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695E4A"/>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6" name="TextBox 5"/>
          <p:cNvSpPr txBox="1"/>
          <p:nvPr userDrawn="1"/>
        </p:nvSpPr>
        <p:spPr>
          <a:xfrm>
            <a:off x="609600" y="120204"/>
            <a:ext cx="9204101" cy="461665"/>
          </a:xfrm>
          <a:prstGeom prst="rect">
            <a:avLst/>
          </a:prstGeom>
          <a:noFill/>
        </p:spPr>
        <p:txBody>
          <a:bodyPr wrap="square" rtlCol="0">
            <a:spAutoFit/>
          </a:bodyPr>
          <a:lstStyle/>
          <a:p>
            <a:r>
              <a:rPr lang="en-US" sz="2400" b="1">
                <a:solidFill>
                  <a:schemeClr val="tx2">
                    <a:lumMod val="95000"/>
                  </a:schemeClr>
                </a:solidFill>
                <a:latin typeface="Calibri" panose="020F0502020204030204" pitchFamily="34" charset="0"/>
              </a:rPr>
              <a:t>National Institute for Occupational Safety and Health</a:t>
            </a:r>
          </a:p>
        </p:txBody>
      </p:sp>
    </p:spTree>
    <p:extLst>
      <p:ext uri="{BB962C8B-B14F-4D97-AF65-F5344CB8AC3E}">
        <p14:creationId xmlns:p14="http://schemas.microsoft.com/office/powerpoint/2010/main" val="3384264581"/>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CLOSING_OD">
    <p:spTree>
      <p:nvGrpSpPr>
        <p:cNvPr id="1" name=""/>
        <p:cNvGrpSpPr/>
        <p:nvPr/>
      </p:nvGrpSpPr>
      <p:grpSpPr>
        <a:xfrm>
          <a:off x="0" y="0"/>
          <a:ext cx="0" cy="0"/>
          <a:chOff x="0" y="0"/>
          <a:chExt cx="0" cy="0"/>
        </a:xfrm>
      </p:grpSpPr>
      <p:sp>
        <p:nvSpPr>
          <p:cNvPr id="3" name="TextBox 2"/>
          <p:cNvSpPr txBox="1"/>
          <p:nvPr userDrawn="1"/>
        </p:nvSpPr>
        <p:spPr>
          <a:xfrm>
            <a:off x="169625" y="3662433"/>
            <a:ext cx="8852455" cy="1815882"/>
          </a:xfrm>
          <a:prstGeom prst="rect">
            <a:avLst/>
          </a:prstGeom>
          <a:noFill/>
        </p:spPr>
        <p:txBody>
          <a:bodyPr wrap="square" rtlCol="0">
            <a:spAutoFit/>
          </a:bodyPr>
          <a:lstStyle/>
          <a:p>
            <a:r>
              <a:rPr lang="en-US" sz="1600" dirty="0">
                <a:solidFill>
                  <a:srgbClr val="695E4A"/>
                </a:solidFill>
                <a:latin typeface="Calibri" panose="020F0502020204030204" pitchFamily="34" charset="0"/>
              </a:rPr>
              <a:t>For more information, contact CDC</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1-800-CDC-INFO (232-4636)</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TTY:  1-888-232-6348    www.cdc.gov</a:t>
            </a: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pic>
        <p:nvPicPr>
          <p:cNvPr id="2" name="Picture 1" descr="Logos of the U.S. Department of Health and Human Services and the Centers for Disease control and Prevention" title="logo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660048"/>
            <a:ext cx="12192000" cy="1192368"/>
          </a:xfrm>
          <a:prstGeom prst="rect">
            <a:avLst/>
          </a:prstGeom>
        </p:spPr>
      </p:pic>
    </p:spTree>
    <p:extLst>
      <p:ext uri="{BB962C8B-B14F-4D97-AF65-F5344CB8AC3E}">
        <p14:creationId xmlns:p14="http://schemas.microsoft.com/office/powerpoint/2010/main" val="2533286313"/>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8F048CA-A3AD-75E2-F315-98F4F56CDC7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AEAF36F-BA99-BE59-19FF-201CE2ECAB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2C4C81-F512-A069-B7DC-0CF8370381D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6175B7-8803-4D5E-A706-AC4C7FACBB04}" type="datetimeFigureOut">
              <a:rPr lang="en-US" smtClean="0"/>
              <a:t>3/7/2024</a:t>
            </a:fld>
            <a:endParaRPr lang="en-US"/>
          </a:p>
        </p:txBody>
      </p:sp>
      <p:sp>
        <p:nvSpPr>
          <p:cNvPr id="5" name="Footer Placeholder 4">
            <a:extLst>
              <a:ext uri="{FF2B5EF4-FFF2-40B4-BE49-F238E27FC236}">
                <a16:creationId xmlns:a16="http://schemas.microsoft.com/office/drawing/2014/main" id="{D5C87ECE-869D-A56A-B4A3-D41909ADD31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DF76790-1C08-8E39-0E30-226C90A38F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9633354-F5DF-4C2D-A4DB-9FBEF2BB7511}" type="slidenum">
              <a:rPr lang="en-US" smtClean="0"/>
              <a:t>‹#›</a:t>
            </a:fld>
            <a:endParaRPr lang="en-US"/>
          </a:p>
        </p:txBody>
      </p:sp>
    </p:spTree>
    <p:extLst>
      <p:ext uri="{BB962C8B-B14F-4D97-AF65-F5344CB8AC3E}">
        <p14:creationId xmlns:p14="http://schemas.microsoft.com/office/powerpoint/2010/main" val="36680361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hyperlink" Target="https://www.predictiveservices.nifc.gov/intelligence/2018_statssumm/fires_acres18.pdf" TargetMode="External"/><Relationship Id="rId1" Type="http://schemas.openxmlformats.org/officeDocument/2006/relationships/slideLayout" Target="../slideLayouts/slideLayout4.xml"/><Relationship Id="rId5" Type="http://schemas.openxmlformats.org/officeDocument/2006/relationships/hyperlink" Target="https://www.pnas.org/doi/10.1073/pnas.2011048118" TargetMode="External"/><Relationship Id="rId4" Type="http://schemas.openxmlformats.org/officeDocument/2006/relationships/image" Target="../media/image6.emf"/></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hyperlink" Target="http://monographs.iarc.fr/ENG/Classification/index.php"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1.jpg"/></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3.png"/><Relationship Id="rId3" Type="http://schemas.openxmlformats.org/officeDocument/2006/relationships/image" Target="../media/image23.png"/><Relationship Id="rId7" Type="http://schemas.openxmlformats.org/officeDocument/2006/relationships/image" Target="../media/image27.png"/><Relationship Id="rId12" Type="http://schemas.openxmlformats.org/officeDocument/2006/relationships/image" Target="../media/image32.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6.png"/><Relationship Id="rId11" Type="http://schemas.openxmlformats.org/officeDocument/2006/relationships/image" Target="../media/image31.png"/><Relationship Id="rId5" Type="http://schemas.openxmlformats.org/officeDocument/2006/relationships/image" Target="../media/image25.png"/><Relationship Id="rId10" Type="http://schemas.openxmlformats.org/officeDocument/2006/relationships/image" Target="../media/image30.png"/><Relationship Id="rId4" Type="http://schemas.openxmlformats.org/officeDocument/2006/relationships/image" Target="../media/image24.png"/><Relationship Id="rId9" Type="http://schemas.openxmlformats.org/officeDocument/2006/relationships/image" Target="../media/image29.png"/><Relationship Id="rId14" Type="http://schemas.openxmlformats.org/officeDocument/2006/relationships/image" Target="../media/image34.png"/></Relationships>
</file>

<file path=ppt/slides/_rels/slide19.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mailto:htn9@cdc.gov" TargetMode="External"/><Relationship Id="rId2" Type="http://schemas.openxmlformats.org/officeDocument/2006/relationships/notesSlide" Target="../notesSlides/notesSlide16.xml"/><Relationship Id="rId1" Type="http://schemas.openxmlformats.org/officeDocument/2006/relationships/slideLayout" Target="../slideLayouts/slideLayout14.xml"/><Relationship Id="rId6" Type="http://schemas.openxmlformats.org/officeDocument/2006/relationships/image" Target="../media/image37.png"/><Relationship Id="rId5" Type="http://schemas.openxmlformats.org/officeDocument/2006/relationships/hyperlink" Target="https://www.cdc.gov/niosh/hhe/reports/pdfs/2018-0094-3355.pdf" TargetMode="External"/><Relationship Id="rId4" Type="http://schemas.openxmlformats.org/officeDocument/2006/relationships/image" Target="../media/image3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3"/>
          <p:cNvSpPr>
            <a:spLocks noGrp="1"/>
          </p:cNvSpPr>
          <p:nvPr>
            <p:ph type="title"/>
          </p:nvPr>
        </p:nvSpPr>
        <p:spPr>
          <a:xfrm>
            <a:off x="609600" y="1386071"/>
            <a:ext cx="10972800" cy="1155779"/>
          </a:xfrm>
        </p:spPr>
        <p:txBody>
          <a:bodyPr/>
          <a:lstStyle/>
          <a:p>
            <a:r>
              <a:rPr lang="en-US" altLang="en-US" dirty="0"/>
              <a:t>Exposure </a:t>
            </a:r>
            <a:r>
              <a:rPr lang="en-US" altLang="en-US"/>
              <a:t>assessment after </a:t>
            </a:r>
            <a:r>
              <a:rPr lang="en-US" altLang="en-US" dirty="0"/>
              <a:t>wildfire incidents</a:t>
            </a:r>
          </a:p>
        </p:txBody>
      </p:sp>
      <p:sp>
        <p:nvSpPr>
          <p:cNvPr id="5" name="Subtitle 4">
            <a:extLst>
              <a:ext uri="{FF2B5EF4-FFF2-40B4-BE49-F238E27FC236}">
                <a16:creationId xmlns:a16="http://schemas.microsoft.com/office/drawing/2014/main" id="{5921B422-00C5-C0EF-0EFE-E38A79F4BF75}"/>
              </a:ext>
            </a:extLst>
          </p:cNvPr>
          <p:cNvSpPr>
            <a:spLocks noGrp="1"/>
          </p:cNvSpPr>
          <p:nvPr>
            <p:ph type="subTitle" idx="1"/>
          </p:nvPr>
        </p:nvSpPr>
        <p:spPr>
          <a:xfrm>
            <a:off x="609600" y="2859349"/>
            <a:ext cx="8534400" cy="457200"/>
          </a:xfrm>
        </p:spPr>
        <p:txBody>
          <a:bodyPr>
            <a:normAutofit lnSpcReduction="10000"/>
          </a:bodyPr>
          <a:lstStyle/>
          <a:p>
            <a:r>
              <a:rPr lang="en-US" dirty="0"/>
              <a:t>LCDR Catherine C Beaucham, PhD, CIH, REHS</a:t>
            </a:r>
          </a:p>
        </p:txBody>
      </p:sp>
      <p:sp>
        <p:nvSpPr>
          <p:cNvPr id="8" name="Text Placeholder 7">
            <a:extLst>
              <a:ext uri="{FF2B5EF4-FFF2-40B4-BE49-F238E27FC236}">
                <a16:creationId xmlns:a16="http://schemas.microsoft.com/office/drawing/2014/main" id="{3BBF452B-92CA-03C1-E1B9-390558081EE5}"/>
              </a:ext>
            </a:extLst>
          </p:cNvPr>
          <p:cNvSpPr>
            <a:spLocks noGrp="1"/>
          </p:cNvSpPr>
          <p:nvPr>
            <p:ph type="body" sz="quarter" idx="10"/>
          </p:nvPr>
        </p:nvSpPr>
        <p:spPr>
          <a:xfrm>
            <a:off x="609600" y="3946019"/>
            <a:ext cx="8534400" cy="1295400"/>
          </a:xfrm>
        </p:spPr>
        <p:txBody>
          <a:bodyPr/>
          <a:lstStyle/>
          <a:p>
            <a:r>
              <a:rPr lang="en-US" dirty="0"/>
              <a:t>March 2024</a:t>
            </a:r>
          </a:p>
        </p:txBody>
      </p:sp>
      <p:pic>
        <p:nvPicPr>
          <p:cNvPr id="7172" name="Picture 6" descr="Logos of the United States Department of Health and Human Services and Centers for Disease Control and Preventio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3200" y="6515101"/>
            <a:ext cx="2540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27826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544D5A9-5E84-2D74-2634-0E3779354B39}"/>
              </a:ext>
            </a:extLst>
          </p:cNvPr>
          <p:cNvSpPr>
            <a:spLocks noGrp="1"/>
          </p:cNvSpPr>
          <p:nvPr>
            <p:ph type="title"/>
          </p:nvPr>
        </p:nvSpPr>
        <p:spPr/>
        <p:txBody>
          <a:bodyPr/>
          <a:lstStyle/>
          <a:p>
            <a:r>
              <a:rPr lang="en-US" dirty="0"/>
              <a:t>Wildfires</a:t>
            </a:r>
          </a:p>
        </p:txBody>
      </p:sp>
      <p:sp>
        <p:nvSpPr>
          <p:cNvPr id="3" name="Text Placeholder 2">
            <a:extLst>
              <a:ext uri="{FF2B5EF4-FFF2-40B4-BE49-F238E27FC236}">
                <a16:creationId xmlns:a16="http://schemas.microsoft.com/office/drawing/2014/main" id="{FD306908-A71E-E705-B9BE-CFB9216BBAC6}"/>
              </a:ext>
            </a:extLst>
          </p:cNvPr>
          <p:cNvSpPr>
            <a:spLocks noGrp="1"/>
          </p:cNvSpPr>
          <p:nvPr>
            <p:ph sz="half" idx="1"/>
          </p:nvPr>
        </p:nvSpPr>
        <p:spPr/>
        <p:txBody>
          <a:bodyPr vert="horz" lIns="91440" tIns="45720" rIns="91440" bIns="45720" rtlCol="0">
            <a:normAutofit fontScale="92500" lnSpcReduction="20000"/>
          </a:bodyPr>
          <a:lstStyle/>
          <a:p>
            <a:pPr algn="ctr"/>
            <a:r>
              <a:rPr lang="en-US" sz="3200" dirty="0">
                <a:solidFill>
                  <a:srgbClr val="FFFFFF"/>
                </a:solidFill>
              </a:rPr>
              <a:t>Biomonitoring of Wildfire Responders</a:t>
            </a:r>
          </a:p>
        </p:txBody>
      </p:sp>
      <p:sp>
        <p:nvSpPr>
          <p:cNvPr id="6" name="Content Placeholder 5">
            <a:extLst>
              <a:ext uri="{FF2B5EF4-FFF2-40B4-BE49-F238E27FC236}">
                <a16:creationId xmlns:a16="http://schemas.microsoft.com/office/drawing/2014/main" id="{01BF4BE7-47CB-C2D6-CDA0-B3AF4D3BA62C}"/>
              </a:ext>
            </a:extLst>
          </p:cNvPr>
          <p:cNvSpPr>
            <a:spLocks noGrp="1"/>
          </p:cNvSpPr>
          <p:nvPr>
            <p:ph sz="half" idx="2"/>
          </p:nvPr>
        </p:nvSpPr>
        <p:spPr/>
        <p:txBody>
          <a:bodyPr>
            <a:normAutofit fontScale="92500" lnSpcReduction="20000"/>
          </a:bodyPr>
          <a:lstStyle/>
          <a:p>
            <a:r>
              <a:rPr lang="en-US" dirty="0"/>
              <a:t>National trend in wildfire since 1998 show that each wildfire is burning more land.</a:t>
            </a:r>
          </a:p>
          <a:p>
            <a:r>
              <a:rPr lang="en-US" dirty="0"/>
              <a:t>In 2017 alone, over 10 million acres of land were ravaged by wildfires.</a:t>
            </a:r>
          </a:p>
          <a:p>
            <a:r>
              <a:rPr lang="en-US" dirty="0"/>
              <a:t>When wildfires extend into residential areas remnants of burned structures may contain many contaminants in the smoke and ash left behind</a:t>
            </a:r>
          </a:p>
          <a:p>
            <a:r>
              <a:rPr lang="en-US" dirty="0"/>
              <a:t>Wildland firefighters and debris cleanup crews may be exposed to those contaminants.</a:t>
            </a:r>
          </a:p>
        </p:txBody>
      </p:sp>
      <p:sp>
        <p:nvSpPr>
          <p:cNvPr id="4" name="TextBox 3">
            <a:extLst>
              <a:ext uri="{FF2B5EF4-FFF2-40B4-BE49-F238E27FC236}">
                <a16:creationId xmlns:a16="http://schemas.microsoft.com/office/drawing/2014/main" id="{A93A5692-B1D4-CE1A-FDB7-F3D43447CB0A}"/>
              </a:ext>
            </a:extLst>
          </p:cNvPr>
          <p:cNvSpPr txBox="1"/>
          <p:nvPr/>
        </p:nvSpPr>
        <p:spPr>
          <a:xfrm>
            <a:off x="236963" y="5339585"/>
            <a:ext cx="6094140" cy="1061829"/>
          </a:xfrm>
          <a:prstGeom prst="rect">
            <a:avLst/>
          </a:prstGeom>
          <a:noFill/>
        </p:spPr>
        <p:txBody>
          <a:bodyPr wrap="square">
            <a:spAutoFit/>
          </a:bodyPr>
          <a:lstStyle/>
          <a:p>
            <a:r>
              <a:rPr lang="en-US" sz="1050" dirty="0"/>
              <a:t>Resources:</a:t>
            </a:r>
          </a:p>
          <a:p>
            <a:r>
              <a:rPr lang="en-US" sz="1050" dirty="0"/>
              <a:t>NIFC [2017]. National report of wildland fires and acres burned by state 2017. Boise, ID: National Interagency Fire Center, https://www.predictiveservices.nifc.gov/intelligence/2017_statssumm/fires_acres17.pdf. NIFC [2018]. National report of wildland fires and acres burned by state 2018. Boise, ID: National Interagency Fire Center, </a:t>
            </a:r>
            <a:r>
              <a:rPr lang="en-US" sz="1050" dirty="0">
                <a:hlinkClick r:id="rId2"/>
              </a:rPr>
              <a:t>https://www.predictiveservices.nifc.gov/intelligence/2018_statssumm/fires_acres18.pdf</a:t>
            </a:r>
            <a:r>
              <a:rPr lang="en-US" sz="1050" dirty="0"/>
              <a:t>.</a:t>
            </a:r>
          </a:p>
          <a:p>
            <a:endParaRPr lang="en-US" sz="1050" dirty="0"/>
          </a:p>
        </p:txBody>
      </p:sp>
      <p:grpSp>
        <p:nvGrpSpPr>
          <p:cNvPr id="2" name="Group 1">
            <a:extLst>
              <a:ext uri="{FF2B5EF4-FFF2-40B4-BE49-F238E27FC236}">
                <a16:creationId xmlns:a16="http://schemas.microsoft.com/office/drawing/2014/main" id="{63CD3BFA-6EBB-D4FA-B60A-1CA3AD886BF8}"/>
              </a:ext>
            </a:extLst>
          </p:cNvPr>
          <p:cNvGrpSpPr/>
          <p:nvPr/>
        </p:nvGrpSpPr>
        <p:grpSpPr>
          <a:xfrm>
            <a:off x="409465" y="1572589"/>
            <a:ext cx="4970609" cy="3488103"/>
            <a:chOff x="3375949" y="1843268"/>
            <a:chExt cx="5461367" cy="4057592"/>
          </a:xfrm>
        </p:grpSpPr>
        <p:grpSp>
          <p:nvGrpSpPr>
            <p:cNvPr id="7" name="Group 6">
              <a:extLst>
                <a:ext uri="{FF2B5EF4-FFF2-40B4-BE49-F238E27FC236}">
                  <a16:creationId xmlns:a16="http://schemas.microsoft.com/office/drawing/2014/main" id="{D9167E37-B9AB-D7D3-DEC8-5C5ACD0027B4}"/>
                </a:ext>
              </a:extLst>
            </p:cNvPr>
            <p:cNvGrpSpPr/>
            <p:nvPr/>
          </p:nvGrpSpPr>
          <p:grpSpPr>
            <a:xfrm>
              <a:off x="3375949" y="1843268"/>
              <a:ext cx="5461367" cy="3432559"/>
              <a:chOff x="3375949" y="1843268"/>
              <a:chExt cx="5461367" cy="3432559"/>
            </a:xfrm>
          </p:grpSpPr>
          <p:pic>
            <p:nvPicPr>
              <p:cNvPr id="12" name="Picture 11">
                <a:extLst>
                  <a:ext uri="{FF2B5EF4-FFF2-40B4-BE49-F238E27FC236}">
                    <a16:creationId xmlns:a16="http://schemas.microsoft.com/office/drawing/2014/main" id="{5E81A710-84DD-6938-FF13-E8DDB27A0655}"/>
                  </a:ext>
                </a:extLst>
              </p:cNvPr>
              <p:cNvPicPr>
                <a:picLocks noChangeAspect="1"/>
              </p:cNvPicPr>
              <p:nvPr/>
            </p:nvPicPr>
            <p:blipFill>
              <a:blip r:embed="rId3"/>
              <a:stretch>
                <a:fillRect/>
              </a:stretch>
            </p:blipFill>
            <p:spPr>
              <a:xfrm>
                <a:off x="3375949" y="1843268"/>
                <a:ext cx="5440101" cy="3171463"/>
              </a:xfrm>
              <a:prstGeom prst="rect">
                <a:avLst/>
              </a:prstGeom>
            </p:spPr>
          </p:pic>
          <p:pic>
            <p:nvPicPr>
              <p:cNvPr id="13" name="Picture 12">
                <a:extLst>
                  <a:ext uri="{FF2B5EF4-FFF2-40B4-BE49-F238E27FC236}">
                    <a16:creationId xmlns:a16="http://schemas.microsoft.com/office/drawing/2014/main" id="{A9CD2EE0-1A8A-63C5-CF4A-DA45755AF6AE}"/>
                  </a:ext>
                </a:extLst>
              </p:cNvPr>
              <p:cNvPicPr>
                <a:picLocks noChangeAspect="1"/>
              </p:cNvPicPr>
              <p:nvPr/>
            </p:nvPicPr>
            <p:blipFill>
              <a:blip r:embed="rId4"/>
              <a:stretch>
                <a:fillRect/>
              </a:stretch>
            </p:blipFill>
            <p:spPr>
              <a:xfrm>
                <a:off x="3999098" y="4650794"/>
                <a:ext cx="4838218" cy="625033"/>
              </a:xfrm>
              <a:prstGeom prst="rect">
                <a:avLst/>
              </a:prstGeom>
            </p:spPr>
          </p:pic>
        </p:grpSp>
        <p:sp>
          <p:nvSpPr>
            <p:cNvPr id="10" name="Arrow: Up 9">
              <a:extLst>
                <a:ext uri="{FF2B5EF4-FFF2-40B4-BE49-F238E27FC236}">
                  <a16:creationId xmlns:a16="http://schemas.microsoft.com/office/drawing/2014/main" id="{90019F4D-EB45-993A-E8F0-D12C370F7F2A}"/>
                </a:ext>
              </a:extLst>
            </p:cNvPr>
            <p:cNvSpPr/>
            <p:nvPr/>
          </p:nvSpPr>
          <p:spPr>
            <a:xfrm>
              <a:off x="4125432" y="5275827"/>
              <a:ext cx="361507" cy="625033"/>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rrow: Up 10">
              <a:extLst>
                <a:ext uri="{FF2B5EF4-FFF2-40B4-BE49-F238E27FC236}">
                  <a16:creationId xmlns:a16="http://schemas.microsoft.com/office/drawing/2014/main" id="{5FEF1BEB-21D6-99CE-F7CA-A0209D937591}"/>
                </a:ext>
              </a:extLst>
            </p:cNvPr>
            <p:cNvSpPr/>
            <p:nvPr/>
          </p:nvSpPr>
          <p:spPr>
            <a:xfrm>
              <a:off x="8475809" y="5275827"/>
              <a:ext cx="361507" cy="625033"/>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TextBox 13">
            <a:extLst>
              <a:ext uri="{FF2B5EF4-FFF2-40B4-BE49-F238E27FC236}">
                <a16:creationId xmlns:a16="http://schemas.microsoft.com/office/drawing/2014/main" id="{2AAE625E-4167-D4E4-9D5B-DD5BE1F0C5B7}"/>
              </a:ext>
            </a:extLst>
          </p:cNvPr>
          <p:cNvSpPr txBox="1"/>
          <p:nvPr/>
        </p:nvSpPr>
        <p:spPr>
          <a:xfrm>
            <a:off x="236963" y="6153955"/>
            <a:ext cx="6542616" cy="2539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50" dirty="0"/>
              <a:t>National Academy of Sciences, 2021: </a:t>
            </a:r>
            <a:r>
              <a:rPr lang="en-US" sz="1050" dirty="0">
                <a:ea typeface="+mn-lt"/>
                <a:cs typeface="+mn-lt"/>
                <a:hlinkClick r:id="rId5"/>
              </a:rPr>
              <a:t>https://www.pnas.org/doi/10.1073/pnas.2011048118</a:t>
            </a:r>
            <a:r>
              <a:rPr lang="en-US" sz="1050" dirty="0">
                <a:ea typeface="+mn-lt"/>
                <a:cs typeface="+mn-lt"/>
              </a:rPr>
              <a:t> </a:t>
            </a:r>
          </a:p>
        </p:txBody>
      </p:sp>
    </p:spTree>
    <p:extLst>
      <p:ext uri="{BB962C8B-B14F-4D97-AF65-F5344CB8AC3E}">
        <p14:creationId xmlns:p14="http://schemas.microsoft.com/office/powerpoint/2010/main" val="34982498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Massive Banyan Tree on the island of Maui Hawaii Photograph by Ralf ...">
            <a:extLst>
              <a:ext uri="{FF2B5EF4-FFF2-40B4-BE49-F238E27FC236}">
                <a16:creationId xmlns:a16="http://schemas.microsoft.com/office/drawing/2014/main" id="{156CF43A-224C-47C9-2BE1-4A405659B6C3}"/>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b="15730"/>
          <a:stretch/>
        </p:blipFill>
        <p:spPr bwMode="auto">
          <a:xfrm>
            <a:off x="20" y="1"/>
            <a:ext cx="12191980" cy="6857999"/>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2">
            <a:extLst>
              <a:ext uri="{FF2B5EF4-FFF2-40B4-BE49-F238E27FC236}">
                <a16:creationId xmlns:a16="http://schemas.microsoft.com/office/drawing/2014/main" id="{FD306908-A71E-E705-B9BE-CFB9216BBAC6}"/>
              </a:ext>
            </a:extLst>
          </p:cNvPr>
          <p:cNvSpPr>
            <a:spLocks noGrp="1"/>
          </p:cNvSpPr>
          <p:nvPr>
            <p:ph type="body" idx="1"/>
          </p:nvPr>
        </p:nvSpPr>
        <p:spPr>
          <a:xfrm>
            <a:off x="1287394" y="5294534"/>
            <a:ext cx="9888606" cy="891777"/>
          </a:xfrm>
        </p:spPr>
        <p:txBody>
          <a:bodyPr vert="horz" lIns="91440" tIns="45720" rIns="91440" bIns="45720" rtlCol="0">
            <a:normAutofit/>
          </a:bodyPr>
          <a:lstStyle/>
          <a:p>
            <a:pPr algn="ctr"/>
            <a:r>
              <a:rPr lang="en-US" sz="3200" dirty="0">
                <a:solidFill>
                  <a:srgbClr val="FFFFFF"/>
                </a:solidFill>
              </a:rPr>
              <a:t>Biomonitoring of Wildfire Responders</a:t>
            </a:r>
          </a:p>
        </p:txBody>
      </p:sp>
      <p:sp>
        <p:nvSpPr>
          <p:cNvPr id="2" name="TextBox 1">
            <a:extLst>
              <a:ext uri="{FF2B5EF4-FFF2-40B4-BE49-F238E27FC236}">
                <a16:creationId xmlns:a16="http://schemas.microsoft.com/office/drawing/2014/main" id="{0284AF08-C6DA-3692-52B6-391AC8D8F293}"/>
              </a:ext>
            </a:extLst>
          </p:cNvPr>
          <p:cNvSpPr txBox="1"/>
          <p:nvPr/>
        </p:nvSpPr>
        <p:spPr>
          <a:xfrm>
            <a:off x="9638350" y="6488668"/>
            <a:ext cx="2319454" cy="369332"/>
          </a:xfrm>
          <a:prstGeom prst="rect">
            <a:avLst/>
          </a:prstGeom>
          <a:noFill/>
        </p:spPr>
        <p:txBody>
          <a:bodyPr wrap="square" rtlCol="0">
            <a:spAutoFit/>
          </a:bodyPr>
          <a:lstStyle/>
          <a:p>
            <a:r>
              <a:rPr lang="en-US" dirty="0"/>
              <a:t>Stock internet photo</a:t>
            </a:r>
          </a:p>
        </p:txBody>
      </p:sp>
    </p:spTree>
    <p:extLst>
      <p:ext uri="{BB962C8B-B14F-4D97-AF65-F5344CB8AC3E}">
        <p14:creationId xmlns:p14="http://schemas.microsoft.com/office/powerpoint/2010/main" val="2328229442"/>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59DF81E-7AC0-A714-D1A3-DE4DF68D7A18}"/>
              </a:ext>
            </a:extLst>
          </p:cNvPr>
          <p:cNvSpPr>
            <a:spLocks noGrp="1"/>
          </p:cNvSpPr>
          <p:nvPr>
            <p:ph type="title"/>
          </p:nvPr>
        </p:nvSpPr>
        <p:spPr>
          <a:xfrm>
            <a:off x="640080" y="325369"/>
            <a:ext cx="4368602" cy="1956841"/>
          </a:xfrm>
        </p:spPr>
        <p:txBody>
          <a:bodyPr anchor="b">
            <a:normAutofit/>
          </a:bodyPr>
          <a:lstStyle/>
          <a:p>
            <a:r>
              <a:rPr lang="en-US" sz="5400" dirty="0"/>
              <a:t>Maui Wildfires</a:t>
            </a:r>
          </a:p>
        </p:txBody>
      </p:sp>
      <p:sp>
        <p:nvSpPr>
          <p:cNvPr id="2057"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DADB0FF-67FC-E052-8D56-282ED65203E7}"/>
              </a:ext>
            </a:extLst>
          </p:cNvPr>
          <p:cNvSpPr>
            <a:spLocks noGrp="1"/>
          </p:cNvSpPr>
          <p:nvPr>
            <p:ph idx="1"/>
          </p:nvPr>
        </p:nvSpPr>
        <p:spPr>
          <a:xfrm>
            <a:off x="640080" y="2872899"/>
            <a:ext cx="4243589" cy="3320668"/>
          </a:xfrm>
        </p:spPr>
        <p:txBody>
          <a:bodyPr>
            <a:normAutofit/>
          </a:bodyPr>
          <a:lstStyle/>
          <a:p>
            <a:r>
              <a:rPr lang="en-US" sz="2200" dirty="0"/>
              <a:t>August 8-12, 2023</a:t>
            </a:r>
          </a:p>
          <a:p>
            <a:r>
              <a:rPr lang="en-US" sz="2200" dirty="0"/>
              <a:t>Maui County Fire Department and the National Guard were part of the response</a:t>
            </a:r>
          </a:p>
          <a:p>
            <a:r>
              <a:rPr lang="en-US" sz="2200" dirty="0"/>
              <a:t>NIOSH response was to measure biomarkers of exposure in blood and urine and to collect an exposure history</a:t>
            </a:r>
          </a:p>
          <a:p>
            <a:r>
              <a:rPr lang="en-US" sz="2200" dirty="0"/>
              <a:t>We arrived September 11, 2023</a:t>
            </a:r>
          </a:p>
        </p:txBody>
      </p:sp>
      <p:pic>
        <p:nvPicPr>
          <p:cNvPr id="2050" name="Picture 2">
            <a:extLst>
              <a:ext uri="{FF2B5EF4-FFF2-40B4-BE49-F238E27FC236}">
                <a16:creationId xmlns:a16="http://schemas.microsoft.com/office/drawing/2014/main" id="{06F8C060-5B1F-745D-AD83-E8E08B12387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182" r="23591"/>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C0DFDC9C-1118-DD92-D974-A85B27A12511}"/>
              </a:ext>
            </a:extLst>
          </p:cNvPr>
          <p:cNvSpPr txBox="1"/>
          <p:nvPr/>
        </p:nvSpPr>
        <p:spPr>
          <a:xfrm>
            <a:off x="10541619" y="6526740"/>
            <a:ext cx="2319454" cy="369332"/>
          </a:xfrm>
          <a:prstGeom prst="rect">
            <a:avLst/>
          </a:prstGeom>
          <a:noFill/>
        </p:spPr>
        <p:txBody>
          <a:bodyPr wrap="square" rtlCol="0">
            <a:spAutoFit/>
          </a:bodyPr>
          <a:lstStyle/>
          <a:p>
            <a:r>
              <a:rPr lang="en-US" dirty="0">
                <a:solidFill>
                  <a:schemeClr val="bg1"/>
                </a:solidFill>
              </a:rPr>
              <a:t>Photo by NIOSH</a:t>
            </a:r>
          </a:p>
        </p:txBody>
      </p:sp>
    </p:spTree>
    <p:extLst>
      <p:ext uri="{BB962C8B-B14F-4D97-AF65-F5344CB8AC3E}">
        <p14:creationId xmlns:p14="http://schemas.microsoft.com/office/powerpoint/2010/main" val="33956404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5"/>
          <p:cNvGraphicFramePr>
            <a:graphicFrameLocks/>
          </p:cNvGraphicFramePr>
          <p:nvPr>
            <p:extLst>
              <p:ext uri="{D42A27DB-BD31-4B8C-83A1-F6EECF244321}">
                <p14:modId xmlns:p14="http://schemas.microsoft.com/office/powerpoint/2010/main" val="3171959907"/>
              </p:ext>
            </p:extLst>
          </p:nvPr>
        </p:nvGraphicFramePr>
        <p:xfrm>
          <a:off x="1829021" y="1225856"/>
          <a:ext cx="10115329" cy="5011663"/>
        </p:xfrm>
        <a:graphic>
          <a:graphicData uri="http://schemas.openxmlformats.org/drawingml/2006/table">
            <a:tbl>
              <a:tblPr/>
              <a:tblGrid>
                <a:gridCol w="2699102">
                  <a:extLst>
                    <a:ext uri="{9D8B030D-6E8A-4147-A177-3AD203B41FA5}">
                      <a16:colId xmlns:a16="http://schemas.microsoft.com/office/drawing/2014/main" val="20000"/>
                    </a:ext>
                  </a:extLst>
                </a:gridCol>
                <a:gridCol w="7416227">
                  <a:extLst>
                    <a:ext uri="{9D8B030D-6E8A-4147-A177-3AD203B41FA5}">
                      <a16:colId xmlns:a16="http://schemas.microsoft.com/office/drawing/2014/main" val="20001"/>
                    </a:ext>
                  </a:extLst>
                </a:gridCol>
              </a:tblGrid>
              <a:tr h="277418">
                <a:tc>
                  <a:txBody>
                    <a:bodyPr/>
                    <a:lstStyle>
                      <a:lvl1pPr marL="0" algn="l" defTabSz="914400" rtl="0" eaLnBrk="1" latinLnBrk="0" hangingPunct="1">
                        <a:defRPr sz="1800" kern="1200">
                          <a:solidFill>
                            <a:schemeClr val="dk1"/>
                          </a:solidFill>
                          <a:latin typeface="Myriad Web Pro"/>
                        </a:defRPr>
                      </a:lvl1pPr>
                      <a:lvl2pPr marL="457200" algn="l" defTabSz="914400" rtl="0" eaLnBrk="1" latinLnBrk="0" hangingPunct="1">
                        <a:defRPr sz="1800" kern="1200">
                          <a:solidFill>
                            <a:schemeClr val="dk1"/>
                          </a:solidFill>
                          <a:latin typeface="Myriad Web Pro"/>
                        </a:defRPr>
                      </a:lvl2pPr>
                      <a:lvl3pPr marL="914400" algn="l" defTabSz="914400" rtl="0" eaLnBrk="1" latinLnBrk="0" hangingPunct="1">
                        <a:defRPr sz="1800" kern="1200">
                          <a:solidFill>
                            <a:schemeClr val="dk1"/>
                          </a:solidFill>
                          <a:latin typeface="Myriad Web Pro"/>
                        </a:defRPr>
                      </a:lvl3pPr>
                      <a:lvl4pPr marL="1371600" algn="l" defTabSz="914400" rtl="0" eaLnBrk="1" latinLnBrk="0" hangingPunct="1">
                        <a:defRPr sz="1800" kern="1200">
                          <a:solidFill>
                            <a:schemeClr val="dk1"/>
                          </a:solidFill>
                          <a:latin typeface="Myriad Web Pro"/>
                        </a:defRPr>
                      </a:lvl4pPr>
                      <a:lvl5pPr marL="1828800" algn="l" defTabSz="914400" rtl="0" eaLnBrk="1" latinLnBrk="0" hangingPunct="1">
                        <a:defRPr sz="1800" kern="1200">
                          <a:solidFill>
                            <a:schemeClr val="dk1"/>
                          </a:solidFill>
                          <a:latin typeface="Myriad Web Pro"/>
                        </a:defRPr>
                      </a:lvl5pPr>
                      <a:lvl6pPr marL="2286000" algn="l" defTabSz="914400" rtl="0" eaLnBrk="1" latinLnBrk="0" hangingPunct="1">
                        <a:defRPr sz="1800" kern="1200">
                          <a:solidFill>
                            <a:schemeClr val="dk1"/>
                          </a:solidFill>
                          <a:latin typeface="Myriad Web Pro"/>
                        </a:defRPr>
                      </a:lvl6pPr>
                      <a:lvl7pPr marL="2743200" algn="l" defTabSz="914400" rtl="0" eaLnBrk="1" latinLnBrk="0" hangingPunct="1">
                        <a:defRPr sz="1800" kern="1200">
                          <a:solidFill>
                            <a:schemeClr val="dk1"/>
                          </a:solidFill>
                          <a:latin typeface="Myriad Web Pro"/>
                        </a:defRPr>
                      </a:lvl7pPr>
                      <a:lvl8pPr marL="3200400" algn="l" defTabSz="914400" rtl="0" eaLnBrk="1" latinLnBrk="0" hangingPunct="1">
                        <a:defRPr sz="1800" kern="1200">
                          <a:solidFill>
                            <a:schemeClr val="dk1"/>
                          </a:solidFill>
                          <a:latin typeface="Myriad Web Pro"/>
                        </a:defRPr>
                      </a:lvl8pPr>
                      <a:lvl9pPr marL="3657600" algn="l" defTabSz="914400" rtl="0" eaLnBrk="1" latinLnBrk="0" hangingPunct="1">
                        <a:defRPr sz="1800" kern="1200">
                          <a:solidFill>
                            <a:schemeClr val="dk1"/>
                          </a:solidFill>
                          <a:latin typeface="Myriad Web Pro"/>
                        </a:defRPr>
                      </a:lvl9pPr>
                    </a:lstStyle>
                    <a:p>
                      <a:pPr marL="57150" indent="0" algn="l" fontAlgn="b"/>
                      <a:r>
                        <a:rPr lang="en-US" sz="2100" b="1" u="none" strike="noStrike" dirty="0">
                          <a:solidFill>
                            <a:schemeClr val="tx1"/>
                          </a:solidFill>
                          <a:effectLst/>
                          <a:latin typeface="Franklin Gothic Medium Cond" panose="020B0606030402020204" pitchFamily="34" charset="0"/>
                        </a:rPr>
                        <a:t>CHEMICAL CLASS</a:t>
                      </a:r>
                      <a:endParaRPr lang="en-US" sz="2100" b="1" i="0" u="none" strike="noStrike" dirty="0">
                        <a:solidFill>
                          <a:schemeClr val="tx1"/>
                        </a:solidFill>
                        <a:effectLst/>
                        <a:latin typeface="Franklin Gothic Medium Cond" panose="020B0606030402020204" pitchFamily="34" charset="0"/>
                      </a:endParaRPr>
                    </a:p>
                  </a:txBody>
                  <a:tcPr marL="9313" marR="9313" marT="9313" marB="0">
                    <a:lnL w="12700" cmpd="sng">
                      <a:solidFill>
                        <a:srgbClr val="0F56DC"/>
                      </a:solidFill>
                    </a:lnL>
                    <a:lnR w="12700" cmpd="sng">
                      <a:solidFill>
                        <a:srgbClr val="0F56DC"/>
                      </a:solidFill>
                    </a:lnR>
                    <a:lnT w="12700" cmpd="sng">
                      <a:solidFill>
                        <a:srgbClr val="0F56DC"/>
                      </a:solidFill>
                    </a:lnT>
                    <a:lnB w="12700" cmpd="sng">
                      <a:solidFill>
                        <a:srgbClr val="0F56DC"/>
                      </a:solidFill>
                    </a:lnB>
                    <a:lnTlToBr w="12700" cmpd="sng">
                      <a:noFill/>
                      <a:prstDash val="solid"/>
                    </a:lnTlToBr>
                    <a:lnBlToTr w="12700" cmpd="sng">
                      <a:noFill/>
                      <a:prstDash val="solid"/>
                    </a:lnBlToTr>
                    <a:solidFill>
                      <a:srgbClr val="5F574F">
                        <a:tint val="20000"/>
                      </a:srgbClr>
                    </a:solidFill>
                  </a:tcPr>
                </a:tc>
                <a:tc>
                  <a:txBody>
                    <a:bodyPr/>
                    <a:lstStyle>
                      <a:lvl1pPr marL="0" algn="l" defTabSz="914400" rtl="0" eaLnBrk="1" latinLnBrk="0" hangingPunct="1">
                        <a:defRPr sz="1800" kern="1200">
                          <a:solidFill>
                            <a:schemeClr val="dk1"/>
                          </a:solidFill>
                          <a:latin typeface="Myriad Web Pro"/>
                        </a:defRPr>
                      </a:lvl1pPr>
                      <a:lvl2pPr marL="457200" algn="l" defTabSz="914400" rtl="0" eaLnBrk="1" latinLnBrk="0" hangingPunct="1">
                        <a:defRPr sz="1800" kern="1200">
                          <a:solidFill>
                            <a:schemeClr val="dk1"/>
                          </a:solidFill>
                          <a:latin typeface="Myriad Web Pro"/>
                        </a:defRPr>
                      </a:lvl2pPr>
                      <a:lvl3pPr marL="914400" algn="l" defTabSz="914400" rtl="0" eaLnBrk="1" latinLnBrk="0" hangingPunct="1">
                        <a:defRPr sz="1800" kern="1200">
                          <a:solidFill>
                            <a:schemeClr val="dk1"/>
                          </a:solidFill>
                          <a:latin typeface="Myriad Web Pro"/>
                        </a:defRPr>
                      </a:lvl3pPr>
                      <a:lvl4pPr marL="1371600" algn="l" defTabSz="914400" rtl="0" eaLnBrk="1" latinLnBrk="0" hangingPunct="1">
                        <a:defRPr sz="1800" kern="1200">
                          <a:solidFill>
                            <a:schemeClr val="dk1"/>
                          </a:solidFill>
                          <a:latin typeface="Myriad Web Pro"/>
                        </a:defRPr>
                      </a:lvl4pPr>
                      <a:lvl5pPr marL="1828800" algn="l" defTabSz="914400" rtl="0" eaLnBrk="1" latinLnBrk="0" hangingPunct="1">
                        <a:defRPr sz="1800" kern="1200">
                          <a:solidFill>
                            <a:schemeClr val="dk1"/>
                          </a:solidFill>
                          <a:latin typeface="Myriad Web Pro"/>
                        </a:defRPr>
                      </a:lvl5pPr>
                      <a:lvl6pPr marL="2286000" algn="l" defTabSz="914400" rtl="0" eaLnBrk="1" latinLnBrk="0" hangingPunct="1">
                        <a:defRPr sz="1800" kern="1200">
                          <a:solidFill>
                            <a:schemeClr val="dk1"/>
                          </a:solidFill>
                          <a:latin typeface="Myriad Web Pro"/>
                        </a:defRPr>
                      </a:lvl6pPr>
                      <a:lvl7pPr marL="2743200" algn="l" defTabSz="914400" rtl="0" eaLnBrk="1" latinLnBrk="0" hangingPunct="1">
                        <a:defRPr sz="1800" kern="1200">
                          <a:solidFill>
                            <a:schemeClr val="dk1"/>
                          </a:solidFill>
                          <a:latin typeface="Myriad Web Pro"/>
                        </a:defRPr>
                      </a:lvl7pPr>
                      <a:lvl8pPr marL="3200400" algn="l" defTabSz="914400" rtl="0" eaLnBrk="1" latinLnBrk="0" hangingPunct="1">
                        <a:defRPr sz="1800" kern="1200">
                          <a:solidFill>
                            <a:schemeClr val="dk1"/>
                          </a:solidFill>
                          <a:latin typeface="Myriad Web Pro"/>
                        </a:defRPr>
                      </a:lvl8pPr>
                      <a:lvl9pPr marL="3657600" algn="l" defTabSz="914400" rtl="0" eaLnBrk="1" latinLnBrk="0" hangingPunct="1">
                        <a:defRPr sz="1800" kern="1200">
                          <a:solidFill>
                            <a:schemeClr val="dk1"/>
                          </a:solidFill>
                          <a:latin typeface="Myriad Web Pro"/>
                        </a:defRPr>
                      </a:lvl9pPr>
                    </a:lstStyle>
                    <a:p>
                      <a:pPr marL="57150" indent="0" algn="l" fontAlgn="b">
                        <a:tabLst/>
                      </a:pPr>
                      <a:r>
                        <a:rPr lang="en-US" sz="2100" b="1" u="none" strike="noStrike" dirty="0">
                          <a:solidFill>
                            <a:schemeClr val="tx1"/>
                          </a:solidFill>
                          <a:effectLst/>
                          <a:latin typeface="Franklin Gothic Medium Cond" panose="020B0606030402020204" pitchFamily="34" charset="0"/>
                        </a:rPr>
                        <a:t>POTENTIAL HEALTH</a:t>
                      </a:r>
                      <a:r>
                        <a:rPr lang="en-US" sz="2100" b="1" u="none" strike="noStrike" baseline="0" dirty="0">
                          <a:solidFill>
                            <a:schemeClr val="tx1"/>
                          </a:solidFill>
                          <a:effectLst/>
                          <a:latin typeface="Franklin Gothic Medium Cond" panose="020B0606030402020204" pitchFamily="34" charset="0"/>
                        </a:rPr>
                        <a:t> EFFECTS</a:t>
                      </a:r>
                      <a:endParaRPr lang="en-US" sz="2100" b="1" i="0" u="none" strike="noStrike" dirty="0">
                        <a:solidFill>
                          <a:schemeClr val="tx1"/>
                        </a:solidFill>
                        <a:effectLst/>
                        <a:latin typeface="Franklin Gothic Medium Cond" panose="020B0606030402020204" pitchFamily="34" charset="0"/>
                      </a:endParaRPr>
                    </a:p>
                  </a:txBody>
                  <a:tcPr marL="9313" marR="9313" marT="9313" marB="0">
                    <a:lnL w="12700" cmpd="sng">
                      <a:solidFill>
                        <a:srgbClr val="0F56DC"/>
                      </a:solidFill>
                    </a:lnL>
                    <a:lnR w="12700" cmpd="sng">
                      <a:solidFill>
                        <a:srgbClr val="0F56DC"/>
                      </a:solidFill>
                    </a:lnR>
                    <a:lnT w="12700" cmpd="sng">
                      <a:solidFill>
                        <a:srgbClr val="0F56DC"/>
                      </a:solidFill>
                    </a:lnT>
                    <a:lnB w="12700" cmpd="sng">
                      <a:solidFill>
                        <a:srgbClr val="0F56DC"/>
                      </a:solidFill>
                    </a:lnB>
                    <a:lnTlToBr w="12700" cmpd="sng">
                      <a:noFill/>
                      <a:prstDash val="solid"/>
                    </a:lnTlToBr>
                    <a:lnBlToTr w="12700" cmpd="sng">
                      <a:noFill/>
                      <a:prstDash val="solid"/>
                    </a:lnBlToTr>
                    <a:solidFill>
                      <a:srgbClr val="5F574F">
                        <a:tint val="20000"/>
                      </a:srgbClr>
                    </a:solidFill>
                  </a:tcPr>
                </a:tc>
                <a:extLst>
                  <a:ext uri="{0D108BD9-81ED-4DB2-BD59-A6C34878D82A}">
                    <a16:rowId xmlns:a16="http://schemas.microsoft.com/office/drawing/2014/main" val="10000"/>
                  </a:ext>
                </a:extLst>
              </a:tr>
              <a:tr h="495644">
                <a:tc>
                  <a:txBody>
                    <a:bodyPr/>
                    <a:lstStyle>
                      <a:lvl1pPr marL="0" algn="l" defTabSz="914400" rtl="0" eaLnBrk="1" latinLnBrk="0" hangingPunct="1">
                        <a:defRPr sz="1800" kern="1200">
                          <a:solidFill>
                            <a:schemeClr val="dk1"/>
                          </a:solidFill>
                          <a:latin typeface="Myriad Web Pro"/>
                        </a:defRPr>
                      </a:lvl1pPr>
                      <a:lvl2pPr marL="457200" algn="l" defTabSz="914400" rtl="0" eaLnBrk="1" latinLnBrk="0" hangingPunct="1">
                        <a:defRPr sz="1800" kern="1200">
                          <a:solidFill>
                            <a:schemeClr val="dk1"/>
                          </a:solidFill>
                          <a:latin typeface="Myriad Web Pro"/>
                        </a:defRPr>
                      </a:lvl2pPr>
                      <a:lvl3pPr marL="914400" algn="l" defTabSz="914400" rtl="0" eaLnBrk="1" latinLnBrk="0" hangingPunct="1">
                        <a:defRPr sz="1800" kern="1200">
                          <a:solidFill>
                            <a:schemeClr val="dk1"/>
                          </a:solidFill>
                          <a:latin typeface="Myriad Web Pro"/>
                        </a:defRPr>
                      </a:lvl3pPr>
                      <a:lvl4pPr marL="1371600" algn="l" defTabSz="914400" rtl="0" eaLnBrk="1" latinLnBrk="0" hangingPunct="1">
                        <a:defRPr sz="1800" kern="1200">
                          <a:solidFill>
                            <a:schemeClr val="dk1"/>
                          </a:solidFill>
                          <a:latin typeface="Myriad Web Pro"/>
                        </a:defRPr>
                      </a:lvl4pPr>
                      <a:lvl5pPr marL="1828800" algn="l" defTabSz="914400" rtl="0" eaLnBrk="1" latinLnBrk="0" hangingPunct="1">
                        <a:defRPr sz="1800" kern="1200">
                          <a:solidFill>
                            <a:schemeClr val="dk1"/>
                          </a:solidFill>
                          <a:latin typeface="Myriad Web Pro"/>
                        </a:defRPr>
                      </a:lvl5pPr>
                      <a:lvl6pPr marL="2286000" algn="l" defTabSz="914400" rtl="0" eaLnBrk="1" latinLnBrk="0" hangingPunct="1">
                        <a:defRPr sz="1800" kern="1200">
                          <a:solidFill>
                            <a:schemeClr val="dk1"/>
                          </a:solidFill>
                          <a:latin typeface="Myriad Web Pro"/>
                        </a:defRPr>
                      </a:lvl6pPr>
                      <a:lvl7pPr marL="2743200" algn="l" defTabSz="914400" rtl="0" eaLnBrk="1" latinLnBrk="0" hangingPunct="1">
                        <a:defRPr sz="1800" kern="1200">
                          <a:solidFill>
                            <a:schemeClr val="dk1"/>
                          </a:solidFill>
                          <a:latin typeface="Myriad Web Pro"/>
                        </a:defRPr>
                      </a:lvl7pPr>
                      <a:lvl8pPr marL="3200400" algn="l" defTabSz="914400" rtl="0" eaLnBrk="1" latinLnBrk="0" hangingPunct="1">
                        <a:defRPr sz="1800" kern="1200">
                          <a:solidFill>
                            <a:schemeClr val="dk1"/>
                          </a:solidFill>
                          <a:latin typeface="Myriad Web Pro"/>
                        </a:defRPr>
                      </a:lvl8pPr>
                      <a:lvl9pPr marL="3657600" algn="l" defTabSz="914400" rtl="0" eaLnBrk="1" latinLnBrk="0" hangingPunct="1">
                        <a:defRPr sz="1800" kern="1200">
                          <a:solidFill>
                            <a:schemeClr val="dk1"/>
                          </a:solidFill>
                          <a:latin typeface="Myriad Web Pro"/>
                        </a:defRPr>
                      </a:lvl9pPr>
                    </a:lstStyle>
                    <a:p>
                      <a:pPr marL="57150" indent="0" algn="l" fontAlgn="b"/>
                      <a:r>
                        <a:rPr lang="en-US" sz="1900" u="none" strike="noStrike" dirty="0">
                          <a:solidFill>
                            <a:schemeClr val="tx1"/>
                          </a:solidFill>
                          <a:effectLst/>
                          <a:latin typeface="Franklin Gothic Medium Cond" panose="020B0606030402020204" pitchFamily="34" charset="0"/>
                        </a:rPr>
                        <a:t>Polycyclic aromatic hydrocarbons (PAHs)</a:t>
                      </a:r>
                      <a:endParaRPr lang="en-US" sz="1900" b="0" i="0" u="none" strike="noStrike" dirty="0">
                        <a:solidFill>
                          <a:schemeClr val="tx1"/>
                        </a:solidFill>
                        <a:effectLst/>
                        <a:latin typeface="Franklin Gothic Medium Cond" panose="020B0606030402020204" pitchFamily="34" charset="0"/>
                      </a:endParaRPr>
                    </a:p>
                  </a:txBody>
                  <a:tcPr marL="9313" marR="9313" marT="9313" marB="0">
                    <a:lnL w="12700" cmpd="sng">
                      <a:solidFill>
                        <a:srgbClr val="0F56DC"/>
                      </a:solidFill>
                    </a:lnL>
                    <a:lnR w="12700" cmpd="sng">
                      <a:solidFill>
                        <a:srgbClr val="0F56DC"/>
                      </a:solidFill>
                    </a:lnR>
                    <a:lnT w="12700" cmpd="sng">
                      <a:solidFill>
                        <a:srgbClr val="0F56DC"/>
                      </a:solidFill>
                    </a:lnT>
                    <a:lnB w="12700" cmpd="sng">
                      <a:solidFill>
                        <a:srgbClr val="0F56DC"/>
                      </a:solidFill>
                    </a:lnB>
                    <a:lnTlToBr w="12700" cmpd="sng">
                      <a:noFill/>
                      <a:prstDash val="solid"/>
                    </a:lnTlToBr>
                    <a:lnBlToTr w="12700" cmpd="sng">
                      <a:noFill/>
                      <a:prstDash val="solid"/>
                    </a:lnBlToTr>
                    <a:solidFill>
                      <a:srgbClr val="5F574F">
                        <a:tint val="20000"/>
                      </a:srgbClr>
                    </a:solidFill>
                  </a:tcPr>
                </a:tc>
                <a:tc>
                  <a:txBody>
                    <a:bodyPr/>
                    <a:lstStyle>
                      <a:lvl1pPr marL="0" algn="l" defTabSz="914400" rtl="0" eaLnBrk="1" latinLnBrk="0" hangingPunct="1">
                        <a:defRPr sz="1800" kern="1200">
                          <a:solidFill>
                            <a:schemeClr val="dk1"/>
                          </a:solidFill>
                          <a:latin typeface="Myriad Web Pro"/>
                        </a:defRPr>
                      </a:lvl1pPr>
                      <a:lvl2pPr marL="457200" algn="l" defTabSz="914400" rtl="0" eaLnBrk="1" latinLnBrk="0" hangingPunct="1">
                        <a:defRPr sz="1800" kern="1200">
                          <a:solidFill>
                            <a:schemeClr val="dk1"/>
                          </a:solidFill>
                          <a:latin typeface="Myriad Web Pro"/>
                        </a:defRPr>
                      </a:lvl2pPr>
                      <a:lvl3pPr marL="914400" algn="l" defTabSz="914400" rtl="0" eaLnBrk="1" latinLnBrk="0" hangingPunct="1">
                        <a:defRPr sz="1800" kern="1200">
                          <a:solidFill>
                            <a:schemeClr val="dk1"/>
                          </a:solidFill>
                          <a:latin typeface="Myriad Web Pro"/>
                        </a:defRPr>
                      </a:lvl3pPr>
                      <a:lvl4pPr marL="1371600" algn="l" defTabSz="914400" rtl="0" eaLnBrk="1" latinLnBrk="0" hangingPunct="1">
                        <a:defRPr sz="1800" kern="1200">
                          <a:solidFill>
                            <a:schemeClr val="dk1"/>
                          </a:solidFill>
                          <a:latin typeface="Myriad Web Pro"/>
                        </a:defRPr>
                      </a:lvl4pPr>
                      <a:lvl5pPr marL="1828800" algn="l" defTabSz="914400" rtl="0" eaLnBrk="1" latinLnBrk="0" hangingPunct="1">
                        <a:defRPr sz="1800" kern="1200">
                          <a:solidFill>
                            <a:schemeClr val="dk1"/>
                          </a:solidFill>
                          <a:latin typeface="Myriad Web Pro"/>
                        </a:defRPr>
                      </a:lvl5pPr>
                      <a:lvl6pPr marL="2286000" algn="l" defTabSz="914400" rtl="0" eaLnBrk="1" latinLnBrk="0" hangingPunct="1">
                        <a:defRPr sz="1800" kern="1200">
                          <a:solidFill>
                            <a:schemeClr val="dk1"/>
                          </a:solidFill>
                          <a:latin typeface="Myriad Web Pro"/>
                        </a:defRPr>
                      </a:lvl6pPr>
                      <a:lvl7pPr marL="2743200" algn="l" defTabSz="914400" rtl="0" eaLnBrk="1" latinLnBrk="0" hangingPunct="1">
                        <a:defRPr sz="1800" kern="1200">
                          <a:solidFill>
                            <a:schemeClr val="dk1"/>
                          </a:solidFill>
                          <a:latin typeface="Myriad Web Pro"/>
                        </a:defRPr>
                      </a:lvl7pPr>
                      <a:lvl8pPr marL="3200400" algn="l" defTabSz="914400" rtl="0" eaLnBrk="1" latinLnBrk="0" hangingPunct="1">
                        <a:defRPr sz="1800" kern="1200">
                          <a:solidFill>
                            <a:schemeClr val="dk1"/>
                          </a:solidFill>
                          <a:latin typeface="Myriad Web Pro"/>
                        </a:defRPr>
                      </a:lvl8pPr>
                      <a:lvl9pPr marL="3657600" algn="l" defTabSz="914400" rtl="0" eaLnBrk="1" latinLnBrk="0" hangingPunct="1">
                        <a:defRPr sz="1800" kern="1200">
                          <a:solidFill>
                            <a:schemeClr val="dk1"/>
                          </a:solidFill>
                          <a:latin typeface="Myriad Web Pro"/>
                        </a:defRPr>
                      </a:lvl9pPr>
                    </a:lstStyle>
                    <a:p>
                      <a:pPr marL="57150" indent="0" algn="l" fontAlgn="b"/>
                      <a:r>
                        <a:rPr lang="en-US" sz="1900" b="1" u="none" strike="noStrike" dirty="0">
                          <a:solidFill>
                            <a:schemeClr val="tx1"/>
                          </a:solidFill>
                          <a:effectLst/>
                          <a:latin typeface="Franklin Gothic Medium Cond" panose="020B0606030402020204" pitchFamily="34" charset="0"/>
                        </a:rPr>
                        <a:t>Carcinogenic</a:t>
                      </a:r>
                      <a:r>
                        <a:rPr lang="en-US" sz="1900" u="none" strike="noStrike" dirty="0">
                          <a:solidFill>
                            <a:schemeClr val="tx1"/>
                          </a:solidFill>
                          <a:effectLst/>
                          <a:latin typeface="Franklin Gothic Medium Cond" panose="020B0606030402020204" pitchFamily="34" charset="0"/>
                        </a:rPr>
                        <a:t> (benzo[a]pyrene), </a:t>
                      </a:r>
                      <a:r>
                        <a:rPr lang="en-US" sz="1900" b="0" i="0" u="none" strike="noStrike" dirty="0" err="1">
                          <a:solidFill>
                            <a:schemeClr val="tx1"/>
                          </a:solidFill>
                          <a:effectLst/>
                          <a:latin typeface="Franklin Gothic Medium Cond" panose="020B0606030402020204" pitchFamily="34" charset="0"/>
                        </a:rPr>
                        <a:t>Cyclopenta</a:t>
                      </a:r>
                      <a:r>
                        <a:rPr lang="en-US" sz="1900" b="0" i="0" u="none" strike="noStrike" dirty="0">
                          <a:solidFill>
                            <a:schemeClr val="tx1"/>
                          </a:solidFill>
                          <a:effectLst/>
                          <a:latin typeface="Franklin Gothic Medium Cond" panose="020B0606030402020204" pitchFamily="34" charset="0"/>
                        </a:rPr>
                        <a:t>(</a:t>
                      </a:r>
                      <a:r>
                        <a:rPr lang="en-US" sz="1900" b="0" i="0" u="none" strike="noStrike" dirty="0" err="1">
                          <a:solidFill>
                            <a:schemeClr val="tx1"/>
                          </a:solidFill>
                          <a:effectLst/>
                          <a:latin typeface="Franklin Gothic Medium Cond" panose="020B0606030402020204" pitchFamily="34" charset="0"/>
                        </a:rPr>
                        <a:t>c,d</a:t>
                      </a:r>
                      <a:r>
                        <a:rPr lang="en-US" sz="1900" b="0" i="0" u="none" strike="noStrike" dirty="0">
                          <a:solidFill>
                            <a:schemeClr val="tx1"/>
                          </a:solidFill>
                          <a:effectLst/>
                          <a:latin typeface="Franklin Gothic Medium Cond" panose="020B0606030402020204" pitchFamily="34" charset="0"/>
                        </a:rPr>
                        <a:t>)pyrene, </a:t>
                      </a:r>
                      <a:r>
                        <a:rPr lang="en-US" sz="1900" b="0" i="0" u="none" strike="noStrike" dirty="0" err="1">
                          <a:solidFill>
                            <a:schemeClr val="tx1"/>
                          </a:solidFill>
                          <a:effectLst/>
                          <a:latin typeface="Franklin Gothic Medium Cond" panose="020B0606030402020204" pitchFamily="34" charset="0"/>
                        </a:rPr>
                        <a:t>dibenz</a:t>
                      </a:r>
                      <a:r>
                        <a:rPr lang="en-US" sz="1900" b="0" i="0" u="none" strike="noStrike" dirty="0">
                          <a:solidFill>
                            <a:schemeClr val="tx1"/>
                          </a:solidFill>
                          <a:effectLst/>
                          <a:latin typeface="Franklin Gothic Medium Cond" panose="020B0606030402020204" pitchFamily="34" charset="0"/>
                        </a:rPr>
                        <a:t>(</a:t>
                      </a:r>
                      <a:r>
                        <a:rPr lang="en-US" sz="1900" b="0" i="0" u="none" strike="noStrike" dirty="0" err="1">
                          <a:solidFill>
                            <a:schemeClr val="tx1"/>
                          </a:solidFill>
                          <a:effectLst/>
                          <a:latin typeface="Franklin Gothic Medium Cond" panose="020B0606030402020204" pitchFamily="34" charset="0"/>
                        </a:rPr>
                        <a:t>a,h</a:t>
                      </a:r>
                      <a:r>
                        <a:rPr lang="en-US" sz="1900" b="0" i="0" u="none" strike="noStrike" dirty="0">
                          <a:solidFill>
                            <a:schemeClr val="tx1"/>
                          </a:solidFill>
                          <a:effectLst/>
                          <a:latin typeface="Franklin Gothic Medium Cond" panose="020B0606030402020204" pitchFamily="34" charset="0"/>
                        </a:rPr>
                        <a:t>)anthracene, dibenzo(</a:t>
                      </a:r>
                      <a:r>
                        <a:rPr lang="en-US" sz="1900" b="0" i="0" u="none" strike="noStrike" dirty="0" err="1">
                          <a:solidFill>
                            <a:schemeClr val="tx1"/>
                          </a:solidFill>
                          <a:effectLst/>
                          <a:latin typeface="Franklin Gothic Medium Cond" panose="020B0606030402020204" pitchFamily="34" charset="0"/>
                        </a:rPr>
                        <a:t>a,l</a:t>
                      </a:r>
                      <a:r>
                        <a:rPr lang="en-US" sz="1900" b="0" i="0" u="none" strike="noStrike" dirty="0">
                          <a:solidFill>
                            <a:schemeClr val="tx1"/>
                          </a:solidFill>
                          <a:effectLst/>
                          <a:latin typeface="Franklin Gothic Medium Cond" panose="020B0606030402020204" pitchFamily="34" charset="0"/>
                        </a:rPr>
                        <a:t>)pyrene</a:t>
                      </a:r>
                    </a:p>
                  </a:txBody>
                  <a:tcPr marL="9313" marR="9313" marT="9313" marB="0">
                    <a:lnL w="12700" cmpd="sng">
                      <a:solidFill>
                        <a:srgbClr val="0F56DC"/>
                      </a:solidFill>
                    </a:lnL>
                    <a:lnR w="12700" cmpd="sng">
                      <a:solidFill>
                        <a:srgbClr val="0F56DC"/>
                      </a:solidFill>
                    </a:lnR>
                    <a:lnT w="12700" cmpd="sng">
                      <a:solidFill>
                        <a:srgbClr val="0F56DC"/>
                      </a:solidFill>
                    </a:lnT>
                    <a:lnB w="12700" cmpd="sng">
                      <a:solidFill>
                        <a:srgbClr val="0F56DC"/>
                      </a:solidFill>
                    </a:lnB>
                    <a:lnTlToBr w="12700" cmpd="sng">
                      <a:noFill/>
                      <a:prstDash val="solid"/>
                    </a:lnTlToBr>
                    <a:lnBlToTr w="12700" cmpd="sng">
                      <a:noFill/>
                      <a:prstDash val="solid"/>
                    </a:lnBlToTr>
                    <a:solidFill>
                      <a:srgbClr val="5F574F">
                        <a:tint val="20000"/>
                      </a:srgbClr>
                    </a:solidFill>
                  </a:tcPr>
                </a:tc>
                <a:extLst>
                  <a:ext uri="{0D108BD9-81ED-4DB2-BD59-A6C34878D82A}">
                    <a16:rowId xmlns:a16="http://schemas.microsoft.com/office/drawing/2014/main" val="10001"/>
                  </a:ext>
                </a:extLst>
              </a:tr>
              <a:tr h="495644">
                <a:tc>
                  <a:txBody>
                    <a:bodyPr/>
                    <a:lstStyle>
                      <a:lvl1pPr marL="0" algn="l" defTabSz="914400" rtl="0" eaLnBrk="1" latinLnBrk="0" hangingPunct="1">
                        <a:defRPr sz="1800" kern="1200">
                          <a:solidFill>
                            <a:schemeClr val="dk1"/>
                          </a:solidFill>
                          <a:latin typeface="Myriad Web Pro"/>
                        </a:defRPr>
                      </a:lvl1pPr>
                      <a:lvl2pPr marL="457200" algn="l" defTabSz="914400" rtl="0" eaLnBrk="1" latinLnBrk="0" hangingPunct="1">
                        <a:defRPr sz="1800" kern="1200">
                          <a:solidFill>
                            <a:schemeClr val="dk1"/>
                          </a:solidFill>
                          <a:latin typeface="Myriad Web Pro"/>
                        </a:defRPr>
                      </a:lvl2pPr>
                      <a:lvl3pPr marL="914400" algn="l" defTabSz="914400" rtl="0" eaLnBrk="1" latinLnBrk="0" hangingPunct="1">
                        <a:defRPr sz="1800" kern="1200">
                          <a:solidFill>
                            <a:schemeClr val="dk1"/>
                          </a:solidFill>
                          <a:latin typeface="Myriad Web Pro"/>
                        </a:defRPr>
                      </a:lvl3pPr>
                      <a:lvl4pPr marL="1371600" algn="l" defTabSz="914400" rtl="0" eaLnBrk="1" latinLnBrk="0" hangingPunct="1">
                        <a:defRPr sz="1800" kern="1200">
                          <a:solidFill>
                            <a:schemeClr val="dk1"/>
                          </a:solidFill>
                          <a:latin typeface="Myriad Web Pro"/>
                        </a:defRPr>
                      </a:lvl4pPr>
                      <a:lvl5pPr marL="1828800" algn="l" defTabSz="914400" rtl="0" eaLnBrk="1" latinLnBrk="0" hangingPunct="1">
                        <a:defRPr sz="1800" kern="1200">
                          <a:solidFill>
                            <a:schemeClr val="dk1"/>
                          </a:solidFill>
                          <a:latin typeface="Myriad Web Pro"/>
                        </a:defRPr>
                      </a:lvl5pPr>
                      <a:lvl6pPr marL="2286000" algn="l" defTabSz="914400" rtl="0" eaLnBrk="1" latinLnBrk="0" hangingPunct="1">
                        <a:defRPr sz="1800" kern="1200">
                          <a:solidFill>
                            <a:schemeClr val="dk1"/>
                          </a:solidFill>
                          <a:latin typeface="Myriad Web Pro"/>
                        </a:defRPr>
                      </a:lvl6pPr>
                      <a:lvl7pPr marL="2743200" algn="l" defTabSz="914400" rtl="0" eaLnBrk="1" latinLnBrk="0" hangingPunct="1">
                        <a:defRPr sz="1800" kern="1200">
                          <a:solidFill>
                            <a:schemeClr val="dk1"/>
                          </a:solidFill>
                          <a:latin typeface="Myriad Web Pro"/>
                        </a:defRPr>
                      </a:lvl7pPr>
                      <a:lvl8pPr marL="3200400" algn="l" defTabSz="914400" rtl="0" eaLnBrk="1" latinLnBrk="0" hangingPunct="1">
                        <a:defRPr sz="1800" kern="1200">
                          <a:solidFill>
                            <a:schemeClr val="dk1"/>
                          </a:solidFill>
                          <a:latin typeface="Myriad Web Pro"/>
                        </a:defRPr>
                      </a:lvl8pPr>
                      <a:lvl9pPr marL="3657600" algn="l" defTabSz="914400" rtl="0" eaLnBrk="1" latinLnBrk="0" hangingPunct="1">
                        <a:defRPr sz="1800" kern="1200">
                          <a:solidFill>
                            <a:schemeClr val="dk1"/>
                          </a:solidFill>
                          <a:latin typeface="Myriad Web Pro"/>
                        </a:defRPr>
                      </a:lvl9pPr>
                    </a:lstStyle>
                    <a:p>
                      <a:pPr marL="57150" indent="0" algn="l" fontAlgn="b"/>
                      <a:r>
                        <a:rPr lang="en-US" sz="1900" u="none" strike="noStrike" dirty="0">
                          <a:solidFill>
                            <a:schemeClr val="tx1"/>
                          </a:solidFill>
                          <a:effectLst/>
                          <a:latin typeface="Franklin Gothic Medium Cond" panose="020B0606030402020204" pitchFamily="34" charset="0"/>
                        </a:rPr>
                        <a:t>Volatile organic </a:t>
                      </a:r>
                      <a:br>
                        <a:rPr lang="en-US" sz="1900" u="none" strike="noStrike" dirty="0">
                          <a:solidFill>
                            <a:schemeClr val="tx1"/>
                          </a:solidFill>
                          <a:effectLst/>
                          <a:latin typeface="Franklin Gothic Medium Cond" panose="020B0606030402020204" pitchFamily="34" charset="0"/>
                        </a:rPr>
                      </a:br>
                      <a:r>
                        <a:rPr lang="en-US" sz="1900" u="none" strike="noStrike" dirty="0">
                          <a:solidFill>
                            <a:schemeClr val="tx1"/>
                          </a:solidFill>
                          <a:effectLst/>
                          <a:latin typeface="Franklin Gothic Medium Cond" panose="020B0606030402020204" pitchFamily="34" charset="0"/>
                        </a:rPr>
                        <a:t>compounds (VOCs)</a:t>
                      </a:r>
                      <a:endParaRPr lang="en-US" sz="1900" b="0" i="0" u="none" strike="noStrike" dirty="0">
                        <a:solidFill>
                          <a:schemeClr val="tx1"/>
                        </a:solidFill>
                        <a:effectLst/>
                        <a:latin typeface="Franklin Gothic Medium Cond" panose="020B0606030402020204" pitchFamily="34" charset="0"/>
                      </a:endParaRPr>
                    </a:p>
                  </a:txBody>
                  <a:tcPr marL="9313" marR="9313" marT="9313" marB="0">
                    <a:lnL w="12700" cmpd="sng">
                      <a:solidFill>
                        <a:srgbClr val="0F56DC"/>
                      </a:solidFill>
                    </a:lnL>
                    <a:lnR w="12700" cmpd="sng">
                      <a:solidFill>
                        <a:srgbClr val="0F56DC"/>
                      </a:solidFill>
                    </a:lnR>
                    <a:lnT w="12700" cmpd="sng">
                      <a:solidFill>
                        <a:srgbClr val="0F56DC"/>
                      </a:solidFill>
                    </a:lnT>
                    <a:lnB w="12700" cmpd="sng">
                      <a:solidFill>
                        <a:srgbClr val="0F56DC"/>
                      </a:solidFill>
                    </a:lnB>
                    <a:lnTlToBr w="12700" cmpd="sng">
                      <a:noFill/>
                      <a:prstDash val="solid"/>
                    </a:lnTlToBr>
                    <a:lnBlToTr w="12700" cmpd="sng">
                      <a:noFill/>
                      <a:prstDash val="solid"/>
                    </a:lnBlToTr>
                    <a:solidFill>
                      <a:srgbClr val="5F574F">
                        <a:tint val="20000"/>
                      </a:srgbClr>
                    </a:solidFill>
                  </a:tcPr>
                </a:tc>
                <a:tc>
                  <a:txBody>
                    <a:bodyPr/>
                    <a:lstStyle>
                      <a:lvl1pPr marL="0" algn="l" defTabSz="914400" rtl="0" eaLnBrk="1" latinLnBrk="0" hangingPunct="1">
                        <a:defRPr sz="1800" kern="1200">
                          <a:solidFill>
                            <a:schemeClr val="dk1"/>
                          </a:solidFill>
                          <a:latin typeface="Myriad Web Pro"/>
                        </a:defRPr>
                      </a:lvl1pPr>
                      <a:lvl2pPr marL="457200" algn="l" defTabSz="914400" rtl="0" eaLnBrk="1" latinLnBrk="0" hangingPunct="1">
                        <a:defRPr sz="1800" kern="1200">
                          <a:solidFill>
                            <a:schemeClr val="dk1"/>
                          </a:solidFill>
                          <a:latin typeface="Myriad Web Pro"/>
                        </a:defRPr>
                      </a:lvl2pPr>
                      <a:lvl3pPr marL="914400" algn="l" defTabSz="914400" rtl="0" eaLnBrk="1" latinLnBrk="0" hangingPunct="1">
                        <a:defRPr sz="1800" kern="1200">
                          <a:solidFill>
                            <a:schemeClr val="dk1"/>
                          </a:solidFill>
                          <a:latin typeface="Myriad Web Pro"/>
                        </a:defRPr>
                      </a:lvl3pPr>
                      <a:lvl4pPr marL="1371600" algn="l" defTabSz="914400" rtl="0" eaLnBrk="1" latinLnBrk="0" hangingPunct="1">
                        <a:defRPr sz="1800" kern="1200">
                          <a:solidFill>
                            <a:schemeClr val="dk1"/>
                          </a:solidFill>
                          <a:latin typeface="Myriad Web Pro"/>
                        </a:defRPr>
                      </a:lvl4pPr>
                      <a:lvl5pPr marL="1828800" algn="l" defTabSz="914400" rtl="0" eaLnBrk="1" latinLnBrk="0" hangingPunct="1">
                        <a:defRPr sz="1800" kern="1200">
                          <a:solidFill>
                            <a:schemeClr val="dk1"/>
                          </a:solidFill>
                          <a:latin typeface="Myriad Web Pro"/>
                        </a:defRPr>
                      </a:lvl5pPr>
                      <a:lvl6pPr marL="2286000" algn="l" defTabSz="914400" rtl="0" eaLnBrk="1" latinLnBrk="0" hangingPunct="1">
                        <a:defRPr sz="1800" kern="1200">
                          <a:solidFill>
                            <a:schemeClr val="dk1"/>
                          </a:solidFill>
                          <a:latin typeface="Myriad Web Pro"/>
                        </a:defRPr>
                      </a:lvl6pPr>
                      <a:lvl7pPr marL="2743200" algn="l" defTabSz="914400" rtl="0" eaLnBrk="1" latinLnBrk="0" hangingPunct="1">
                        <a:defRPr sz="1800" kern="1200">
                          <a:solidFill>
                            <a:schemeClr val="dk1"/>
                          </a:solidFill>
                          <a:latin typeface="Myriad Web Pro"/>
                        </a:defRPr>
                      </a:lvl7pPr>
                      <a:lvl8pPr marL="3200400" algn="l" defTabSz="914400" rtl="0" eaLnBrk="1" latinLnBrk="0" hangingPunct="1">
                        <a:defRPr sz="1800" kern="1200">
                          <a:solidFill>
                            <a:schemeClr val="dk1"/>
                          </a:solidFill>
                          <a:latin typeface="Myriad Web Pro"/>
                        </a:defRPr>
                      </a:lvl8pPr>
                      <a:lvl9pPr marL="3657600" algn="l" defTabSz="914400" rtl="0" eaLnBrk="1" latinLnBrk="0" hangingPunct="1">
                        <a:defRPr sz="1800" kern="1200">
                          <a:solidFill>
                            <a:schemeClr val="dk1"/>
                          </a:solidFill>
                          <a:latin typeface="Myriad Web Pro"/>
                        </a:defRPr>
                      </a:lvl9pPr>
                    </a:lstStyle>
                    <a:p>
                      <a:pPr marL="57150" indent="0" algn="l" fontAlgn="b"/>
                      <a:r>
                        <a:rPr lang="en-US" sz="1900" b="1" u="none" strike="noStrike" dirty="0">
                          <a:solidFill>
                            <a:schemeClr val="tx1"/>
                          </a:solidFill>
                          <a:effectLst/>
                          <a:latin typeface="Franklin Gothic Medium Cond" panose="020B0606030402020204" pitchFamily="34" charset="0"/>
                        </a:rPr>
                        <a:t>Carcinogenic</a:t>
                      </a:r>
                      <a:r>
                        <a:rPr lang="en-US" sz="1900" u="none" strike="noStrike" dirty="0">
                          <a:solidFill>
                            <a:schemeClr val="tx1"/>
                          </a:solidFill>
                          <a:effectLst/>
                          <a:latin typeface="Franklin Gothic Medium Cond" panose="020B0606030402020204" pitchFamily="34" charset="0"/>
                        </a:rPr>
                        <a:t> (benzene, 1,3-butadiene, vinyl chloride)</a:t>
                      </a:r>
                    </a:p>
                    <a:p>
                      <a:pPr marL="57150" indent="0" algn="l" fontAlgn="b"/>
                      <a:r>
                        <a:rPr lang="en-US" sz="1900" b="0" i="0" u="none" strike="noStrike" dirty="0">
                          <a:solidFill>
                            <a:schemeClr val="tx1"/>
                          </a:solidFill>
                          <a:effectLst/>
                          <a:latin typeface="Franklin Gothic Medium Cond" panose="020B0606030402020204" pitchFamily="34" charset="0"/>
                        </a:rPr>
                        <a:t>Styrene.  Also has central nervous system effects</a:t>
                      </a:r>
                    </a:p>
                  </a:txBody>
                  <a:tcPr marL="9313" marR="9313" marT="9313" marB="0">
                    <a:lnL w="12700" cmpd="sng">
                      <a:solidFill>
                        <a:srgbClr val="0F56DC"/>
                      </a:solidFill>
                    </a:lnL>
                    <a:lnR w="12700" cmpd="sng">
                      <a:solidFill>
                        <a:srgbClr val="0F56DC"/>
                      </a:solidFill>
                    </a:lnR>
                    <a:lnT w="12700" cmpd="sng">
                      <a:solidFill>
                        <a:srgbClr val="0F56DC"/>
                      </a:solidFill>
                    </a:lnT>
                    <a:lnB w="12700" cmpd="sng">
                      <a:solidFill>
                        <a:srgbClr val="0F56DC"/>
                      </a:solidFill>
                    </a:lnB>
                    <a:lnTlToBr w="12700" cmpd="sng">
                      <a:noFill/>
                      <a:prstDash val="solid"/>
                    </a:lnTlToBr>
                    <a:lnBlToTr w="12700" cmpd="sng">
                      <a:noFill/>
                      <a:prstDash val="solid"/>
                    </a:lnBlToTr>
                    <a:solidFill>
                      <a:srgbClr val="5F574F">
                        <a:tint val="20000"/>
                      </a:srgbClr>
                    </a:solidFill>
                  </a:tcPr>
                </a:tc>
                <a:extLst>
                  <a:ext uri="{0D108BD9-81ED-4DB2-BD59-A6C34878D82A}">
                    <a16:rowId xmlns:a16="http://schemas.microsoft.com/office/drawing/2014/main" val="10002"/>
                  </a:ext>
                </a:extLst>
              </a:tr>
              <a:tr h="495644">
                <a:tc>
                  <a:txBody>
                    <a:bodyPr/>
                    <a:lstStyle>
                      <a:lvl1pPr marL="0" algn="l" defTabSz="914400" rtl="0" eaLnBrk="1" latinLnBrk="0" hangingPunct="1">
                        <a:defRPr sz="1800" kern="1200">
                          <a:solidFill>
                            <a:schemeClr val="dk1"/>
                          </a:solidFill>
                          <a:latin typeface="Myriad Web Pro"/>
                        </a:defRPr>
                      </a:lvl1pPr>
                      <a:lvl2pPr marL="457200" algn="l" defTabSz="914400" rtl="0" eaLnBrk="1" latinLnBrk="0" hangingPunct="1">
                        <a:defRPr sz="1800" kern="1200">
                          <a:solidFill>
                            <a:schemeClr val="dk1"/>
                          </a:solidFill>
                          <a:latin typeface="Myriad Web Pro"/>
                        </a:defRPr>
                      </a:lvl2pPr>
                      <a:lvl3pPr marL="914400" algn="l" defTabSz="914400" rtl="0" eaLnBrk="1" latinLnBrk="0" hangingPunct="1">
                        <a:defRPr sz="1800" kern="1200">
                          <a:solidFill>
                            <a:schemeClr val="dk1"/>
                          </a:solidFill>
                          <a:latin typeface="Myriad Web Pro"/>
                        </a:defRPr>
                      </a:lvl3pPr>
                      <a:lvl4pPr marL="1371600" algn="l" defTabSz="914400" rtl="0" eaLnBrk="1" latinLnBrk="0" hangingPunct="1">
                        <a:defRPr sz="1800" kern="1200">
                          <a:solidFill>
                            <a:schemeClr val="dk1"/>
                          </a:solidFill>
                          <a:latin typeface="Myriad Web Pro"/>
                        </a:defRPr>
                      </a:lvl4pPr>
                      <a:lvl5pPr marL="1828800" algn="l" defTabSz="914400" rtl="0" eaLnBrk="1" latinLnBrk="0" hangingPunct="1">
                        <a:defRPr sz="1800" kern="1200">
                          <a:solidFill>
                            <a:schemeClr val="dk1"/>
                          </a:solidFill>
                          <a:latin typeface="Myriad Web Pro"/>
                        </a:defRPr>
                      </a:lvl5pPr>
                      <a:lvl6pPr marL="2286000" algn="l" defTabSz="914400" rtl="0" eaLnBrk="1" latinLnBrk="0" hangingPunct="1">
                        <a:defRPr sz="1800" kern="1200">
                          <a:solidFill>
                            <a:schemeClr val="dk1"/>
                          </a:solidFill>
                          <a:latin typeface="Myriad Web Pro"/>
                        </a:defRPr>
                      </a:lvl6pPr>
                      <a:lvl7pPr marL="2743200" algn="l" defTabSz="914400" rtl="0" eaLnBrk="1" latinLnBrk="0" hangingPunct="1">
                        <a:defRPr sz="1800" kern="1200">
                          <a:solidFill>
                            <a:schemeClr val="dk1"/>
                          </a:solidFill>
                          <a:latin typeface="Myriad Web Pro"/>
                        </a:defRPr>
                      </a:lvl7pPr>
                      <a:lvl8pPr marL="3200400" algn="l" defTabSz="914400" rtl="0" eaLnBrk="1" latinLnBrk="0" hangingPunct="1">
                        <a:defRPr sz="1800" kern="1200">
                          <a:solidFill>
                            <a:schemeClr val="dk1"/>
                          </a:solidFill>
                          <a:latin typeface="Myriad Web Pro"/>
                        </a:defRPr>
                      </a:lvl8pPr>
                      <a:lvl9pPr marL="3657600" algn="l" defTabSz="914400" rtl="0" eaLnBrk="1" latinLnBrk="0" hangingPunct="1">
                        <a:defRPr sz="1800" kern="1200">
                          <a:solidFill>
                            <a:schemeClr val="dk1"/>
                          </a:solidFill>
                          <a:latin typeface="Myriad Web Pro"/>
                        </a:defRPr>
                      </a:lvl9pPr>
                    </a:lstStyle>
                    <a:p>
                      <a:pPr marL="57150" indent="0" algn="l" fontAlgn="b"/>
                      <a:r>
                        <a:rPr lang="en-US" sz="1900" u="none" strike="noStrike" dirty="0">
                          <a:solidFill>
                            <a:schemeClr val="tx1"/>
                          </a:solidFill>
                          <a:effectLst/>
                          <a:latin typeface="Franklin Gothic Medium Cond" panose="020B0606030402020204" pitchFamily="34" charset="0"/>
                        </a:rPr>
                        <a:t>Aldehydes</a:t>
                      </a:r>
                      <a:endParaRPr lang="en-US" sz="1900" b="0" i="0" u="none" strike="noStrike" dirty="0">
                        <a:solidFill>
                          <a:schemeClr val="tx1"/>
                        </a:solidFill>
                        <a:effectLst/>
                        <a:latin typeface="Franklin Gothic Medium Cond" panose="020B0606030402020204" pitchFamily="34" charset="0"/>
                      </a:endParaRPr>
                    </a:p>
                  </a:txBody>
                  <a:tcPr marL="9313" marR="9313" marT="9313" marB="0">
                    <a:lnL w="12700" cmpd="sng">
                      <a:solidFill>
                        <a:srgbClr val="0F56DC"/>
                      </a:solidFill>
                    </a:lnL>
                    <a:lnR w="12700" cmpd="sng">
                      <a:solidFill>
                        <a:srgbClr val="0F56DC"/>
                      </a:solidFill>
                    </a:lnR>
                    <a:lnT w="12700" cmpd="sng">
                      <a:solidFill>
                        <a:srgbClr val="0F56DC"/>
                      </a:solidFill>
                    </a:lnT>
                    <a:lnB w="12700" cmpd="sng">
                      <a:solidFill>
                        <a:srgbClr val="0F56DC"/>
                      </a:solidFill>
                    </a:lnB>
                    <a:lnTlToBr w="12700" cmpd="sng">
                      <a:noFill/>
                      <a:prstDash val="solid"/>
                    </a:lnTlToBr>
                    <a:lnBlToTr w="12700" cmpd="sng">
                      <a:noFill/>
                      <a:prstDash val="solid"/>
                    </a:lnBlToTr>
                    <a:solidFill>
                      <a:srgbClr val="5F574F">
                        <a:tint val="20000"/>
                      </a:srgbClr>
                    </a:solidFill>
                  </a:tcPr>
                </a:tc>
                <a:tc>
                  <a:txBody>
                    <a:bodyPr/>
                    <a:lstStyle>
                      <a:lvl1pPr marL="0" algn="l" defTabSz="914400" rtl="0" eaLnBrk="1" latinLnBrk="0" hangingPunct="1">
                        <a:defRPr sz="1800" kern="1200">
                          <a:solidFill>
                            <a:schemeClr val="dk1"/>
                          </a:solidFill>
                          <a:latin typeface="Myriad Web Pro"/>
                        </a:defRPr>
                      </a:lvl1pPr>
                      <a:lvl2pPr marL="457200" algn="l" defTabSz="914400" rtl="0" eaLnBrk="1" latinLnBrk="0" hangingPunct="1">
                        <a:defRPr sz="1800" kern="1200">
                          <a:solidFill>
                            <a:schemeClr val="dk1"/>
                          </a:solidFill>
                          <a:latin typeface="Myriad Web Pro"/>
                        </a:defRPr>
                      </a:lvl2pPr>
                      <a:lvl3pPr marL="914400" algn="l" defTabSz="914400" rtl="0" eaLnBrk="1" latinLnBrk="0" hangingPunct="1">
                        <a:defRPr sz="1800" kern="1200">
                          <a:solidFill>
                            <a:schemeClr val="dk1"/>
                          </a:solidFill>
                          <a:latin typeface="Myriad Web Pro"/>
                        </a:defRPr>
                      </a:lvl3pPr>
                      <a:lvl4pPr marL="1371600" algn="l" defTabSz="914400" rtl="0" eaLnBrk="1" latinLnBrk="0" hangingPunct="1">
                        <a:defRPr sz="1800" kern="1200">
                          <a:solidFill>
                            <a:schemeClr val="dk1"/>
                          </a:solidFill>
                          <a:latin typeface="Myriad Web Pro"/>
                        </a:defRPr>
                      </a:lvl4pPr>
                      <a:lvl5pPr marL="1828800" algn="l" defTabSz="914400" rtl="0" eaLnBrk="1" latinLnBrk="0" hangingPunct="1">
                        <a:defRPr sz="1800" kern="1200">
                          <a:solidFill>
                            <a:schemeClr val="dk1"/>
                          </a:solidFill>
                          <a:latin typeface="Myriad Web Pro"/>
                        </a:defRPr>
                      </a:lvl5pPr>
                      <a:lvl6pPr marL="2286000" algn="l" defTabSz="914400" rtl="0" eaLnBrk="1" latinLnBrk="0" hangingPunct="1">
                        <a:defRPr sz="1800" kern="1200">
                          <a:solidFill>
                            <a:schemeClr val="dk1"/>
                          </a:solidFill>
                          <a:latin typeface="Myriad Web Pro"/>
                        </a:defRPr>
                      </a:lvl6pPr>
                      <a:lvl7pPr marL="2743200" algn="l" defTabSz="914400" rtl="0" eaLnBrk="1" latinLnBrk="0" hangingPunct="1">
                        <a:defRPr sz="1800" kern="1200">
                          <a:solidFill>
                            <a:schemeClr val="dk1"/>
                          </a:solidFill>
                          <a:latin typeface="Myriad Web Pro"/>
                        </a:defRPr>
                      </a:lvl7pPr>
                      <a:lvl8pPr marL="3200400" algn="l" defTabSz="914400" rtl="0" eaLnBrk="1" latinLnBrk="0" hangingPunct="1">
                        <a:defRPr sz="1800" kern="1200">
                          <a:solidFill>
                            <a:schemeClr val="dk1"/>
                          </a:solidFill>
                          <a:latin typeface="Myriad Web Pro"/>
                        </a:defRPr>
                      </a:lvl8pPr>
                      <a:lvl9pPr marL="3657600" algn="l" defTabSz="914400" rtl="0" eaLnBrk="1" latinLnBrk="0" hangingPunct="1">
                        <a:defRPr sz="1800" kern="1200">
                          <a:solidFill>
                            <a:schemeClr val="dk1"/>
                          </a:solidFill>
                          <a:latin typeface="Myriad Web Pro"/>
                        </a:defRPr>
                      </a:lvl9pPr>
                    </a:lstStyle>
                    <a:p>
                      <a:pPr marL="57150" indent="0" algn="l" fontAlgn="b"/>
                      <a:r>
                        <a:rPr lang="en-US" sz="1900" b="1" u="none" strike="noStrike" dirty="0">
                          <a:solidFill>
                            <a:schemeClr val="tx1"/>
                          </a:solidFill>
                          <a:effectLst/>
                          <a:latin typeface="Franklin Gothic Medium Cond" panose="020B0606030402020204" pitchFamily="34" charset="0"/>
                        </a:rPr>
                        <a:t>Carcinogenic</a:t>
                      </a:r>
                      <a:r>
                        <a:rPr lang="en-US" sz="1900" u="none" strike="noStrike" dirty="0">
                          <a:solidFill>
                            <a:schemeClr val="tx1"/>
                          </a:solidFill>
                          <a:effectLst/>
                          <a:latin typeface="Franklin Gothic Medium Cond" panose="020B0606030402020204" pitchFamily="34" charset="0"/>
                        </a:rPr>
                        <a:t> (formaldehyde), respiratory sensitizer (formaldehyde), pulmonary edema (</a:t>
                      </a:r>
                      <a:r>
                        <a:rPr lang="en-US" sz="1900" u="none" strike="noStrike" dirty="0" err="1">
                          <a:solidFill>
                            <a:schemeClr val="tx1"/>
                          </a:solidFill>
                          <a:effectLst/>
                          <a:latin typeface="Franklin Gothic Medium Cond" panose="020B0606030402020204" pitchFamily="34" charset="0"/>
                        </a:rPr>
                        <a:t>acrolein</a:t>
                      </a:r>
                      <a:r>
                        <a:rPr lang="en-US" sz="1900" u="none" strike="noStrike" dirty="0">
                          <a:solidFill>
                            <a:schemeClr val="tx1"/>
                          </a:solidFill>
                          <a:effectLst/>
                          <a:latin typeface="Franklin Gothic Medium Cond" panose="020B0606030402020204" pitchFamily="34" charset="0"/>
                        </a:rPr>
                        <a:t>)</a:t>
                      </a:r>
                      <a:endParaRPr lang="en-US" sz="1900" b="0" i="0" u="none" strike="noStrike" dirty="0">
                        <a:solidFill>
                          <a:schemeClr val="tx1"/>
                        </a:solidFill>
                        <a:effectLst/>
                        <a:latin typeface="Franklin Gothic Medium Cond" panose="020B0606030402020204" pitchFamily="34" charset="0"/>
                      </a:endParaRPr>
                    </a:p>
                  </a:txBody>
                  <a:tcPr marL="9313" marR="9313" marT="9313" marB="0">
                    <a:lnL w="12700" cmpd="sng">
                      <a:solidFill>
                        <a:srgbClr val="0F56DC"/>
                      </a:solidFill>
                    </a:lnL>
                    <a:lnR w="12700" cmpd="sng">
                      <a:solidFill>
                        <a:srgbClr val="0F56DC"/>
                      </a:solidFill>
                    </a:lnR>
                    <a:lnT w="12700" cmpd="sng">
                      <a:solidFill>
                        <a:srgbClr val="0F56DC"/>
                      </a:solidFill>
                    </a:lnT>
                    <a:lnB w="12700" cmpd="sng">
                      <a:solidFill>
                        <a:srgbClr val="0F56DC"/>
                      </a:solidFill>
                    </a:lnB>
                    <a:lnTlToBr w="12700" cmpd="sng">
                      <a:noFill/>
                      <a:prstDash val="solid"/>
                    </a:lnTlToBr>
                    <a:lnBlToTr w="12700" cmpd="sng">
                      <a:noFill/>
                      <a:prstDash val="solid"/>
                    </a:lnBlToTr>
                    <a:solidFill>
                      <a:srgbClr val="5F574F">
                        <a:tint val="20000"/>
                      </a:srgbClr>
                    </a:solidFill>
                  </a:tcPr>
                </a:tc>
                <a:extLst>
                  <a:ext uri="{0D108BD9-81ED-4DB2-BD59-A6C34878D82A}">
                    <a16:rowId xmlns:a16="http://schemas.microsoft.com/office/drawing/2014/main" val="10003"/>
                  </a:ext>
                </a:extLst>
              </a:tr>
              <a:tr h="495644">
                <a:tc>
                  <a:txBody>
                    <a:bodyPr/>
                    <a:lstStyle>
                      <a:lvl1pPr marL="0" algn="l" defTabSz="914400" rtl="0" eaLnBrk="1" latinLnBrk="0" hangingPunct="1">
                        <a:defRPr sz="1800" kern="1200">
                          <a:solidFill>
                            <a:schemeClr val="dk1"/>
                          </a:solidFill>
                          <a:latin typeface="Myriad Web Pro"/>
                        </a:defRPr>
                      </a:lvl1pPr>
                      <a:lvl2pPr marL="457200" algn="l" defTabSz="914400" rtl="0" eaLnBrk="1" latinLnBrk="0" hangingPunct="1">
                        <a:defRPr sz="1800" kern="1200">
                          <a:solidFill>
                            <a:schemeClr val="dk1"/>
                          </a:solidFill>
                          <a:latin typeface="Myriad Web Pro"/>
                        </a:defRPr>
                      </a:lvl2pPr>
                      <a:lvl3pPr marL="914400" algn="l" defTabSz="914400" rtl="0" eaLnBrk="1" latinLnBrk="0" hangingPunct="1">
                        <a:defRPr sz="1800" kern="1200">
                          <a:solidFill>
                            <a:schemeClr val="dk1"/>
                          </a:solidFill>
                          <a:latin typeface="Myriad Web Pro"/>
                        </a:defRPr>
                      </a:lvl3pPr>
                      <a:lvl4pPr marL="1371600" algn="l" defTabSz="914400" rtl="0" eaLnBrk="1" latinLnBrk="0" hangingPunct="1">
                        <a:defRPr sz="1800" kern="1200">
                          <a:solidFill>
                            <a:schemeClr val="dk1"/>
                          </a:solidFill>
                          <a:latin typeface="Myriad Web Pro"/>
                        </a:defRPr>
                      </a:lvl4pPr>
                      <a:lvl5pPr marL="1828800" algn="l" defTabSz="914400" rtl="0" eaLnBrk="1" latinLnBrk="0" hangingPunct="1">
                        <a:defRPr sz="1800" kern="1200">
                          <a:solidFill>
                            <a:schemeClr val="dk1"/>
                          </a:solidFill>
                          <a:latin typeface="Myriad Web Pro"/>
                        </a:defRPr>
                      </a:lvl5pPr>
                      <a:lvl6pPr marL="2286000" algn="l" defTabSz="914400" rtl="0" eaLnBrk="1" latinLnBrk="0" hangingPunct="1">
                        <a:defRPr sz="1800" kern="1200">
                          <a:solidFill>
                            <a:schemeClr val="dk1"/>
                          </a:solidFill>
                          <a:latin typeface="Myriad Web Pro"/>
                        </a:defRPr>
                      </a:lvl6pPr>
                      <a:lvl7pPr marL="2743200" algn="l" defTabSz="914400" rtl="0" eaLnBrk="1" latinLnBrk="0" hangingPunct="1">
                        <a:defRPr sz="1800" kern="1200">
                          <a:solidFill>
                            <a:schemeClr val="dk1"/>
                          </a:solidFill>
                          <a:latin typeface="Myriad Web Pro"/>
                        </a:defRPr>
                      </a:lvl7pPr>
                      <a:lvl8pPr marL="3200400" algn="l" defTabSz="914400" rtl="0" eaLnBrk="1" latinLnBrk="0" hangingPunct="1">
                        <a:defRPr sz="1800" kern="1200">
                          <a:solidFill>
                            <a:schemeClr val="dk1"/>
                          </a:solidFill>
                          <a:latin typeface="Myriad Web Pro"/>
                        </a:defRPr>
                      </a:lvl8pPr>
                      <a:lvl9pPr marL="3657600" algn="l" defTabSz="914400" rtl="0" eaLnBrk="1" latinLnBrk="0" hangingPunct="1">
                        <a:defRPr sz="1800" kern="1200">
                          <a:solidFill>
                            <a:schemeClr val="dk1"/>
                          </a:solidFill>
                          <a:latin typeface="Myriad Web Pro"/>
                        </a:defRPr>
                      </a:lvl9pPr>
                    </a:lstStyle>
                    <a:p>
                      <a:pPr marL="57150" indent="0" algn="l" fontAlgn="b"/>
                      <a:r>
                        <a:rPr lang="en-US" sz="1900" u="none" strike="noStrike" dirty="0">
                          <a:solidFill>
                            <a:schemeClr val="tx1"/>
                          </a:solidFill>
                          <a:effectLst/>
                          <a:latin typeface="Franklin Gothic Medium Cond" panose="020B0606030402020204" pitchFamily="34" charset="0"/>
                        </a:rPr>
                        <a:t>Acid gases</a:t>
                      </a:r>
                      <a:endParaRPr lang="en-US" sz="1900" b="0" i="0" u="none" strike="noStrike" dirty="0">
                        <a:solidFill>
                          <a:schemeClr val="tx1"/>
                        </a:solidFill>
                        <a:effectLst/>
                        <a:latin typeface="Franklin Gothic Medium Cond" panose="020B0606030402020204" pitchFamily="34" charset="0"/>
                      </a:endParaRPr>
                    </a:p>
                  </a:txBody>
                  <a:tcPr marL="9313" marR="9313" marT="9313" marB="0">
                    <a:lnL w="12700" cmpd="sng">
                      <a:solidFill>
                        <a:srgbClr val="0F56DC"/>
                      </a:solidFill>
                    </a:lnL>
                    <a:lnR w="12700" cmpd="sng">
                      <a:solidFill>
                        <a:srgbClr val="0F56DC"/>
                      </a:solidFill>
                    </a:lnR>
                    <a:lnT w="12700" cmpd="sng">
                      <a:solidFill>
                        <a:srgbClr val="0F56DC"/>
                      </a:solidFill>
                    </a:lnT>
                    <a:lnB w="12700" cmpd="sng">
                      <a:solidFill>
                        <a:srgbClr val="0F56DC"/>
                      </a:solidFill>
                    </a:lnB>
                    <a:lnTlToBr w="12700" cmpd="sng">
                      <a:noFill/>
                      <a:prstDash val="solid"/>
                    </a:lnTlToBr>
                    <a:lnBlToTr w="12700" cmpd="sng">
                      <a:noFill/>
                      <a:prstDash val="solid"/>
                    </a:lnBlToTr>
                    <a:solidFill>
                      <a:srgbClr val="5F574F">
                        <a:tint val="20000"/>
                      </a:srgbClr>
                    </a:solidFill>
                  </a:tcPr>
                </a:tc>
                <a:tc>
                  <a:txBody>
                    <a:bodyPr/>
                    <a:lstStyle>
                      <a:lvl1pPr marL="0" algn="l" defTabSz="914400" rtl="0" eaLnBrk="1" latinLnBrk="0" hangingPunct="1">
                        <a:defRPr sz="1800" kern="1200">
                          <a:solidFill>
                            <a:schemeClr val="dk1"/>
                          </a:solidFill>
                          <a:latin typeface="Myriad Web Pro"/>
                        </a:defRPr>
                      </a:lvl1pPr>
                      <a:lvl2pPr marL="457200" algn="l" defTabSz="914400" rtl="0" eaLnBrk="1" latinLnBrk="0" hangingPunct="1">
                        <a:defRPr sz="1800" kern="1200">
                          <a:solidFill>
                            <a:schemeClr val="dk1"/>
                          </a:solidFill>
                          <a:latin typeface="Myriad Web Pro"/>
                        </a:defRPr>
                      </a:lvl2pPr>
                      <a:lvl3pPr marL="914400" algn="l" defTabSz="914400" rtl="0" eaLnBrk="1" latinLnBrk="0" hangingPunct="1">
                        <a:defRPr sz="1800" kern="1200">
                          <a:solidFill>
                            <a:schemeClr val="dk1"/>
                          </a:solidFill>
                          <a:latin typeface="Myriad Web Pro"/>
                        </a:defRPr>
                      </a:lvl3pPr>
                      <a:lvl4pPr marL="1371600" algn="l" defTabSz="914400" rtl="0" eaLnBrk="1" latinLnBrk="0" hangingPunct="1">
                        <a:defRPr sz="1800" kern="1200">
                          <a:solidFill>
                            <a:schemeClr val="dk1"/>
                          </a:solidFill>
                          <a:latin typeface="Myriad Web Pro"/>
                        </a:defRPr>
                      </a:lvl4pPr>
                      <a:lvl5pPr marL="1828800" algn="l" defTabSz="914400" rtl="0" eaLnBrk="1" latinLnBrk="0" hangingPunct="1">
                        <a:defRPr sz="1800" kern="1200">
                          <a:solidFill>
                            <a:schemeClr val="dk1"/>
                          </a:solidFill>
                          <a:latin typeface="Myriad Web Pro"/>
                        </a:defRPr>
                      </a:lvl5pPr>
                      <a:lvl6pPr marL="2286000" algn="l" defTabSz="914400" rtl="0" eaLnBrk="1" latinLnBrk="0" hangingPunct="1">
                        <a:defRPr sz="1800" kern="1200">
                          <a:solidFill>
                            <a:schemeClr val="dk1"/>
                          </a:solidFill>
                          <a:latin typeface="Myriad Web Pro"/>
                        </a:defRPr>
                      </a:lvl6pPr>
                      <a:lvl7pPr marL="2743200" algn="l" defTabSz="914400" rtl="0" eaLnBrk="1" latinLnBrk="0" hangingPunct="1">
                        <a:defRPr sz="1800" kern="1200">
                          <a:solidFill>
                            <a:schemeClr val="dk1"/>
                          </a:solidFill>
                          <a:latin typeface="Myriad Web Pro"/>
                        </a:defRPr>
                      </a:lvl7pPr>
                      <a:lvl8pPr marL="3200400" algn="l" defTabSz="914400" rtl="0" eaLnBrk="1" latinLnBrk="0" hangingPunct="1">
                        <a:defRPr sz="1800" kern="1200">
                          <a:solidFill>
                            <a:schemeClr val="dk1"/>
                          </a:solidFill>
                          <a:latin typeface="Myriad Web Pro"/>
                        </a:defRPr>
                      </a:lvl8pPr>
                      <a:lvl9pPr marL="3657600" algn="l" defTabSz="914400" rtl="0" eaLnBrk="1" latinLnBrk="0" hangingPunct="1">
                        <a:defRPr sz="1800" kern="1200">
                          <a:solidFill>
                            <a:schemeClr val="dk1"/>
                          </a:solidFill>
                          <a:latin typeface="Myriad Web Pro"/>
                        </a:defRPr>
                      </a:lvl9pPr>
                    </a:lstStyle>
                    <a:p>
                      <a:pPr marL="57150" indent="0" algn="l" fontAlgn="b"/>
                      <a:r>
                        <a:rPr lang="en-US" sz="1900" u="none" strike="noStrike" dirty="0">
                          <a:solidFill>
                            <a:schemeClr val="tx1"/>
                          </a:solidFill>
                          <a:effectLst/>
                          <a:latin typeface="Franklin Gothic Medium Cond" panose="020B0606030402020204" pitchFamily="34" charset="0"/>
                        </a:rPr>
                        <a:t>Respiratory irritation, pulmonary edema, chemical asphyxiation (HCN)</a:t>
                      </a:r>
                      <a:endParaRPr lang="en-US" sz="1900" b="0" i="0" u="none" strike="noStrike" dirty="0">
                        <a:solidFill>
                          <a:schemeClr val="tx1"/>
                        </a:solidFill>
                        <a:effectLst/>
                        <a:latin typeface="Franklin Gothic Medium Cond" panose="020B0606030402020204" pitchFamily="34" charset="0"/>
                      </a:endParaRPr>
                    </a:p>
                  </a:txBody>
                  <a:tcPr marL="9313" marR="9313" marT="9313" marB="0">
                    <a:lnL w="12700" cmpd="sng">
                      <a:solidFill>
                        <a:srgbClr val="0F56DC"/>
                      </a:solidFill>
                    </a:lnL>
                    <a:lnR w="12700" cmpd="sng">
                      <a:solidFill>
                        <a:srgbClr val="0F56DC"/>
                      </a:solidFill>
                    </a:lnR>
                    <a:lnT w="12700" cmpd="sng">
                      <a:solidFill>
                        <a:srgbClr val="0F56DC"/>
                      </a:solidFill>
                    </a:lnT>
                    <a:lnB w="12700" cmpd="sng">
                      <a:solidFill>
                        <a:srgbClr val="0F56DC"/>
                      </a:solidFill>
                    </a:lnB>
                    <a:lnTlToBr w="12700" cmpd="sng">
                      <a:noFill/>
                      <a:prstDash val="solid"/>
                    </a:lnTlToBr>
                    <a:lnBlToTr w="12700" cmpd="sng">
                      <a:noFill/>
                      <a:prstDash val="solid"/>
                    </a:lnBlToTr>
                    <a:solidFill>
                      <a:srgbClr val="5F574F">
                        <a:tint val="20000"/>
                      </a:srgbClr>
                    </a:solidFill>
                  </a:tcPr>
                </a:tc>
                <a:extLst>
                  <a:ext uri="{0D108BD9-81ED-4DB2-BD59-A6C34878D82A}">
                    <a16:rowId xmlns:a16="http://schemas.microsoft.com/office/drawing/2014/main" val="10004"/>
                  </a:ext>
                </a:extLst>
              </a:tr>
              <a:tr h="251744">
                <a:tc>
                  <a:txBody>
                    <a:bodyPr/>
                    <a:lstStyle>
                      <a:lvl1pPr marL="0" algn="l" defTabSz="914400" rtl="0" eaLnBrk="1" latinLnBrk="0" hangingPunct="1">
                        <a:defRPr sz="1800" kern="1200">
                          <a:solidFill>
                            <a:schemeClr val="dk1"/>
                          </a:solidFill>
                          <a:latin typeface="Myriad Web Pro"/>
                        </a:defRPr>
                      </a:lvl1pPr>
                      <a:lvl2pPr marL="457200" algn="l" defTabSz="914400" rtl="0" eaLnBrk="1" latinLnBrk="0" hangingPunct="1">
                        <a:defRPr sz="1800" kern="1200">
                          <a:solidFill>
                            <a:schemeClr val="dk1"/>
                          </a:solidFill>
                          <a:latin typeface="Myriad Web Pro"/>
                        </a:defRPr>
                      </a:lvl2pPr>
                      <a:lvl3pPr marL="914400" algn="l" defTabSz="914400" rtl="0" eaLnBrk="1" latinLnBrk="0" hangingPunct="1">
                        <a:defRPr sz="1800" kern="1200">
                          <a:solidFill>
                            <a:schemeClr val="dk1"/>
                          </a:solidFill>
                          <a:latin typeface="Myriad Web Pro"/>
                        </a:defRPr>
                      </a:lvl3pPr>
                      <a:lvl4pPr marL="1371600" algn="l" defTabSz="914400" rtl="0" eaLnBrk="1" latinLnBrk="0" hangingPunct="1">
                        <a:defRPr sz="1800" kern="1200">
                          <a:solidFill>
                            <a:schemeClr val="dk1"/>
                          </a:solidFill>
                          <a:latin typeface="Myriad Web Pro"/>
                        </a:defRPr>
                      </a:lvl4pPr>
                      <a:lvl5pPr marL="1828800" algn="l" defTabSz="914400" rtl="0" eaLnBrk="1" latinLnBrk="0" hangingPunct="1">
                        <a:defRPr sz="1800" kern="1200">
                          <a:solidFill>
                            <a:schemeClr val="dk1"/>
                          </a:solidFill>
                          <a:latin typeface="Myriad Web Pro"/>
                        </a:defRPr>
                      </a:lvl5pPr>
                      <a:lvl6pPr marL="2286000" algn="l" defTabSz="914400" rtl="0" eaLnBrk="1" latinLnBrk="0" hangingPunct="1">
                        <a:defRPr sz="1800" kern="1200">
                          <a:solidFill>
                            <a:schemeClr val="dk1"/>
                          </a:solidFill>
                          <a:latin typeface="Myriad Web Pro"/>
                        </a:defRPr>
                      </a:lvl6pPr>
                      <a:lvl7pPr marL="2743200" algn="l" defTabSz="914400" rtl="0" eaLnBrk="1" latinLnBrk="0" hangingPunct="1">
                        <a:defRPr sz="1800" kern="1200">
                          <a:solidFill>
                            <a:schemeClr val="dk1"/>
                          </a:solidFill>
                          <a:latin typeface="Myriad Web Pro"/>
                        </a:defRPr>
                      </a:lvl7pPr>
                      <a:lvl8pPr marL="3200400" algn="l" defTabSz="914400" rtl="0" eaLnBrk="1" latinLnBrk="0" hangingPunct="1">
                        <a:defRPr sz="1800" kern="1200">
                          <a:solidFill>
                            <a:schemeClr val="dk1"/>
                          </a:solidFill>
                          <a:latin typeface="Myriad Web Pro"/>
                        </a:defRPr>
                      </a:lvl8pPr>
                      <a:lvl9pPr marL="3657600" algn="l" defTabSz="914400" rtl="0" eaLnBrk="1" latinLnBrk="0" hangingPunct="1">
                        <a:defRPr sz="1800" kern="1200">
                          <a:solidFill>
                            <a:schemeClr val="dk1"/>
                          </a:solidFill>
                          <a:latin typeface="Myriad Web Pro"/>
                        </a:defRPr>
                      </a:lvl9pPr>
                    </a:lstStyle>
                    <a:p>
                      <a:pPr marL="57150" indent="0" algn="l" fontAlgn="b"/>
                      <a:r>
                        <a:rPr lang="en-US" sz="1900" u="none" strike="noStrike" dirty="0">
                          <a:solidFill>
                            <a:schemeClr val="tx1"/>
                          </a:solidFill>
                          <a:effectLst/>
                          <a:latin typeface="Franklin Gothic Medium Cond" panose="020B0606030402020204" pitchFamily="34" charset="0"/>
                        </a:rPr>
                        <a:t>Phthalates/plasticizers</a:t>
                      </a:r>
                      <a:endParaRPr lang="en-US" sz="1900" b="0" i="0" u="none" strike="noStrike" dirty="0">
                        <a:solidFill>
                          <a:schemeClr val="tx1"/>
                        </a:solidFill>
                        <a:effectLst/>
                        <a:latin typeface="Franklin Gothic Medium Cond" panose="020B0606030402020204" pitchFamily="34" charset="0"/>
                      </a:endParaRPr>
                    </a:p>
                  </a:txBody>
                  <a:tcPr marL="9313" marR="9313" marT="9313" marB="0">
                    <a:lnL w="12700" cmpd="sng">
                      <a:solidFill>
                        <a:srgbClr val="0F56DC"/>
                      </a:solidFill>
                    </a:lnL>
                    <a:lnR w="12700" cmpd="sng">
                      <a:solidFill>
                        <a:srgbClr val="0F56DC"/>
                      </a:solidFill>
                    </a:lnR>
                    <a:lnT w="12700" cmpd="sng">
                      <a:solidFill>
                        <a:srgbClr val="0F56DC"/>
                      </a:solidFill>
                    </a:lnT>
                    <a:lnB w="12700" cmpd="sng">
                      <a:solidFill>
                        <a:srgbClr val="0F56DC"/>
                      </a:solidFill>
                    </a:lnB>
                    <a:lnTlToBr w="12700" cmpd="sng">
                      <a:noFill/>
                      <a:prstDash val="solid"/>
                    </a:lnTlToBr>
                    <a:lnBlToTr w="12700" cmpd="sng">
                      <a:noFill/>
                      <a:prstDash val="solid"/>
                    </a:lnBlToTr>
                    <a:solidFill>
                      <a:srgbClr val="5F574F">
                        <a:tint val="20000"/>
                      </a:srgbClr>
                    </a:solidFill>
                  </a:tcPr>
                </a:tc>
                <a:tc>
                  <a:txBody>
                    <a:bodyPr/>
                    <a:lstStyle>
                      <a:lvl1pPr marL="0" algn="l" defTabSz="914400" rtl="0" eaLnBrk="1" latinLnBrk="0" hangingPunct="1">
                        <a:defRPr sz="1800" kern="1200">
                          <a:solidFill>
                            <a:schemeClr val="dk1"/>
                          </a:solidFill>
                          <a:latin typeface="Myriad Web Pro"/>
                        </a:defRPr>
                      </a:lvl1pPr>
                      <a:lvl2pPr marL="457200" algn="l" defTabSz="914400" rtl="0" eaLnBrk="1" latinLnBrk="0" hangingPunct="1">
                        <a:defRPr sz="1800" kern="1200">
                          <a:solidFill>
                            <a:schemeClr val="dk1"/>
                          </a:solidFill>
                          <a:latin typeface="Myriad Web Pro"/>
                        </a:defRPr>
                      </a:lvl2pPr>
                      <a:lvl3pPr marL="914400" algn="l" defTabSz="914400" rtl="0" eaLnBrk="1" latinLnBrk="0" hangingPunct="1">
                        <a:defRPr sz="1800" kern="1200">
                          <a:solidFill>
                            <a:schemeClr val="dk1"/>
                          </a:solidFill>
                          <a:latin typeface="Myriad Web Pro"/>
                        </a:defRPr>
                      </a:lvl3pPr>
                      <a:lvl4pPr marL="1371600" algn="l" defTabSz="914400" rtl="0" eaLnBrk="1" latinLnBrk="0" hangingPunct="1">
                        <a:defRPr sz="1800" kern="1200">
                          <a:solidFill>
                            <a:schemeClr val="dk1"/>
                          </a:solidFill>
                          <a:latin typeface="Myriad Web Pro"/>
                        </a:defRPr>
                      </a:lvl4pPr>
                      <a:lvl5pPr marL="1828800" algn="l" defTabSz="914400" rtl="0" eaLnBrk="1" latinLnBrk="0" hangingPunct="1">
                        <a:defRPr sz="1800" kern="1200">
                          <a:solidFill>
                            <a:schemeClr val="dk1"/>
                          </a:solidFill>
                          <a:latin typeface="Myriad Web Pro"/>
                        </a:defRPr>
                      </a:lvl5pPr>
                      <a:lvl6pPr marL="2286000" algn="l" defTabSz="914400" rtl="0" eaLnBrk="1" latinLnBrk="0" hangingPunct="1">
                        <a:defRPr sz="1800" kern="1200">
                          <a:solidFill>
                            <a:schemeClr val="dk1"/>
                          </a:solidFill>
                          <a:latin typeface="Myriad Web Pro"/>
                        </a:defRPr>
                      </a:lvl6pPr>
                      <a:lvl7pPr marL="2743200" algn="l" defTabSz="914400" rtl="0" eaLnBrk="1" latinLnBrk="0" hangingPunct="1">
                        <a:defRPr sz="1800" kern="1200">
                          <a:solidFill>
                            <a:schemeClr val="dk1"/>
                          </a:solidFill>
                          <a:latin typeface="Myriad Web Pro"/>
                        </a:defRPr>
                      </a:lvl7pPr>
                      <a:lvl8pPr marL="3200400" algn="l" defTabSz="914400" rtl="0" eaLnBrk="1" latinLnBrk="0" hangingPunct="1">
                        <a:defRPr sz="1800" kern="1200">
                          <a:solidFill>
                            <a:schemeClr val="dk1"/>
                          </a:solidFill>
                          <a:latin typeface="Myriad Web Pro"/>
                        </a:defRPr>
                      </a:lvl8pPr>
                      <a:lvl9pPr marL="3657600" algn="l" defTabSz="914400" rtl="0" eaLnBrk="1" latinLnBrk="0" hangingPunct="1">
                        <a:defRPr sz="1800" kern="1200">
                          <a:solidFill>
                            <a:schemeClr val="dk1"/>
                          </a:solidFill>
                          <a:latin typeface="Myriad Web Pro"/>
                        </a:defRPr>
                      </a:lvl9pPr>
                    </a:lstStyle>
                    <a:p>
                      <a:pPr marL="57150" indent="0" algn="l" fontAlgn="b"/>
                      <a:r>
                        <a:rPr lang="en-US" sz="1900" b="0" i="0" u="none" strike="noStrike" dirty="0">
                          <a:solidFill>
                            <a:schemeClr val="tx1"/>
                          </a:solidFill>
                          <a:effectLst/>
                          <a:latin typeface="Franklin Gothic Medium Cond" panose="020B0606030402020204" pitchFamily="34" charset="0"/>
                        </a:rPr>
                        <a:t>Endocrine disruption, </a:t>
                      </a:r>
                      <a:r>
                        <a:rPr lang="en-US" sz="1900" b="1" i="0" u="none" strike="noStrike" dirty="0">
                          <a:solidFill>
                            <a:schemeClr val="tx1"/>
                          </a:solidFill>
                          <a:effectLst/>
                          <a:latin typeface="Franklin Gothic Medium Cond" panose="020B0606030402020204" pitchFamily="34" charset="0"/>
                        </a:rPr>
                        <a:t>liver tumors in animals </a:t>
                      </a:r>
                      <a:r>
                        <a:rPr lang="en-US" sz="1900" b="0" i="0" u="none" strike="noStrike" dirty="0">
                          <a:solidFill>
                            <a:schemeClr val="tx1"/>
                          </a:solidFill>
                          <a:effectLst/>
                          <a:latin typeface="Franklin Gothic Medium Cond" panose="020B0606030402020204" pitchFamily="34" charset="0"/>
                        </a:rPr>
                        <a:t>(DEHP)</a:t>
                      </a:r>
                    </a:p>
                  </a:txBody>
                  <a:tcPr marL="9313" marR="9313" marT="9313" marB="0">
                    <a:lnL w="12700" cmpd="sng">
                      <a:solidFill>
                        <a:srgbClr val="0F56DC"/>
                      </a:solidFill>
                    </a:lnL>
                    <a:lnR w="12700" cmpd="sng">
                      <a:solidFill>
                        <a:srgbClr val="0F56DC"/>
                      </a:solidFill>
                    </a:lnR>
                    <a:lnT w="12700" cmpd="sng">
                      <a:solidFill>
                        <a:srgbClr val="0F56DC"/>
                      </a:solidFill>
                    </a:lnT>
                    <a:lnB w="12700" cmpd="sng">
                      <a:solidFill>
                        <a:srgbClr val="0F56DC"/>
                      </a:solidFill>
                    </a:lnB>
                    <a:lnTlToBr w="12700" cmpd="sng">
                      <a:noFill/>
                      <a:prstDash val="solid"/>
                    </a:lnTlToBr>
                    <a:lnBlToTr w="12700" cmpd="sng">
                      <a:noFill/>
                      <a:prstDash val="solid"/>
                    </a:lnBlToTr>
                    <a:solidFill>
                      <a:srgbClr val="5F574F">
                        <a:tint val="20000"/>
                      </a:srgbClr>
                    </a:solidFill>
                  </a:tcPr>
                </a:tc>
                <a:extLst>
                  <a:ext uri="{0D108BD9-81ED-4DB2-BD59-A6C34878D82A}">
                    <a16:rowId xmlns:a16="http://schemas.microsoft.com/office/drawing/2014/main" val="10005"/>
                  </a:ext>
                </a:extLst>
              </a:tr>
              <a:tr h="739544">
                <a:tc>
                  <a:txBody>
                    <a:bodyPr/>
                    <a:lstStyle>
                      <a:lvl1pPr marL="0" algn="l" defTabSz="914400" rtl="0" eaLnBrk="1" latinLnBrk="0" hangingPunct="1">
                        <a:defRPr sz="1800" kern="1200">
                          <a:solidFill>
                            <a:schemeClr val="dk1"/>
                          </a:solidFill>
                          <a:latin typeface="Myriad Web Pro"/>
                        </a:defRPr>
                      </a:lvl1pPr>
                      <a:lvl2pPr marL="457200" algn="l" defTabSz="914400" rtl="0" eaLnBrk="1" latinLnBrk="0" hangingPunct="1">
                        <a:defRPr sz="1800" kern="1200">
                          <a:solidFill>
                            <a:schemeClr val="dk1"/>
                          </a:solidFill>
                          <a:latin typeface="Myriad Web Pro"/>
                        </a:defRPr>
                      </a:lvl2pPr>
                      <a:lvl3pPr marL="914400" algn="l" defTabSz="914400" rtl="0" eaLnBrk="1" latinLnBrk="0" hangingPunct="1">
                        <a:defRPr sz="1800" kern="1200">
                          <a:solidFill>
                            <a:schemeClr val="dk1"/>
                          </a:solidFill>
                          <a:latin typeface="Myriad Web Pro"/>
                        </a:defRPr>
                      </a:lvl3pPr>
                      <a:lvl4pPr marL="1371600" algn="l" defTabSz="914400" rtl="0" eaLnBrk="1" latinLnBrk="0" hangingPunct="1">
                        <a:defRPr sz="1800" kern="1200">
                          <a:solidFill>
                            <a:schemeClr val="dk1"/>
                          </a:solidFill>
                          <a:latin typeface="Myriad Web Pro"/>
                        </a:defRPr>
                      </a:lvl4pPr>
                      <a:lvl5pPr marL="1828800" algn="l" defTabSz="914400" rtl="0" eaLnBrk="1" latinLnBrk="0" hangingPunct="1">
                        <a:defRPr sz="1800" kern="1200">
                          <a:solidFill>
                            <a:schemeClr val="dk1"/>
                          </a:solidFill>
                          <a:latin typeface="Myriad Web Pro"/>
                        </a:defRPr>
                      </a:lvl5pPr>
                      <a:lvl6pPr marL="2286000" algn="l" defTabSz="914400" rtl="0" eaLnBrk="1" latinLnBrk="0" hangingPunct="1">
                        <a:defRPr sz="1800" kern="1200">
                          <a:solidFill>
                            <a:schemeClr val="dk1"/>
                          </a:solidFill>
                          <a:latin typeface="Myriad Web Pro"/>
                        </a:defRPr>
                      </a:lvl6pPr>
                      <a:lvl7pPr marL="2743200" algn="l" defTabSz="914400" rtl="0" eaLnBrk="1" latinLnBrk="0" hangingPunct="1">
                        <a:defRPr sz="1800" kern="1200">
                          <a:solidFill>
                            <a:schemeClr val="dk1"/>
                          </a:solidFill>
                          <a:latin typeface="Myriad Web Pro"/>
                        </a:defRPr>
                      </a:lvl7pPr>
                      <a:lvl8pPr marL="3200400" algn="l" defTabSz="914400" rtl="0" eaLnBrk="1" latinLnBrk="0" hangingPunct="1">
                        <a:defRPr sz="1800" kern="1200">
                          <a:solidFill>
                            <a:schemeClr val="dk1"/>
                          </a:solidFill>
                          <a:latin typeface="Myriad Web Pro"/>
                        </a:defRPr>
                      </a:lvl8pPr>
                      <a:lvl9pPr marL="3657600" algn="l" defTabSz="914400" rtl="0" eaLnBrk="1" latinLnBrk="0" hangingPunct="1">
                        <a:defRPr sz="1800" kern="1200">
                          <a:solidFill>
                            <a:schemeClr val="dk1"/>
                          </a:solidFill>
                          <a:latin typeface="Myriad Web Pro"/>
                        </a:defRPr>
                      </a:lvl9pPr>
                    </a:lstStyle>
                    <a:p>
                      <a:pPr marL="57150" indent="0" algn="l" fontAlgn="b"/>
                      <a:r>
                        <a:rPr lang="en-US" sz="1900" u="none" strike="noStrike" dirty="0">
                          <a:solidFill>
                            <a:schemeClr val="tx1"/>
                          </a:solidFill>
                          <a:effectLst/>
                          <a:latin typeface="Franklin Gothic Medium Cond" panose="020B0606030402020204" pitchFamily="34" charset="0"/>
                        </a:rPr>
                        <a:t>Flame retardants and other Persistent Organic Pollutants </a:t>
                      </a:r>
                      <a:endParaRPr lang="en-US" sz="1900" b="0" i="0" u="none" strike="noStrike" dirty="0">
                        <a:solidFill>
                          <a:schemeClr val="tx1"/>
                        </a:solidFill>
                        <a:effectLst/>
                        <a:latin typeface="Franklin Gothic Medium Cond" panose="020B0606030402020204" pitchFamily="34" charset="0"/>
                      </a:endParaRPr>
                    </a:p>
                  </a:txBody>
                  <a:tcPr marL="9313" marR="9313" marT="9313" marB="0">
                    <a:lnL w="12700" cmpd="sng">
                      <a:solidFill>
                        <a:srgbClr val="0F56DC"/>
                      </a:solidFill>
                    </a:lnL>
                    <a:lnR w="12700" cmpd="sng">
                      <a:solidFill>
                        <a:srgbClr val="0F56DC"/>
                      </a:solidFill>
                    </a:lnR>
                    <a:lnT w="12700" cmpd="sng">
                      <a:solidFill>
                        <a:srgbClr val="0F56DC"/>
                      </a:solidFill>
                    </a:lnT>
                    <a:lnB w="12700" cmpd="sng">
                      <a:solidFill>
                        <a:srgbClr val="0F56DC"/>
                      </a:solidFill>
                    </a:lnB>
                    <a:lnTlToBr w="12700" cmpd="sng">
                      <a:noFill/>
                      <a:prstDash val="solid"/>
                    </a:lnTlToBr>
                    <a:lnBlToTr w="12700" cmpd="sng">
                      <a:noFill/>
                      <a:prstDash val="solid"/>
                    </a:lnBlToTr>
                    <a:solidFill>
                      <a:srgbClr val="5F574F">
                        <a:tint val="20000"/>
                      </a:srgbClr>
                    </a:solidFill>
                  </a:tcPr>
                </a:tc>
                <a:tc>
                  <a:txBody>
                    <a:bodyPr/>
                    <a:lstStyle>
                      <a:lvl1pPr marL="0" algn="l" defTabSz="914400" rtl="0" eaLnBrk="1" latinLnBrk="0" hangingPunct="1">
                        <a:defRPr sz="1800" kern="1200">
                          <a:solidFill>
                            <a:schemeClr val="dk1"/>
                          </a:solidFill>
                          <a:latin typeface="Myriad Web Pro"/>
                        </a:defRPr>
                      </a:lvl1pPr>
                      <a:lvl2pPr marL="457200" algn="l" defTabSz="914400" rtl="0" eaLnBrk="1" latinLnBrk="0" hangingPunct="1">
                        <a:defRPr sz="1800" kern="1200">
                          <a:solidFill>
                            <a:schemeClr val="dk1"/>
                          </a:solidFill>
                          <a:latin typeface="Myriad Web Pro"/>
                        </a:defRPr>
                      </a:lvl2pPr>
                      <a:lvl3pPr marL="914400" algn="l" defTabSz="914400" rtl="0" eaLnBrk="1" latinLnBrk="0" hangingPunct="1">
                        <a:defRPr sz="1800" kern="1200">
                          <a:solidFill>
                            <a:schemeClr val="dk1"/>
                          </a:solidFill>
                          <a:latin typeface="Myriad Web Pro"/>
                        </a:defRPr>
                      </a:lvl3pPr>
                      <a:lvl4pPr marL="1371600" algn="l" defTabSz="914400" rtl="0" eaLnBrk="1" latinLnBrk="0" hangingPunct="1">
                        <a:defRPr sz="1800" kern="1200">
                          <a:solidFill>
                            <a:schemeClr val="dk1"/>
                          </a:solidFill>
                          <a:latin typeface="Myriad Web Pro"/>
                        </a:defRPr>
                      </a:lvl4pPr>
                      <a:lvl5pPr marL="1828800" algn="l" defTabSz="914400" rtl="0" eaLnBrk="1" latinLnBrk="0" hangingPunct="1">
                        <a:defRPr sz="1800" kern="1200">
                          <a:solidFill>
                            <a:schemeClr val="dk1"/>
                          </a:solidFill>
                          <a:latin typeface="Myriad Web Pro"/>
                        </a:defRPr>
                      </a:lvl5pPr>
                      <a:lvl6pPr marL="2286000" algn="l" defTabSz="914400" rtl="0" eaLnBrk="1" latinLnBrk="0" hangingPunct="1">
                        <a:defRPr sz="1800" kern="1200">
                          <a:solidFill>
                            <a:schemeClr val="dk1"/>
                          </a:solidFill>
                          <a:latin typeface="Myriad Web Pro"/>
                        </a:defRPr>
                      </a:lvl6pPr>
                      <a:lvl7pPr marL="2743200" algn="l" defTabSz="914400" rtl="0" eaLnBrk="1" latinLnBrk="0" hangingPunct="1">
                        <a:defRPr sz="1800" kern="1200">
                          <a:solidFill>
                            <a:schemeClr val="dk1"/>
                          </a:solidFill>
                          <a:latin typeface="Myriad Web Pro"/>
                        </a:defRPr>
                      </a:lvl7pPr>
                      <a:lvl8pPr marL="3200400" algn="l" defTabSz="914400" rtl="0" eaLnBrk="1" latinLnBrk="0" hangingPunct="1">
                        <a:defRPr sz="1800" kern="1200">
                          <a:solidFill>
                            <a:schemeClr val="dk1"/>
                          </a:solidFill>
                          <a:latin typeface="Myriad Web Pro"/>
                        </a:defRPr>
                      </a:lvl8pPr>
                      <a:lvl9pPr marL="3657600" algn="l" defTabSz="914400" rtl="0" eaLnBrk="1" latinLnBrk="0" hangingPunct="1">
                        <a:defRPr sz="1800" kern="1200">
                          <a:solidFill>
                            <a:schemeClr val="dk1"/>
                          </a:solidFill>
                          <a:latin typeface="Myriad Web Pro"/>
                        </a:defRPr>
                      </a:lvl9pPr>
                    </a:lstStyle>
                    <a:p>
                      <a:pPr marL="57150" indent="0" algn="l" fontAlgn="b"/>
                      <a:r>
                        <a:rPr lang="en-US" sz="1900" u="none" strike="noStrike" dirty="0">
                          <a:solidFill>
                            <a:schemeClr val="tx1"/>
                          </a:solidFill>
                          <a:effectLst/>
                          <a:latin typeface="Franklin Gothic Medium Cond" panose="020B0606030402020204" pitchFamily="34" charset="0"/>
                        </a:rPr>
                        <a:t>Accumulates in the body, thyroid, liver, immune system effects, neurodevelopmental effects (PBDEs and OPEs), </a:t>
                      </a:r>
                      <a:r>
                        <a:rPr lang="en-US" sz="1900" b="1" u="none" strike="noStrike" dirty="0">
                          <a:solidFill>
                            <a:schemeClr val="tx1"/>
                          </a:solidFill>
                          <a:effectLst/>
                          <a:latin typeface="Franklin Gothic Medium Cond" panose="020B0606030402020204" pitchFamily="34" charset="0"/>
                        </a:rPr>
                        <a:t>liver tumors in animals </a:t>
                      </a:r>
                      <a:r>
                        <a:rPr lang="en-US" sz="1900" u="none" strike="noStrike" dirty="0">
                          <a:solidFill>
                            <a:schemeClr val="tx1"/>
                          </a:solidFill>
                          <a:effectLst/>
                          <a:latin typeface="Franklin Gothic Medium Cond" panose="020B0606030402020204" pitchFamily="34" charset="0"/>
                        </a:rPr>
                        <a:t>(</a:t>
                      </a:r>
                      <a:r>
                        <a:rPr lang="en-US" sz="1900" u="none" strike="noStrike" dirty="0" err="1">
                          <a:solidFill>
                            <a:schemeClr val="tx1"/>
                          </a:solidFill>
                          <a:effectLst/>
                          <a:latin typeface="Franklin Gothic Medium Cond" panose="020B0606030402020204" pitchFamily="34" charset="0"/>
                        </a:rPr>
                        <a:t>deca</a:t>
                      </a:r>
                      <a:r>
                        <a:rPr lang="en-US" sz="1900" u="none" strike="noStrike" dirty="0">
                          <a:solidFill>
                            <a:schemeClr val="tx1"/>
                          </a:solidFill>
                          <a:effectLst/>
                          <a:latin typeface="Franklin Gothic Medium Cond" panose="020B0606030402020204" pitchFamily="34" charset="0"/>
                        </a:rPr>
                        <a:t>-BDE)</a:t>
                      </a:r>
                      <a:endParaRPr lang="en-US" sz="1900" b="0" i="0" u="none" strike="noStrike" dirty="0">
                        <a:solidFill>
                          <a:schemeClr val="tx1"/>
                        </a:solidFill>
                        <a:effectLst/>
                        <a:latin typeface="Franklin Gothic Medium Cond" panose="020B0606030402020204" pitchFamily="34" charset="0"/>
                      </a:endParaRPr>
                    </a:p>
                  </a:txBody>
                  <a:tcPr marL="9313" marR="9313" marT="9313" marB="0">
                    <a:lnL w="12700" cmpd="sng">
                      <a:solidFill>
                        <a:srgbClr val="0F56DC"/>
                      </a:solidFill>
                    </a:lnL>
                    <a:lnR w="12700" cmpd="sng">
                      <a:solidFill>
                        <a:srgbClr val="0F56DC"/>
                      </a:solidFill>
                    </a:lnR>
                    <a:lnT w="12700" cmpd="sng">
                      <a:solidFill>
                        <a:srgbClr val="0F56DC"/>
                      </a:solidFill>
                    </a:lnT>
                    <a:lnB w="12700" cmpd="sng">
                      <a:solidFill>
                        <a:srgbClr val="0F56DC"/>
                      </a:solidFill>
                    </a:lnB>
                    <a:lnTlToBr w="12700" cmpd="sng">
                      <a:noFill/>
                      <a:prstDash val="solid"/>
                    </a:lnTlToBr>
                    <a:lnBlToTr w="12700" cmpd="sng">
                      <a:noFill/>
                      <a:prstDash val="solid"/>
                    </a:lnBlToTr>
                    <a:solidFill>
                      <a:srgbClr val="5F574F">
                        <a:tint val="20000"/>
                      </a:srgbClr>
                    </a:solidFill>
                  </a:tcPr>
                </a:tc>
                <a:extLst>
                  <a:ext uri="{0D108BD9-81ED-4DB2-BD59-A6C34878D82A}">
                    <a16:rowId xmlns:a16="http://schemas.microsoft.com/office/drawing/2014/main" val="10006"/>
                  </a:ext>
                </a:extLst>
              </a:tr>
              <a:tr h="495644">
                <a:tc>
                  <a:txBody>
                    <a:bodyPr/>
                    <a:lstStyle>
                      <a:lvl1pPr marL="0" algn="l" defTabSz="914400" rtl="0" eaLnBrk="1" latinLnBrk="0" hangingPunct="1">
                        <a:defRPr sz="1800" kern="1200">
                          <a:solidFill>
                            <a:schemeClr val="dk1"/>
                          </a:solidFill>
                          <a:latin typeface="Myriad Web Pro"/>
                        </a:defRPr>
                      </a:lvl1pPr>
                      <a:lvl2pPr marL="457200" algn="l" defTabSz="914400" rtl="0" eaLnBrk="1" latinLnBrk="0" hangingPunct="1">
                        <a:defRPr sz="1800" kern="1200">
                          <a:solidFill>
                            <a:schemeClr val="dk1"/>
                          </a:solidFill>
                          <a:latin typeface="Myriad Web Pro"/>
                        </a:defRPr>
                      </a:lvl2pPr>
                      <a:lvl3pPr marL="914400" algn="l" defTabSz="914400" rtl="0" eaLnBrk="1" latinLnBrk="0" hangingPunct="1">
                        <a:defRPr sz="1800" kern="1200">
                          <a:solidFill>
                            <a:schemeClr val="dk1"/>
                          </a:solidFill>
                          <a:latin typeface="Myriad Web Pro"/>
                        </a:defRPr>
                      </a:lvl3pPr>
                      <a:lvl4pPr marL="1371600" algn="l" defTabSz="914400" rtl="0" eaLnBrk="1" latinLnBrk="0" hangingPunct="1">
                        <a:defRPr sz="1800" kern="1200">
                          <a:solidFill>
                            <a:schemeClr val="dk1"/>
                          </a:solidFill>
                          <a:latin typeface="Myriad Web Pro"/>
                        </a:defRPr>
                      </a:lvl4pPr>
                      <a:lvl5pPr marL="1828800" algn="l" defTabSz="914400" rtl="0" eaLnBrk="1" latinLnBrk="0" hangingPunct="1">
                        <a:defRPr sz="1800" kern="1200">
                          <a:solidFill>
                            <a:schemeClr val="dk1"/>
                          </a:solidFill>
                          <a:latin typeface="Myriad Web Pro"/>
                        </a:defRPr>
                      </a:lvl5pPr>
                      <a:lvl6pPr marL="2286000" algn="l" defTabSz="914400" rtl="0" eaLnBrk="1" latinLnBrk="0" hangingPunct="1">
                        <a:defRPr sz="1800" kern="1200">
                          <a:solidFill>
                            <a:schemeClr val="dk1"/>
                          </a:solidFill>
                          <a:latin typeface="Myriad Web Pro"/>
                        </a:defRPr>
                      </a:lvl6pPr>
                      <a:lvl7pPr marL="2743200" algn="l" defTabSz="914400" rtl="0" eaLnBrk="1" latinLnBrk="0" hangingPunct="1">
                        <a:defRPr sz="1800" kern="1200">
                          <a:solidFill>
                            <a:schemeClr val="dk1"/>
                          </a:solidFill>
                          <a:latin typeface="Myriad Web Pro"/>
                        </a:defRPr>
                      </a:lvl7pPr>
                      <a:lvl8pPr marL="3200400" algn="l" defTabSz="914400" rtl="0" eaLnBrk="1" latinLnBrk="0" hangingPunct="1">
                        <a:defRPr sz="1800" kern="1200">
                          <a:solidFill>
                            <a:schemeClr val="dk1"/>
                          </a:solidFill>
                          <a:latin typeface="Myriad Web Pro"/>
                        </a:defRPr>
                      </a:lvl8pPr>
                      <a:lvl9pPr marL="3657600" algn="l" defTabSz="914400" rtl="0" eaLnBrk="1" latinLnBrk="0" hangingPunct="1">
                        <a:defRPr sz="1800" kern="1200">
                          <a:solidFill>
                            <a:schemeClr val="dk1"/>
                          </a:solidFill>
                          <a:latin typeface="Myriad Web Pro"/>
                        </a:defRPr>
                      </a:lvl9pPr>
                    </a:lstStyle>
                    <a:p>
                      <a:pPr marL="57150" indent="0" algn="l" fontAlgn="b"/>
                      <a:r>
                        <a:rPr lang="en-US" sz="1900" u="none" strike="noStrike" dirty="0">
                          <a:solidFill>
                            <a:schemeClr val="tx1"/>
                          </a:solidFill>
                          <a:effectLst/>
                          <a:latin typeface="Franklin Gothic Medium Cond" panose="020B0606030402020204" pitchFamily="34" charset="0"/>
                        </a:rPr>
                        <a:t>Dioxins and furans</a:t>
                      </a:r>
                      <a:endParaRPr lang="en-US" sz="1900" b="0" i="0" u="none" strike="noStrike" dirty="0">
                        <a:solidFill>
                          <a:schemeClr val="tx1"/>
                        </a:solidFill>
                        <a:effectLst/>
                        <a:latin typeface="Franklin Gothic Medium Cond" panose="020B0606030402020204" pitchFamily="34" charset="0"/>
                      </a:endParaRPr>
                    </a:p>
                  </a:txBody>
                  <a:tcPr marL="9313" marR="9313" marT="9313" marB="0">
                    <a:lnL w="12700" cmpd="sng">
                      <a:solidFill>
                        <a:srgbClr val="0F56DC"/>
                      </a:solidFill>
                    </a:lnL>
                    <a:lnR w="12700" cmpd="sng">
                      <a:solidFill>
                        <a:srgbClr val="0F56DC"/>
                      </a:solidFill>
                    </a:lnR>
                    <a:lnT w="12700" cmpd="sng">
                      <a:solidFill>
                        <a:srgbClr val="0F56DC"/>
                      </a:solidFill>
                    </a:lnT>
                    <a:lnB w="12700" cmpd="sng">
                      <a:solidFill>
                        <a:srgbClr val="0F56DC"/>
                      </a:solidFill>
                    </a:lnB>
                    <a:lnTlToBr w="12700" cmpd="sng">
                      <a:noFill/>
                      <a:prstDash val="solid"/>
                    </a:lnTlToBr>
                    <a:lnBlToTr w="12700" cmpd="sng">
                      <a:noFill/>
                      <a:prstDash val="solid"/>
                    </a:lnBlToTr>
                    <a:solidFill>
                      <a:srgbClr val="5F574F">
                        <a:tint val="20000"/>
                      </a:srgbClr>
                    </a:solidFill>
                  </a:tcPr>
                </a:tc>
                <a:tc>
                  <a:txBody>
                    <a:bodyPr/>
                    <a:lstStyle>
                      <a:lvl1pPr marL="0" algn="l" defTabSz="914400" rtl="0" eaLnBrk="1" latinLnBrk="0" hangingPunct="1">
                        <a:defRPr sz="1800" kern="1200">
                          <a:solidFill>
                            <a:schemeClr val="dk1"/>
                          </a:solidFill>
                          <a:latin typeface="Myriad Web Pro"/>
                        </a:defRPr>
                      </a:lvl1pPr>
                      <a:lvl2pPr marL="457200" algn="l" defTabSz="914400" rtl="0" eaLnBrk="1" latinLnBrk="0" hangingPunct="1">
                        <a:defRPr sz="1800" kern="1200">
                          <a:solidFill>
                            <a:schemeClr val="dk1"/>
                          </a:solidFill>
                          <a:latin typeface="Myriad Web Pro"/>
                        </a:defRPr>
                      </a:lvl2pPr>
                      <a:lvl3pPr marL="914400" algn="l" defTabSz="914400" rtl="0" eaLnBrk="1" latinLnBrk="0" hangingPunct="1">
                        <a:defRPr sz="1800" kern="1200">
                          <a:solidFill>
                            <a:schemeClr val="dk1"/>
                          </a:solidFill>
                          <a:latin typeface="Myriad Web Pro"/>
                        </a:defRPr>
                      </a:lvl3pPr>
                      <a:lvl4pPr marL="1371600" algn="l" defTabSz="914400" rtl="0" eaLnBrk="1" latinLnBrk="0" hangingPunct="1">
                        <a:defRPr sz="1800" kern="1200">
                          <a:solidFill>
                            <a:schemeClr val="dk1"/>
                          </a:solidFill>
                          <a:latin typeface="Myriad Web Pro"/>
                        </a:defRPr>
                      </a:lvl4pPr>
                      <a:lvl5pPr marL="1828800" algn="l" defTabSz="914400" rtl="0" eaLnBrk="1" latinLnBrk="0" hangingPunct="1">
                        <a:defRPr sz="1800" kern="1200">
                          <a:solidFill>
                            <a:schemeClr val="dk1"/>
                          </a:solidFill>
                          <a:latin typeface="Myriad Web Pro"/>
                        </a:defRPr>
                      </a:lvl5pPr>
                      <a:lvl6pPr marL="2286000" algn="l" defTabSz="914400" rtl="0" eaLnBrk="1" latinLnBrk="0" hangingPunct="1">
                        <a:defRPr sz="1800" kern="1200">
                          <a:solidFill>
                            <a:schemeClr val="dk1"/>
                          </a:solidFill>
                          <a:latin typeface="Myriad Web Pro"/>
                        </a:defRPr>
                      </a:lvl6pPr>
                      <a:lvl7pPr marL="2743200" algn="l" defTabSz="914400" rtl="0" eaLnBrk="1" latinLnBrk="0" hangingPunct="1">
                        <a:defRPr sz="1800" kern="1200">
                          <a:solidFill>
                            <a:schemeClr val="dk1"/>
                          </a:solidFill>
                          <a:latin typeface="Myriad Web Pro"/>
                        </a:defRPr>
                      </a:lvl7pPr>
                      <a:lvl8pPr marL="3200400" algn="l" defTabSz="914400" rtl="0" eaLnBrk="1" latinLnBrk="0" hangingPunct="1">
                        <a:defRPr sz="1800" kern="1200">
                          <a:solidFill>
                            <a:schemeClr val="dk1"/>
                          </a:solidFill>
                          <a:latin typeface="Myriad Web Pro"/>
                        </a:defRPr>
                      </a:lvl8pPr>
                      <a:lvl9pPr marL="3657600" algn="l" defTabSz="914400" rtl="0" eaLnBrk="1" latinLnBrk="0" hangingPunct="1">
                        <a:defRPr sz="1800" kern="1200">
                          <a:solidFill>
                            <a:schemeClr val="dk1"/>
                          </a:solidFill>
                          <a:latin typeface="Myriad Web Pro"/>
                        </a:defRPr>
                      </a:lvl9pPr>
                    </a:lstStyle>
                    <a:p>
                      <a:pPr marL="57150" indent="0" algn="l" fontAlgn="b"/>
                      <a:r>
                        <a:rPr lang="en-US" sz="1900" u="none" strike="noStrike" dirty="0">
                          <a:solidFill>
                            <a:schemeClr val="tx1"/>
                          </a:solidFill>
                          <a:effectLst/>
                          <a:latin typeface="Franklin Gothic Medium Cond" panose="020B0606030402020204" pitchFamily="34" charset="0"/>
                        </a:rPr>
                        <a:t>Accumulates in the body, similar health effects as PBDEs, </a:t>
                      </a:r>
                      <a:r>
                        <a:rPr lang="en-US" sz="1900" b="1" u="none" strike="noStrike" dirty="0">
                          <a:solidFill>
                            <a:schemeClr val="tx1"/>
                          </a:solidFill>
                          <a:effectLst/>
                          <a:latin typeface="Franklin Gothic Medium Cond" panose="020B0606030402020204" pitchFamily="34" charset="0"/>
                        </a:rPr>
                        <a:t>carcinogenic</a:t>
                      </a:r>
                      <a:r>
                        <a:rPr lang="en-US" sz="1900" u="none" strike="noStrike" dirty="0">
                          <a:solidFill>
                            <a:schemeClr val="tx1"/>
                          </a:solidFill>
                          <a:effectLst/>
                          <a:latin typeface="Franklin Gothic Medium Cond" panose="020B0606030402020204" pitchFamily="34" charset="0"/>
                        </a:rPr>
                        <a:t> (TDCPP)</a:t>
                      </a:r>
                      <a:endParaRPr lang="en-US" sz="1900" b="0" i="0" u="none" strike="noStrike" dirty="0">
                        <a:solidFill>
                          <a:schemeClr val="tx1"/>
                        </a:solidFill>
                        <a:effectLst/>
                        <a:latin typeface="Franklin Gothic Medium Cond" panose="020B0606030402020204" pitchFamily="34" charset="0"/>
                      </a:endParaRPr>
                    </a:p>
                  </a:txBody>
                  <a:tcPr marL="9313" marR="9313" marT="9313" marB="0">
                    <a:lnL w="12700" cmpd="sng">
                      <a:solidFill>
                        <a:srgbClr val="0F56DC"/>
                      </a:solidFill>
                    </a:lnL>
                    <a:lnR w="12700" cmpd="sng">
                      <a:solidFill>
                        <a:srgbClr val="0F56DC"/>
                      </a:solidFill>
                    </a:lnR>
                    <a:lnT w="12700" cmpd="sng">
                      <a:solidFill>
                        <a:srgbClr val="0F56DC"/>
                      </a:solidFill>
                    </a:lnT>
                    <a:lnB w="12700" cmpd="sng">
                      <a:solidFill>
                        <a:srgbClr val="0F56DC"/>
                      </a:solidFill>
                    </a:lnB>
                    <a:lnTlToBr w="12700" cmpd="sng">
                      <a:noFill/>
                      <a:prstDash val="solid"/>
                    </a:lnTlToBr>
                    <a:lnBlToTr w="12700" cmpd="sng">
                      <a:noFill/>
                      <a:prstDash val="solid"/>
                    </a:lnBlToTr>
                    <a:solidFill>
                      <a:srgbClr val="5F574F">
                        <a:tint val="20000"/>
                      </a:srgbClr>
                    </a:solidFill>
                  </a:tcPr>
                </a:tc>
                <a:extLst>
                  <a:ext uri="{0D108BD9-81ED-4DB2-BD59-A6C34878D82A}">
                    <a16:rowId xmlns:a16="http://schemas.microsoft.com/office/drawing/2014/main" val="10007"/>
                  </a:ext>
                </a:extLst>
              </a:tr>
              <a:tr h="495644">
                <a:tc>
                  <a:txBody>
                    <a:bodyPr/>
                    <a:lstStyle/>
                    <a:p>
                      <a:pPr marL="57150" indent="0" algn="l" fontAlgn="b"/>
                      <a:r>
                        <a:rPr lang="en-US" sz="1900" b="0" i="0" u="none" strike="noStrike" dirty="0">
                          <a:solidFill>
                            <a:schemeClr val="tx1"/>
                          </a:solidFill>
                          <a:effectLst/>
                          <a:latin typeface="Franklin Gothic Medium Cond" panose="020B0606030402020204" pitchFamily="34" charset="0"/>
                        </a:rPr>
                        <a:t>Per- and polyfluoroalkyl substances (PFAS)</a:t>
                      </a:r>
                    </a:p>
                  </a:txBody>
                  <a:tcPr marL="9313" marR="9313" marT="9313" marB="0">
                    <a:lnL w="12700" cmpd="sng">
                      <a:solidFill>
                        <a:srgbClr val="0F56DC"/>
                      </a:solidFill>
                    </a:lnL>
                    <a:lnR w="12700" cap="flat" cmpd="sng" algn="ctr">
                      <a:solidFill>
                        <a:srgbClr val="0F56DC"/>
                      </a:solidFill>
                      <a:prstDash val="solid"/>
                      <a:round/>
                      <a:headEnd type="none" w="med" len="med"/>
                      <a:tailEnd type="none" w="med" len="med"/>
                    </a:lnR>
                    <a:lnT w="12700" cap="flat" cmpd="sng" algn="ctr">
                      <a:solidFill>
                        <a:srgbClr val="0F56DC"/>
                      </a:solidFill>
                      <a:prstDash val="solid"/>
                      <a:round/>
                      <a:headEnd type="none" w="med" len="med"/>
                      <a:tailEnd type="none" w="med" len="med"/>
                    </a:lnT>
                    <a:lnB w="12700" cap="flat" cmpd="sng" algn="ctr">
                      <a:solidFill>
                        <a:srgbClr val="0F56DC"/>
                      </a:solidFill>
                      <a:prstDash val="solid"/>
                      <a:round/>
                      <a:headEnd type="none" w="med" len="med"/>
                      <a:tailEnd type="none" w="med" len="med"/>
                    </a:lnB>
                    <a:lnTlToBr w="12700" cmpd="sng">
                      <a:noFill/>
                      <a:prstDash val="solid"/>
                    </a:lnTlToBr>
                    <a:lnBlToTr w="12700" cmpd="sng">
                      <a:noFill/>
                      <a:prstDash val="solid"/>
                    </a:lnBlToTr>
                    <a:solidFill>
                      <a:srgbClr val="5F574F">
                        <a:tint val="20000"/>
                      </a:srgbClr>
                    </a:solidFill>
                  </a:tcPr>
                </a:tc>
                <a:tc>
                  <a:txBody>
                    <a:bodyPr/>
                    <a:lstStyle/>
                    <a:p>
                      <a:pPr marL="57150" indent="0" algn="l" fontAlgn="b"/>
                      <a:r>
                        <a:rPr lang="en-US" sz="1900" b="0" i="0" u="none" strike="noStrike" dirty="0">
                          <a:solidFill>
                            <a:schemeClr val="tx1"/>
                          </a:solidFill>
                          <a:effectLst/>
                          <a:latin typeface="Franklin Gothic Medium Cond" panose="020B0606030402020204" pitchFamily="34" charset="0"/>
                        </a:rPr>
                        <a:t>Endocrine disruption, immunotoxicity, </a:t>
                      </a:r>
                      <a:r>
                        <a:rPr lang="en-US" sz="1900" b="1" i="0" u="none" strike="noStrike" dirty="0">
                          <a:solidFill>
                            <a:schemeClr val="tx1"/>
                          </a:solidFill>
                          <a:effectLst/>
                          <a:latin typeface="Franklin Gothic Medium Cond" panose="020B0606030402020204" pitchFamily="34" charset="0"/>
                        </a:rPr>
                        <a:t>carcinogenic</a:t>
                      </a:r>
                      <a:r>
                        <a:rPr lang="en-US" sz="1900" b="0" i="0" u="none" strike="noStrike" dirty="0">
                          <a:solidFill>
                            <a:schemeClr val="tx1"/>
                          </a:solidFill>
                          <a:effectLst/>
                          <a:latin typeface="Franklin Gothic Medium Cond" panose="020B0606030402020204" pitchFamily="34" charset="0"/>
                        </a:rPr>
                        <a:t>, thyroid effects</a:t>
                      </a:r>
                    </a:p>
                    <a:p>
                      <a:pPr marL="57150" indent="0" algn="l" fontAlgn="b"/>
                      <a:r>
                        <a:rPr lang="en-US" sz="1900" b="0" i="0" u="none" strike="noStrike" dirty="0">
                          <a:solidFill>
                            <a:schemeClr val="tx1"/>
                          </a:solidFill>
                          <a:effectLst/>
                          <a:latin typeface="Franklin Gothic Medium Cond" panose="020B0606030402020204" pitchFamily="34" charset="0"/>
                        </a:rPr>
                        <a:t>Perfluorooctanoic acid (currently under revision)</a:t>
                      </a:r>
                    </a:p>
                  </a:txBody>
                  <a:tcPr marL="9313" marR="9313" marT="9313" marB="0">
                    <a:lnL w="12700" cap="flat" cmpd="sng" algn="ctr">
                      <a:solidFill>
                        <a:srgbClr val="0F56DC"/>
                      </a:solidFill>
                      <a:prstDash val="solid"/>
                      <a:round/>
                      <a:headEnd type="none" w="med" len="med"/>
                      <a:tailEnd type="none" w="med" len="med"/>
                    </a:lnL>
                    <a:lnR w="12700" cmpd="sng">
                      <a:solidFill>
                        <a:srgbClr val="0F56DC"/>
                      </a:solidFill>
                    </a:lnR>
                    <a:lnT w="12700" cap="flat" cmpd="sng" algn="ctr">
                      <a:solidFill>
                        <a:srgbClr val="0F56DC"/>
                      </a:solidFill>
                      <a:prstDash val="solid"/>
                      <a:round/>
                      <a:headEnd type="none" w="med" len="med"/>
                      <a:tailEnd type="none" w="med" len="med"/>
                    </a:lnT>
                    <a:lnB w="12700" cap="flat" cmpd="sng" algn="ctr">
                      <a:solidFill>
                        <a:srgbClr val="0F56DC"/>
                      </a:solidFill>
                      <a:prstDash val="solid"/>
                      <a:round/>
                      <a:headEnd type="none" w="med" len="med"/>
                      <a:tailEnd type="none" w="med" len="med"/>
                    </a:lnB>
                    <a:lnTlToBr w="12700" cmpd="sng">
                      <a:noFill/>
                      <a:prstDash val="solid"/>
                    </a:lnTlToBr>
                    <a:lnBlToTr w="12700" cmpd="sng">
                      <a:noFill/>
                      <a:prstDash val="solid"/>
                    </a:lnBlToTr>
                    <a:solidFill>
                      <a:srgbClr val="5F574F">
                        <a:tint val="20000"/>
                      </a:srgbClr>
                    </a:solidFill>
                  </a:tcPr>
                </a:tc>
                <a:extLst>
                  <a:ext uri="{0D108BD9-81ED-4DB2-BD59-A6C34878D82A}">
                    <a16:rowId xmlns:a16="http://schemas.microsoft.com/office/drawing/2014/main" val="2310003873"/>
                  </a:ext>
                </a:extLst>
              </a:tr>
              <a:tr h="251744">
                <a:tc>
                  <a:txBody>
                    <a:bodyPr/>
                    <a:lstStyle>
                      <a:lvl1pPr marL="0" algn="l" defTabSz="914400" rtl="0" eaLnBrk="1" latinLnBrk="0" hangingPunct="1">
                        <a:defRPr sz="1800" kern="1200">
                          <a:solidFill>
                            <a:schemeClr val="dk1"/>
                          </a:solidFill>
                          <a:latin typeface="Myriad Web Pro"/>
                        </a:defRPr>
                      </a:lvl1pPr>
                      <a:lvl2pPr marL="457200" algn="l" defTabSz="914400" rtl="0" eaLnBrk="1" latinLnBrk="0" hangingPunct="1">
                        <a:defRPr sz="1800" kern="1200">
                          <a:solidFill>
                            <a:schemeClr val="dk1"/>
                          </a:solidFill>
                          <a:latin typeface="Myriad Web Pro"/>
                        </a:defRPr>
                      </a:lvl2pPr>
                      <a:lvl3pPr marL="914400" algn="l" defTabSz="914400" rtl="0" eaLnBrk="1" latinLnBrk="0" hangingPunct="1">
                        <a:defRPr sz="1800" kern="1200">
                          <a:solidFill>
                            <a:schemeClr val="dk1"/>
                          </a:solidFill>
                          <a:latin typeface="Myriad Web Pro"/>
                        </a:defRPr>
                      </a:lvl3pPr>
                      <a:lvl4pPr marL="1371600" algn="l" defTabSz="914400" rtl="0" eaLnBrk="1" latinLnBrk="0" hangingPunct="1">
                        <a:defRPr sz="1800" kern="1200">
                          <a:solidFill>
                            <a:schemeClr val="dk1"/>
                          </a:solidFill>
                          <a:latin typeface="Myriad Web Pro"/>
                        </a:defRPr>
                      </a:lvl4pPr>
                      <a:lvl5pPr marL="1828800" algn="l" defTabSz="914400" rtl="0" eaLnBrk="1" latinLnBrk="0" hangingPunct="1">
                        <a:defRPr sz="1800" kern="1200">
                          <a:solidFill>
                            <a:schemeClr val="dk1"/>
                          </a:solidFill>
                          <a:latin typeface="Myriad Web Pro"/>
                        </a:defRPr>
                      </a:lvl5pPr>
                      <a:lvl6pPr marL="2286000" algn="l" defTabSz="914400" rtl="0" eaLnBrk="1" latinLnBrk="0" hangingPunct="1">
                        <a:defRPr sz="1800" kern="1200">
                          <a:solidFill>
                            <a:schemeClr val="dk1"/>
                          </a:solidFill>
                          <a:latin typeface="Myriad Web Pro"/>
                        </a:defRPr>
                      </a:lvl6pPr>
                      <a:lvl7pPr marL="2743200" algn="l" defTabSz="914400" rtl="0" eaLnBrk="1" latinLnBrk="0" hangingPunct="1">
                        <a:defRPr sz="1800" kern="1200">
                          <a:solidFill>
                            <a:schemeClr val="dk1"/>
                          </a:solidFill>
                          <a:latin typeface="Myriad Web Pro"/>
                        </a:defRPr>
                      </a:lvl7pPr>
                      <a:lvl8pPr marL="3200400" algn="l" defTabSz="914400" rtl="0" eaLnBrk="1" latinLnBrk="0" hangingPunct="1">
                        <a:defRPr sz="1800" kern="1200">
                          <a:solidFill>
                            <a:schemeClr val="dk1"/>
                          </a:solidFill>
                          <a:latin typeface="Myriad Web Pro"/>
                        </a:defRPr>
                      </a:lvl8pPr>
                      <a:lvl9pPr marL="3657600" algn="l" defTabSz="914400" rtl="0" eaLnBrk="1" latinLnBrk="0" hangingPunct="1">
                        <a:defRPr sz="1800" kern="1200">
                          <a:solidFill>
                            <a:schemeClr val="dk1"/>
                          </a:solidFill>
                          <a:latin typeface="Myriad Web Pro"/>
                        </a:defRPr>
                      </a:lvl9pPr>
                    </a:lstStyle>
                    <a:p>
                      <a:pPr marL="57150" indent="0" algn="l" fontAlgn="b"/>
                      <a:r>
                        <a:rPr lang="en-US" sz="1900" u="none" strike="noStrike" dirty="0">
                          <a:solidFill>
                            <a:schemeClr val="tx1"/>
                          </a:solidFill>
                          <a:effectLst/>
                          <a:latin typeface="Franklin Gothic Medium Cond" panose="020B0606030402020204" pitchFamily="34" charset="0"/>
                        </a:rPr>
                        <a:t>Diesel exhaust</a:t>
                      </a:r>
                      <a:endParaRPr lang="en-US" sz="1900" b="0" i="0" u="none" strike="noStrike" dirty="0">
                        <a:solidFill>
                          <a:schemeClr val="tx1"/>
                        </a:solidFill>
                        <a:effectLst/>
                        <a:latin typeface="Franklin Gothic Medium Cond" panose="020B0606030402020204" pitchFamily="34" charset="0"/>
                      </a:endParaRPr>
                    </a:p>
                  </a:txBody>
                  <a:tcPr marL="9313" marR="9313" marT="9313" marB="0">
                    <a:lnL w="12700" cmpd="sng">
                      <a:solidFill>
                        <a:srgbClr val="0F56DC"/>
                      </a:solidFill>
                    </a:lnL>
                    <a:lnR w="12700" cmpd="sng">
                      <a:solidFill>
                        <a:srgbClr val="0F56DC"/>
                      </a:solidFill>
                    </a:lnR>
                    <a:lnT w="12700" cmpd="sng">
                      <a:solidFill>
                        <a:srgbClr val="0F56DC"/>
                      </a:solidFill>
                    </a:lnT>
                    <a:lnB w="12700" cmpd="sng">
                      <a:solidFill>
                        <a:srgbClr val="0F56DC"/>
                      </a:solidFill>
                    </a:lnB>
                    <a:lnTlToBr w="12700" cmpd="sng">
                      <a:noFill/>
                      <a:prstDash val="solid"/>
                    </a:lnTlToBr>
                    <a:lnBlToTr w="12700" cmpd="sng">
                      <a:noFill/>
                      <a:prstDash val="solid"/>
                    </a:lnBlToTr>
                    <a:solidFill>
                      <a:srgbClr val="5F574F">
                        <a:tint val="20000"/>
                      </a:srgbClr>
                    </a:solidFill>
                  </a:tcPr>
                </a:tc>
                <a:tc>
                  <a:txBody>
                    <a:bodyPr/>
                    <a:lstStyle>
                      <a:lvl1pPr marL="0" algn="l" defTabSz="914400" rtl="0" eaLnBrk="1" latinLnBrk="0" hangingPunct="1">
                        <a:defRPr sz="1800" kern="1200">
                          <a:solidFill>
                            <a:schemeClr val="dk1"/>
                          </a:solidFill>
                          <a:latin typeface="Myriad Web Pro"/>
                        </a:defRPr>
                      </a:lvl1pPr>
                      <a:lvl2pPr marL="457200" algn="l" defTabSz="914400" rtl="0" eaLnBrk="1" latinLnBrk="0" hangingPunct="1">
                        <a:defRPr sz="1800" kern="1200">
                          <a:solidFill>
                            <a:schemeClr val="dk1"/>
                          </a:solidFill>
                          <a:latin typeface="Myriad Web Pro"/>
                        </a:defRPr>
                      </a:lvl2pPr>
                      <a:lvl3pPr marL="914400" algn="l" defTabSz="914400" rtl="0" eaLnBrk="1" latinLnBrk="0" hangingPunct="1">
                        <a:defRPr sz="1800" kern="1200">
                          <a:solidFill>
                            <a:schemeClr val="dk1"/>
                          </a:solidFill>
                          <a:latin typeface="Myriad Web Pro"/>
                        </a:defRPr>
                      </a:lvl3pPr>
                      <a:lvl4pPr marL="1371600" algn="l" defTabSz="914400" rtl="0" eaLnBrk="1" latinLnBrk="0" hangingPunct="1">
                        <a:defRPr sz="1800" kern="1200">
                          <a:solidFill>
                            <a:schemeClr val="dk1"/>
                          </a:solidFill>
                          <a:latin typeface="Myriad Web Pro"/>
                        </a:defRPr>
                      </a:lvl4pPr>
                      <a:lvl5pPr marL="1828800" algn="l" defTabSz="914400" rtl="0" eaLnBrk="1" latinLnBrk="0" hangingPunct="1">
                        <a:defRPr sz="1800" kern="1200">
                          <a:solidFill>
                            <a:schemeClr val="dk1"/>
                          </a:solidFill>
                          <a:latin typeface="Myriad Web Pro"/>
                        </a:defRPr>
                      </a:lvl5pPr>
                      <a:lvl6pPr marL="2286000" algn="l" defTabSz="914400" rtl="0" eaLnBrk="1" latinLnBrk="0" hangingPunct="1">
                        <a:defRPr sz="1800" kern="1200">
                          <a:solidFill>
                            <a:schemeClr val="dk1"/>
                          </a:solidFill>
                          <a:latin typeface="Myriad Web Pro"/>
                        </a:defRPr>
                      </a:lvl6pPr>
                      <a:lvl7pPr marL="2743200" algn="l" defTabSz="914400" rtl="0" eaLnBrk="1" latinLnBrk="0" hangingPunct="1">
                        <a:defRPr sz="1800" kern="1200">
                          <a:solidFill>
                            <a:schemeClr val="dk1"/>
                          </a:solidFill>
                          <a:latin typeface="Myriad Web Pro"/>
                        </a:defRPr>
                      </a:lvl7pPr>
                      <a:lvl8pPr marL="3200400" algn="l" defTabSz="914400" rtl="0" eaLnBrk="1" latinLnBrk="0" hangingPunct="1">
                        <a:defRPr sz="1800" kern="1200">
                          <a:solidFill>
                            <a:schemeClr val="dk1"/>
                          </a:solidFill>
                          <a:latin typeface="Myriad Web Pro"/>
                        </a:defRPr>
                      </a:lvl8pPr>
                      <a:lvl9pPr marL="3657600" algn="l" defTabSz="914400" rtl="0" eaLnBrk="1" latinLnBrk="0" hangingPunct="1">
                        <a:defRPr sz="1800" kern="1200">
                          <a:solidFill>
                            <a:schemeClr val="dk1"/>
                          </a:solidFill>
                          <a:latin typeface="Myriad Web Pro"/>
                        </a:defRPr>
                      </a:lvl9pPr>
                    </a:lstStyle>
                    <a:p>
                      <a:pPr marL="57150" indent="0" algn="l" fontAlgn="b"/>
                      <a:r>
                        <a:rPr lang="en-US" sz="1900" b="1" u="none" strike="noStrike" dirty="0">
                          <a:solidFill>
                            <a:schemeClr val="tx1"/>
                          </a:solidFill>
                          <a:effectLst/>
                          <a:latin typeface="Franklin Gothic Medium Cond" panose="020B0606030402020204" pitchFamily="34" charset="0"/>
                        </a:rPr>
                        <a:t>Carcinogenic</a:t>
                      </a:r>
                      <a:endParaRPr lang="en-US" sz="1900" b="1" i="0" u="none" strike="noStrike" dirty="0">
                        <a:solidFill>
                          <a:schemeClr val="tx1"/>
                        </a:solidFill>
                        <a:effectLst/>
                        <a:latin typeface="Franklin Gothic Medium Cond" panose="020B0606030402020204" pitchFamily="34" charset="0"/>
                      </a:endParaRPr>
                    </a:p>
                  </a:txBody>
                  <a:tcPr marL="9313" marR="9313" marT="9313" marB="0">
                    <a:lnL w="12700" cmpd="sng">
                      <a:solidFill>
                        <a:srgbClr val="0F56DC"/>
                      </a:solidFill>
                    </a:lnL>
                    <a:lnR w="12700" cmpd="sng">
                      <a:solidFill>
                        <a:srgbClr val="0F56DC"/>
                      </a:solidFill>
                    </a:lnR>
                    <a:lnT w="12700" cmpd="sng">
                      <a:solidFill>
                        <a:srgbClr val="0F56DC"/>
                      </a:solidFill>
                    </a:lnT>
                    <a:lnB w="12700" cmpd="sng">
                      <a:solidFill>
                        <a:srgbClr val="0F56DC"/>
                      </a:solidFill>
                    </a:lnB>
                    <a:lnTlToBr w="12700" cmpd="sng">
                      <a:noFill/>
                      <a:prstDash val="solid"/>
                    </a:lnTlToBr>
                    <a:lnBlToTr w="12700" cmpd="sng">
                      <a:noFill/>
                      <a:prstDash val="solid"/>
                    </a:lnBlToTr>
                    <a:solidFill>
                      <a:srgbClr val="5F574F">
                        <a:tint val="20000"/>
                      </a:srgbClr>
                    </a:solidFill>
                  </a:tcPr>
                </a:tc>
                <a:extLst>
                  <a:ext uri="{0D108BD9-81ED-4DB2-BD59-A6C34878D82A}">
                    <a16:rowId xmlns:a16="http://schemas.microsoft.com/office/drawing/2014/main" val="10009"/>
                  </a:ext>
                </a:extLst>
              </a:tr>
            </a:tbl>
          </a:graphicData>
        </a:graphic>
      </p:graphicFrame>
      <p:sp>
        <p:nvSpPr>
          <p:cNvPr id="5" name="TextBox 4"/>
          <p:cNvSpPr txBox="1"/>
          <p:nvPr/>
        </p:nvSpPr>
        <p:spPr>
          <a:xfrm>
            <a:off x="17435" y="1469778"/>
            <a:ext cx="1482479"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rgbClr val="002060">
                    <a:lumMod val="75000"/>
                    <a:lumOff val="25000"/>
                  </a:srgbClr>
                </a:solidFill>
                <a:effectLst/>
                <a:uLnTx/>
                <a:uFillTx/>
                <a:latin typeface="Franklin Gothic Medium Cond" panose="020B0606030402020204" pitchFamily="34" charset="0"/>
              </a:rPr>
              <a:t>May be produced when organic materials are burned</a:t>
            </a:r>
          </a:p>
        </p:txBody>
      </p:sp>
      <p:sp>
        <p:nvSpPr>
          <p:cNvPr id="6" name="TextBox 5"/>
          <p:cNvSpPr txBox="1"/>
          <p:nvPr/>
        </p:nvSpPr>
        <p:spPr>
          <a:xfrm>
            <a:off x="17435" y="3882146"/>
            <a:ext cx="1411072" cy="175432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rgbClr val="002060">
                    <a:lumMod val="75000"/>
                    <a:lumOff val="25000"/>
                  </a:srgbClr>
                </a:solidFill>
                <a:effectLst/>
                <a:uLnTx/>
                <a:uFillTx/>
                <a:latin typeface="Franklin Gothic Medium Cond" panose="020B0606030402020204" pitchFamily="34" charset="0"/>
              </a:rPr>
              <a:t>May be produced when synthetic materials are burned</a:t>
            </a:r>
          </a:p>
        </p:txBody>
      </p:sp>
      <p:sp>
        <p:nvSpPr>
          <p:cNvPr id="7" name="Left Brace 6"/>
          <p:cNvSpPr/>
          <p:nvPr/>
        </p:nvSpPr>
        <p:spPr>
          <a:xfrm>
            <a:off x="1406373" y="1621031"/>
            <a:ext cx="257176" cy="2032000"/>
          </a:xfrm>
          <a:prstGeom prst="leftBrace">
            <a:avLst/>
          </a:prstGeom>
          <a:noFill/>
          <a:ln w="19050" cap="flat" cmpd="sng" algn="ctr">
            <a:solidFill>
              <a:schemeClr val="accent1"/>
            </a:solidFill>
            <a:prstDash val="solid"/>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C000"/>
              </a:solidFill>
              <a:effectLst/>
              <a:uLnTx/>
              <a:uFillTx/>
              <a:latin typeface="Myriad Web Pro"/>
              <a:ea typeface="+mn-ea"/>
              <a:cs typeface="+mn-cs"/>
            </a:endParaRPr>
          </a:p>
        </p:txBody>
      </p:sp>
      <p:sp>
        <p:nvSpPr>
          <p:cNvPr id="8" name="Left Brace 7"/>
          <p:cNvSpPr/>
          <p:nvPr/>
        </p:nvSpPr>
        <p:spPr>
          <a:xfrm>
            <a:off x="1406373" y="3683647"/>
            <a:ext cx="257176" cy="2273403"/>
          </a:xfrm>
          <a:prstGeom prst="leftBrace">
            <a:avLst/>
          </a:prstGeom>
          <a:noFill/>
          <a:ln w="19050" cap="flat" cmpd="sng" algn="ctr">
            <a:solidFill>
              <a:schemeClr val="accent1"/>
            </a:solidFill>
            <a:prstDash val="solid"/>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C000"/>
              </a:solidFill>
              <a:effectLst/>
              <a:uLnTx/>
              <a:uFillTx/>
              <a:latin typeface="Myriad Web Pro"/>
              <a:ea typeface="+mn-ea"/>
              <a:cs typeface="+mn-cs"/>
            </a:endParaRPr>
          </a:p>
        </p:txBody>
      </p:sp>
      <p:sp>
        <p:nvSpPr>
          <p:cNvPr id="2" name="TextBox 1">
            <a:extLst>
              <a:ext uri="{FF2B5EF4-FFF2-40B4-BE49-F238E27FC236}">
                <a16:creationId xmlns:a16="http://schemas.microsoft.com/office/drawing/2014/main" id="{917AE499-A29C-E968-40E8-C6950FDA77CF}"/>
              </a:ext>
            </a:extLst>
          </p:cNvPr>
          <p:cNvSpPr txBox="1"/>
          <p:nvPr/>
        </p:nvSpPr>
        <p:spPr>
          <a:xfrm>
            <a:off x="247650" y="6469781"/>
            <a:ext cx="11696700" cy="276999"/>
          </a:xfrm>
          <a:prstGeom prst="rect">
            <a:avLst/>
          </a:prstGeom>
          <a:noFill/>
        </p:spPr>
        <p:txBody>
          <a:bodyPr wrap="square" rtlCol="0">
            <a:spAutoFit/>
          </a:bodyPr>
          <a:lstStyle/>
          <a:p>
            <a:r>
              <a:rPr lang="en-US" sz="1200" dirty="0">
                <a:solidFill>
                  <a:srgbClr val="AD1D43"/>
                </a:solidFill>
              </a:rPr>
              <a:t>HCN = hydrogen cyanide; DEHP = bis(2-ethylhexyl)phthalate; TDCPP = tris(1,3-dichloro-2-propyl)phosphate;  PBDE = Polybrominated diphenyl ethers; OPE = Organophosphate Esters</a:t>
            </a:r>
          </a:p>
        </p:txBody>
      </p:sp>
      <p:sp>
        <p:nvSpPr>
          <p:cNvPr id="11" name="TextBox 10">
            <a:extLst>
              <a:ext uri="{FF2B5EF4-FFF2-40B4-BE49-F238E27FC236}">
                <a16:creationId xmlns:a16="http://schemas.microsoft.com/office/drawing/2014/main" id="{DAC6A422-300C-24F4-C0D9-8409B579F407}"/>
              </a:ext>
            </a:extLst>
          </p:cNvPr>
          <p:cNvSpPr txBox="1"/>
          <p:nvPr/>
        </p:nvSpPr>
        <p:spPr>
          <a:xfrm>
            <a:off x="247650" y="297315"/>
            <a:ext cx="11696700" cy="646331"/>
          </a:xfrm>
          <a:prstGeom prst="rect">
            <a:avLst/>
          </a:prstGeom>
          <a:noFill/>
        </p:spPr>
        <p:txBody>
          <a:bodyPr wrap="square">
            <a:spAutoFit/>
          </a:bodyPr>
          <a:lstStyle/>
          <a:p>
            <a:pPr marL="0" indent="0">
              <a:buNone/>
            </a:pPr>
            <a:r>
              <a:rPr lang="en-US" sz="3600" dirty="0">
                <a:solidFill>
                  <a:srgbClr val="AE1D43"/>
                </a:solidFill>
                <a:latin typeface="Franklin Gothic Demi" panose="020B0703020102020204" pitchFamily="34" charset="0"/>
              </a:rPr>
              <a:t>Some of the many materials released during fires</a:t>
            </a:r>
            <a:endParaRPr lang="en-US" sz="3600" dirty="0"/>
          </a:p>
        </p:txBody>
      </p:sp>
      <p:sp>
        <p:nvSpPr>
          <p:cNvPr id="3" name="TextBox 2">
            <a:extLst>
              <a:ext uri="{FF2B5EF4-FFF2-40B4-BE49-F238E27FC236}">
                <a16:creationId xmlns:a16="http://schemas.microsoft.com/office/drawing/2014/main" id="{739FF7D3-4EAF-ABD8-8135-65E028F64531}"/>
              </a:ext>
            </a:extLst>
          </p:cNvPr>
          <p:cNvSpPr txBox="1">
            <a:spLocks noChangeArrowheads="1"/>
          </p:cNvSpPr>
          <p:nvPr/>
        </p:nvSpPr>
        <p:spPr bwMode="auto">
          <a:xfrm>
            <a:off x="2137749" y="6237519"/>
            <a:ext cx="1151051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377"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US" altLang="en-US" sz="1200" i="0" u="none" strike="noStrike" kern="1200" cap="none" spc="0" normalizeH="0" baseline="0" noProof="0" dirty="0">
                <a:ln>
                  <a:noFill/>
                </a:ln>
                <a:effectLst/>
                <a:uLnTx/>
                <a:uFillTx/>
                <a:latin typeface="+mn-lt"/>
                <a:cs typeface="Calibri" panose="020F0502020204030204" pitchFamily="34" charset="0"/>
              </a:rPr>
              <a:t>Source: Austin 2010 Firefighting Exposure Data </a:t>
            </a:r>
            <a:r>
              <a:rPr kumimoji="0" lang="en-US" altLang="en-US" sz="1100" i="0" u="none" strike="noStrike" kern="1200" cap="none" spc="0" normalizeH="0" baseline="0" noProof="0" dirty="0">
                <a:ln>
                  <a:noFill/>
                </a:ln>
                <a:effectLst/>
                <a:uLnTx/>
                <a:uFillTx/>
                <a:latin typeface="+mn-lt"/>
                <a:cs typeface="Calibri" panose="020F0502020204030204" pitchFamily="34" charset="0"/>
              </a:rPr>
              <a:t>http://monographs.iarc.fr/ENG/Monographs/vol98/index.php</a:t>
            </a:r>
          </a:p>
        </p:txBody>
      </p:sp>
    </p:spTree>
    <p:extLst>
      <p:ext uri="{BB962C8B-B14F-4D97-AF65-F5344CB8AC3E}">
        <p14:creationId xmlns:p14="http://schemas.microsoft.com/office/powerpoint/2010/main" val="894549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DDE014C3-FF45-EBDF-30CD-88C95D9FF58F}"/>
              </a:ext>
            </a:extLst>
          </p:cNvPr>
          <p:cNvSpPr>
            <a:spLocks noGrp="1"/>
          </p:cNvSpPr>
          <p:nvPr>
            <p:ph type="title"/>
          </p:nvPr>
        </p:nvSpPr>
        <p:spPr>
          <a:xfrm>
            <a:off x="640080" y="325369"/>
            <a:ext cx="4368602" cy="1956841"/>
          </a:xfrm>
        </p:spPr>
        <p:txBody>
          <a:bodyPr vert="horz" lIns="91440" tIns="45720" rIns="91440" bIns="45720" rtlCol="0" anchor="b">
            <a:normAutofit/>
          </a:bodyPr>
          <a:lstStyle/>
          <a:p>
            <a:r>
              <a:rPr lang="en-US" sz="4200"/>
              <a:t>Other materials released during fires</a:t>
            </a:r>
          </a:p>
        </p:txBody>
      </p:sp>
      <p:sp>
        <p:nvSpPr>
          <p:cNvPr id="1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7EE8A3B-159E-424A-AE23-6F1080DF2934}"/>
              </a:ext>
            </a:extLst>
          </p:cNvPr>
          <p:cNvSpPr>
            <a:spLocks noGrp="1"/>
          </p:cNvSpPr>
          <p:nvPr>
            <p:ph sz="half" idx="1"/>
          </p:nvPr>
        </p:nvSpPr>
        <p:spPr>
          <a:xfrm>
            <a:off x="640080" y="2872899"/>
            <a:ext cx="4243589" cy="3320668"/>
          </a:xfrm>
        </p:spPr>
        <p:txBody>
          <a:bodyPr vert="horz" lIns="91440" tIns="45720" rIns="91440" bIns="45720" rtlCol="0">
            <a:normAutofit lnSpcReduction="10000"/>
          </a:bodyPr>
          <a:lstStyle/>
          <a:p>
            <a:r>
              <a:rPr lang="en-US" sz="2000" b="0" i="0" dirty="0">
                <a:effectLst/>
              </a:rPr>
              <a:t>Heavy metals </a:t>
            </a:r>
          </a:p>
          <a:p>
            <a:pPr lvl="1"/>
            <a:r>
              <a:rPr lang="en-US" sz="2000" b="1" dirty="0"/>
              <a:t>Known Carcinogen</a:t>
            </a:r>
            <a:r>
              <a:rPr lang="en-US" sz="2000" dirty="0"/>
              <a:t>: Cadmium</a:t>
            </a:r>
          </a:p>
          <a:p>
            <a:pPr lvl="1"/>
            <a:r>
              <a:rPr lang="en-US" sz="2000" b="1" i="0" dirty="0">
                <a:effectLst/>
              </a:rPr>
              <a:t>Probable Carcinogen</a:t>
            </a:r>
            <a:r>
              <a:rPr lang="en-US" sz="2000" b="0" i="0" dirty="0">
                <a:effectLst/>
              </a:rPr>
              <a:t>: Lead</a:t>
            </a:r>
          </a:p>
          <a:p>
            <a:r>
              <a:rPr lang="en-US" sz="2000" dirty="0"/>
              <a:t>Minerals / fibers</a:t>
            </a:r>
          </a:p>
          <a:p>
            <a:pPr lvl="1"/>
            <a:r>
              <a:rPr lang="en-US" sz="2000" b="1" dirty="0"/>
              <a:t>Known Carcinogen</a:t>
            </a:r>
            <a:r>
              <a:rPr lang="en-US" sz="2000" dirty="0"/>
              <a:t>: Silica and asbestos</a:t>
            </a:r>
          </a:p>
          <a:p>
            <a:r>
              <a:rPr lang="en-US" sz="2000" b="0" i="0" dirty="0">
                <a:effectLst/>
              </a:rPr>
              <a:t>Other flame retardants (brominated, chlorinated, and phosphorylated) </a:t>
            </a:r>
          </a:p>
          <a:p>
            <a:pPr lvl="1"/>
            <a:r>
              <a:rPr lang="en-US" sz="2000" b="1" dirty="0"/>
              <a:t>Probable Carcinogen</a:t>
            </a:r>
            <a:r>
              <a:rPr lang="en-US" sz="2000" dirty="0"/>
              <a:t>: </a:t>
            </a:r>
            <a:r>
              <a:rPr lang="en-US" sz="2000" dirty="0" err="1"/>
              <a:t>Tetrabromobisphenol</a:t>
            </a:r>
            <a:r>
              <a:rPr lang="en-US" sz="2000" dirty="0"/>
              <a:t> A</a:t>
            </a:r>
            <a:endParaRPr lang="en-US" sz="2000" b="0" i="0" dirty="0">
              <a:effectLst/>
            </a:endParaRPr>
          </a:p>
        </p:txBody>
      </p:sp>
      <p:pic>
        <p:nvPicPr>
          <p:cNvPr id="5" name="Picture 4">
            <a:extLst>
              <a:ext uri="{FF2B5EF4-FFF2-40B4-BE49-F238E27FC236}">
                <a16:creationId xmlns:a16="http://schemas.microsoft.com/office/drawing/2014/main" id="{7AFD02E7-E17C-939B-A0C5-65C443D90F3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21997" b="2980"/>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4" name="TextBox 3">
            <a:extLst>
              <a:ext uri="{FF2B5EF4-FFF2-40B4-BE49-F238E27FC236}">
                <a16:creationId xmlns:a16="http://schemas.microsoft.com/office/drawing/2014/main" id="{12CB92DA-DE67-0A45-E1EF-E0BB2269A9DA}"/>
              </a:ext>
            </a:extLst>
          </p:cNvPr>
          <p:cNvSpPr txBox="1"/>
          <p:nvPr/>
        </p:nvSpPr>
        <p:spPr>
          <a:xfrm>
            <a:off x="124178" y="6026993"/>
            <a:ext cx="6096000" cy="830997"/>
          </a:xfrm>
          <a:prstGeom prst="rect">
            <a:avLst/>
          </a:prstGeom>
          <a:noFill/>
        </p:spPr>
        <p:txBody>
          <a:bodyPr wrap="square">
            <a:spAutoFit/>
          </a:bodyPr>
          <a:lstStyle/>
          <a:p>
            <a:r>
              <a:rPr lang="en-US" sz="1200" b="0" i="0" dirty="0">
                <a:solidFill>
                  <a:srgbClr val="212529"/>
                </a:solidFill>
                <a:effectLst/>
                <a:latin typeface="Helvetica Neue"/>
              </a:rPr>
              <a:t>International Agency for Research on Cancer. </a:t>
            </a:r>
            <a:r>
              <a:rPr lang="en-US" sz="1200" b="1" i="1" u="none" strike="noStrike" dirty="0">
                <a:solidFill>
                  <a:srgbClr val="212529"/>
                </a:solidFill>
                <a:effectLst/>
                <a:latin typeface="Helvetica Neue"/>
              </a:rPr>
              <a:t>Agents classified by the IARC monographs, volumes 1–129.</a:t>
            </a:r>
            <a:r>
              <a:rPr lang="en-US" sz="1200" b="0" i="0" dirty="0">
                <a:solidFill>
                  <a:srgbClr val="212529"/>
                </a:solidFill>
                <a:effectLst/>
                <a:latin typeface="Helvetica Neue"/>
              </a:rPr>
              <a:t> [homepage on the internet] Lyon: IARC; [cited 2021 May 19; updated 2021 Mar 26]. Available from: </a:t>
            </a:r>
            <a:r>
              <a:rPr lang="en-US" sz="1200" b="0" i="0" u="none" strike="noStrike" dirty="0">
                <a:solidFill>
                  <a:srgbClr val="1B599B"/>
                </a:solidFill>
                <a:effectLst/>
                <a:latin typeface="Helvetica Neue"/>
                <a:hlinkClick r:id="rId4"/>
              </a:rPr>
              <a:t>http://monographs.iarc.fr/ENG/Classification/index.php</a:t>
            </a:r>
            <a:r>
              <a:rPr lang="en-US" sz="1200" b="0" i="0" dirty="0">
                <a:solidFill>
                  <a:srgbClr val="212529"/>
                </a:solidFill>
                <a:effectLst/>
                <a:latin typeface="Helvetica Neue"/>
              </a:rPr>
              <a:t>.</a:t>
            </a:r>
            <a:endParaRPr lang="en-US" sz="1200" dirty="0"/>
          </a:p>
        </p:txBody>
      </p:sp>
      <p:sp>
        <p:nvSpPr>
          <p:cNvPr id="2" name="TextBox 1">
            <a:extLst>
              <a:ext uri="{FF2B5EF4-FFF2-40B4-BE49-F238E27FC236}">
                <a16:creationId xmlns:a16="http://schemas.microsoft.com/office/drawing/2014/main" id="{DB575C4E-E8B8-BE3E-D634-3597BD831ACB}"/>
              </a:ext>
            </a:extLst>
          </p:cNvPr>
          <p:cNvSpPr txBox="1"/>
          <p:nvPr/>
        </p:nvSpPr>
        <p:spPr>
          <a:xfrm>
            <a:off x="10541619" y="6526740"/>
            <a:ext cx="2319454" cy="369332"/>
          </a:xfrm>
          <a:prstGeom prst="rect">
            <a:avLst/>
          </a:prstGeom>
          <a:noFill/>
        </p:spPr>
        <p:txBody>
          <a:bodyPr wrap="square" rtlCol="0">
            <a:spAutoFit/>
          </a:bodyPr>
          <a:lstStyle/>
          <a:p>
            <a:r>
              <a:rPr lang="en-US" dirty="0"/>
              <a:t>Photo by NIOSH</a:t>
            </a:r>
          </a:p>
        </p:txBody>
      </p:sp>
    </p:spTree>
    <p:extLst>
      <p:ext uri="{BB962C8B-B14F-4D97-AF65-F5344CB8AC3E}">
        <p14:creationId xmlns:p14="http://schemas.microsoft.com/office/powerpoint/2010/main" val="1888107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8">
            <a:extLst>
              <a:ext uri="{FF2B5EF4-FFF2-40B4-BE49-F238E27FC236}">
                <a16:creationId xmlns:a16="http://schemas.microsoft.com/office/drawing/2014/main" id="{56E9B3E6-E277-4D68-BA48-9CB43FFBD6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0">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2" name="Rectangle 11">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4E38BEA-C2C6-5776-6A5B-D23EE4977C7B}"/>
              </a:ext>
            </a:extLst>
          </p:cNvPr>
          <p:cNvSpPr>
            <a:spLocks noGrp="1"/>
          </p:cNvSpPr>
          <p:nvPr>
            <p:ph type="title"/>
          </p:nvPr>
        </p:nvSpPr>
        <p:spPr>
          <a:xfrm>
            <a:off x="1043631" y="809898"/>
            <a:ext cx="10173010" cy="1554480"/>
          </a:xfrm>
        </p:spPr>
        <p:txBody>
          <a:bodyPr anchor="ctr">
            <a:normAutofit/>
          </a:bodyPr>
          <a:lstStyle/>
          <a:p>
            <a:r>
              <a:rPr lang="en-US" sz="4800"/>
              <a:t>Biomarkers of Exposure</a:t>
            </a:r>
          </a:p>
        </p:txBody>
      </p:sp>
      <p:cxnSp>
        <p:nvCxnSpPr>
          <p:cNvPr id="18" name="Straight Connector 17">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graphicFrame>
        <p:nvGraphicFramePr>
          <p:cNvPr id="4" name="Table 4">
            <a:extLst>
              <a:ext uri="{FF2B5EF4-FFF2-40B4-BE49-F238E27FC236}">
                <a16:creationId xmlns:a16="http://schemas.microsoft.com/office/drawing/2014/main" id="{3910A7CC-854A-247A-77EB-34A0FAFBE413}"/>
              </a:ext>
            </a:extLst>
          </p:cNvPr>
          <p:cNvGraphicFramePr>
            <a:graphicFrameLocks noGrp="1"/>
          </p:cNvGraphicFramePr>
          <p:nvPr>
            <p:ph idx="1"/>
            <p:extLst>
              <p:ext uri="{D42A27DB-BD31-4B8C-83A1-F6EECF244321}">
                <p14:modId xmlns:p14="http://schemas.microsoft.com/office/powerpoint/2010/main" val="3100643544"/>
              </p:ext>
            </p:extLst>
          </p:nvPr>
        </p:nvGraphicFramePr>
        <p:xfrm>
          <a:off x="1209263" y="3017519"/>
          <a:ext cx="9769119" cy="3209910"/>
        </p:xfrm>
        <a:graphic>
          <a:graphicData uri="http://schemas.openxmlformats.org/drawingml/2006/table">
            <a:tbl>
              <a:tblPr firstRow="1" bandRow="1">
                <a:tableStyleId>{5C22544A-7EE6-4342-B048-85BDC9FD1C3A}</a:tableStyleId>
              </a:tblPr>
              <a:tblGrid>
                <a:gridCol w="1766163">
                  <a:extLst>
                    <a:ext uri="{9D8B030D-6E8A-4147-A177-3AD203B41FA5}">
                      <a16:colId xmlns:a16="http://schemas.microsoft.com/office/drawing/2014/main" val="2529985454"/>
                    </a:ext>
                  </a:extLst>
                </a:gridCol>
                <a:gridCol w="4017245">
                  <a:extLst>
                    <a:ext uri="{9D8B030D-6E8A-4147-A177-3AD203B41FA5}">
                      <a16:colId xmlns:a16="http://schemas.microsoft.com/office/drawing/2014/main" val="1867183338"/>
                    </a:ext>
                  </a:extLst>
                </a:gridCol>
                <a:gridCol w="3985711">
                  <a:extLst>
                    <a:ext uri="{9D8B030D-6E8A-4147-A177-3AD203B41FA5}">
                      <a16:colId xmlns:a16="http://schemas.microsoft.com/office/drawing/2014/main" val="3960373184"/>
                    </a:ext>
                  </a:extLst>
                </a:gridCol>
              </a:tblGrid>
              <a:tr h="291810">
                <a:tc>
                  <a:txBody>
                    <a:bodyPr/>
                    <a:lstStyle/>
                    <a:p>
                      <a:r>
                        <a:rPr lang="en-US" sz="1300"/>
                        <a:t>Matrix</a:t>
                      </a:r>
                    </a:p>
                  </a:txBody>
                  <a:tcPr marL="66320" marR="66320" marT="33160" marB="33160"/>
                </a:tc>
                <a:tc>
                  <a:txBody>
                    <a:bodyPr/>
                    <a:lstStyle/>
                    <a:p>
                      <a:r>
                        <a:rPr lang="en-US" sz="1300"/>
                        <a:t>Chemical Group</a:t>
                      </a:r>
                    </a:p>
                  </a:txBody>
                  <a:tcPr marL="66320" marR="66320" marT="33160" marB="33160"/>
                </a:tc>
                <a:tc>
                  <a:txBody>
                    <a:bodyPr/>
                    <a:lstStyle/>
                    <a:p>
                      <a:r>
                        <a:rPr lang="en-US" sz="1300"/>
                        <a:t>Analyte</a:t>
                      </a:r>
                    </a:p>
                  </a:txBody>
                  <a:tcPr marL="66320" marR="66320" marT="33160" marB="33160"/>
                </a:tc>
                <a:extLst>
                  <a:ext uri="{0D108BD9-81ED-4DB2-BD59-A6C34878D82A}">
                    <a16:rowId xmlns:a16="http://schemas.microsoft.com/office/drawing/2014/main" val="4049055117"/>
                  </a:ext>
                </a:extLst>
              </a:tr>
              <a:tr h="291810">
                <a:tc rowSpan="6">
                  <a:txBody>
                    <a:bodyPr/>
                    <a:lstStyle/>
                    <a:p>
                      <a:r>
                        <a:rPr lang="en-US" sz="1300"/>
                        <a:t>Blood</a:t>
                      </a:r>
                    </a:p>
                  </a:txBody>
                  <a:tcPr marL="66320" marR="66320" marT="33160" marB="33160" anchor="ctr">
                    <a:solidFill>
                      <a:schemeClr val="accent1">
                        <a:lumMod val="40000"/>
                        <a:lumOff val="60000"/>
                      </a:schemeClr>
                    </a:solidFill>
                  </a:tcPr>
                </a:tc>
                <a:tc rowSpan="2">
                  <a:txBody>
                    <a:bodyPr/>
                    <a:lstStyle/>
                    <a:p>
                      <a:r>
                        <a:rPr lang="en-US" sz="1300"/>
                        <a:t>Persistent organic pollutants (POPs)</a:t>
                      </a:r>
                    </a:p>
                  </a:txBody>
                  <a:tcPr marL="66320" marR="66320" marT="33160" marB="33160" anchor="ctr">
                    <a:solidFill>
                      <a:schemeClr val="accent1">
                        <a:lumMod val="40000"/>
                        <a:lumOff val="60000"/>
                      </a:schemeClr>
                    </a:solidFill>
                  </a:tcPr>
                </a:tc>
                <a:tc>
                  <a:txBody>
                    <a:bodyPr/>
                    <a:lstStyle/>
                    <a:p>
                      <a:r>
                        <a:rPr lang="en-US" sz="1300"/>
                        <a:t>Per and Polyfluoroalkyl substances (PFAS)</a:t>
                      </a:r>
                    </a:p>
                  </a:txBody>
                  <a:tcPr marL="66320" marR="66320" marT="33160" marB="33160">
                    <a:solidFill>
                      <a:schemeClr val="accent1">
                        <a:lumMod val="40000"/>
                        <a:lumOff val="60000"/>
                      </a:schemeClr>
                    </a:solidFill>
                  </a:tcPr>
                </a:tc>
                <a:extLst>
                  <a:ext uri="{0D108BD9-81ED-4DB2-BD59-A6C34878D82A}">
                    <a16:rowId xmlns:a16="http://schemas.microsoft.com/office/drawing/2014/main" val="4248273823"/>
                  </a:ext>
                </a:extLst>
              </a:tr>
              <a:tr h="291810">
                <a:tc vMerge="1">
                  <a:txBody>
                    <a:bodyPr/>
                    <a:lstStyle/>
                    <a:p>
                      <a:endParaRPr lang="en-US" dirty="0"/>
                    </a:p>
                  </a:txBody>
                  <a:tcPr/>
                </a:tc>
                <a:tc vMerge="1">
                  <a:txBody>
                    <a:bodyPr/>
                    <a:lstStyle/>
                    <a:p>
                      <a:endParaRPr lang="en-US" dirty="0"/>
                    </a:p>
                  </a:txBody>
                  <a:tcPr/>
                </a:tc>
                <a:tc>
                  <a:txBody>
                    <a:bodyPr/>
                    <a:lstStyle/>
                    <a:p>
                      <a:r>
                        <a:rPr lang="en-US" sz="1300"/>
                        <a:t>Polybrominated</a:t>
                      </a:r>
                      <a:r>
                        <a:rPr lang="en-US" sz="1300" baseline="0"/>
                        <a:t> diphenyl ethers (PBDEs)</a:t>
                      </a:r>
                      <a:endParaRPr lang="en-US" sz="1300"/>
                    </a:p>
                  </a:txBody>
                  <a:tcPr marL="66320" marR="66320" marT="33160" marB="33160">
                    <a:solidFill>
                      <a:schemeClr val="accent1">
                        <a:lumMod val="40000"/>
                        <a:lumOff val="60000"/>
                      </a:schemeClr>
                    </a:solidFill>
                  </a:tcPr>
                </a:tc>
                <a:extLst>
                  <a:ext uri="{0D108BD9-81ED-4DB2-BD59-A6C34878D82A}">
                    <a16:rowId xmlns:a16="http://schemas.microsoft.com/office/drawing/2014/main" val="4005493181"/>
                  </a:ext>
                </a:extLst>
              </a:tr>
              <a:tr h="291810">
                <a:tc vMerge="1">
                  <a:txBody>
                    <a:bodyPr/>
                    <a:lstStyle/>
                    <a:p>
                      <a:endParaRPr lang="en-US" dirty="0"/>
                    </a:p>
                  </a:txBody>
                  <a:tcPr/>
                </a:tc>
                <a:tc rowSpan="4">
                  <a:txBody>
                    <a:bodyPr/>
                    <a:lstStyle/>
                    <a:p>
                      <a:r>
                        <a:rPr lang="en-US" sz="1300"/>
                        <a:t>Metals</a:t>
                      </a:r>
                    </a:p>
                  </a:txBody>
                  <a:tcPr marL="66320" marR="66320" marT="33160" marB="33160" anchor="ctr">
                    <a:solidFill>
                      <a:schemeClr val="accent1">
                        <a:lumMod val="40000"/>
                        <a:lumOff val="60000"/>
                      </a:schemeClr>
                    </a:solidFill>
                  </a:tcPr>
                </a:tc>
                <a:tc>
                  <a:txBody>
                    <a:bodyPr/>
                    <a:lstStyle/>
                    <a:p>
                      <a:r>
                        <a:rPr lang="en-US" sz="1300"/>
                        <a:t>Cadmium</a:t>
                      </a:r>
                    </a:p>
                  </a:txBody>
                  <a:tcPr marL="66320" marR="66320" marT="33160" marB="33160">
                    <a:solidFill>
                      <a:schemeClr val="accent1">
                        <a:lumMod val="40000"/>
                        <a:lumOff val="60000"/>
                      </a:schemeClr>
                    </a:solidFill>
                  </a:tcPr>
                </a:tc>
                <a:extLst>
                  <a:ext uri="{0D108BD9-81ED-4DB2-BD59-A6C34878D82A}">
                    <a16:rowId xmlns:a16="http://schemas.microsoft.com/office/drawing/2014/main" val="2934680864"/>
                  </a:ext>
                </a:extLst>
              </a:tr>
              <a:tr h="291810">
                <a:tc vMerge="1">
                  <a:txBody>
                    <a:bodyPr/>
                    <a:lstStyle/>
                    <a:p>
                      <a:endParaRPr lang="en-US" dirty="0"/>
                    </a:p>
                  </a:txBody>
                  <a:tcPr/>
                </a:tc>
                <a:tc vMerge="1">
                  <a:txBody>
                    <a:bodyPr/>
                    <a:lstStyle/>
                    <a:p>
                      <a:endParaRPr lang="en-US" dirty="0"/>
                    </a:p>
                  </a:txBody>
                  <a:tcPr/>
                </a:tc>
                <a:tc>
                  <a:txBody>
                    <a:bodyPr/>
                    <a:lstStyle/>
                    <a:p>
                      <a:r>
                        <a:rPr lang="en-US" sz="1300"/>
                        <a:t>Lead</a:t>
                      </a:r>
                    </a:p>
                  </a:txBody>
                  <a:tcPr marL="66320" marR="66320" marT="33160" marB="33160">
                    <a:solidFill>
                      <a:schemeClr val="accent1">
                        <a:lumMod val="40000"/>
                        <a:lumOff val="60000"/>
                      </a:schemeClr>
                    </a:solidFill>
                  </a:tcPr>
                </a:tc>
                <a:extLst>
                  <a:ext uri="{0D108BD9-81ED-4DB2-BD59-A6C34878D82A}">
                    <a16:rowId xmlns:a16="http://schemas.microsoft.com/office/drawing/2014/main" val="3133740341"/>
                  </a:ext>
                </a:extLst>
              </a:tr>
              <a:tr h="291810">
                <a:tc vMerge="1">
                  <a:txBody>
                    <a:bodyPr/>
                    <a:lstStyle/>
                    <a:p>
                      <a:endParaRPr lang="en-US" dirty="0"/>
                    </a:p>
                  </a:txBody>
                  <a:tcPr/>
                </a:tc>
                <a:tc vMerge="1">
                  <a:txBody>
                    <a:bodyPr/>
                    <a:lstStyle/>
                    <a:p>
                      <a:endParaRPr lang="en-US" dirty="0"/>
                    </a:p>
                  </a:txBody>
                  <a:tcPr/>
                </a:tc>
                <a:tc>
                  <a:txBody>
                    <a:bodyPr/>
                    <a:lstStyle/>
                    <a:p>
                      <a:r>
                        <a:rPr lang="en-US" sz="1300"/>
                        <a:t>Manganese</a:t>
                      </a:r>
                    </a:p>
                  </a:txBody>
                  <a:tcPr marL="66320" marR="66320" marT="33160" marB="33160">
                    <a:solidFill>
                      <a:schemeClr val="accent1">
                        <a:lumMod val="40000"/>
                        <a:lumOff val="60000"/>
                      </a:schemeClr>
                    </a:solidFill>
                  </a:tcPr>
                </a:tc>
                <a:extLst>
                  <a:ext uri="{0D108BD9-81ED-4DB2-BD59-A6C34878D82A}">
                    <a16:rowId xmlns:a16="http://schemas.microsoft.com/office/drawing/2014/main" val="285363045"/>
                  </a:ext>
                </a:extLst>
              </a:tr>
              <a:tr h="291810">
                <a:tc vMerge="1">
                  <a:txBody>
                    <a:bodyPr/>
                    <a:lstStyle/>
                    <a:p>
                      <a:endParaRPr lang="en-US" dirty="0"/>
                    </a:p>
                  </a:txBody>
                  <a:tcPr/>
                </a:tc>
                <a:tc vMerge="1">
                  <a:txBody>
                    <a:bodyPr/>
                    <a:lstStyle/>
                    <a:p>
                      <a:endParaRPr lang="en-US" dirty="0"/>
                    </a:p>
                  </a:txBody>
                  <a:tcPr/>
                </a:tc>
                <a:tc>
                  <a:txBody>
                    <a:bodyPr/>
                    <a:lstStyle/>
                    <a:p>
                      <a:r>
                        <a:rPr lang="en-US" sz="1300"/>
                        <a:t>Selenium</a:t>
                      </a:r>
                    </a:p>
                  </a:txBody>
                  <a:tcPr marL="66320" marR="66320" marT="33160" marB="33160">
                    <a:solidFill>
                      <a:schemeClr val="accent1">
                        <a:lumMod val="40000"/>
                        <a:lumOff val="60000"/>
                      </a:schemeClr>
                    </a:solidFill>
                  </a:tcPr>
                </a:tc>
                <a:extLst>
                  <a:ext uri="{0D108BD9-81ED-4DB2-BD59-A6C34878D82A}">
                    <a16:rowId xmlns:a16="http://schemas.microsoft.com/office/drawing/2014/main" val="3366412333"/>
                  </a:ext>
                </a:extLst>
              </a:tr>
              <a:tr h="291810">
                <a:tc rowSpan="4">
                  <a:txBody>
                    <a:bodyPr/>
                    <a:lstStyle/>
                    <a:p>
                      <a:r>
                        <a:rPr lang="en-US" sz="1300"/>
                        <a:t>Urine</a:t>
                      </a:r>
                    </a:p>
                  </a:txBody>
                  <a:tcPr marL="66320" marR="66320" marT="33160" marB="33160" anchor="ctr">
                    <a:solidFill>
                      <a:schemeClr val="accent1">
                        <a:lumMod val="40000"/>
                        <a:lumOff val="60000"/>
                      </a:schemeClr>
                    </a:solidFill>
                  </a:tcPr>
                </a:tc>
                <a:tc>
                  <a:txBody>
                    <a:bodyPr/>
                    <a:lstStyle/>
                    <a:p>
                      <a:r>
                        <a:rPr lang="en-US" sz="1300" dirty="0"/>
                        <a:t>Organophosphate esters (OPEs)</a:t>
                      </a:r>
                    </a:p>
                  </a:txBody>
                  <a:tcPr marL="66320" marR="66320" marT="33160" marB="33160">
                    <a:solidFill>
                      <a:schemeClr val="accent1">
                        <a:lumMod val="40000"/>
                        <a:lumOff val="60000"/>
                      </a:schemeClr>
                    </a:solidFill>
                  </a:tcPr>
                </a:tc>
                <a:tc>
                  <a:txBody>
                    <a:bodyPr/>
                    <a:lstStyle/>
                    <a:p>
                      <a:r>
                        <a:rPr lang="en-US" sz="1300" dirty="0"/>
                        <a:t>Diphenyl phosphate and others</a:t>
                      </a:r>
                    </a:p>
                  </a:txBody>
                  <a:tcPr marL="66320" marR="66320" marT="33160" marB="33160">
                    <a:solidFill>
                      <a:schemeClr val="accent1">
                        <a:lumMod val="40000"/>
                        <a:lumOff val="60000"/>
                      </a:schemeClr>
                    </a:solidFill>
                  </a:tcPr>
                </a:tc>
                <a:extLst>
                  <a:ext uri="{0D108BD9-81ED-4DB2-BD59-A6C34878D82A}">
                    <a16:rowId xmlns:a16="http://schemas.microsoft.com/office/drawing/2014/main" val="3157185386"/>
                  </a:ext>
                </a:extLst>
              </a:tr>
              <a:tr h="291810">
                <a:tc vMerge="1">
                  <a:txBody>
                    <a:bodyPr/>
                    <a:lstStyle/>
                    <a:p>
                      <a:endParaRPr lang="en-US" dirty="0"/>
                    </a:p>
                  </a:txBody>
                  <a:tcPr/>
                </a:tc>
                <a:tc rowSpan="3">
                  <a:txBody>
                    <a:bodyPr/>
                    <a:lstStyle/>
                    <a:p>
                      <a:r>
                        <a:rPr lang="en-US" sz="1300" dirty="0"/>
                        <a:t>Metals</a:t>
                      </a:r>
                    </a:p>
                  </a:txBody>
                  <a:tcPr marL="66320" marR="66320" marT="33160" marB="33160" anchor="ctr">
                    <a:solidFill>
                      <a:schemeClr val="accent1">
                        <a:lumMod val="40000"/>
                        <a:lumOff val="60000"/>
                      </a:schemeClr>
                    </a:solidFill>
                  </a:tcPr>
                </a:tc>
                <a:tc>
                  <a:txBody>
                    <a:bodyPr/>
                    <a:lstStyle/>
                    <a:p>
                      <a:r>
                        <a:rPr lang="en-US" sz="1300"/>
                        <a:t>Chromium</a:t>
                      </a:r>
                    </a:p>
                  </a:txBody>
                  <a:tcPr marL="66320" marR="66320" marT="33160" marB="33160">
                    <a:solidFill>
                      <a:schemeClr val="accent1">
                        <a:lumMod val="40000"/>
                        <a:lumOff val="60000"/>
                      </a:schemeClr>
                    </a:solidFill>
                  </a:tcPr>
                </a:tc>
                <a:extLst>
                  <a:ext uri="{0D108BD9-81ED-4DB2-BD59-A6C34878D82A}">
                    <a16:rowId xmlns:a16="http://schemas.microsoft.com/office/drawing/2014/main" val="2038248685"/>
                  </a:ext>
                </a:extLst>
              </a:tr>
              <a:tr h="291810">
                <a:tc vMerge="1">
                  <a:txBody>
                    <a:bodyPr/>
                    <a:lstStyle/>
                    <a:p>
                      <a:endParaRPr lang="en-US" dirty="0"/>
                    </a:p>
                  </a:txBody>
                  <a:tcPr/>
                </a:tc>
                <a:tc vMerge="1">
                  <a:txBody>
                    <a:bodyPr/>
                    <a:lstStyle/>
                    <a:p>
                      <a:endParaRPr lang="en-US" dirty="0"/>
                    </a:p>
                  </a:txBody>
                  <a:tcPr/>
                </a:tc>
                <a:tc>
                  <a:txBody>
                    <a:bodyPr/>
                    <a:lstStyle/>
                    <a:p>
                      <a:r>
                        <a:rPr lang="en-US" sz="1300"/>
                        <a:t>Arsenic</a:t>
                      </a:r>
                    </a:p>
                  </a:txBody>
                  <a:tcPr marL="66320" marR="66320" marT="33160" marB="33160">
                    <a:solidFill>
                      <a:schemeClr val="accent1">
                        <a:lumMod val="40000"/>
                        <a:lumOff val="60000"/>
                      </a:schemeClr>
                    </a:solidFill>
                  </a:tcPr>
                </a:tc>
                <a:extLst>
                  <a:ext uri="{0D108BD9-81ED-4DB2-BD59-A6C34878D82A}">
                    <a16:rowId xmlns:a16="http://schemas.microsoft.com/office/drawing/2014/main" val="1226908237"/>
                  </a:ext>
                </a:extLst>
              </a:tr>
              <a:tr h="291810">
                <a:tc vMerge="1">
                  <a:txBody>
                    <a:bodyPr/>
                    <a:lstStyle/>
                    <a:p>
                      <a:endParaRPr lang="en-US" dirty="0"/>
                    </a:p>
                  </a:txBody>
                  <a:tcPr/>
                </a:tc>
                <a:tc vMerge="1">
                  <a:txBody>
                    <a:bodyPr/>
                    <a:lstStyle/>
                    <a:p>
                      <a:endParaRPr lang="en-US" dirty="0"/>
                    </a:p>
                  </a:txBody>
                  <a:tcPr/>
                </a:tc>
                <a:tc>
                  <a:txBody>
                    <a:bodyPr/>
                    <a:lstStyle/>
                    <a:p>
                      <a:r>
                        <a:rPr lang="en-US" sz="1300" dirty="0"/>
                        <a:t>Nickel</a:t>
                      </a:r>
                    </a:p>
                  </a:txBody>
                  <a:tcPr marL="66320" marR="66320" marT="33160" marB="33160">
                    <a:solidFill>
                      <a:schemeClr val="accent1">
                        <a:lumMod val="40000"/>
                        <a:lumOff val="60000"/>
                      </a:schemeClr>
                    </a:solidFill>
                  </a:tcPr>
                </a:tc>
                <a:extLst>
                  <a:ext uri="{0D108BD9-81ED-4DB2-BD59-A6C34878D82A}">
                    <a16:rowId xmlns:a16="http://schemas.microsoft.com/office/drawing/2014/main" val="1941586749"/>
                  </a:ext>
                </a:extLst>
              </a:tr>
            </a:tbl>
          </a:graphicData>
        </a:graphic>
      </p:graphicFrame>
    </p:spTree>
    <p:extLst>
      <p:ext uri="{BB962C8B-B14F-4D97-AF65-F5344CB8AC3E}">
        <p14:creationId xmlns:p14="http://schemas.microsoft.com/office/powerpoint/2010/main" val="35251725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FA69AAE0-49D5-4C8B-8BA2-55898C00E0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couple of men sitting at a table with boxes and a white board&#10;&#10;Description automatically generated with low confidence">
            <a:extLst>
              <a:ext uri="{FF2B5EF4-FFF2-40B4-BE49-F238E27FC236}">
                <a16:creationId xmlns:a16="http://schemas.microsoft.com/office/drawing/2014/main" id="{37A44B4A-4FDC-A0DE-CAB4-507AA312F1A6}"/>
              </a:ext>
            </a:extLst>
          </p:cNvPr>
          <p:cNvPicPr>
            <a:picLocks noChangeAspect="1"/>
          </p:cNvPicPr>
          <p:nvPr/>
        </p:nvPicPr>
        <p:blipFill rotWithShape="1">
          <a:blip r:embed="rId3">
            <a:extLst>
              <a:ext uri="{28A0092B-C50C-407E-A947-70E740481C1C}">
                <a14:useLocalDpi xmlns:a14="http://schemas.microsoft.com/office/drawing/2010/main" val="0"/>
              </a:ext>
            </a:extLst>
          </a:blip>
          <a:srcRect l="16595" r="1005"/>
          <a:stretch/>
        </p:blipFill>
        <p:spPr>
          <a:xfrm>
            <a:off x="-4" y="-4"/>
            <a:ext cx="7534640" cy="6857984"/>
          </a:xfrm>
          <a:custGeom>
            <a:avLst/>
            <a:gdLst/>
            <a:ahLst/>
            <a:cxnLst/>
            <a:rect l="l" t="t" r="r" b="b"/>
            <a:pathLst>
              <a:path w="7534640" h="6857984">
                <a:moveTo>
                  <a:pt x="0" y="0"/>
                </a:moveTo>
                <a:lnTo>
                  <a:pt x="7534640" y="0"/>
                </a:lnTo>
                <a:lnTo>
                  <a:pt x="7534640" y="3832811"/>
                </a:lnTo>
                <a:lnTo>
                  <a:pt x="7344853" y="3826712"/>
                </a:lnTo>
                <a:cubicBezTo>
                  <a:pt x="7344853" y="3826712"/>
                  <a:pt x="7341511" y="3826712"/>
                  <a:pt x="7341511" y="3826712"/>
                </a:cubicBezTo>
                <a:cubicBezTo>
                  <a:pt x="7274667" y="3823370"/>
                  <a:pt x="7211169" y="3823370"/>
                  <a:pt x="7144324" y="3820027"/>
                </a:cubicBezTo>
                <a:cubicBezTo>
                  <a:pt x="6913719" y="3820027"/>
                  <a:pt x="6683113" y="3820027"/>
                  <a:pt x="6455848" y="3820027"/>
                </a:cubicBezTo>
                <a:cubicBezTo>
                  <a:pt x="6231926" y="3910265"/>
                  <a:pt x="5987951" y="3833396"/>
                  <a:pt x="5767372" y="3903581"/>
                </a:cubicBezTo>
                <a:cubicBezTo>
                  <a:pt x="5533423" y="3900239"/>
                  <a:pt x="5312845" y="3970423"/>
                  <a:pt x="5082238" y="4000503"/>
                </a:cubicBezTo>
                <a:cubicBezTo>
                  <a:pt x="4908446" y="4013871"/>
                  <a:pt x="4731314" y="3997160"/>
                  <a:pt x="4570892" y="4067345"/>
                </a:cubicBezTo>
                <a:cubicBezTo>
                  <a:pt x="4447233" y="4124161"/>
                  <a:pt x="4350312" y="4197688"/>
                  <a:pt x="4483996" y="4348083"/>
                </a:cubicBezTo>
                <a:cubicBezTo>
                  <a:pt x="4644419" y="4344742"/>
                  <a:pt x="4627708" y="4598742"/>
                  <a:pt x="4788129" y="4561979"/>
                </a:cubicBezTo>
                <a:cubicBezTo>
                  <a:pt x="4754709" y="4678954"/>
                  <a:pt x="4641076" y="4618795"/>
                  <a:pt x="4600971" y="4705690"/>
                </a:cubicBezTo>
                <a:cubicBezTo>
                  <a:pt x="4684524" y="4779217"/>
                  <a:pt x="4844945" y="4725744"/>
                  <a:pt x="4871683" y="4879480"/>
                </a:cubicBezTo>
                <a:cubicBezTo>
                  <a:pt x="4838262" y="5039902"/>
                  <a:pt x="4945210" y="5019849"/>
                  <a:pt x="5032105" y="5029876"/>
                </a:cubicBezTo>
                <a:cubicBezTo>
                  <a:pt x="5239317" y="5049930"/>
                  <a:pt x="5439843" y="5063297"/>
                  <a:pt x="5643713" y="5096719"/>
                </a:cubicBezTo>
                <a:cubicBezTo>
                  <a:pt x="5693844" y="5106745"/>
                  <a:pt x="5810819" y="5083350"/>
                  <a:pt x="5800794" y="5186956"/>
                </a:cubicBezTo>
                <a:cubicBezTo>
                  <a:pt x="5790767" y="5270508"/>
                  <a:pt x="5700529" y="5240431"/>
                  <a:pt x="5643713" y="5243772"/>
                </a:cubicBezTo>
                <a:cubicBezTo>
                  <a:pt x="5329553" y="5283879"/>
                  <a:pt x="5012052" y="5220378"/>
                  <a:pt x="4701235" y="5223719"/>
                </a:cubicBezTo>
                <a:cubicBezTo>
                  <a:pt x="4664472" y="5223719"/>
                  <a:pt x="4657787" y="5334009"/>
                  <a:pt x="4577576" y="5297246"/>
                </a:cubicBezTo>
                <a:cubicBezTo>
                  <a:pt x="4788129" y="5397510"/>
                  <a:pt x="5767372" y="5424248"/>
                  <a:pt x="6094900" y="5477721"/>
                </a:cubicBezTo>
                <a:cubicBezTo>
                  <a:pt x="5754004" y="5858724"/>
                  <a:pt x="5429817" y="5628117"/>
                  <a:pt x="5159105" y="5842012"/>
                </a:cubicBezTo>
                <a:cubicBezTo>
                  <a:pt x="5159105" y="5842012"/>
                  <a:pt x="5212580" y="5842012"/>
                  <a:pt x="5443187" y="5912197"/>
                </a:cubicBezTo>
                <a:cubicBezTo>
                  <a:pt x="5627002" y="5969012"/>
                  <a:pt x="5536765" y="6049223"/>
                  <a:pt x="6001321" y="6202962"/>
                </a:cubicBezTo>
                <a:cubicBezTo>
                  <a:pt x="5824188" y="6253093"/>
                  <a:pt x="5593581" y="6156172"/>
                  <a:pt x="5506685" y="6416857"/>
                </a:cubicBezTo>
                <a:cubicBezTo>
                  <a:pt x="5643713" y="6463648"/>
                  <a:pt x="5807477" y="6420200"/>
                  <a:pt x="5904398" y="6543858"/>
                </a:cubicBezTo>
                <a:cubicBezTo>
                  <a:pt x="5934478" y="6580622"/>
                  <a:pt x="5964557" y="6604017"/>
                  <a:pt x="6001321" y="6624068"/>
                </a:cubicBezTo>
                <a:cubicBezTo>
                  <a:pt x="5984612" y="6630754"/>
                  <a:pt x="5964557" y="6637437"/>
                  <a:pt x="5951188" y="6644121"/>
                </a:cubicBezTo>
                <a:cubicBezTo>
                  <a:pt x="5977925" y="6667518"/>
                  <a:pt x="6663060" y="6794517"/>
                  <a:pt x="6836850" y="6797860"/>
                </a:cubicBezTo>
                <a:cubicBezTo>
                  <a:pt x="6761652" y="6822926"/>
                  <a:pt x="6636845" y="6844075"/>
                  <a:pt x="6553814" y="6856412"/>
                </a:cubicBezTo>
                <a:lnTo>
                  <a:pt x="6542822" y="6857984"/>
                </a:lnTo>
                <a:lnTo>
                  <a:pt x="0" y="6857984"/>
                </a:lnTo>
                <a:close/>
              </a:path>
            </a:pathLst>
          </a:custGeom>
        </p:spPr>
      </p:pic>
      <p:sp>
        <p:nvSpPr>
          <p:cNvPr id="2" name="Title 1">
            <a:extLst>
              <a:ext uri="{FF2B5EF4-FFF2-40B4-BE49-F238E27FC236}">
                <a16:creationId xmlns:a16="http://schemas.microsoft.com/office/drawing/2014/main" id="{42255875-015E-14B8-B451-6D4F83C22FFC}"/>
              </a:ext>
            </a:extLst>
          </p:cNvPr>
          <p:cNvSpPr>
            <a:spLocks noGrp="1"/>
          </p:cNvSpPr>
          <p:nvPr>
            <p:ph type="title"/>
          </p:nvPr>
        </p:nvSpPr>
        <p:spPr>
          <a:xfrm>
            <a:off x="6343650" y="3962400"/>
            <a:ext cx="5505814" cy="1690409"/>
          </a:xfrm>
        </p:spPr>
        <p:txBody>
          <a:bodyPr vert="horz" lIns="91440" tIns="45720" rIns="91440" bIns="45720" rtlCol="0" anchor="b">
            <a:normAutofit/>
          </a:bodyPr>
          <a:lstStyle/>
          <a:p>
            <a:r>
              <a:rPr lang="en-US" kern="1200">
                <a:solidFill>
                  <a:schemeClr val="tx1"/>
                </a:solidFill>
                <a:latin typeface="+mj-lt"/>
                <a:ea typeface="+mj-ea"/>
                <a:cs typeface="+mj-cs"/>
              </a:rPr>
              <a:t>Informed Consent and Questionnaires</a:t>
            </a:r>
          </a:p>
        </p:txBody>
      </p:sp>
      <p:pic>
        <p:nvPicPr>
          <p:cNvPr id="5" name="Content Placeholder 4" descr="A group of people in a room&#10;&#10;Description automatically generated with medium confidence">
            <a:extLst>
              <a:ext uri="{FF2B5EF4-FFF2-40B4-BE49-F238E27FC236}">
                <a16:creationId xmlns:a16="http://schemas.microsoft.com/office/drawing/2014/main" id="{CF4C249B-DD9B-DC7B-7287-584DC3384E24}"/>
              </a:ext>
            </a:extLst>
          </p:cNvPr>
          <p:cNvPicPr>
            <a:picLocks noGrp="1" noChangeAspect="1"/>
          </p:cNvPicPr>
          <p:nvPr>
            <p:ph idx="1"/>
          </p:nvPr>
        </p:nvPicPr>
        <p:blipFill rotWithShape="1">
          <a:blip r:embed="rId4">
            <a:extLst>
              <a:ext uri="{28A0092B-C50C-407E-A947-70E740481C1C}">
                <a14:useLocalDpi xmlns:a14="http://schemas.microsoft.com/office/drawing/2010/main" val="0"/>
              </a:ext>
            </a:extLst>
          </a:blip>
          <a:srcRect l="6134" r="6075" b="-1"/>
          <a:stretch/>
        </p:blipFill>
        <p:spPr>
          <a:xfrm>
            <a:off x="7653541" y="6"/>
            <a:ext cx="4538463" cy="3877247"/>
          </a:xfrm>
          <a:custGeom>
            <a:avLst/>
            <a:gdLst/>
            <a:ahLst/>
            <a:cxnLst/>
            <a:rect l="l" t="t" r="r" b="b"/>
            <a:pathLst>
              <a:path w="4538463" h="3877247">
                <a:moveTo>
                  <a:pt x="0" y="0"/>
                </a:moveTo>
                <a:lnTo>
                  <a:pt x="4538463" y="0"/>
                </a:lnTo>
                <a:lnTo>
                  <a:pt x="4538463" y="3437173"/>
                </a:lnTo>
                <a:lnTo>
                  <a:pt x="4530710" y="3429000"/>
                </a:lnTo>
                <a:cubicBezTo>
                  <a:pt x="4370289" y="3495842"/>
                  <a:pt x="4239946" y="3686344"/>
                  <a:pt x="4056129" y="3636211"/>
                </a:cubicBezTo>
                <a:cubicBezTo>
                  <a:pt x="3872313" y="3589422"/>
                  <a:pt x="3788760" y="3830055"/>
                  <a:pt x="3618310" y="3756528"/>
                </a:cubicBezTo>
                <a:cubicBezTo>
                  <a:pt x="3394389" y="3823371"/>
                  <a:pt x="3163783" y="3823371"/>
                  <a:pt x="2933176" y="3810002"/>
                </a:cubicBezTo>
                <a:cubicBezTo>
                  <a:pt x="2702570" y="3840081"/>
                  <a:pt x="2471962" y="3873503"/>
                  <a:pt x="2238015" y="3850107"/>
                </a:cubicBezTo>
                <a:cubicBezTo>
                  <a:pt x="2007408" y="3870161"/>
                  <a:pt x="1783486" y="3883529"/>
                  <a:pt x="1552880" y="3863476"/>
                </a:cubicBezTo>
                <a:cubicBezTo>
                  <a:pt x="1322274" y="3886870"/>
                  <a:pt x="1091667" y="3876844"/>
                  <a:pt x="864402" y="3860134"/>
                </a:cubicBezTo>
                <a:cubicBezTo>
                  <a:pt x="757455" y="3860134"/>
                  <a:pt x="653849" y="3856792"/>
                  <a:pt x="546902" y="3856792"/>
                </a:cubicBezTo>
                <a:cubicBezTo>
                  <a:pt x="404861" y="3850108"/>
                  <a:pt x="262821" y="3845095"/>
                  <a:pt x="120363" y="3840499"/>
                </a:cubicBezTo>
                <a:lnTo>
                  <a:pt x="0" y="3836632"/>
                </a:lnTo>
                <a:close/>
              </a:path>
            </a:pathLst>
          </a:custGeom>
        </p:spPr>
      </p:pic>
      <p:sp>
        <p:nvSpPr>
          <p:cNvPr id="3" name="TextBox 2">
            <a:extLst>
              <a:ext uri="{FF2B5EF4-FFF2-40B4-BE49-F238E27FC236}">
                <a16:creationId xmlns:a16="http://schemas.microsoft.com/office/drawing/2014/main" id="{C0BBC551-4B18-E758-7A03-55F5468DE874}"/>
              </a:ext>
            </a:extLst>
          </p:cNvPr>
          <p:cNvSpPr txBox="1"/>
          <p:nvPr/>
        </p:nvSpPr>
        <p:spPr>
          <a:xfrm>
            <a:off x="0" y="6488668"/>
            <a:ext cx="2319454" cy="369332"/>
          </a:xfrm>
          <a:prstGeom prst="rect">
            <a:avLst/>
          </a:prstGeom>
          <a:noFill/>
        </p:spPr>
        <p:txBody>
          <a:bodyPr wrap="square" rtlCol="0">
            <a:spAutoFit/>
          </a:bodyPr>
          <a:lstStyle/>
          <a:p>
            <a:r>
              <a:rPr lang="en-US" dirty="0">
                <a:solidFill>
                  <a:schemeClr val="bg1"/>
                </a:solidFill>
              </a:rPr>
              <a:t>Photos by NIOSH</a:t>
            </a:r>
          </a:p>
        </p:txBody>
      </p:sp>
    </p:spTree>
    <p:extLst>
      <p:ext uri="{BB962C8B-B14F-4D97-AF65-F5344CB8AC3E}">
        <p14:creationId xmlns:p14="http://schemas.microsoft.com/office/powerpoint/2010/main" val="23373166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88" name="Rectangle 3087">
            <a:extLst>
              <a:ext uri="{FF2B5EF4-FFF2-40B4-BE49-F238E27FC236}">
                <a16:creationId xmlns:a16="http://schemas.microsoft.com/office/drawing/2014/main" id="{ADA216DF-C268-4A25-A2DC-51E15F5500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75517CA-CC34-4CD8-8437-C2A57173D822}"/>
              </a:ext>
            </a:extLst>
          </p:cNvPr>
          <p:cNvSpPr>
            <a:spLocks noGrp="1"/>
          </p:cNvSpPr>
          <p:nvPr>
            <p:ph type="title"/>
          </p:nvPr>
        </p:nvSpPr>
        <p:spPr>
          <a:xfrm>
            <a:off x="638881" y="4474080"/>
            <a:ext cx="10909640" cy="1065836"/>
          </a:xfrm>
        </p:spPr>
        <p:txBody>
          <a:bodyPr vert="horz" lIns="91440" tIns="45720" rIns="91440" bIns="45720" rtlCol="0" anchor="ctr">
            <a:normAutofit/>
          </a:bodyPr>
          <a:lstStyle/>
          <a:p>
            <a:pPr algn="ctr"/>
            <a:r>
              <a:rPr lang="en-US" sz="6600"/>
              <a:t>Collecting Samples</a:t>
            </a:r>
          </a:p>
        </p:txBody>
      </p:sp>
      <p:pic>
        <p:nvPicPr>
          <p:cNvPr id="6" name="Content Placeholder 5" descr="A picture containing indoor, person, standing, ceiling&#10;&#10;Description automatically generated">
            <a:extLst>
              <a:ext uri="{FF2B5EF4-FFF2-40B4-BE49-F238E27FC236}">
                <a16:creationId xmlns:a16="http://schemas.microsoft.com/office/drawing/2014/main" id="{52A0A605-835F-B289-D027-A374954C5918}"/>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b="109"/>
          <a:stretch/>
        </p:blipFill>
        <p:spPr>
          <a:xfrm>
            <a:off x="646408" y="164592"/>
            <a:ext cx="3068871" cy="4087368"/>
          </a:xfrm>
          <a:prstGeom prst="rect">
            <a:avLst/>
          </a:prstGeom>
        </p:spPr>
      </p:pic>
      <p:pic>
        <p:nvPicPr>
          <p:cNvPr id="4" name="Picture 3">
            <a:extLst>
              <a:ext uri="{FF2B5EF4-FFF2-40B4-BE49-F238E27FC236}">
                <a16:creationId xmlns:a16="http://schemas.microsoft.com/office/drawing/2014/main" id="{5DC1546F-E919-2589-BBC6-E8DBDE136A76}"/>
              </a:ext>
            </a:extLst>
          </p:cNvPr>
          <p:cNvPicPr>
            <a:picLocks noChangeAspect="1"/>
          </p:cNvPicPr>
          <p:nvPr/>
        </p:nvPicPr>
        <p:blipFill rotWithShape="1">
          <a:blip r:embed="rId4"/>
          <a:srcRect t="101"/>
          <a:stretch/>
        </p:blipFill>
        <p:spPr>
          <a:xfrm>
            <a:off x="4569308" y="164592"/>
            <a:ext cx="3068624" cy="4087368"/>
          </a:xfrm>
          <a:prstGeom prst="rect">
            <a:avLst/>
          </a:prstGeom>
        </p:spPr>
      </p:pic>
      <p:pic>
        <p:nvPicPr>
          <p:cNvPr id="3074" name="Picture 2">
            <a:extLst>
              <a:ext uri="{FF2B5EF4-FFF2-40B4-BE49-F238E27FC236}">
                <a16:creationId xmlns:a16="http://schemas.microsoft.com/office/drawing/2014/main" id="{79F85105-ABC7-2D25-75BD-0935034DD1B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5113" r="28230"/>
          <a:stretch/>
        </p:blipFill>
        <p:spPr bwMode="auto">
          <a:xfrm>
            <a:off x="8482542" y="164592"/>
            <a:ext cx="3087707" cy="408736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90" name="sketch line">
            <a:extLst>
              <a:ext uri="{FF2B5EF4-FFF2-40B4-BE49-F238E27FC236}">
                <a16:creationId xmlns:a16="http://schemas.microsoft.com/office/drawing/2014/main" id="{DE127D07-37F2-4FE3-9F47-F0CD6740D5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89376" y="5634765"/>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E8276A50-5B3C-4F9A-5C8E-055D9430FA5D}"/>
              </a:ext>
            </a:extLst>
          </p:cNvPr>
          <p:cNvSpPr txBox="1"/>
          <p:nvPr/>
        </p:nvSpPr>
        <p:spPr>
          <a:xfrm>
            <a:off x="10026395" y="6351427"/>
            <a:ext cx="2319454" cy="369332"/>
          </a:xfrm>
          <a:prstGeom prst="rect">
            <a:avLst/>
          </a:prstGeom>
          <a:noFill/>
        </p:spPr>
        <p:txBody>
          <a:bodyPr wrap="square" rtlCol="0">
            <a:spAutoFit/>
          </a:bodyPr>
          <a:lstStyle/>
          <a:p>
            <a:r>
              <a:rPr lang="en-US" dirty="0"/>
              <a:t>Photos by NIOSH</a:t>
            </a:r>
          </a:p>
        </p:txBody>
      </p:sp>
    </p:spTree>
    <p:extLst>
      <p:ext uri="{BB962C8B-B14F-4D97-AF65-F5344CB8AC3E}">
        <p14:creationId xmlns:p14="http://schemas.microsoft.com/office/powerpoint/2010/main" val="42471785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3" name="Rectangle 4102">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a:extLst>
              <a:ext uri="{FF2B5EF4-FFF2-40B4-BE49-F238E27FC236}">
                <a16:creationId xmlns:a16="http://schemas.microsoft.com/office/drawing/2014/main" id="{1E34FBFF-6976-4EBD-7C25-E59A37A7F1B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877" r="7762" b="1"/>
          <a:stretch/>
        </p:blipFill>
        <p:spPr bwMode="auto">
          <a:xfrm>
            <a:off x="1" y="10"/>
            <a:ext cx="9669642" cy="685799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5" name="Rectangle 4104">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D6A7471-42F1-66FE-5D4F-29B5618E34AB}"/>
              </a:ext>
            </a:extLst>
          </p:cNvPr>
          <p:cNvSpPr>
            <a:spLocks noGrp="1"/>
          </p:cNvSpPr>
          <p:nvPr>
            <p:ph type="title"/>
          </p:nvPr>
        </p:nvSpPr>
        <p:spPr>
          <a:xfrm>
            <a:off x="7531610" y="365125"/>
            <a:ext cx="3822189" cy="1899912"/>
          </a:xfrm>
        </p:spPr>
        <p:txBody>
          <a:bodyPr>
            <a:normAutofit/>
          </a:bodyPr>
          <a:lstStyle/>
          <a:p>
            <a:r>
              <a:rPr lang="en-US" sz="4000"/>
              <a:t>Special considerations</a:t>
            </a:r>
          </a:p>
        </p:txBody>
      </p:sp>
      <p:sp>
        <p:nvSpPr>
          <p:cNvPr id="3" name="Content Placeholder 2">
            <a:extLst>
              <a:ext uri="{FF2B5EF4-FFF2-40B4-BE49-F238E27FC236}">
                <a16:creationId xmlns:a16="http://schemas.microsoft.com/office/drawing/2014/main" id="{5B397D7F-1271-AD5A-806C-CE9AB4EAA247}"/>
              </a:ext>
            </a:extLst>
          </p:cNvPr>
          <p:cNvSpPr>
            <a:spLocks noGrp="1"/>
          </p:cNvSpPr>
          <p:nvPr>
            <p:ph idx="1"/>
          </p:nvPr>
        </p:nvSpPr>
        <p:spPr>
          <a:xfrm>
            <a:off x="7531610" y="2434201"/>
            <a:ext cx="3822189" cy="3742762"/>
          </a:xfrm>
        </p:spPr>
        <p:txBody>
          <a:bodyPr>
            <a:normAutofit/>
          </a:bodyPr>
          <a:lstStyle/>
          <a:p>
            <a:r>
              <a:rPr lang="en-US" sz="2000" dirty="0"/>
              <a:t>Trauma-informed participation</a:t>
            </a:r>
          </a:p>
          <a:p>
            <a:pPr lvl="1"/>
            <a:r>
              <a:rPr lang="en-US" sz="2000" dirty="0"/>
              <a:t>PTSD</a:t>
            </a:r>
          </a:p>
          <a:p>
            <a:r>
              <a:rPr lang="en-US" sz="2000" dirty="0"/>
              <a:t>Logistics</a:t>
            </a:r>
          </a:p>
          <a:p>
            <a:pPr lvl="1"/>
            <a:r>
              <a:rPr lang="en-US" sz="2000" dirty="0"/>
              <a:t>Island </a:t>
            </a:r>
          </a:p>
          <a:p>
            <a:pPr lvl="1"/>
            <a:r>
              <a:rPr lang="en-US" sz="2000" dirty="0"/>
              <a:t>Lodging</a:t>
            </a:r>
          </a:p>
          <a:p>
            <a:pPr lvl="1"/>
            <a:r>
              <a:rPr lang="en-US" sz="2000" dirty="0"/>
              <a:t>Limited supplies</a:t>
            </a:r>
          </a:p>
          <a:p>
            <a:pPr lvl="1"/>
            <a:r>
              <a:rPr lang="en-US" sz="2000" dirty="0"/>
              <a:t>Timeline</a:t>
            </a:r>
          </a:p>
          <a:p>
            <a:r>
              <a:rPr lang="en-US" sz="2000" dirty="0"/>
              <a:t>Rapidly evolving</a:t>
            </a:r>
          </a:p>
          <a:p>
            <a:r>
              <a:rPr lang="en-US" sz="2000" dirty="0"/>
              <a:t>Fixed sample size </a:t>
            </a:r>
          </a:p>
          <a:p>
            <a:r>
              <a:rPr lang="en-US" sz="2000" dirty="0"/>
              <a:t>Results pending....</a:t>
            </a:r>
          </a:p>
          <a:p>
            <a:pPr lvl="1"/>
            <a:endParaRPr lang="en-US" sz="2000" dirty="0"/>
          </a:p>
        </p:txBody>
      </p:sp>
      <p:sp>
        <p:nvSpPr>
          <p:cNvPr id="4" name="TextBox 3">
            <a:extLst>
              <a:ext uri="{FF2B5EF4-FFF2-40B4-BE49-F238E27FC236}">
                <a16:creationId xmlns:a16="http://schemas.microsoft.com/office/drawing/2014/main" id="{6D5D3BE2-7746-0037-F132-B664971A284E}"/>
              </a:ext>
            </a:extLst>
          </p:cNvPr>
          <p:cNvSpPr txBox="1"/>
          <p:nvPr/>
        </p:nvSpPr>
        <p:spPr>
          <a:xfrm>
            <a:off x="92926" y="6488668"/>
            <a:ext cx="2319454" cy="369332"/>
          </a:xfrm>
          <a:prstGeom prst="rect">
            <a:avLst/>
          </a:prstGeom>
          <a:noFill/>
        </p:spPr>
        <p:txBody>
          <a:bodyPr wrap="square" rtlCol="0">
            <a:spAutoFit/>
          </a:bodyPr>
          <a:lstStyle/>
          <a:p>
            <a:r>
              <a:rPr lang="en-US" dirty="0">
                <a:solidFill>
                  <a:schemeClr val="bg1"/>
                </a:solidFill>
              </a:rPr>
              <a:t>Photo by NIOSH</a:t>
            </a:r>
          </a:p>
        </p:txBody>
      </p:sp>
    </p:spTree>
    <p:extLst>
      <p:ext uri="{BB962C8B-B14F-4D97-AF65-F5344CB8AC3E}">
        <p14:creationId xmlns:p14="http://schemas.microsoft.com/office/powerpoint/2010/main" val="35297778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F9290D5C-8039-CB1B-5DE0-F13432D1CA09}"/>
              </a:ext>
            </a:extLst>
          </p:cNvPr>
          <p:cNvPicPr>
            <a:picLocks noGrp="1" noChangeAspect="1" noChangeArrowheads="1"/>
          </p:cNvPicPr>
          <p:nvPr>
            <p:ph idx="1"/>
          </p:nvPr>
        </p:nvPicPr>
        <p:blipFill rotWithShape="1">
          <a:blip r:embed="rId3">
            <a:alphaModFix amt="50000"/>
            <a:extLst>
              <a:ext uri="{28A0092B-C50C-407E-A947-70E740481C1C}">
                <a14:useLocalDpi xmlns:a14="http://schemas.microsoft.com/office/drawing/2010/main" val="0"/>
              </a:ext>
            </a:extLst>
          </a:blip>
          <a:srcRect b="25000"/>
          <a:stretch/>
        </p:blipFill>
        <p:spPr bwMode="auto">
          <a:xfrm>
            <a:off x="20" y="1"/>
            <a:ext cx="12191980" cy="685799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BF826190-7A6F-8337-BC10-DABF3A83A739}"/>
              </a:ext>
            </a:extLst>
          </p:cNvPr>
          <p:cNvSpPr>
            <a:spLocks noGrp="1"/>
          </p:cNvSpPr>
          <p:nvPr>
            <p:ph type="title"/>
          </p:nvPr>
        </p:nvSpPr>
        <p:spPr>
          <a:xfrm>
            <a:off x="1524000" y="3957481"/>
            <a:ext cx="9144000" cy="2900518"/>
          </a:xfrm>
        </p:spPr>
        <p:txBody>
          <a:bodyPr vert="horz" lIns="91440" tIns="45720" rIns="91440" bIns="45720" rtlCol="0" anchor="b">
            <a:normAutofit/>
          </a:bodyPr>
          <a:lstStyle/>
          <a:p>
            <a:pPr algn="ctr"/>
            <a:r>
              <a:rPr lang="en-US" sz="6000" dirty="0">
                <a:solidFill>
                  <a:srgbClr val="FFFFFF"/>
                </a:solidFill>
              </a:rPr>
              <a:t>Fire debris cleanup after the California Wildfires</a:t>
            </a:r>
          </a:p>
        </p:txBody>
      </p:sp>
      <p:sp>
        <p:nvSpPr>
          <p:cNvPr id="3" name="TextBox 2">
            <a:extLst>
              <a:ext uri="{FF2B5EF4-FFF2-40B4-BE49-F238E27FC236}">
                <a16:creationId xmlns:a16="http://schemas.microsoft.com/office/drawing/2014/main" id="{A32E9C89-5105-85C5-A8CA-D40B68870767}"/>
              </a:ext>
            </a:extLst>
          </p:cNvPr>
          <p:cNvSpPr txBox="1"/>
          <p:nvPr/>
        </p:nvSpPr>
        <p:spPr>
          <a:xfrm>
            <a:off x="10374351" y="6488667"/>
            <a:ext cx="2319454" cy="369332"/>
          </a:xfrm>
          <a:prstGeom prst="rect">
            <a:avLst/>
          </a:prstGeom>
          <a:noFill/>
        </p:spPr>
        <p:txBody>
          <a:bodyPr wrap="square" rtlCol="0">
            <a:spAutoFit/>
          </a:bodyPr>
          <a:lstStyle/>
          <a:p>
            <a:r>
              <a:rPr lang="en-US" dirty="0">
                <a:solidFill>
                  <a:schemeClr val="bg1"/>
                </a:solidFill>
              </a:rPr>
              <a:t>Photo by NIOSH</a:t>
            </a:r>
          </a:p>
        </p:txBody>
      </p:sp>
    </p:spTree>
    <p:extLst>
      <p:ext uri="{BB962C8B-B14F-4D97-AF65-F5344CB8AC3E}">
        <p14:creationId xmlns:p14="http://schemas.microsoft.com/office/powerpoint/2010/main" val="492406570"/>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6" name="Rectangle 2055">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AE99D75-5709-885D-8ACD-48279E212817}"/>
              </a:ext>
            </a:extLst>
          </p:cNvPr>
          <p:cNvSpPr>
            <a:spLocks noGrp="1"/>
          </p:cNvSpPr>
          <p:nvPr>
            <p:ph type="title"/>
          </p:nvPr>
        </p:nvSpPr>
        <p:spPr>
          <a:xfrm>
            <a:off x="640080" y="325369"/>
            <a:ext cx="4368602" cy="1956841"/>
          </a:xfrm>
        </p:spPr>
        <p:txBody>
          <a:bodyPr anchor="b">
            <a:normAutofit/>
          </a:bodyPr>
          <a:lstStyle/>
          <a:p>
            <a:r>
              <a:rPr lang="en-US" sz="4200" dirty="0"/>
              <a:t>California Wildfire Debris Cleanup</a:t>
            </a:r>
          </a:p>
        </p:txBody>
      </p:sp>
      <p:sp>
        <p:nvSpPr>
          <p:cNvPr id="2058"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AF6761D-A30D-A332-B8CE-35BD0F379E71}"/>
              </a:ext>
            </a:extLst>
          </p:cNvPr>
          <p:cNvSpPr>
            <a:spLocks noGrp="1"/>
          </p:cNvSpPr>
          <p:nvPr>
            <p:ph idx="1"/>
          </p:nvPr>
        </p:nvSpPr>
        <p:spPr>
          <a:xfrm>
            <a:off x="640080" y="2872899"/>
            <a:ext cx="4243589" cy="3320668"/>
          </a:xfrm>
        </p:spPr>
        <p:txBody>
          <a:bodyPr>
            <a:normAutofit/>
          </a:bodyPr>
          <a:lstStyle/>
          <a:p>
            <a:r>
              <a:rPr lang="en-US" sz="1700" dirty="0"/>
              <a:t>Carr Fire—Shasta and Trinity County California</a:t>
            </a:r>
          </a:p>
          <a:p>
            <a:r>
              <a:rPr lang="en-US" sz="1700" dirty="0"/>
              <a:t>6</a:t>
            </a:r>
            <a:r>
              <a:rPr lang="en-US" sz="1700" baseline="30000" dirty="0"/>
              <a:t>th</a:t>
            </a:r>
            <a:r>
              <a:rPr lang="en-US" sz="1700" dirty="0"/>
              <a:t> most destructive in California History</a:t>
            </a:r>
          </a:p>
          <a:p>
            <a:pPr lvl="1"/>
            <a:r>
              <a:rPr lang="en-US" sz="1700" dirty="0"/>
              <a:t>229,651 acres burned</a:t>
            </a:r>
          </a:p>
          <a:p>
            <a:pPr lvl="1"/>
            <a:r>
              <a:rPr lang="en-US" sz="1700" dirty="0"/>
              <a:t>1,079 residences destroyed</a:t>
            </a:r>
          </a:p>
          <a:p>
            <a:pPr lvl="1"/>
            <a:r>
              <a:rPr lang="en-US" sz="1700" dirty="0"/>
              <a:t>22 commercial buildings</a:t>
            </a:r>
          </a:p>
          <a:p>
            <a:pPr lvl="1"/>
            <a:r>
              <a:rPr lang="en-US" sz="1700" dirty="0"/>
              <a:t>503 outbuildings</a:t>
            </a:r>
          </a:p>
          <a:p>
            <a:r>
              <a:rPr lang="en-US" sz="1700" dirty="0"/>
              <a:t>Fully contained August 30, 2018</a:t>
            </a:r>
          </a:p>
          <a:p>
            <a:r>
              <a:rPr lang="en-US" sz="1700" dirty="0"/>
              <a:t>Hazardous materials need to be removed to protect the public and the environment</a:t>
            </a:r>
          </a:p>
        </p:txBody>
      </p:sp>
      <p:pic>
        <p:nvPicPr>
          <p:cNvPr id="2051" name="Picture 3">
            <a:extLst>
              <a:ext uri="{FF2B5EF4-FFF2-40B4-BE49-F238E27FC236}">
                <a16:creationId xmlns:a16="http://schemas.microsoft.com/office/drawing/2014/main" id="{9ADAEC92-1FC1-A0BA-308E-1DF4DC6F6B5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044" r="11729"/>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2BC3967D-5A01-8FBB-62BC-6BD43749FE74}"/>
              </a:ext>
            </a:extLst>
          </p:cNvPr>
          <p:cNvSpPr txBox="1"/>
          <p:nvPr/>
        </p:nvSpPr>
        <p:spPr>
          <a:xfrm>
            <a:off x="-67738" y="6347965"/>
            <a:ext cx="6096000" cy="338554"/>
          </a:xfrm>
          <a:prstGeom prst="rect">
            <a:avLst/>
          </a:prstGeom>
          <a:noFill/>
        </p:spPr>
        <p:txBody>
          <a:bodyPr wrap="square">
            <a:spAutoFit/>
          </a:bodyPr>
          <a:lstStyle/>
          <a:p>
            <a:r>
              <a:rPr lang="en-US" sz="1600" dirty="0"/>
              <a:t>Source: https://www.fire.ca.gov/incidents/2018/7/23/carr-fire</a:t>
            </a:r>
          </a:p>
        </p:txBody>
      </p:sp>
      <p:sp>
        <p:nvSpPr>
          <p:cNvPr id="4" name="TextBox 3">
            <a:extLst>
              <a:ext uri="{FF2B5EF4-FFF2-40B4-BE49-F238E27FC236}">
                <a16:creationId xmlns:a16="http://schemas.microsoft.com/office/drawing/2014/main" id="{958FA1FA-EEE9-C88A-C476-48ED4B63F9A9}"/>
              </a:ext>
            </a:extLst>
          </p:cNvPr>
          <p:cNvSpPr txBox="1"/>
          <p:nvPr/>
        </p:nvSpPr>
        <p:spPr>
          <a:xfrm>
            <a:off x="10541619" y="6526740"/>
            <a:ext cx="2319454" cy="369332"/>
          </a:xfrm>
          <a:prstGeom prst="rect">
            <a:avLst/>
          </a:prstGeom>
          <a:noFill/>
        </p:spPr>
        <p:txBody>
          <a:bodyPr wrap="square" rtlCol="0">
            <a:spAutoFit/>
          </a:bodyPr>
          <a:lstStyle/>
          <a:p>
            <a:r>
              <a:rPr lang="en-US" dirty="0">
                <a:solidFill>
                  <a:schemeClr val="bg1"/>
                </a:solidFill>
              </a:rPr>
              <a:t>Photo by NIOSH</a:t>
            </a:r>
          </a:p>
        </p:txBody>
      </p:sp>
    </p:spTree>
    <p:extLst>
      <p:ext uri="{BB962C8B-B14F-4D97-AF65-F5344CB8AC3E}">
        <p14:creationId xmlns:p14="http://schemas.microsoft.com/office/powerpoint/2010/main" val="8356538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B54E2C3A-EC1B-D902-BD32-56D71A860743}"/>
              </a:ext>
            </a:extLst>
          </p:cNvPr>
          <p:cNvPicPr>
            <a:picLocks noChangeAspect="1"/>
          </p:cNvPicPr>
          <p:nvPr/>
        </p:nvPicPr>
        <p:blipFill rotWithShape="1">
          <a:blip r:embed="rId3"/>
          <a:srcRect t="6020"/>
          <a:stretch/>
        </p:blipFill>
        <p:spPr>
          <a:xfrm>
            <a:off x="2522356" y="10"/>
            <a:ext cx="9669642" cy="6857990"/>
          </a:xfrm>
          <a:prstGeom prst="rect">
            <a:avLst/>
          </a:prstGeom>
        </p:spPr>
      </p:pic>
      <p:sp>
        <p:nvSpPr>
          <p:cNvPr id="25"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02F4D3B-93A5-220A-B94F-EE7CC239290B}"/>
              </a:ext>
            </a:extLst>
          </p:cNvPr>
          <p:cNvSpPr>
            <a:spLocks noGrp="1"/>
          </p:cNvSpPr>
          <p:nvPr>
            <p:ph type="title"/>
          </p:nvPr>
        </p:nvSpPr>
        <p:spPr>
          <a:xfrm>
            <a:off x="838200" y="365125"/>
            <a:ext cx="3822189" cy="1899912"/>
          </a:xfrm>
        </p:spPr>
        <p:txBody>
          <a:bodyPr>
            <a:normAutofit/>
          </a:bodyPr>
          <a:lstStyle/>
          <a:p>
            <a:r>
              <a:rPr lang="en-US" sz="3100"/>
              <a:t>Some of the hazardous materials that may be found in fire debris</a:t>
            </a:r>
          </a:p>
        </p:txBody>
      </p:sp>
      <p:sp>
        <p:nvSpPr>
          <p:cNvPr id="3" name="Content Placeholder 2">
            <a:extLst>
              <a:ext uri="{FF2B5EF4-FFF2-40B4-BE49-F238E27FC236}">
                <a16:creationId xmlns:a16="http://schemas.microsoft.com/office/drawing/2014/main" id="{D7470021-ED54-C289-C4B8-C6174A1430EC}"/>
              </a:ext>
            </a:extLst>
          </p:cNvPr>
          <p:cNvSpPr>
            <a:spLocks noGrp="1"/>
          </p:cNvSpPr>
          <p:nvPr>
            <p:ph idx="1"/>
          </p:nvPr>
        </p:nvSpPr>
        <p:spPr>
          <a:xfrm>
            <a:off x="838200" y="2434201"/>
            <a:ext cx="3822189" cy="3742762"/>
          </a:xfrm>
        </p:spPr>
        <p:txBody>
          <a:bodyPr>
            <a:normAutofit/>
          </a:bodyPr>
          <a:lstStyle/>
          <a:p>
            <a:r>
              <a:rPr lang="en-US" sz="2000" dirty="0"/>
              <a:t>Respirable crystalline Silica (RCS)</a:t>
            </a:r>
          </a:p>
          <a:p>
            <a:r>
              <a:rPr lang="en-US" sz="2000" dirty="0"/>
              <a:t>Asbestos</a:t>
            </a:r>
          </a:p>
          <a:p>
            <a:r>
              <a:rPr lang="en-US" sz="2000" dirty="0"/>
              <a:t>Metals</a:t>
            </a:r>
          </a:p>
          <a:p>
            <a:pPr lvl="1"/>
            <a:r>
              <a:rPr lang="en-US" sz="2000" dirty="0"/>
              <a:t>Lead, beryllium, cadmium, lithium, arsenic, mercury, aluminum, etc...</a:t>
            </a:r>
          </a:p>
          <a:p>
            <a:r>
              <a:rPr lang="en-US" sz="2000" dirty="0"/>
              <a:t>Polycyclic aromatic hydrocarbons (PAHs)</a:t>
            </a:r>
          </a:p>
        </p:txBody>
      </p:sp>
      <p:sp>
        <p:nvSpPr>
          <p:cNvPr id="4" name="TextBox 3">
            <a:extLst>
              <a:ext uri="{FF2B5EF4-FFF2-40B4-BE49-F238E27FC236}">
                <a16:creationId xmlns:a16="http://schemas.microsoft.com/office/drawing/2014/main" id="{F2CF76CD-C5DF-28EB-7109-77CDF3A3932D}"/>
              </a:ext>
            </a:extLst>
          </p:cNvPr>
          <p:cNvSpPr txBox="1"/>
          <p:nvPr/>
        </p:nvSpPr>
        <p:spPr>
          <a:xfrm>
            <a:off x="10541619" y="6526740"/>
            <a:ext cx="2319454" cy="369332"/>
          </a:xfrm>
          <a:prstGeom prst="rect">
            <a:avLst/>
          </a:prstGeom>
          <a:noFill/>
        </p:spPr>
        <p:txBody>
          <a:bodyPr wrap="square" rtlCol="0">
            <a:spAutoFit/>
          </a:bodyPr>
          <a:lstStyle/>
          <a:p>
            <a:r>
              <a:rPr lang="en-US" dirty="0">
                <a:solidFill>
                  <a:schemeClr val="bg1"/>
                </a:solidFill>
              </a:rPr>
              <a:t>Photo by NIOSH</a:t>
            </a:r>
          </a:p>
        </p:txBody>
      </p:sp>
    </p:spTree>
    <p:extLst>
      <p:ext uri="{BB962C8B-B14F-4D97-AF65-F5344CB8AC3E}">
        <p14:creationId xmlns:p14="http://schemas.microsoft.com/office/powerpoint/2010/main" val="8781604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DB72279-951A-3B99-69CC-B4492851FBD9}"/>
              </a:ext>
            </a:extLst>
          </p:cNvPr>
          <p:cNvSpPr>
            <a:spLocks noGrp="1"/>
          </p:cNvSpPr>
          <p:nvPr>
            <p:ph type="title"/>
          </p:nvPr>
        </p:nvSpPr>
        <p:spPr>
          <a:xfrm>
            <a:off x="630936" y="639520"/>
            <a:ext cx="3429000" cy="1719072"/>
          </a:xfrm>
        </p:spPr>
        <p:txBody>
          <a:bodyPr anchor="b">
            <a:normAutofit/>
          </a:bodyPr>
          <a:lstStyle/>
          <a:p>
            <a:r>
              <a:rPr lang="en-US" sz="5400"/>
              <a:t>What did we do?</a:t>
            </a:r>
          </a:p>
        </p:txBody>
      </p:sp>
      <p:sp>
        <p:nvSpPr>
          <p:cNvPr id="12"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F60B0D5-5444-AFF5-F7EA-6D73061C53BA}"/>
              </a:ext>
            </a:extLst>
          </p:cNvPr>
          <p:cNvSpPr>
            <a:spLocks noGrp="1"/>
          </p:cNvSpPr>
          <p:nvPr>
            <p:ph idx="1"/>
          </p:nvPr>
        </p:nvSpPr>
        <p:spPr>
          <a:xfrm>
            <a:off x="630936" y="2807208"/>
            <a:ext cx="3429000" cy="3410712"/>
          </a:xfrm>
        </p:spPr>
        <p:txBody>
          <a:bodyPr anchor="t">
            <a:normAutofit lnSpcReduction="10000"/>
          </a:bodyPr>
          <a:lstStyle/>
          <a:p>
            <a:r>
              <a:rPr lang="en-US" sz="2000" dirty="0"/>
              <a:t>Evaluated exposure to RCS, asbestos, metals, and PAHs in air</a:t>
            </a:r>
          </a:p>
          <a:p>
            <a:r>
              <a:rPr lang="en-US" sz="2000" dirty="0"/>
              <a:t>Evaluated exposure to metals and PAHs on the skin</a:t>
            </a:r>
          </a:p>
          <a:p>
            <a:r>
              <a:rPr lang="en-US" sz="2000" dirty="0"/>
              <a:t>Evaluated representative task forces consisting of one task force lead, one equipment operator, and two laborers</a:t>
            </a:r>
          </a:p>
          <a:p>
            <a:r>
              <a:rPr lang="en-US" sz="2000" dirty="0"/>
              <a:t>Taskforce operated by “lots” which took ~ 3 days to clear</a:t>
            </a:r>
          </a:p>
          <a:p>
            <a:endParaRPr lang="en-US" sz="2000" dirty="0"/>
          </a:p>
        </p:txBody>
      </p:sp>
      <p:pic>
        <p:nvPicPr>
          <p:cNvPr id="5" name="Picture 4">
            <a:extLst>
              <a:ext uri="{FF2B5EF4-FFF2-40B4-BE49-F238E27FC236}">
                <a16:creationId xmlns:a16="http://schemas.microsoft.com/office/drawing/2014/main" id="{B45EFB18-C8DB-F46C-A5BC-D81935606063}"/>
              </a:ext>
            </a:extLst>
          </p:cNvPr>
          <p:cNvPicPr>
            <a:picLocks noChangeAspect="1"/>
          </p:cNvPicPr>
          <p:nvPr/>
        </p:nvPicPr>
        <p:blipFill>
          <a:blip r:embed="rId3"/>
          <a:stretch>
            <a:fillRect/>
          </a:stretch>
        </p:blipFill>
        <p:spPr>
          <a:xfrm>
            <a:off x="4654296" y="1582255"/>
            <a:ext cx="6903720" cy="3693490"/>
          </a:xfrm>
          <a:prstGeom prst="rect">
            <a:avLst/>
          </a:prstGeom>
        </p:spPr>
      </p:pic>
    </p:spTree>
    <p:extLst>
      <p:ext uri="{BB962C8B-B14F-4D97-AF65-F5344CB8AC3E}">
        <p14:creationId xmlns:p14="http://schemas.microsoft.com/office/powerpoint/2010/main" val="37897743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81" name="Rectangle 3078">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FE59785-11A4-D82C-A782-54B3A7C5042D}"/>
              </a:ext>
            </a:extLst>
          </p:cNvPr>
          <p:cNvSpPr>
            <a:spLocks noGrp="1"/>
          </p:cNvSpPr>
          <p:nvPr>
            <p:ph type="title"/>
          </p:nvPr>
        </p:nvSpPr>
        <p:spPr>
          <a:xfrm>
            <a:off x="838201" y="365125"/>
            <a:ext cx="5251316" cy="1807305"/>
          </a:xfrm>
        </p:spPr>
        <p:txBody>
          <a:bodyPr>
            <a:normAutofit/>
          </a:bodyPr>
          <a:lstStyle/>
          <a:p>
            <a:r>
              <a:rPr lang="en-US" dirty="0"/>
              <a:t>What did we find?</a:t>
            </a:r>
          </a:p>
        </p:txBody>
      </p:sp>
      <p:sp>
        <p:nvSpPr>
          <p:cNvPr id="3" name="Content Placeholder 2">
            <a:extLst>
              <a:ext uri="{FF2B5EF4-FFF2-40B4-BE49-F238E27FC236}">
                <a16:creationId xmlns:a16="http://schemas.microsoft.com/office/drawing/2014/main" id="{BBAF3ECE-A82A-8301-F64A-ADC0F9414324}"/>
              </a:ext>
            </a:extLst>
          </p:cNvPr>
          <p:cNvSpPr>
            <a:spLocks noGrp="1"/>
          </p:cNvSpPr>
          <p:nvPr>
            <p:ph idx="1"/>
          </p:nvPr>
        </p:nvSpPr>
        <p:spPr>
          <a:xfrm>
            <a:off x="835153" y="1703709"/>
            <a:ext cx="4619621" cy="4936933"/>
          </a:xfrm>
        </p:spPr>
        <p:txBody>
          <a:bodyPr>
            <a:normAutofit/>
          </a:bodyPr>
          <a:lstStyle/>
          <a:p>
            <a:r>
              <a:rPr lang="en-US" sz="1800" dirty="0"/>
              <a:t>RCS</a:t>
            </a:r>
          </a:p>
          <a:p>
            <a:pPr lvl="1"/>
            <a:r>
              <a:rPr lang="en-US" sz="1800" dirty="0"/>
              <a:t>We detected RCS in 73% of the samples</a:t>
            </a:r>
          </a:p>
          <a:p>
            <a:pPr lvl="1"/>
            <a:r>
              <a:rPr lang="en-US" sz="1800" dirty="0"/>
              <a:t>Mean air concentration was 13.2 µg/m</a:t>
            </a:r>
            <a:r>
              <a:rPr lang="en-US" sz="1800" baseline="30000" dirty="0"/>
              <a:t>3</a:t>
            </a:r>
            <a:r>
              <a:rPr lang="en-US" sz="1800" dirty="0"/>
              <a:t> (Range 2.4 to 76 µg/m</a:t>
            </a:r>
            <a:r>
              <a:rPr lang="en-US" sz="1800" baseline="30000" dirty="0"/>
              <a:t>3</a:t>
            </a:r>
            <a:r>
              <a:rPr lang="en-US" sz="1800" dirty="0"/>
              <a:t>)</a:t>
            </a:r>
          </a:p>
          <a:p>
            <a:pPr lvl="1"/>
            <a:r>
              <a:rPr lang="en-US" sz="1800" dirty="0"/>
              <a:t>2 of the 7 skid steer operators had airborne exposures above the OSHA Action Level of 25 µg/m</a:t>
            </a:r>
            <a:r>
              <a:rPr lang="en-US" sz="1800" baseline="30000" dirty="0"/>
              <a:t>3</a:t>
            </a:r>
          </a:p>
          <a:p>
            <a:pPr lvl="1"/>
            <a:r>
              <a:rPr lang="en-US" sz="1800" dirty="0"/>
              <a:t>One of the 7 was also above the OSHA PEL and NIOSH REL of 50 µg/m</a:t>
            </a:r>
            <a:r>
              <a:rPr lang="en-US" sz="1800" baseline="30000" dirty="0"/>
              <a:t>3</a:t>
            </a:r>
            <a:endParaRPr lang="en-US" sz="1800" dirty="0"/>
          </a:p>
          <a:p>
            <a:r>
              <a:rPr lang="en-US" sz="1800" dirty="0"/>
              <a:t>Asbestos Fibers</a:t>
            </a:r>
          </a:p>
          <a:p>
            <a:pPr lvl="1"/>
            <a:r>
              <a:rPr lang="en-US" sz="1800" dirty="0"/>
              <a:t>All air samples were below the applicable OELs (0.01 f/cc)</a:t>
            </a:r>
          </a:p>
          <a:p>
            <a:pPr lvl="1"/>
            <a:r>
              <a:rPr lang="en-US" sz="1800" dirty="0"/>
              <a:t>Likely due to asbestos abatement of destroyed homes prior to debris cleanup</a:t>
            </a:r>
          </a:p>
        </p:txBody>
      </p:sp>
      <p:pic>
        <p:nvPicPr>
          <p:cNvPr id="3074" name="Picture 2" descr="Respirable Crystalline Silica Compliance: Insight Industrial Hygiene ...">
            <a:extLst>
              <a:ext uri="{FF2B5EF4-FFF2-40B4-BE49-F238E27FC236}">
                <a16:creationId xmlns:a16="http://schemas.microsoft.com/office/drawing/2014/main" id="{F5859DB5-9FD6-F601-2D91-8504A06A6BE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066" r="38681" b="2"/>
          <a:stretch/>
        </p:blipFill>
        <p:spPr bwMode="auto">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571D99FE-3ED2-7D2F-B524-8741DF88CA6A}"/>
              </a:ext>
            </a:extLst>
          </p:cNvPr>
          <p:cNvSpPr txBox="1"/>
          <p:nvPr/>
        </p:nvSpPr>
        <p:spPr>
          <a:xfrm>
            <a:off x="176980" y="6242855"/>
            <a:ext cx="12151669" cy="646331"/>
          </a:xfrm>
          <a:prstGeom prst="rect">
            <a:avLst/>
          </a:prstGeom>
          <a:noFill/>
        </p:spPr>
        <p:txBody>
          <a:bodyPr wrap="square" rtlCol="0">
            <a:spAutoFit/>
          </a:bodyPr>
          <a:lstStyle/>
          <a:p>
            <a:r>
              <a:rPr lang="en-US" sz="1800" dirty="0"/>
              <a:t>µg/m</a:t>
            </a:r>
            <a:r>
              <a:rPr lang="en-US" sz="1800" baseline="30000" dirty="0"/>
              <a:t>3</a:t>
            </a:r>
            <a:r>
              <a:rPr lang="en-US" sz="1800" dirty="0"/>
              <a:t>  = micrograms per cubic centimeter; </a:t>
            </a:r>
            <a:r>
              <a:rPr lang="en-US" dirty="0"/>
              <a:t>f/cc = fibers per cubic centimeter; PEL = Permissible Exposure Limit; </a:t>
            </a:r>
          </a:p>
          <a:p>
            <a:r>
              <a:rPr lang="en-US" dirty="0"/>
              <a:t>REL = Recommended Exposure Limit </a:t>
            </a:r>
          </a:p>
        </p:txBody>
      </p:sp>
      <p:sp>
        <p:nvSpPr>
          <p:cNvPr id="5" name="TextBox 4">
            <a:extLst>
              <a:ext uri="{FF2B5EF4-FFF2-40B4-BE49-F238E27FC236}">
                <a16:creationId xmlns:a16="http://schemas.microsoft.com/office/drawing/2014/main" id="{129ACC3D-17D7-CFAE-9C71-1659ADB7960D}"/>
              </a:ext>
            </a:extLst>
          </p:cNvPr>
          <p:cNvSpPr txBox="1"/>
          <p:nvPr/>
        </p:nvSpPr>
        <p:spPr>
          <a:xfrm>
            <a:off x="10541619" y="6526740"/>
            <a:ext cx="2319454" cy="369332"/>
          </a:xfrm>
          <a:prstGeom prst="rect">
            <a:avLst/>
          </a:prstGeom>
          <a:noFill/>
        </p:spPr>
        <p:txBody>
          <a:bodyPr wrap="square" rtlCol="0">
            <a:spAutoFit/>
          </a:bodyPr>
          <a:lstStyle/>
          <a:p>
            <a:r>
              <a:rPr lang="en-US" dirty="0">
                <a:solidFill>
                  <a:schemeClr val="bg1"/>
                </a:solidFill>
              </a:rPr>
              <a:t>Photo by NIOSH</a:t>
            </a:r>
          </a:p>
        </p:txBody>
      </p:sp>
    </p:spTree>
    <p:extLst>
      <p:ext uri="{BB962C8B-B14F-4D97-AF65-F5344CB8AC3E}">
        <p14:creationId xmlns:p14="http://schemas.microsoft.com/office/powerpoint/2010/main" val="26860657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FF47CB7-972F-479F-A36D-9E72D26EC8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0D153B68-5844-490D-8E67-F616D6D72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1766176" cy="2061837"/>
          </a:xfrm>
          <a:custGeom>
            <a:avLst/>
            <a:gdLst>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13657 w 10768629"/>
              <a:gd name="connsiteY144" fmla="*/ 1730706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84330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0768629" h="1978172">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0A09A5ED-B0AA-C8B7-F606-D4B5212C3647}"/>
              </a:ext>
            </a:extLst>
          </p:cNvPr>
          <p:cNvSpPr>
            <a:spLocks noGrp="1"/>
          </p:cNvSpPr>
          <p:nvPr>
            <p:ph type="title"/>
          </p:nvPr>
        </p:nvSpPr>
        <p:spPr>
          <a:xfrm>
            <a:off x="1137034" y="609597"/>
            <a:ext cx="9392421" cy="1330841"/>
          </a:xfrm>
        </p:spPr>
        <p:txBody>
          <a:bodyPr>
            <a:normAutofit/>
          </a:bodyPr>
          <a:lstStyle/>
          <a:p>
            <a:r>
              <a:rPr lang="en-US" dirty="0"/>
              <a:t>What did we find?</a:t>
            </a:r>
          </a:p>
        </p:txBody>
      </p:sp>
      <p:sp>
        <p:nvSpPr>
          <p:cNvPr id="3" name="Content Placeholder 2">
            <a:extLst>
              <a:ext uri="{FF2B5EF4-FFF2-40B4-BE49-F238E27FC236}">
                <a16:creationId xmlns:a16="http://schemas.microsoft.com/office/drawing/2014/main" id="{D1EBFDB4-6DD6-AA72-AB1E-6D3BCD75EE25}"/>
              </a:ext>
            </a:extLst>
          </p:cNvPr>
          <p:cNvSpPr>
            <a:spLocks noGrp="1"/>
          </p:cNvSpPr>
          <p:nvPr>
            <p:ph idx="1"/>
          </p:nvPr>
        </p:nvSpPr>
        <p:spPr>
          <a:xfrm>
            <a:off x="1137034" y="2198362"/>
            <a:ext cx="4958966" cy="3917773"/>
          </a:xfrm>
        </p:spPr>
        <p:txBody>
          <a:bodyPr>
            <a:normAutofit/>
          </a:bodyPr>
          <a:lstStyle/>
          <a:p>
            <a:r>
              <a:rPr lang="en-US" sz="2000" dirty="0"/>
              <a:t>Metals</a:t>
            </a:r>
          </a:p>
          <a:p>
            <a:pPr lvl="1"/>
            <a:r>
              <a:rPr lang="en-US" sz="2000" dirty="0"/>
              <a:t>No air samples for metals exceeded applicable OELs</a:t>
            </a:r>
          </a:p>
          <a:p>
            <a:pPr lvl="1"/>
            <a:r>
              <a:rPr lang="en-US" sz="2000" dirty="0"/>
              <a:t>We found metals on employees’ hands at lunch and just before leaving the worksite</a:t>
            </a:r>
          </a:p>
          <a:p>
            <a:r>
              <a:rPr lang="en-US" sz="2000" dirty="0"/>
              <a:t>PAHs</a:t>
            </a:r>
          </a:p>
          <a:p>
            <a:pPr lvl="1"/>
            <a:r>
              <a:rPr lang="en-US" sz="2000" dirty="0"/>
              <a:t>We detected some PAHs in air; all were below applicable OELs</a:t>
            </a:r>
          </a:p>
          <a:p>
            <a:pPr lvl="1"/>
            <a:r>
              <a:rPr lang="en-US" sz="2000" dirty="0"/>
              <a:t>We detected some PAHs on skin wipes</a:t>
            </a:r>
          </a:p>
          <a:p>
            <a:pPr lvl="1"/>
            <a:r>
              <a:rPr lang="en-US" sz="2000" dirty="0"/>
              <a:t>Sun/light exposure could have degraded the PAHs in ash</a:t>
            </a:r>
          </a:p>
          <a:p>
            <a:pPr lvl="1"/>
            <a:endParaRPr lang="en-US" sz="2000" dirty="0"/>
          </a:p>
        </p:txBody>
      </p:sp>
      <p:sp>
        <p:nvSpPr>
          <p:cNvPr id="13" name="Freeform: Shape 12">
            <a:extLst>
              <a:ext uri="{FF2B5EF4-FFF2-40B4-BE49-F238E27FC236}">
                <a16:creationId xmlns:a16="http://schemas.microsoft.com/office/drawing/2014/main" id="{9A0D773F-7A7D-4DBB-9DEA-86BB8B8F4B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381624" y="6209414"/>
            <a:ext cx="6810375" cy="648586"/>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Picture 6">
            <a:extLst>
              <a:ext uri="{FF2B5EF4-FFF2-40B4-BE49-F238E27FC236}">
                <a16:creationId xmlns:a16="http://schemas.microsoft.com/office/drawing/2014/main" id="{71A853F4-DDF2-BF61-834F-D923DE2567A0}"/>
              </a:ext>
            </a:extLst>
          </p:cNvPr>
          <p:cNvPicPr>
            <a:picLocks noChangeAspect="1"/>
          </p:cNvPicPr>
          <p:nvPr/>
        </p:nvPicPr>
        <p:blipFill>
          <a:blip r:embed="rId3"/>
          <a:stretch>
            <a:fillRect/>
          </a:stretch>
        </p:blipFill>
        <p:spPr>
          <a:xfrm>
            <a:off x="6760316" y="1861304"/>
            <a:ext cx="5218772" cy="3331131"/>
          </a:xfrm>
          <a:prstGeom prst="rect">
            <a:avLst/>
          </a:prstGeom>
        </p:spPr>
      </p:pic>
      <p:sp>
        <p:nvSpPr>
          <p:cNvPr id="8" name="TextBox 7">
            <a:extLst>
              <a:ext uri="{FF2B5EF4-FFF2-40B4-BE49-F238E27FC236}">
                <a16:creationId xmlns:a16="http://schemas.microsoft.com/office/drawing/2014/main" id="{7CED8501-0CCE-A1DD-908C-0046F8B05D12}"/>
              </a:ext>
            </a:extLst>
          </p:cNvPr>
          <p:cNvSpPr txBox="1"/>
          <p:nvPr/>
        </p:nvSpPr>
        <p:spPr>
          <a:xfrm>
            <a:off x="10204704" y="1922916"/>
            <a:ext cx="2319454" cy="369332"/>
          </a:xfrm>
          <a:prstGeom prst="rect">
            <a:avLst/>
          </a:prstGeom>
          <a:noFill/>
        </p:spPr>
        <p:txBody>
          <a:bodyPr wrap="square" rtlCol="0">
            <a:spAutoFit/>
          </a:bodyPr>
          <a:lstStyle/>
          <a:p>
            <a:r>
              <a:rPr lang="en-US" dirty="0">
                <a:solidFill>
                  <a:schemeClr val="bg1"/>
                </a:solidFill>
              </a:rPr>
              <a:t>Photo by NIOSH</a:t>
            </a:r>
          </a:p>
        </p:txBody>
      </p:sp>
      <p:sp>
        <p:nvSpPr>
          <p:cNvPr id="10" name="TextBox 9">
            <a:extLst>
              <a:ext uri="{FF2B5EF4-FFF2-40B4-BE49-F238E27FC236}">
                <a16:creationId xmlns:a16="http://schemas.microsoft.com/office/drawing/2014/main" id="{6734B318-FB6C-3B36-86FE-2BA3979B5026}"/>
              </a:ext>
            </a:extLst>
          </p:cNvPr>
          <p:cNvSpPr txBox="1"/>
          <p:nvPr/>
        </p:nvSpPr>
        <p:spPr>
          <a:xfrm>
            <a:off x="6760316" y="5341434"/>
            <a:ext cx="5218772" cy="646331"/>
          </a:xfrm>
          <a:prstGeom prst="rect">
            <a:avLst/>
          </a:prstGeom>
          <a:noFill/>
        </p:spPr>
        <p:txBody>
          <a:bodyPr wrap="square" rtlCol="0">
            <a:spAutoFit/>
          </a:bodyPr>
          <a:lstStyle/>
          <a:p>
            <a:r>
              <a:rPr lang="en-US" dirty="0"/>
              <a:t>Photo of collecting hand wipe samples for heavy metals</a:t>
            </a:r>
          </a:p>
        </p:txBody>
      </p:sp>
    </p:spTree>
    <p:extLst>
      <p:ext uri="{BB962C8B-B14F-4D97-AF65-F5344CB8AC3E}">
        <p14:creationId xmlns:p14="http://schemas.microsoft.com/office/powerpoint/2010/main" val="16312164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3" name="Rectangle 4102">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DDD3A5B-2973-4BCC-E60C-E266F4B41F18}"/>
              </a:ext>
            </a:extLst>
          </p:cNvPr>
          <p:cNvSpPr>
            <a:spLocks noGrp="1"/>
          </p:cNvSpPr>
          <p:nvPr>
            <p:ph type="title"/>
          </p:nvPr>
        </p:nvSpPr>
        <p:spPr>
          <a:xfrm>
            <a:off x="640080" y="325369"/>
            <a:ext cx="4368602" cy="1956841"/>
          </a:xfrm>
        </p:spPr>
        <p:txBody>
          <a:bodyPr anchor="b">
            <a:normAutofit/>
          </a:bodyPr>
          <a:lstStyle/>
          <a:p>
            <a:r>
              <a:rPr lang="en-US" sz="4600"/>
              <a:t>Special Considerations	</a:t>
            </a:r>
          </a:p>
        </p:txBody>
      </p:sp>
      <p:sp>
        <p:nvSpPr>
          <p:cNvPr id="4105"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CB0F82F-594E-27B3-320E-BF9C112B64BF}"/>
              </a:ext>
            </a:extLst>
          </p:cNvPr>
          <p:cNvSpPr>
            <a:spLocks noGrp="1"/>
          </p:cNvSpPr>
          <p:nvPr>
            <p:ph idx="1"/>
          </p:nvPr>
        </p:nvSpPr>
        <p:spPr>
          <a:xfrm>
            <a:off x="640080" y="2872899"/>
            <a:ext cx="4243589" cy="3320668"/>
          </a:xfrm>
        </p:spPr>
        <p:txBody>
          <a:bodyPr>
            <a:normAutofit/>
          </a:bodyPr>
          <a:lstStyle/>
          <a:p>
            <a:r>
              <a:rPr lang="en-US" sz="1500" dirty="0"/>
              <a:t>California has a very clearly described process for debris cleanup and returning the lots to the homeowners </a:t>
            </a:r>
          </a:p>
          <a:p>
            <a:pPr lvl="1"/>
            <a:r>
              <a:rPr lang="en-US" sz="1500" dirty="0"/>
              <a:t>Other states might not have this</a:t>
            </a:r>
          </a:p>
          <a:p>
            <a:r>
              <a:rPr lang="en-US" sz="1500" dirty="0"/>
              <a:t>The “skid-steer” operators were more exposed than the closed-cab excavators because they did not have to in-cab filtration</a:t>
            </a:r>
          </a:p>
          <a:p>
            <a:pPr lvl="1"/>
            <a:r>
              <a:rPr lang="en-US" sz="1500" dirty="0"/>
              <a:t>Not all excavators have in-cab filtration</a:t>
            </a:r>
          </a:p>
          <a:p>
            <a:r>
              <a:rPr lang="en-US" sz="1500" dirty="0"/>
              <a:t>Utilizing wet methods during dusty operations like sawing helped to reduce exposures</a:t>
            </a:r>
          </a:p>
          <a:p>
            <a:pPr lvl="1"/>
            <a:r>
              <a:rPr lang="en-US" sz="1500" dirty="0"/>
              <a:t>In some neighborhoods a spray truck could dampen the rubble which helped to reduce exposures</a:t>
            </a:r>
          </a:p>
        </p:txBody>
      </p:sp>
      <p:pic>
        <p:nvPicPr>
          <p:cNvPr id="4098" name="Picture 2">
            <a:extLst>
              <a:ext uri="{FF2B5EF4-FFF2-40B4-BE49-F238E27FC236}">
                <a16:creationId xmlns:a16="http://schemas.microsoft.com/office/drawing/2014/main" id="{CF1B725D-D426-D361-D4A7-1EF599E9424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6338" r="-1" b="18888"/>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47F61428-59BF-7781-1E82-D91F7F4EE959}"/>
              </a:ext>
            </a:extLst>
          </p:cNvPr>
          <p:cNvSpPr txBox="1"/>
          <p:nvPr/>
        </p:nvSpPr>
        <p:spPr>
          <a:xfrm>
            <a:off x="10541619" y="6526740"/>
            <a:ext cx="2319454" cy="369332"/>
          </a:xfrm>
          <a:prstGeom prst="rect">
            <a:avLst/>
          </a:prstGeom>
          <a:noFill/>
        </p:spPr>
        <p:txBody>
          <a:bodyPr wrap="square" rtlCol="0">
            <a:spAutoFit/>
          </a:bodyPr>
          <a:lstStyle/>
          <a:p>
            <a:r>
              <a:rPr lang="en-US" dirty="0">
                <a:solidFill>
                  <a:schemeClr val="bg1"/>
                </a:solidFill>
              </a:rPr>
              <a:t>Photo by NIOSH</a:t>
            </a:r>
          </a:p>
        </p:txBody>
      </p:sp>
    </p:spTree>
    <p:extLst>
      <p:ext uri="{BB962C8B-B14F-4D97-AF65-F5344CB8AC3E}">
        <p14:creationId xmlns:p14="http://schemas.microsoft.com/office/powerpoint/2010/main" val="21109192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00741-88AA-8AC2-1FA6-56D07E8732B2}"/>
              </a:ext>
            </a:extLst>
          </p:cNvPr>
          <p:cNvSpPr>
            <a:spLocks noGrp="1"/>
          </p:cNvSpPr>
          <p:nvPr>
            <p:ph type="title"/>
          </p:nvPr>
        </p:nvSpPr>
        <p:spPr/>
        <p:txBody>
          <a:bodyPr/>
          <a:lstStyle/>
          <a:p>
            <a:r>
              <a:rPr lang="en-US" dirty="0"/>
              <a:t>Recommendations</a:t>
            </a:r>
          </a:p>
        </p:txBody>
      </p:sp>
      <p:sp>
        <p:nvSpPr>
          <p:cNvPr id="3" name="Content Placeholder 2">
            <a:extLst>
              <a:ext uri="{FF2B5EF4-FFF2-40B4-BE49-F238E27FC236}">
                <a16:creationId xmlns:a16="http://schemas.microsoft.com/office/drawing/2014/main" id="{E24D1206-2D36-41E8-74B7-6E29242156CC}"/>
              </a:ext>
            </a:extLst>
          </p:cNvPr>
          <p:cNvSpPr>
            <a:spLocks noGrp="1"/>
          </p:cNvSpPr>
          <p:nvPr>
            <p:ph idx="1"/>
          </p:nvPr>
        </p:nvSpPr>
        <p:spPr>
          <a:xfrm>
            <a:off x="1483112" y="1825625"/>
            <a:ext cx="9121698" cy="4351338"/>
          </a:xfrm>
        </p:spPr>
        <p:txBody>
          <a:bodyPr>
            <a:normAutofit/>
          </a:bodyPr>
          <a:lstStyle/>
          <a:p>
            <a:r>
              <a:rPr lang="en-US" dirty="0"/>
              <a:t>Reduce employees’ exposures to respirable crystalline silica and educate employees on silica and silicosis </a:t>
            </a:r>
          </a:p>
          <a:p>
            <a:r>
              <a:rPr lang="en-US" dirty="0"/>
              <a:t>Develop a medical monitoring program</a:t>
            </a:r>
          </a:p>
          <a:p>
            <a:r>
              <a:rPr lang="en-US" dirty="0"/>
              <a:t>Reduce the amount of lead and other metals on the employees’ hands and work clothes</a:t>
            </a:r>
          </a:p>
          <a:p>
            <a:r>
              <a:rPr lang="en-US" dirty="0"/>
              <a:t>Require consistent use and enforcement of personal protective equipment and decontamination procedures among all contractors and subcontractors</a:t>
            </a:r>
          </a:p>
        </p:txBody>
      </p:sp>
      <p:pic>
        <p:nvPicPr>
          <p:cNvPr id="5" name="Picture 4">
            <a:extLst>
              <a:ext uri="{FF2B5EF4-FFF2-40B4-BE49-F238E27FC236}">
                <a16:creationId xmlns:a16="http://schemas.microsoft.com/office/drawing/2014/main" id="{BDC2707E-895D-07B5-A287-BEF47AAB28DF}"/>
              </a:ext>
            </a:extLst>
          </p:cNvPr>
          <p:cNvPicPr>
            <a:picLocks noChangeAspect="1"/>
          </p:cNvPicPr>
          <p:nvPr/>
        </p:nvPicPr>
        <p:blipFill>
          <a:blip r:embed="rId3"/>
          <a:stretch>
            <a:fillRect/>
          </a:stretch>
        </p:blipFill>
        <p:spPr>
          <a:xfrm>
            <a:off x="621731" y="1825625"/>
            <a:ext cx="772055" cy="750307"/>
          </a:xfrm>
          <a:prstGeom prst="rect">
            <a:avLst/>
          </a:prstGeom>
        </p:spPr>
      </p:pic>
      <p:pic>
        <p:nvPicPr>
          <p:cNvPr id="1026" name="Picture 2">
            <a:extLst>
              <a:ext uri="{FF2B5EF4-FFF2-40B4-BE49-F238E27FC236}">
                <a16:creationId xmlns:a16="http://schemas.microsoft.com/office/drawing/2014/main" id="{361D1BF4-231A-81D2-06DD-AE0E3609E1D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5518" y="2643400"/>
            <a:ext cx="687388" cy="68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a:extLst>
              <a:ext uri="{FF2B5EF4-FFF2-40B4-BE49-F238E27FC236}">
                <a16:creationId xmlns:a16="http://schemas.microsoft.com/office/drawing/2014/main" id="{09E7AC22-57DD-E0EE-BB2E-7612D4ADB0E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5074" y="3527213"/>
            <a:ext cx="687388" cy="68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D618DB7A-BE14-C2F7-97DE-7F3DBB9B5179}"/>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21731" y="4405450"/>
            <a:ext cx="685800" cy="685800"/>
          </a:xfrm>
          <a:prstGeom prst="rect">
            <a:avLst/>
          </a:prstGeom>
          <a:noFill/>
          <a:ln>
            <a:noFill/>
          </a:ln>
        </p:spPr>
      </p:pic>
      <p:pic>
        <p:nvPicPr>
          <p:cNvPr id="1028" name="Picture 4">
            <a:extLst>
              <a:ext uri="{FF2B5EF4-FFF2-40B4-BE49-F238E27FC236}">
                <a16:creationId xmlns:a16="http://schemas.microsoft.com/office/drawing/2014/main" id="{7CDBC88E-7338-60A7-EB85-0DDBD015D0D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0143" y="5213197"/>
            <a:ext cx="687388" cy="68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93687E27-216B-D70D-F6D7-B5B8051AAD3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21731" y="6022532"/>
            <a:ext cx="685800" cy="685800"/>
          </a:xfrm>
          <a:prstGeom prst="rect">
            <a:avLst/>
          </a:prstGeom>
        </p:spPr>
      </p:pic>
      <p:pic>
        <p:nvPicPr>
          <p:cNvPr id="1029" name="Picture 5">
            <a:extLst>
              <a:ext uri="{FF2B5EF4-FFF2-40B4-BE49-F238E27FC236}">
                <a16:creationId xmlns:a16="http://schemas.microsoft.com/office/drawing/2014/main" id="{E47DA984-9541-D7F5-612C-CDE73E508A4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666412" y="1867365"/>
            <a:ext cx="687388" cy="68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a:extLst>
              <a:ext uri="{FF2B5EF4-FFF2-40B4-BE49-F238E27FC236}">
                <a16:creationId xmlns:a16="http://schemas.microsoft.com/office/drawing/2014/main" id="{F1664658-DDEA-B675-A9F7-F0E72E74967E}"/>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745460" y="2839825"/>
            <a:ext cx="687388" cy="68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a:extLst>
              <a:ext uri="{FF2B5EF4-FFF2-40B4-BE49-F238E27FC236}">
                <a16:creationId xmlns:a16="http://schemas.microsoft.com/office/drawing/2014/main" id="{74D9EDA1-ADFA-1A26-F4AE-3EF81F81B78D}"/>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0666412" y="3725226"/>
            <a:ext cx="685800" cy="685800"/>
          </a:xfrm>
          <a:prstGeom prst="rect">
            <a:avLst/>
          </a:prstGeom>
        </p:spPr>
      </p:pic>
      <p:pic>
        <p:nvPicPr>
          <p:cNvPr id="1031" name="Picture 7">
            <a:extLst>
              <a:ext uri="{FF2B5EF4-FFF2-40B4-BE49-F238E27FC236}">
                <a16:creationId xmlns:a16="http://schemas.microsoft.com/office/drawing/2014/main" id="{38493447-5331-3030-1076-D7C936A5D384}"/>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0725016" y="4525809"/>
            <a:ext cx="687388" cy="68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a:extLst>
              <a:ext uri="{FF2B5EF4-FFF2-40B4-BE49-F238E27FC236}">
                <a16:creationId xmlns:a16="http://schemas.microsoft.com/office/drawing/2014/main" id="{8A1017EE-8175-44E3-E1EB-6A6F7882CB62}"/>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0758199" y="5336732"/>
            <a:ext cx="685800" cy="685800"/>
          </a:xfrm>
          <a:prstGeom prst="rect">
            <a:avLst/>
          </a:prstGeom>
        </p:spPr>
      </p:pic>
      <p:pic>
        <p:nvPicPr>
          <p:cNvPr id="1032" name="Picture 8">
            <a:extLst>
              <a:ext uri="{FF2B5EF4-FFF2-40B4-BE49-F238E27FC236}">
                <a16:creationId xmlns:a16="http://schemas.microsoft.com/office/drawing/2014/main" id="{7AE11D10-C010-3EA5-A338-E3185FBA32E1}"/>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0780391" y="6022532"/>
            <a:ext cx="687388" cy="68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63347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Wooden blocks with question marks">
            <a:extLst>
              <a:ext uri="{FF2B5EF4-FFF2-40B4-BE49-F238E27FC236}">
                <a16:creationId xmlns:a16="http://schemas.microsoft.com/office/drawing/2014/main" id="{CDF25EC8-4194-2085-892D-F9F7025C322E}"/>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2148" b="3582"/>
          <a:stretch/>
        </p:blipFill>
        <p:spPr>
          <a:xfrm>
            <a:off x="20" y="10"/>
            <a:ext cx="12191980" cy="6857990"/>
          </a:xfrm>
          <a:prstGeom prst="rect">
            <a:avLst/>
          </a:prstGeom>
        </p:spPr>
      </p:pic>
      <p:sp>
        <p:nvSpPr>
          <p:cNvPr id="10" name="Rectangle 9">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CE877C1-C6C5-6B47-9332-1D681A7903F5}"/>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600">
                <a:solidFill>
                  <a:schemeClr val="tx1">
                    <a:lumMod val="85000"/>
                    <a:lumOff val="15000"/>
                  </a:schemeClr>
                </a:solidFill>
              </a:rPr>
              <a:t>Questions?</a:t>
            </a:r>
          </a:p>
        </p:txBody>
      </p:sp>
      <p:cxnSp>
        <p:nvCxnSpPr>
          <p:cNvPr id="12" name="Straight Connector 11">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916748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49505" y="382012"/>
            <a:ext cx="8382000" cy="3046988"/>
          </a:xfrm>
          <a:prstGeom prst="rect">
            <a:avLst/>
          </a:prstGeom>
          <a:noFill/>
        </p:spPr>
        <p:txBody>
          <a:bodyPr wrap="square" rtlCol="0">
            <a:spAutoFit/>
          </a:bodyPr>
          <a:lstStyle/>
          <a:p>
            <a:r>
              <a:rPr lang="en-US" sz="3200" dirty="0">
                <a:solidFill>
                  <a:srgbClr val="5F5F5F"/>
                </a:solidFill>
                <a:latin typeface="Calibri" panose="020F0502020204030204" pitchFamily="34" charset="0"/>
              </a:rPr>
              <a:t>Thank you!</a:t>
            </a:r>
          </a:p>
          <a:p>
            <a:endParaRPr lang="en-US" sz="3200" dirty="0">
              <a:solidFill>
                <a:srgbClr val="5F5F5F"/>
              </a:solidFill>
              <a:latin typeface="Calibri" panose="020F0502020204030204" pitchFamily="34" charset="0"/>
            </a:endParaRPr>
          </a:p>
          <a:p>
            <a:r>
              <a:rPr lang="en-US" sz="3200" dirty="0">
                <a:solidFill>
                  <a:srgbClr val="5F5F5F"/>
                </a:solidFill>
                <a:latin typeface="Calibri" panose="020F0502020204030204" pitchFamily="34" charset="0"/>
              </a:rPr>
              <a:t>Contact information: </a:t>
            </a:r>
          </a:p>
          <a:p>
            <a:r>
              <a:rPr lang="en-US" sz="3200" dirty="0">
                <a:solidFill>
                  <a:srgbClr val="5F5F5F"/>
                </a:solidFill>
                <a:latin typeface="Calibri" panose="020F0502020204030204" pitchFamily="34" charset="0"/>
              </a:rPr>
              <a:t>Catherine Beaucham</a:t>
            </a:r>
          </a:p>
          <a:p>
            <a:r>
              <a:rPr lang="en-US" sz="3200" dirty="0">
                <a:solidFill>
                  <a:srgbClr val="5F5F5F"/>
                </a:solidFill>
                <a:latin typeface="Calibri" panose="020F0502020204030204" pitchFamily="34" charset="0"/>
                <a:hlinkClick r:id="rId3"/>
              </a:rPr>
              <a:t>htn9@cdc.gov</a:t>
            </a:r>
            <a:endParaRPr lang="en-US" sz="3200" dirty="0">
              <a:solidFill>
                <a:srgbClr val="5F5F5F"/>
              </a:solidFill>
              <a:latin typeface="Calibri" panose="020F0502020204030204" pitchFamily="34" charset="0"/>
            </a:endParaRPr>
          </a:p>
          <a:p>
            <a:r>
              <a:rPr lang="en-US" sz="3200" dirty="0">
                <a:solidFill>
                  <a:srgbClr val="5F5F5F"/>
                </a:solidFill>
                <a:latin typeface="Calibri" panose="020F0502020204030204" pitchFamily="34" charset="0"/>
              </a:rPr>
              <a:t>(513) 841-4259</a:t>
            </a:r>
          </a:p>
        </p:txBody>
      </p:sp>
      <p:pic>
        <p:nvPicPr>
          <p:cNvPr id="4" name="Picture 3">
            <a:extLst>
              <a:ext uri="{FF2B5EF4-FFF2-40B4-BE49-F238E27FC236}">
                <a16:creationId xmlns:a16="http://schemas.microsoft.com/office/drawing/2014/main" id="{5CCC1BCB-BFAC-EB25-A925-56F0ECC372C2}"/>
              </a:ext>
            </a:extLst>
          </p:cNvPr>
          <p:cNvPicPr>
            <a:picLocks noChangeAspect="1"/>
          </p:cNvPicPr>
          <p:nvPr/>
        </p:nvPicPr>
        <p:blipFill>
          <a:blip r:embed="rId4"/>
          <a:stretch>
            <a:fillRect/>
          </a:stretch>
        </p:blipFill>
        <p:spPr>
          <a:xfrm>
            <a:off x="7785583" y="191387"/>
            <a:ext cx="3068466" cy="3965943"/>
          </a:xfrm>
          <a:prstGeom prst="rect">
            <a:avLst/>
          </a:prstGeom>
        </p:spPr>
      </p:pic>
      <p:sp>
        <p:nvSpPr>
          <p:cNvPr id="8" name="TextBox 7">
            <a:extLst>
              <a:ext uri="{FF2B5EF4-FFF2-40B4-BE49-F238E27FC236}">
                <a16:creationId xmlns:a16="http://schemas.microsoft.com/office/drawing/2014/main" id="{8A1AB921-C72F-FCAC-E26A-8E336F2D11B8}"/>
              </a:ext>
            </a:extLst>
          </p:cNvPr>
          <p:cNvSpPr txBox="1"/>
          <p:nvPr/>
        </p:nvSpPr>
        <p:spPr>
          <a:xfrm>
            <a:off x="5544133" y="4326196"/>
            <a:ext cx="6574744" cy="646331"/>
          </a:xfrm>
          <a:prstGeom prst="rect">
            <a:avLst/>
          </a:prstGeom>
          <a:noFill/>
        </p:spPr>
        <p:txBody>
          <a:bodyPr wrap="square">
            <a:spAutoFit/>
          </a:bodyPr>
          <a:lstStyle/>
          <a:p>
            <a:r>
              <a:rPr lang="en-US" dirty="0">
                <a:hlinkClick r:id="rId5"/>
              </a:rPr>
              <a:t>https://www.cdc.gov/niosh/hhe/reports/pdfs/2018-0094-3355</a:t>
            </a:r>
            <a:r>
              <a:rPr lang="en-US">
                <a:hlinkClick r:id="rId5"/>
              </a:rPr>
              <a:t>.pdf</a:t>
            </a:r>
            <a:endParaRPr lang="en-US"/>
          </a:p>
          <a:p>
            <a:endParaRPr lang="en-US" dirty="0"/>
          </a:p>
        </p:txBody>
      </p:sp>
      <p:pic>
        <p:nvPicPr>
          <p:cNvPr id="10" name="Picture 9">
            <a:extLst>
              <a:ext uri="{FF2B5EF4-FFF2-40B4-BE49-F238E27FC236}">
                <a16:creationId xmlns:a16="http://schemas.microsoft.com/office/drawing/2014/main" id="{0F8A9646-7195-4EE3-19F0-01F7E35D1A85}"/>
              </a:ext>
            </a:extLst>
          </p:cNvPr>
          <p:cNvPicPr>
            <a:picLocks noChangeAspect="1"/>
          </p:cNvPicPr>
          <p:nvPr/>
        </p:nvPicPr>
        <p:blipFill>
          <a:blip r:embed="rId6"/>
          <a:stretch>
            <a:fillRect/>
          </a:stretch>
        </p:blipFill>
        <p:spPr>
          <a:xfrm>
            <a:off x="5272530" y="476471"/>
            <a:ext cx="1838325" cy="2228850"/>
          </a:xfrm>
          <a:prstGeom prst="rect">
            <a:avLst/>
          </a:prstGeom>
        </p:spPr>
      </p:pic>
    </p:spTree>
    <p:extLst>
      <p:ext uri="{BB962C8B-B14F-4D97-AF65-F5344CB8AC3E}">
        <p14:creationId xmlns:p14="http://schemas.microsoft.com/office/powerpoint/2010/main" val="2051453504"/>
      </p:ext>
    </p:extLst>
  </p:cSld>
  <p:clrMapOvr>
    <a:masterClrMapping/>
  </p:clrMapOvr>
  <p:transition>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1868</TotalTime>
  <Words>2758</Words>
  <Application>Microsoft Office PowerPoint</Application>
  <PresentationFormat>Widescreen</PresentationFormat>
  <Paragraphs>238</Paragraphs>
  <Slides>20</Slides>
  <Notes>16</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20</vt:i4>
      </vt:variant>
    </vt:vector>
  </HeadingPairs>
  <TitlesOfParts>
    <vt:vector size="30" baseType="lpstr">
      <vt:lpstr>Arial</vt:lpstr>
      <vt:lpstr>Calibri</vt:lpstr>
      <vt:lpstr>Calibri Light</vt:lpstr>
      <vt:lpstr>Franklin Gothic Demi</vt:lpstr>
      <vt:lpstr>Franklin Gothic Medium Cond</vt:lpstr>
      <vt:lpstr>Garamond</vt:lpstr>
      <vt:lpstr>Helvetica Neue</vt:lpstr>
      <vt:lpstr>Myriad Web Pro</vt:lpstr>
      <vt:lpstr>Wingdings</vt:lpstr>
      <vt:lpstr>Office Theme</vt:lpstr>
      <vt:lpstr>Exposure assessment after wildfire incidents</vt:lpstr>
      <vt:lpstr>Wildfires</vt:lpstr>
      <vt:lpstr>PowerPoint Presentation</vt:lpstr>
      <vt:lpstr>Maui Wildfires</vt:lpstr>
      <vt:lpstr>PowerPoint Presentation</vt:lpstr>
      <vt:lpstr>Other materials released during fires</vt:lpstr>
      <vt:lpstr>Biomarkers of Exposure</vt:lpstr>
      <vt:lpstr>Informed Consent and Questionnaires</vt:lpstr>
      <vt:lpstr>Collecting Samples</vt:lpstr>
      <vt:lpstr>Special considerations</vt:lpstr>
      <vt:lpstr>Fire debris cleanup after the California Wildfires</vt:lpstr>
      <vt:lpstr>California Wildfire Debris Cleanup</vt:lpstr>
      <vt:lpstr>Some of the hazardous materials that may be found in fire debris</vt:lpstr>
      <vt:lpstr>What did we do?</vt:lpstr>
      <vt:lpstr>What did we find?</vt:lpstr>
      <vt:lpstr>What did we find?</vt:lpstr>
      <vt:lpstr>Special Considerations </vt:lpstr>
      <vt:lpstr>Recommendations</vt:lpstr>
      <vt:lpstr>Questions?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NFT</dc:title>
  <dc:creator>Beaucham, Catherine (CDC/NIOSH/DFSE/HETAB)</dc:creator>
  <cp:lastModifiedBy>Beaucham, Catherine (CDC/NIOSH/DFSE/HETAB)</cp:lastModifiedBy>
  <cp:revision>12</cp:revision>
  <dcterms:created xsi:type="dcterms:W3CDTF">2024-02-06T16:32:47Z</dcterms:created>
  <dcterms:modified xsi:type="dcterms:W3CDTF">2024-03-07T21:17:55Z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af03ff0-41c5-4c41-b55e-fabb8fae94be_Enabled">
    <vt:lpwstr>true</vt:lpwstr>
  </property>
  <property fmtid="{D5CDD505-2E9C-101B-9397-08002B2CF9AE}" pid="3" name="MSIP_Label_8af03ff0-41c5-4c41-b55e-fabb8fae94be_SetDate">
    <vt:lpwstr>2024-02-06T18:06:55Z</vt:lpwstr>
  </property>
  <property fmtid="{D5CDD505-2E9C-101B-9397-08002B2CF9AE}" pid="4" name="MSIP_Label_8af03ff0-41c5-4c41-b55e-fabb8fae94be_Method">
    <vt:lpwstr>Privileged</vt:lpwstr>
  </property>
  <property fmtid="{D5CDD505-2E9C-101B-9397-08002B2CF9AE}" pid="5" name="MSIP_Label_8af03ff0-41c5-4c41-b55e-fabb8fae94be_Name">
    <vt:lpwstr>8af03ff0-41c5-4c41-b55e-fabb8fae94be</vt:lpwstr>
  </property>
  <property fmtid="{D5CDD505-2E9C-101B-9397-08002B2CF9AE}" pid="6" name="MSIP_Label_8af03ff0-41c5-4c41-b55e-fabb8fae94be_SiteId">
    <vt:lpwstr>9ce70869-60db-44fd-abe8-d2767077fc8f</vt:lpwstr>
  </property>
  <property fmtid="{D5CDD505-2E9C-101B-9397-08002B2CF9AE}" pid="7" name="MSIP_Label_8af03ff0-41c5-4c41-b55e-fabb8fae94be_ActionId">
    <vt:lpwstr>7793717d-6963-4538-a04f-3a02c4fc6fe3</vt:lpwstr>
  </property>
  <property fmtid="{D5CDD505-2E9C-101B-9397-08002B2CF9AE}" pid="8" name="MSIP_Label_8af03ff0-41c5-4c41-b55e-fabb8fae94be_ContentBits">
    <vt:lpwstr>0</vt:lpwstr>
  </property>
</Properties>
</file>