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3"/>
  </p:sldMasterIdLst>
  <p:notesMasterIdLst>
    <p:notesMasterId r:id="rId14"/>
  </p:notesMasterIdLst>
  <p:sldIdLst>
    <p:sldId id="272" r:id="rId4"/>
    <p:sldId id="273" r:id="rId5"/>
    <p:sldId id="274" r:id="rId6"/>
    <p:sldId id="275" r:id="rId7"/>
    <p:sldId id="276" r:id="rId8"/>
    <p:sldId id="278" r:id="rId9"/>
    <p:sldId id="277" r:id="rId10"/>
    <p:sldId id="257" r:id="rId11"/>
    <p:sldId id="258"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9B37"/>
    <a:srgbClr val="4B8B31"/>
    <a:srgbClr val="C0E3B3"/>
    <a:srgbClr val="BBE1AD"/>
    <a:srgbClr val="58AED0"/>
    <a:srgbClr val="3494BA"/>
    <a:srgbClr val="B9CC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95" autoAdjust="0"/>
    <p:restoredTop sz="94660"/>
  </p:normalViewPr>
  <p:slideViewPr>
    <p:cSldViewPr snapToGrid="0">
      <p:cViewPr varScale="1">
        <p:scale>
          <a:sx n="75" d="100"/>
          <a:sy n="75" d="100"/>
        </p:scale>
        <p:origin x="67" y="12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F5E94F-3422-4775-81E1-B3A7ADF69506}" type="datetimeFigureOut">
              <a:rPr lang="en-US" smtClean="0"/>
              <a:t>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BED780-2558-4233-AAD4-7C41FA75944A}" type="slidenum">
              <a:rPr lang="en-US" smtClean="0"/>
              <a:t>‹#›</a:t>
            </a:fld>
            <a:endParaRPr lang="en-US"/>
          </a:p>
        </p:txBody>
      </p:sp>
    </p:spTree>
    <p:extLst>
      <p:ext uri="{BB962C8B-B14F-4D97-AF65-F5344CB8AC3E}">
        <p14:creationId xmlns:p14="http://schemas.microsoft.com/office/powerpoint/2010/main" val="4051588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800"/>
              <a:t>Shaken Fury 3-7 June 2019</a:t>
            </a:r>
          </a:p>
        </p:txBody>
      </p:sp>
      <p:sp>
        <p:nvSpPr>
          <p:cNvPr id="4" name="Header Placeholder 3"/>
          <p:cNvSpPr>
            <a:spLocks noGrp="1"/>
          </p:cNvSpPr>
          <p:nvPr>
            <p:ph type="hdr" sz="quarter"/>
          </p:nvPr>
        </p:nvSpPr>
        <p:spPr/>
        <p:txBody>
          <a:bodyPr/>
          <a:lstStyle/>
          <a:p>
            <a:pPr>
              <a:defRPr/>
            </a:pPr>
            <a:endParaRPr lang="en-US"/>
          </a:p>
        </p:txBody>
      </p:sp>
      <p:sp>
        <p:nvSpPr>
          <p:cNvPr id="922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1761" indent="-285293">
              <a:spcBef>
                <a:spcPct val="30000"/>
              </a:spcBef>
              <a:defRPr sz="1200">
                <a:solidFill>
                  <a:schemeClr val="tx1"/>
                </a:solidFill>
                <a:latin typeface="Calibri" panose="020F0502020204030204" pitchFamily="34" charset="0"/>
              </a:defRPr>
            </a:lvl2pPr>
            <a:lvl3pPr marL="1141171" indent="-228234">
              <a:spcBef>
                <a:spcPct val="30000"/>
              </a:spcBef>
              <a:defRPr sz="1200">
                <a:solidFill>
                  <a:schemeClr val="tx1"/>
                </a:solidFill>
                <a:latin typeface="Calibri" panose="020F0502020204030204" pitchFamily="34" charset="0"/>
              </a:defRPr>
            </a:lvl3pPr>
            <a:lvl4pPr marL="1597640" indent="-228234">
              <a:spcBef>
                <a:spcPct val="30000"/>
              </a:spcBef>
              <a:defRPr sz="1200">
                <a:solidFill>
                  <a:schemeClr val="tx1"/>
                </a:solidFill>
                <a:latin typeface="Calibri" panose="020F0502020204030204" pitchFamily="34" charset="0"/>
              </a:defRPr>
            </a:lvl4pPr>
            <a:lvl5pPr marL="2054108" indent="-228234">
              <a:spcBef>
                <a:spcPct val="30000"/>
              </a:spcBef>
              <a:defRPr sz="1200">
                <a:solidFill>
                  <a:schemeClr val="tx1"/>
                </a:solidFill>
                <a:latin typeface="Calibri" panose="020F0502020204030204" pitchFamily="34" charset="0"/>
              </a:defRPr>
            </a:lvl5pPr>
            <a:lvl6pPr marL="2510577" indent="-228234" eaLnBrk="0" fontAlgn="base" hangingPunct="0">
              <a:spcBef>
                <a:spcPct val="30000"/>
              </a:spcBef>
              <a:spcAft>
                <a:spcPct val="0"/>
              </a:spcAft>
              <a:defRPr sz="1200">
                <a:solidFill>
                  <a:schemeClr val="tx1"/>
                </a:solidFill>
                <a:latin typeface="Calibri" panose="020F0502020204030204" pitchFamily="34" charset="0"/>
              </a:defRPr>
            </a:lvl6pPr>
            <a:lvl7pPr marL="2967045" indent="-228234" eaLnBrk="0" fontAlgn="base" hangingPunct="0">
              <a:spcBef>
                <a:spcPct val="30000"/>
              </a:spcBef>
              <a:spcAft>
                <a:spcPct val="0"/>
              </a:spcAft>
              <a:defRPr sz="1200">
                <a:solidFill>
                  <a:schemeClr val="tx1"/>
                </a:solidFill>
                <a:latin typeface="Calibri" panose="020F0502020204030204" pitchFamily="34" charset="0"/>
              </a:defRPr>
            </a:lvl7pPr>
            <a:lvl8pPr marL="3423514" indent="-228234" eaLnBrk="0" fontAlgn="base" hangingPunct="0">
              <a:spcBef>
                <a:spcPct val="30000"/>
              </a:spcBef>
              <a:spcAft>
                <a:spcPct val="0"/>
              </a:spcAft>
              <a:defRPr sz="1200">
                <a:solidFill>
                  <a:schemeClr val="tx1"/>
                </a:solidFill>
                <a:latin typeface="Calibri" panose="020F0502020204030204" pitchFamily="34" charset="0"/>
              </a:defRPr>
            </a:lvl8pPr>
            <a:lvl9pPr marL="3879982" indent="-228234"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C716760-9ACC-4AAB-A28A-3C670A92A349}" type="slidenum">
              <a:rPr lang="en-US" altLang="en-US" smtClean="0"/>
              <a:pPr>
                <a:spcBef>
                  <a:spcPct val="0"/>
                </a:spcBef>
              </a:pPr>
              <a:t>9</a:t>
            </a:fld>
            <a:endParaRPr lang="en-US" altLang="en-US"/>
          </a:p>
        </p:txBody>
      </p:sp>
    </p:spTree>
    <p:extLst>
      <p:ext uri="{BB962C8B-B14F-4D97-AF65-F5344CB8AC3E}">
        <p14:creationId xmlns:p14="http://schemas.microsoft.com/office/powerpoint/2010/main" val="3400630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800"/>
              <a:t>Shaken Fury 3-7 June 2019</a:t>
            </a:r>
          </a:p>
        </p:txBody>
      </p:sp>
      <p:sp>
        <p:nvSpPr>
          <p:cNvPr id="4" name="Header Placeholder 3"/>
          <p:cNvSpPr>
            <a:spLocks noGrp="1"/>
          </p:cNvSpPr>
          <p:nvPr>
            <p:ph type="hdr" sz="quarter"/>
          </p:nvPr>
        </p:nvSpPr>
        <p:spPr/>
        <p:txBody>
          <a:bodyPr/>
          <a:lstStyle/>
          <a:p>
            <a:pPr>
              <a:defRPr/>
            </a:pPr>
            <a:endParaRPr lang="en-US"/>
          </a:p>
        </p:txBody>
      </p:sp>
      <p:sp>
        <p:nvSpPr>
          <p:cNvPr id="922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1761" indent="-285293">
              <a:spcBef>
                <a:spcPct val="30000"/>
              </a:spcBef>
              <a:defRPr sz="1200">
                <a:solidFill>
                  <a:schemeClr val="tx1"/>
                </a:solidFill>
                <a:latin typeface="Calibri" panose="020F0502020204030204" pitchFamily="34" charset="0"/>
              </a:defRPr>
            </a:lvl2pPr>
            <a:lvl3pPr marL="1141171" indent="-228234">
              <a:spcBef>
                <a:spcPct val="30000"/>
              </a:spcBef>
              <a:defRPr sz="1200">
                <a:solidFill>
                  <a:schemeClr val="tx1"/>
                </a:solidFill>
                <a:latin typeface="Calibri" panose="020F0502020204030204" pitchFamily="34" charset="0"/>
              </a:defRPr>
            </a:lvl3pPr>
            <a:lvl4pPr marL="1597640" indent="-228234">
              <a:spcBef>
                <a:spcPct val="30000"/>
              </a:spcBef>
              <a:defRPr sz="1200">
                <a:solidFill>
                  <a:schemeClr val="tx1"/>
                </a:solidFill>
                <a:latin typeface="Calibri" panose="020F0502020204030204" pitchFamily="34" charset="0"/>
              </a:defRPr>
            </a:lvl4pPr>
            <a:lvl5pPr marL="2054108" indent="-228234">
              <a:spcBef>
                <a:spcPct val="30000"/>
              </a:spcBef>
              <a:defRPr sz="1200">
                <a:solidFill>
                  <a:schemeClr val="tx1"/>
                </a:solidFill>
                <a:latin typeface="Calibri" panose="020F0502020204030204" pitchFamily="34" charset="0"/>
              </a:defRPr>
            </a:lvl5pPr>
            <a:lvl6pPr marL="2510577" indent="-228234" eaLnBrk="0" fontAlgn="base" hangingPunct="0">
              <a:spcBef>
                <a:spcPct val="30000"/>
              </a:spcBef>
              <a:spcAft>
                <a:spcPct val="0"/>
              </a:spcAft>
              <a:defRPr sz="1200">
                <a:solidFill>
                  <a:schemeClr val="tx1"/>
                </a:solidFill>
                <a:latin typeface="Calibri" panose="020F0502020204030204" pitchFamily="34" charset="0"/>
              </a:defRPr>
            </a:lvl6pPr>
            <a:lvl7pPr marL="2967045" indent="-228234" eaLnBrk="0" fontAlgn="base" hangingPunct="0">
              <a:spcBef>
                <a:spcPct val="30000"/>
              </a:spcBef>
              <a:spcAft>
                <a:spcPct val="0"/>
              </a:spcAft>
              <a:defRPr sz="1200">
                <a:solidFill>
                  <a:schemeClr val="tx1"/>
                </a:solidFill>
                <a:latin typeface="Calibri" panose="020F0502020204030204" pitchFamily="34" charset="0"/>
              </a:defRPr>
            </a:lvl7pPr>
            <a:lvl8pPr marL="3423514" indent="-228234" eaLnBrk="0" fontAlgn="base" hangingPunct="0">
              <a:spcBef>
                <a:spcPct val="30000"/>
              </a:spcBef>
              <a:spcAft>
                <a:spcPct val="0"/>
              </a:spcAft>
              <a:defRPr sz="1200">
                <a:solidFill>
                  <a:schemeClr val="tx1"/>
                </a:solidFill>
                <a:latin typeface="Calibri" panose="020F0502020204030204" pitchFamily="34" charset="0"/>
              </a:defRPr>
            </a:lvl8pPr>
            <a:lvl9pPr marL="3879982" indent="-228234"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C716760-9ACC-4AAB-A28A-3C670A92A349}" type="slidenum">
              <a:rPr lang="en-US" altLang="en-US" smtClean="0"/>
              <a:pPr>
                <a:spcBef>
                  <a:spcPct val="0"/>
                </a:spcBef>
              </a:pPr>
              <a:t>10</a:t>
            </a:fld>
            <a:endParaRPr lang="en-US" altLang="en-US"/>
          </a:p>
        </p:txBody>
      </p:sp>
    </p:spTree>
    <p:extLst>
      <p:ext uri="{BB962C8B-B14F-4D97-AF65-F5344CB8AC3E}">
        <p14:creationId xmlns:p14="http://schemas.microsoft.com/office/powerpoint/2010/main" val="106322486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microsoft.com/office/2007/relationships/hdphoto" Target="../media/hdphoto1.wdp"/><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Layouts/_rels/slideLayout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0" name="Title 24">
            <a:extLst>
              <a:ext uri="{FF2B5EF4-FFF2-40B4-BE49-F238E27FC236}">
                <a16:creationId xmlns:a16="http://schemas.microsoft.com/office/drawing/2014/main" id="{DB414E86-308F-CBD9-7B2B-8296D1B98652}"/>
              </a:ext>
            </a:extLst>
          </p:cNvPr>
          <p:cNvSpPr txBox="1">
            <a:spLocks/>
          </p:cNvSpPr>
          <p:nvPr userDrawn="1"/>
        </p:nvSpPr>
        <p:spPr>
          <a:xfrm>
            <a:off x="2529311" y="100080"/>
            <a:ext cx="8636586" cy="3190876"/>
          </a:xfrm>
          <a:prstGeom prst="rect">
            <a:avLst/>
          </a:prstGeom>
        </p:spPr>
        <p:txBody>
          <a:bodyPr/>
          <a:lstStyle>
            <a:lvl1pPr algn="l" defTabSz="914400" rtl="0" eaLnBrk="1" latinLnBrk="0" hangingPunct="1">
              <a:lnSpc>
                <a:spcPct val="90000"/>
              </a:lnSpc>
              <a:spcBef>
                <a:spcPct val="0"/>
              </a:spcBef>
              <a:buNone/>
              <a:defRPr sz="8000" b="1" kern="1200">
                <a:solidFill>
                  <a:schemeClr val="accent1">
                    <a:lumMod val="75000"/>
                  </a:schemeClr>
                </a:solidFill>
                <a:effectLst>
                  <a:outerShdw blurRad="38100" dist="38100" dir="2700000" algn="tl">
                    <a:srgbClr val="000000">
                      <a:alpha val="43137"/>
                    </a:srgbClr>
                  </a:outerShdw>
                </a:effectLst>
                <a:latin typeface="+mn-lt"/>
                <a:ea typeface="+mj-ea"/>
                <a:cs typeface="+mj-cs"/>
              </a:defRPr>
            </a:lvl1pPr>
          </a:lstStyle>
          <a:p>
            <a:pPr algn="l"/>
            <a:r>
              <a:rPr lang="en-US" dirty="0">
                <a:solidFill>
                  <a:schemeClr val="accent1">
                    <a:lumMod val="75000"/>
                  </a:schemeClr>
                </a:solidFill>
              </a:rPr>
              <a:t>Agency / Partner</a:t>
            </a:r>
          </a:p>
          <a:p>
            <a:pPr algn="l"/>
            <a:r>
              <a:rPr lang="en-US" dirty="0">
                <a:solidFill>
                  <a:schemeClr val="accent1">
                    <a:lumMod val="75000"/>
                  </a:schemeClr>
                </a:solidFill>
              </a:rPr>
              <a:t>Reports</a:t>
            </a:r>
          </a:p>
        </p:txBody>
      </p:sp>
      <p:grpSp>
        <p:nvGrpSpPr>
          <p:cNvPr id="7" name="Group 6">
            <a:extLst>
              <a:ext uri="{FF2B5EF4-FFF2-40B4-BE49-F238E27FC236}">
                <a16:creationId xmlns:a16="http://schemas.microsoft.com/office/drawing/2014/main" id="{D404A9C5-D20F-F9EC-F8D9-DCEA6278C47B}"/>
              </a:ext>
            </a:extLst>
          </p:cNvPr>
          <p:cNvGrpSpPr>
            <a:grpSpLocks noChangeAspect="1"/>
          </p:cNvGrpSpPr>
          <p:nvPr userDrawn="1"/>
        </p:nvGrpSpPr>
        <p:grpSpPr>
          <a:xfrm>
            <a:off x="204859" y="1066800"/>
            <a:ext cx="1613825" cy="1318373"/>
            <a:chOff x="55276" y="143236"/>
            <a:chExt cx="929118" cy="759019"/>
          </a:xfrm>
          <a:effectLst>
            <a:outerShdw blurRad="50800" dist="38100" dir="2700000" algn="tl" rotWithShape="0">
              <a:prstClr val="black">
                <a:alpha val="40000"/>
              </a:prstClr>
            </a:outerShdw>
          </a:effectLst>
        </p:grpSpPr>
        <p:pic>
          <p:nvPicPr>
            <p:cNvPr id="8" name="Picture 7">
              <a:extLst>
                <a:ext uri="{FF2B5EF4-FFF2-40B4-BE49-F238E27FC236}">
                  <a16:creationId xmlns:a16="http://schemas.microsoft.com/office/drawing/2014/main" id="{F9128123-DF2E-D0A5-99A2-EADAF180C78B}"/>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3390" b="96422" l="3385" r="97231">
                          <a14:foregroundMark x1="20308" y1="87571" x2="20308" y2="87571"/>
                          <a14:foregroundMark x1="16000" y1="87759" x2="16000" y2="87759"/>
                          <a14:foregroundMark x1="13538" y1="92655" x2="13538" y2="92655"/>
                          <a14:foregroundMark x1="11077" y1="95292" x2="11077" y2="95292"/>
                          <a14:foregroundMark x1="6308" y1="96045" x2="6308" y2="96045"/>
                          <a14:foregroundMark x1="3692" y1="96798" x2="3692" y2="96798"/>
                          <a14:foregroundMark x1="88308" y1="78908" x2="88308" y2="78908"/>
                          <a14:foregroundMark x1="91692" y1="69492" x2="91692" y2="69492"/>
                          <a14:foregroundMark x1="89692" y1="70433" x2="89692" y2="70433"/>
                          <a14:foregroundMark x1="89077" y1="67420" x2="89077" y2="67420"/>
                          <a14:foregroundMark x1="87385" y1="64595" x2="87385" y2="64595"/>
                          <a14:foregroundMark x1="89538" y1="61394" x2="89538" y2="61394"/>
                          <a14:foregroundMark x1="95385" y1="63277" x2="95385" y2="63277"/>
                          <a14:foregroundMark x1="40000" y1="8098" x2="40000" y2="8098"/>
                          <a14:foregroundMark x1="43846" y1="3766" x2="43846" y2="3766"/>
                          <a14:foregroundMark x1="96154" y1="14878" x2="96154" y2="14878"/>
                          <a14:foregroundMark x1="97231" y1="35028" x2="97231" y2="35028"/>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rot="20926325">
              <a:off x="55276" y="143236"/>
              <a:ext cx="929118" cy="759019"/>
            </a:xfrm>
            <a:prstGeom prst="rect">
              <a:avLst/>
            </a:prstGeom>
          </p:spPr>
        </p:pic>
        <p:sp>
          <p:nvSpPr>
            <p:cNvPr id="10" name="TextBox 9">
              <a:extLst>
                <a:ext uri="{FF2B5EF4-FFF2-40B4-BE49-F238E27FC236}">
                  <a16:creationId xmlns:a16="http://schemas.microsoft.com/office/drawing/2014/main" id="{4BC1CD4F-A747-0932-67F3-C25CA5C2DDCE}"/>
                </a:ext>
              </a:extLst>
            </p:cNvPr>
            <p:cNvSpPr txBox="1"/>
            <p:nvPr/>
          </p:nvSpPr>
          <p:spPr>
            <a:xfrm>
              <a:off x="444920" y="229447"/>
              <a:ext cx="324968" cy="177195"/>
            </a:xfrm>
            <a:prstGeom prst="rect">
              <a:avLst/>
            </a:prstGeom>
            <a:noFill/>
          </p:spPr>
          <p:txBody>
            <a:bodyPr wrap="none" rtlCol="0">
              <a:spAutoFit/>
            </a:bodyPr>
            <a:lstStyle/>
            <a:p>
              <a:r>
                <a:rPr lang="en-US" sz="1400" b="1" dirty="0">
                  <a:solidFill>
                    <a:schemeClr val="accent1">
                      <a:lumMod val="75000"/>
                    </a:schemeClr>
                  </a:solidFill>
                </a:rPr>
                <a:t>RRT3</a:t>
              </a:r>
            </a:p>
          </p:txBody>
        </p:sp>
      </p:grpSp>
      <p:sp>
        <p:nvSpPr>
          <p:cNvPr id="3" name="TextBox 2">
            <a:extLst>
              <a:ext uri="{FF2B5EF4-FFF2-40B4-BE49-F238E27FC236}">
                <a16:creationId xmlns:a16="http://schemas.microsoft.com/office/drawing/2014/main" id="{A6A6647A-38C7-66AC-D24A-262E40EE7970}"/>
              </a:ext>
            </a:extLst>
          </p:cNvPr>
          <p:cNvSpPr txBox="1"/>
          <p:nvPr userDrawn="1"/>
        </p:nvSpPr>
        <p:spPr>
          <a:xfrm>
            <a:off x="0" y="2715916"/>
            <a:ext cx="2028825" cy="1754326"/>
          </a:xfrm>
          <a:prstGeom prst="rect">
            <a:avLst/>
          </a:prstGeom>
          <a:noFill/>
        </p:spPr>
        <p:txBody>
          <a:bodyPr wrap="square" rtlCol="0">
            <a:spAutoFit/>
          </a:bodyPr>
          <a:lstStyle/>
          <a:p>
            <a:pPr algn="r"/>
            <a:r>
              <a:rPr lang="en-US" sz="3600" b="1" dirty="0">
                <a:solidFill>
                  <a:schemeClr val="accent1"/>
                </a:solidFill>
                <a:effectLst>
                  <a:outerShdw blurRad="38100" dist="38100" dir="2700000" algn="tl">
                    <a:srgbClr val="000000">
                      <a:alpha val="43137"/>
                    </a:srgbClr>
                  </a:outerShdw>
                </a:effectLst>
                <a:latin typeface="+mn-lt"/>
              </a:rPr>
              <a:t>Regional</a:t>
            </a:r>
          </a:p>
          <a:p>
            <a:pPr algn="r"/>
            <a:r>
              <a:rPr lang="en-US" sz="3600" b="1" dirty="0">
                <a:solidFill>
                  <a:schemeClr val="accent1"/>
                </a:solidFill>
                <a:effectLst>
                  <a:outerShdw blurRad="38100" dist="38100" dir="2700000" algn="tl">
                    <a:srgbClr val="000000">
                      <a:alpha val="43137"/>
                    </a:srgbClr>
                  </a:outerShdw>
                </a:effectLst>
                <a:latin typeface="+mn-lt"/>
              </a:rPr>
              <a:t>Response</a:t>
            </a:r>
          </a:p>
          <a:p>
            <a:pPr algn="r"/>
            <a:r>
              <a:rPr lang="en-US" sz="3600" b="1" dirty="0">
                <a:solidFill>
                  <a:schemeClr val="accent1"/>
                </a:solidFill>
                <a:effectLst>
                  <a:outerShdw blurRad="38100" dist="38100" dir="2700000" algn="tl">
                    <a:srgbClr val="000000">
                      <a:alpha val="43137"/>
                    </a:srgbClr>
                  </a:outerShdw>
                </a:effectLst>
                <a:latin typeface="+mn-lt"/>
              </a:rPr>
              <a:t>Team 3</a:t>
            </a:r>
          </a:p>
        </p:txBody>
      </p:sp>
      <p:cxnSp>
        <p:nvCxnSpPr>
          <p:cNvPr id="5" name="Straight Connector 4">
            <a:extLst>
              <a:ext uri="{FF2B5EF4-FFF2-40B4-BE49-F238E27FC236}">
                <a16:creationId xmlns:a16="http://schemas.microsoft.com/office/drawing/2014/main" id="{E3F5BC6A-7160-CB4F-79AA-4745F99CF8C8}"/>
              </a:ext>
            </a:extLst>
          </p:cNvPr>
          <p:cNvCxnSpPr/>
          <p:nvPr userDrawn="1"/>
        </p:nvCxnSpPr>
        <p:spPr>
          <a:xfrm>
            <a:off x="2249226" y="281055"/>
            <a:ext cx="0" cy="4189187"/>
          </a:xfrm>
          <a:prstGeom prst="line">
            <a:avLst/>
          </a:prstGeom>
          <a:ln w="57150"/>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pic>
        <p:nvPicPr>
          <p:cNvPr id="14" name="Picture 13">
            <a:extLst>
              <a:ext uri="{FF2B5EF4-FFF2-40B4-BE49-F238E27FC236}">
                <a16:creationId xmlns:a16="http://schemas.microsoft.com/office/drawing/2014/main" id="{965E2EE1-95DE-7093-6391-619AFBDA3A8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47621" y="2839949"/>
            <a:ext cx="1015419" cy="1015419"/>
          </a:xfrm>
          <a:prstGeom prst="rect">
            <a:avLst/>
          </a:prstGeom>
        </p:spPr>
      </p:pic>
      <p:pic>
        <p:nvPicPr>
          <p:cNvPr id="16" name="Picture 15">
            <a:extLst>
              <a:ext uri="{FF2B5EF4-FFF2-40B4-BE49-F238E27FC236}">
                <a16:creationId xmlns:a16="http://schemas.microsoft.com/office/drawing/2014/main" id="{583739EC-EE69-C7FA-E72F-0BC22A4F261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597990" y="2854710"/>
            <a:ext cx="1040923" cy="1040922"/>
          </a:xfrm>
          <a:prstGeom prst="rect">
            <a:avLst/>
          </a:prstGeom>
        </p:spPr>
      </p:pic>
      <p:pic>
        <p:nvPicPr>
          <p:cNvPr id="19" name="Picture 18">
            <a:extLst>
              <a:ext uri="{FF2B5EF4-FFF2-40B4-BE49-F238E27FC236}">
                <a16:creationId xmlns:a16="http://schemas.microsoft.com/office/drawing/2014/main" id="{3EBA1512-545F-2B1E-8144-5D3DBE5FBAE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669355" y="4045735"/>
            <a:ext cx="1040923" cy="1040922"/>
          </a:xfrm>
          <a:prstGeom prst="rect">
            <a:avLst/>
          </a:prstGeom>
        </p:spPr>
      </p:pic>
      <p:pic>
        <p:nvPicPr>
          <p:cNvPr id="22" name="Picture 21">
            <a:extLst>
              <a:ext uri="{FF2B5EF4-FFF2-40B4-BE49-F238E27FC236}">
                <a16:creationId xmlns:a16="http://schemas.microsoft.com/office/drawing/2014/main" id="{8E39C578-22E1-6B91-D2A8-00B56FAC839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72806" y="2865371"/>
            <a:ext cx="1015419" cy="1015419"/>
          </a:xfrm>
          <a:prstGeom prst="rect">
            <a:avLst/>
          </a:prstGeom>
        </p:spPr>
      </p:pic>
      <p:pic>
        <p:nvPicPr>
          <p:cNvPr id="23" name="Picture 22">
            <a:extLst>
              <a:ext uri="{FF2B5EF4-FFF2-40B4-BE49-F238E27FC236}">
                <a16:creationId xmlns:a16="http://schemas.microsoft.com/office/drawing/2014/main" id="{B57364A6-E0F6-E683-A91E-899773D40E5D}"/>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670253" y="2839951"/>
            <a:ext cx="1015418" cy="1015417"/>
          </a:xfrm>
          <a:prstGeom prst="rect">
            <a:avLst/>
          </a:prstGeom>
        </p:spPr>
      </p:pic>
      <p:pic>
        <p:nvPicPr>
          <p:cNvPr id="24" name="Picture 23">
            <a:extLst>
              <a:ext uri="{FF2B5EF4-FFF2-40B4-BE49-F238E27FC236}">
                <a16:creationId xmlns:a16="http://schemas.microsoft.com/office/drawing/2014/main" id="{871EB5C9-E094-A2CF-6968-D07715F42656}"/>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869079" y="4045735"/>
            <a:ext cx="1040923" cy="1040922"/>
          </a:xfrm>
          <a:prstGeom prst="rect">
            <a:avLst/>
          </a:prstGeom>
        </p:spPr>
      </p:pic>
      <p:pic>
        <p:nvPicPr>
          <p:cNvPr id="26" name="Picture 25">
            <a:extLst>
              <a:ext uri="{FF2B5EF4-FFF2-40B4-BE49-F238E27FC236}">
                <a16:creationId xmlns:a16="http://schemas.microsoft.com/office/drawing/2014/main" id="{78CE36E1-2B36-16C5-6051-D2053DF90D7A}"/>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7597989" y="4060122"/>
            <a:ext cx="1040923" cy="1040922"/>
          </a:xfrm>
          <a:prstGeom prst="rect">
            <a:avLst/>
          </a:prstGeom>
        </p:spPr>
      </p:pic>
      <p:pic>
        <p:nvPicPr>
          <p:cNvPr id="27" name="Picture 26">
            <a:extLst>
              <a:ext uri="{FF2B5EF4-FFF2-40B4-BE49-F238E27FC236}">
                <a16:creationId xmlns:a16="http://schemas.microsoft.com/office/drawing/2014/main" id="{C6235D60-485C-6D40-794A-9FDCF130EC60}"/>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8883849" y="4084748"/>
            <a:ext cx="1016297" cy="1016296"/>
          </a:xfrm>
          <a:prstGeom prst="rect">
            <a:avLst/>
          </a:prstGeom>
        </p:spPr>
      </p:pic>
      <p:pic>
        <p:nvPicPr>
          <p:cNvPr id="30" name="Picture 29">
            <a:extLst>
              <a:ext uri="{FF2B5EF4-FFF2-40B4-BE49-F238E27FC236}">
                <a16:creationId xmlns:a16="http://schemas.microsoft.com/office/drawing/2014/main" id="{0728B118-073F-EF00-322F-67A097E25ADE}"/>
              </a:ext>
            </a:extLst>
          </p:cNvPr>
          <p:cNvPicPr>
            <a:picLocks noChangeAspect="1"/>
          </p:cNvPicPr>
          <p:nvPr userDrawn="1"/>
        </p:nvPicPr>
        <p:blipFill>
          <a:blip r:embed="rId12"/>
          <a:stretch>
            <a:fillRect/>
          </a:stretch>
        </p:blipFill>
        <p:spPr>
          <a:xfrm>
            <a:off x="2669355" y="5317730"/>
            <a:ext cx="903121" cy="903120"/>
          </a:xfrm>
          <a:prstGeom prst="rect">
            <a:avLst/>
          </a:prstGeom>
        </p:spPr>
      </p:pic>
      <p:pic>
        <p:nvPicPr>
          <p:cNvPr id="31" name="Picture 30">
            <a:extLst>
              <a:ext uri="{FF2B5EF4-FFF2-40B4-BE49-F238E27FC236}">
                <a16:creationId xmlns:a16="http://schemas.microsoft.com/office/drawing/2014/main" id="{E329E1E9-F6B5-C725-F73E-C429EC33BEA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360053" y="4040779"/>
            <a:ext cx="1040923" cy="1040922"/>
          </a:xfrm>
          <a:prstGeom prst="rect">
            <a:avLst/>
          </a:prstGeom>
        </p:spPr>
      </p:pic>
      <p:pic>
        <p:nvPicPr>
          <p:cNvPr id="34" name="Picture 33">
            <a:extLst>
              <a:ext uri="{FF2B5EF4-FFF2-40B4-BE49-F238E27FC236}">
                <a16:creationId xmlns:a16="http://schemas.microsoft.com/office/drawing/2014/main" id="{47831DD1-47DA-02BD-308F-0AFDCCCD1A5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850467" y="2831504"/>
            <a:ext cx="1087387" cy="1087387"/>
          </a:xfrm>
          <a:prstGeom prst="rect">
            <a:avLst/>
          </a:prstGeom>
        </p:spPr>
      </p:pic>
      <p:pic>
        <p:nvPicPr>
          <p:cNvPr id="35" name="Picture 34">
            <a:extLst>
              <a:ext uri="{FF2B5EF4-FFF2-40B4-BE49-F238E27FC236}">
                <a16:creationId xmlns:a16="http://schemas.microsoft.com/office/drawing/2014/main" id="{8336B5D4-6809-8F57-5E58-83968C239EE5}"/>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8879533" y="2874896"/>
            <a:ext cx="1284351" cy="989997"/>
          </a:xfrm>
          <a:prstGeom prst="rect">
            <a:avLst/>
          </a:prstGeom>
        </p:spPr>
      </p:pic>
      <p:pic>
        <p:nvPicPr>
          <p:cNvPr id="36" name="Picture 35">
            <a:extLst>
              <a:ext uri="{FF2B5EF4-FFF2-40B4-BE49-F238E27FC236}">
                <a16:creationId xmlns:a16="http://schemas.microsoft.com/office/drawing/2014/main" id="{E8824C70-0CAE-8628-5FEC-2C28A1AC2922}"/>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5220178" y="4040779"/>
            <a:ext cx="875822" cy="1045878"/>
          </a:xfrm>
          <a:prstGeom prst="rect">
            <a:avLst/>
          </a:prstGeom>
        </p:spPr>
      </p:pic>
      <p:pic>
        <p:nvPicPr>
          <p:cNvPr id="1026" name="Picture 2" descr="USDA logo">
            <a:extLst>
              <a:ext uri="{FF2B5EF4-FFF2-40B4-BE49-F238E27FC236}">
                <a16:creationId xmlns:a16="http://schemas.microsoft.com/office/drawing/2014/main" id="{24DBA651-323E-8A61-E5A2-46C01E6CCFB4}"/>
              </a:ext>
            </a:extLst>
          </p:cNvPr>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3727955" y="5145805"/>
            <a:ext cx="1323169" cy="132316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4D612A64-5BA3-31C2-F6CF-0AD7D5450CA0}"/>
              </a:ext>
            </a:extLst>
          </p:cNvPr>
          <p:cNvPicPr>
            <a:picLocks noChangeAspect="1"/>
          </p:cNvPicPr>
          <p:nvPr userDrawn="1"/>
        </p:nvPicPr>
        <p:blipFill>
          <a:blip r:embed="rId18" cstate="screen">
            <a:extLst>
              <a:ext uri="{BEBA8EAE-BF5A-486C-A8C5-ECC9F3942E4B}">
                <a14:imgProps xmlns:a14="http://schemas.microsoft.com/office/drawing/2010/main">
                  <a14:imgLayer r:embed="rId19">
                    <a14:imgEffect>
                      <a14:backgroundRemoval t="4889" b="93778" l="7333" r="93111">
                        <a14:foregroundMark x1="13778" y1="37889" x2="13778" y2="37889"/>
                        <a14:foregroundMark x1="15000" y1="35333" x2="15000" y2="35333"/>
                        <a14:foregroundMark x1="15889" y1="34889" x2="15889" y2="34889"/>
                        <a14:foregroundMark x1="15889" y1="34889" x2="15000" y2="35444"/>
                        <a14:foregroundMark x1="25444" y1="34000" x2="25444" y2="34222"/>
                        <a14:foregroundMark x1="26667" y1="43889" x2="26667" y2="52444"/>
                        <a14:foregroundMark x1="26667" y1="52444" x2="32000" y2="57111"/>
                        <a14:foregroundMark x1="32000" y1="57111" x2="54333" y2="54778"/>
                        <a14:foregroundMark x1="54333" y1="54778" x2="63222" y2="61556"/>
                        <a14:foregroundMark x1="63222" y1="61556" x2="76667" y2="57556"/>
                        <a14:foregroundMark x1="76667" y1="57556" x2="83222" y2="48778"/>
                        <a14:foregroundMark x1="83222" y1="48778" x2="81667" y2="37222"/>
                        <a14:foregroundMark x1="81667" y1="37222" x2="70889" y2="26222"/>
                        <a14:foregroundMark x1="70889" y1="26222" x2="56444" y2="20333"/>
                        <a14:foregroundMark x1="56444" y1="20333" x2="43111" y2="19778"/>
                        <a14:foregroundMark x1="43111" y1="19778" x2="32667" y2="22556"/>
                        <a14:foregroundMark x1="32667" y1="22556" x2="23111" y2="31556"/>
                        <a14:foregroundMark x1="23111" y1="31556" x2="16333" y2="57111"/>
                        <a14:foregroundMark x1="16333" y1="57111" x2="19222" y2="74111"/>
                        <a14:foregroundMark x1="19222" y1="74111" x2="27000" y2="80333"/>
                        <a14:foregroundMark x1="27000" y1="80333" x2="58556" y2="87556"/>
                        <a14:foregroundMark x1="58556" y1="87556" x2="66778" y2="79667"/>
                        <a14:foregroundMark x1="66778" y1="79667" x2="68667" y2="66667"/>
                        <a14:foregroundMark x1="68667" y1="66667" x2="59444" y2="47333"/>
                        <a14:foregroundMark x1="50444" y1="6000" x2="50444" y2="6000"/>
                        <a14:foregroundMark x1="50111" y1="4889" x2="50111" y2="4889"/>
                        <a14:foregroundMark x1="50111" y1="4889" x2="50111" y2="4889"/>
                        <a14:foregroundMark x1="52889" y1="5444" x2="59889" y2="6667"/>
                        <a14:foregroundMark x1="73778" y1="47333" x2="73778" y2="47333"/>
                        <a14:foregroundMark x1="72778" y1="47556" x2="70667" y2="41667"/>
                        <a14:foregroundMark x1="71222" y1="42333" x2="71444" y2="43111"/>
                        <a14:foregroundMark x1="34778" y1="74778" x2="35333" y2="77889"/>
                        <a14:foregroundMark x1="55111" y1="75444" x2="54889" y2="77667"/>
                        <a14:foregroundMark x1="79556" y1="73778" x2="79444" y2="77222"/>
                        <a14:foregroundMark x1="50000" y1="93222" x2="50000" y2="93222"/>
                        <a14:foregroundMark x1="52889" y1="93778" x2="41778" y2="92667"/>
                        <a14:foregroundMark x1="31111" y1="74444" x2="31000" y2="81000"/>
                        <a14:foregroundMark x1="39333" y1="92556" x2="34333" y2="90444"/>
                        <a14:foregroundMark x1="93222" y1="50333" x2="92778" y2="50667"/>
                        <a14:foregroundMark x1="91778" y1="59444" x2="91778" y2="59444"/>
                        <a14:foregroundMark x1="91444" y1="62000" x2="91444" y2="62000"/>
                        <a14:foregroundMark x1="90444" y1="65556" x2="90444" y2="65556"/>
                        <a14:foregroundMark x1="88111" y1="69889" x2="88111" y2="69889"/>
                        <a14:foregroundMark x1="85333" y1="74778" x2="85333" y2="74778"/>
                        <a14:foregroundMark x1="82556" y1="78667" x2="82556" y2="78667"/>
                        <a14:foregroundMark x1="28333" y1="87667" x2="28333" y2="87667"/>
                        <a14:foregroundMark x1="12111" y1="70556" x2="12111" y2="70556"/>
                        <a14:foregroundMark x1="7333" y1="55556" x2="7333" y2="55556"/>
                      </a14:backgroundRemoval>
                    </a14:imgEffect>
                  </a14:imgLayer>
                </a14:imgProps>
              </a:ext>
              <a:ext uri="{28A0092B-C50C-407E-A947-70E740481C1C}">
                <a14:useLocalDpi xmlns:a14="http://schemas.microsoft.com/office/drawing/2010/main"/>
              </a:ext>
            </a:extLst>
          </a:blip>
          <a:stretch>
            <a:fillRect/>
          </a:stretch>
        </p:blipFill>
        <p:spPr>
          <a:xfrm>
            <a:off x="5092010" y="5201415"/>
            <a:ext cx="1071030" cy="1071030"/>
          </a:xfrm>
          <a:prstGeom prst="rect">
            <a:avLst/>
          </a:prstGeom>
        </p:spPr>
      </p:pic>
      <p:sp>
        <p:nvSpPr>
          <p:cNvPr id="41" name="TextBox 40">
            <a:extLst>
              <a:ext uri="{FF2B5EF4-FFF2-40B4-BE49-F238E27FC236}">
                <a16:creationId xmlns:a16="http://schemas.microsoft.com/office/drawing/2014/main" id="{FCC2032B-61B2-04A7-E012-2BD2650C2B54}"/>
              </a:ext>
            </a:extLst>
          </p:cNvPr>
          <p:cNvSpPr txBox="1"/>
          <p:nvPr userDrawn="1"/>
        </p:nvSpPr>
        <p:spPr>
          <a:xfrm>
            <a:off x="5257960" y="5626114"/>
            <a:ext cx="3245108" cy="646331"/>
          </a:xfrm>
          <a:prstGeom prst="rect">
            <a:avLst/>
          </a:prstGeom>
          <a:noFill/>
        </p:spPr>
        <p:txBody>
          <a:bodyPr wrap="square" rtlCol="0">
            <a:spAutoFit/>
          </a:bodyPr>
          <a:lstStyle/>
          <a:p>
            <a:pPr algn="r"/>
            <a:r>
              <a:rPr lang="en-US" sz="3600" b="1" dirty="0">
                <a:solidFill>
                  <a:schemeClr val="accent1"/>
                </a:solidFill>
                <a:effectLst>
                  <a:outerShdw blurRad="38100" dist="38100" dir="2700000" algn="tl">
                    <a:srgbClr val="000000">
                      <a:alpha val="43137"/>
                    </a:srgbClr>
                  </a:outerShdw>
                </a:effectLst>
                <a:latin typeface="+mn-lt"/>
              </a:rPr>
              <a:t>… and more</a:t>
            </a:r>
          </a:p>
        </p:txBody>
      </p:sp>
      <p:sp>
        <p:nvSpPr>
          <p:cNvPr id="49" name="Text Placeholder 48">
            <a:extLst>
              <a:ext uri="{FF2B5EF4-FFF2-40B4-BE49-F238E27FC236}">
                <a16:creationId xmlns:a16="http://schemas.microsoft.com/office/drawing/2014/main" id="{1BEC1AD1-31C9-6175-9CEB-6A19B0633A4D}"/>
              </a:ext>
            </a:extLst>
          </p:cNvPr>
          <p:cNvSpPr>
            <a:spLocks noGrp="1"/>
          </p:cNvSpPr>
          <p:nvPr>
            <p:ph type="body" sz="quarter" idx="10" hasCustomPrompt="1"/>
          </p:nvPr>
        </p:nvSpPr>
        <p:spPr>
          <a:xfrm>
            <a:off x="42913" y="302144"/>
            <a:ext cx="2238088" cy="620156"/>
          </a:xfrm>
          <a:prstGeom prst="rect">
            <a:avLst/>
          </a:prstGeom>
        </p:spPr>
        <p:txBody>
          <a:bodyPr/>
          <a:lstStyle>
            <a:lvl1pPr marL="0" indent="0">
              <a:buNone/>
              <a:defRPr sz="3600"/>
            </a:lvl1pPr>
          </a:lstStyle>
          <a:p>
            <a:r>
              <a:rPr lang="en-US" sz="3600" b="1" u="none" dirty="0">
                <a:solidFill>
                  <a:schemeClr val="accent1">
                    <a:lumMod val="75000"/>
                  </a:schemeClr>
                </a:solidFill>
                <a:effectLst>
                  <a:outerShdw blurRad="38100" dist="38100" dir="2700000" algn="tl">
                    <a:srgbClr val="000000">
                      <a:alpha val="43137"/>
                    </a:srgbClr>
                  </a:outerShdw>
                </a:effectLst>
              </a:rPr>
              <a:t>May 2024</a:t>
            </a:r>
          </a:p>
        </p:txBody>
      </p:sp>
    </p:spTree>
    <p:extLst>
      <p:ext uri="{BB962C8B-B14F-4D97-AF65-F5344CB8AC3E}">
        <p14:creationId xmlns:p14="http://schemas.microsoft.com/office/powerpoint/2010/main" val="1261240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1" name="Arrow: Striped Right 40">
            <a:extLst>
              <a:ext uri="{FF2B5EF4-FFF2-40B4-BE49-F238E27FC236}">
                <a16:creationId xmlns:a16="http://schemas.microsoft.com/office/drawing/2014/main" id="{CFCF64D8-4D06-3639-5F7B-7281162D8705}"/>
              </a:ext>
            </a:extLst>
          </p:cNvPr>
          <p:cNvSpPr/>
          <p:nvPr userDrawn="1"/>
        </p:nvSpPr>
        <p:spPr>
          <a:xfrm>
            <a:off x="1059126" y="-291829"/>
            <a:ext cx="10966314" cy="1643974"/>
          </a:xfrm>
          <a:prstGeom prst="stripedRightArrow">
            <a:avLst>
              <a:gd name="adj1" fmla="val 44318"/>
              <a:gd name="adj2" fmla="val 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000" dirty="0"/>
          </a:p>
        </p:txBody>
      </p:sp>
      <p:sp>
        <p:nvSpPr>
          <p:cNvPr id="21" name="Text Placeholder 20">
            <a:extLst>
              <a:ext uri="{FF2B5EF4-FFF2-40B4-BE49-F238E27FC236}">
                <a16:creationId xmlns:a16="http://schemas.microsoft.com/office/drawing/2014/main" id="{97DC806F-6962-93F2-EAC5-53BDCC1EDB83}"/>
              </a:ext>
            </a:extLst>
          </p:cNvPr>
          <p:cNvSpPr>
            <a:spLocks noGrp="1"/>
          </p:cNvSpPr>
          <p:nvPr>
            <p:ph type="body" sz="quarter" idx="10" hasCustomPrompt="1"/>
          </p:nvPr>
        </p:nvSpPr>
        <p:spPr>
          <a:xfrm>
            <a:off x="67601" y="1307539"/>
            <a:ext cx="6008032" cy="917575"/>
          </a:xfrm>
          <a:prstGeom prst="rect">
            <a:avLst/>
          </a:prstGeom>
        </p:spPr>
        <p:txBody>
          <a:bodyPr/>
          <a:lstStyle>
            <a:lvl1pPr>
              <a:spcBef>
                <a:spcPts val="0"/>
              </a:spcBef>
              <a:spcAft>
                <a:spcPts val="200"/>
              </a:spcAft>
              <a:defRPr sz="2000">
                <a:solidFill>
                  <a:schemeClr val="accent6">
                    <a:lumMod val="50000"/>
                  </a:schemeClr>
                </a:solidFill>
              </a:defRPr>
            </a:lvl1pPr>
            <a:lvl2pPr marL="685800" indent="-228600">
              <a:spcBef>
                <a:spcPts val="0"/>
              </a:spcBef>
              <a:spcAft>
                <a:spcPts val="200"/>
              </a:spcAft>
              <a:buFont typeface="Courier New" panose="02070309020205020404" pitchFamily="49" charset="0"/>
              <a:buChar char="o"/>
              <a:defRPr sz="1800">
                <a:solidFill>
                  <a:schemeClr val="accent6">
                    <a:lumMod val="50000"/>
                  </a:schemeClr>
                </a:solidFill>
              </a:defRPr>
            </a:lvl2pPr>
            <a:lvl3pPr marL="1143000" indent="-228600">
              <a:spcBef>
                <a:spcPts val="0"/>
              </a:spcBef>
              <a:spcAft>
                <a:spcPts val="200"/>
              </a:spcAft>
              <a:buFont typeface="Wingdings" panose="05000000000000000000" pitchFamily="2" charset="2"/>
              <a:buChar char="Ø"/>
              <a:defRPr sz="1800">
                <a:solidFill>
                  <a:schemeClr val="accent6">
                    <a:lumMod val="50000"/>
                  </a:schemeClr>
                </a:solidFill>
              </a:defRPr>
            </a:lvl3pPr>
            <a:lvl4pPr>
              <a:defRPr sz="1600">
                <a:solidFill>
                  <a:schemeClr val="accent6">
                    <a:lumMod val="50000"/>
                  </a:schemeClr>
                </a:solidFill>
              </a:defRPr>
            </a:lvl4pPr>
            <a:lvl5pPr>
              <a:defRPr sz="1600">
                <a:solidFill>
                  <a:schemeClr val="accent6">
                    <a:lumMod val="50000"/>
                  </a:schemeClr>
                </a:solidFill>
              </a:defRPr>
            </a:lvl5pPr>
          </a:lstStyle>
          <a:p>
            <a:pPr lvl="0"/>
            <a:r>
              <a:rPr lang="en-US" dirty="0"/>
              <a:t>Examples include exercises, training events, involvement in major responses, lessons learned, challenges, etc.</a:t>
            </a:r>
          </a:p>
          <a:p>
            <a:pPr lvl="1"/>
            <a:r>
              <a:rPr lang="en-US" dirty="0"/>
              <a:t>Second level</a:t>
            </a:r>
          </a:p>
          <a:p>
            <a:pPr lvl="2"/>
            <a:r>
              <a:rPr lang="en-US" dirty="0"/>
              <a:t>Third level</a:t>
            </a:r>
          </a:p>
        </p:txBody>
      </p:sp>
      <p:sp>
        <p:nvSpPr>
          <p:cNvPr id="25" name="Title 24">
            <a:extLst>
              <a:ext uri="{FF2B5EF4-FFF2-40B4-BE49-F238E27FC236}">
                <a16:creationId xmlns:a16="http://schemas.microsoft.com/office/drawing/2014/main" id="{D800BF3D-F4BC-CAE5-B531-3A5D00CBAE4D}"/>
              </a:ext>
            </a:extLst>
          </p:cNvPr>
          <p:cNvSpPr>
            <a:spLocks noGrp="1"/>
          </p:cNvSpPr>
          <p:nvPr>
            <p:ph type="title" hasCustomPrompt="1"/>
          </p:nvPr>
        </p:nvSpPr>
        <p:spPr>
          <a:xfrm>
            <a:off x="1284482" y="238124"/>
            <a:ext cx="10740957" cy="666751"/>
          </a:xfrm>
          <a:prstGeom prst="rect">
            <a:avLst/>
          </a:prstGeom>
        </p:spPr>
        <p:txBody>
          <a:bodyPr/>
          <a:lstStyle>
            <a:lvl1pPr>
              <a:defRPr sz="4000" b="1">
                <a:solidFill>
                  <a:schemeClr val="bg1"/>
                </a:solidFill>
                <a:effectLst>
                  <a:outerShdw blurRad="38100" dist="38100" dir="2700000" algn="tl">
                    <a:srgbClr val="000000">
                      <a:alpha val="43137"/>
                    </a:srgbClr>
                  </a:outerShdw>
                </a:effectLst>
                <a:latin typeface="+mn-lt"/>
              </a:defRPr>
            </a:lvl1pPr>
          </a:lstStyle>
          <a:p>
            <a:r>
              <a:rPr lang="en-US" dirty="0"/>
              <a:t>[Agency Name] Report – May 2024</a:t>
            </a:r>
          </a:p>
        </p:txBody>
      </p:sp>
      <p:cxnSp>
        <p:nvCxnSpPr>
          <p:cNvPr id="32" name="Straight Connector 31">
            <a:extLst>
              <a:ext uri="{FF2B5EF4-FFF2-40B4-BE49-F238E27FC236}">
                <a16:creationId xmlns:a16="http://schemas.microsoft.com/office/drawing/2014/main" id="{4C1A62A6-5EC7-64D4-3A7E-F4C2C4EE2F85}"/>
              </a:ext>
            </a:extLst>
          </p:cNvPr>
          <p:cNvCxnSpPr>
            <a:cxnSpLocks/>
          </p:cNvCxnSpPr>
          <p:nvPr/>
        </p:nvCxnSpPr>
        <p:spPr>
          <a:xfrm>
            <a:off x="6138154" y="985446"/>
            <a:ext cx="0" cy="5852160"/>
          </a:xfrm>
          <a:prstGeom prst="line">
            <a:avLst/>
          </a:prstGeom>
          <a:ln w="28575">
            <a:solidFill>
              <a:schemeClr val="accent1">
                <a:lumMod val="75000"/>
              </a:schemeClr>
            </a:solidFill>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34" name="TextBox 33">
            <a:extLst>
              <a:ext uri="{FF2B5EF4-FFF2-40B4-BE49-F238E27FC236}">
                <a16:creationId xmlns:a16="http://schemas.microsoft.com/office/drawing/2014/main" id="{3887D565-9602-D06C-F418-47D6909585D9}"/>
              </a:ext>
            </a:extLst>
          </p:cNvPr>
          <p:cNvSpPr txBox="1"/>
          <p:nvPr userDrawn="1"/>
        </p:nvSpPr>
        <p:spPr>
          <a:xfrm>
            <a:off x="0" y="973085"/>
            <a:ext cx="6096000" cy="400110"/>
          </a:xfrm>
          <a:prstGeom prst="rect">
            <a:avLst/>
          </a:prstGeom>
          <a:noFill/>
        </p:spPr>
        <p:txBody>
          <a:bodyPr wrap="square" rtlCol="0">
            <a:spAutoFit/>
          </a:bodyPr>
          <a:lstStyle/>
          <a:p>
            <a:pPr algn="ctr"/>
            <a:r>
              <a:rPr lang="en-US" sz="2000" b="1" u="sng" dirty="0">
                <a:solidFill>
                  <a:schemeClr val="accent1">
                    <a:lumMod val="75000"/>
                  </a:schemeClr>
                </a:solidFill>
                <a:effectLst>
                  <a:outerShdw blurRad="38100" dist="38100" dir="2700000" algn="tl">
                    <a:srgbClr val="000000">
                      <a:alpha val="43137"/>
                    </a:srgbClr>
                  </a:outerShdw>
                </a:effectLst>
              </a:rPr>
              <a:t>Significant Updates Pertinent to RRT3</a:t>
            </a:r>
          </a:p>
        </p:txBody>
      </p:sp>
      <p:sp>
        <p:nvSpPr>
          <p:cNvPr id="36" name="TextBox 35">
            <a:extLst>
              <a:ext uri="{FF2B5EF4-FFF2-40B4-BE49-F238E27FC236}">
                <a16:creationId xmlns:a16="http://schemas.microsoft.com/office/drawing/2014/main" id="{F11B1977-1121-D0C9-F6F0-ED44094650B1}"/>
              </a:ext>
            </a:extLst>
          </p:cNvPr>
          <p:cNvSpPr txBox="1"/>
          <p:nvPr userDrawn="1"/>
        </p:nvSpPr>
        <p:spPr>
          <a:xfrm>
            <a:off x="6186793" y="980595"/>
            <a:ext cx="6001966" cy="400110"/>
          </a:xfrm>
          <a:prstGeom prst="rect">
            <a:avLst/>
          </a:prstGeom>
          <a:noFill/>
        </p:spPr>
        <p:txBody>
          <a:bodyPr wrap="square" rtlCol="0">
            <a:spAutoFit/>
          </a:bodyPr>
          <a:lstStyle/>
          <a:p>
            <a:pPr algn="ctr"/>
            <a:r>
              <a:rPr lang="en-US" sz="2000" b="1" u="sng" dirty="0">
                <a:solidFill>
                  <a:schemeClr val="accent1">
                    <a:lumMod val="75000"/>
                  </a:schemeClr>
                </a:solidFill>
                <a:effectLst>
                  <a:outerShdw blurRad="38100" dist="38100" dir="2700000" algn="tl">
                    <a:srgbClr val="000000">
                      <a:alpha val="43137"/>
                    </a:srgbClr>
                  </a:outerShdw>
                </a:effectLst>
              </a:rPr>
              <a:t>Agency or Organizational Updates</a:t>
            </a:r>
          </a:p>
        </p:txBody>
      </p:sp>
      <p:grpSp>
        <p:nvGrpSpPr>
          <p:cNvPr id="38" name="Group 37">
            <a:extLst>
              <a:ext uri="{FF2B5EF4-FFF2-40B4-BE49-F238E27FC236}">
                <a16:creationId xmlns:a16="http://schemas.microsoft.com/office/drawing/2014/main" id="{95C2B3A4-4F78-A497-EDDC-8B57E4B9D52F}"/>
              </a:ext>
            </a:extLst>
          </p:cNvPr>
          <p:cNvGrpSpPr/>
          <p:nvPr userDrawn="1"/>
        </p:nvGrpSpPr>
        <p:grpSpPr>
          <a:xfrm>
            <a:off x="6636" y="143236"/>
            <a:ext cx="929118" cy="759019"/>
            <a:chOff x="55276" y="143236"/>
            <a:chExt cx="929118" cy="759019"/>
          </a:xfrm>
          <a:effectLst>
            <a:outerShdw blurRad="50800" dist="38100" dir="2700000" algn="tl" rotWithShape="0">
              <a:prstClr val="black">
                <a:alpha val="40000"/>
              </a:prstClr>
            </a:outerShdw>
          </a:effectLst>
        </p:grpSpPr>
        <p:pic>
          <p:nvPicPr>
            <p:cNvPr id="39" name="Picture 38">
              <a:extLst>
                <a:ext uri="{FF2B5EF4-FFF2-40B4-BE49-F238E27FC236}">
                  <a16:creationId xmlns:a16="http://schemas.microsoft.com/office/drawing/2014/main" id="{7CE1E096-225D-F4B3-F925-B516060FB8F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390" b="96422" l="3385" r="97231">
                          <a14:foregroundMark x1="20308" y1="87571" x2="20308" y2="87571"/>
                          <a14:foregroundMark x1="16000" y1="87759" x2="16000" y2="87759"/>
                          <a14:foregroundMark x1="13538" y1="92655" x2="13538" y2="92655"/>
                          <a14:foregroundMark x1="11077" y1="95292" x2="11077" y2="95292"/>
                          <a14:foregroundMark x1="6308" y1="96045" x2="6308" y2="96045"/>
                          <a14:foregroundMark x1="3692" y1="96798" x2="3692" y2="96798"/>
                          <a14:foregroundMark x1="88308" y1="78908" x2="88308" y2="78908"/>
                          <a14:foregroundMark x1="91692" y1="69492" x2="91692" y2="69492"/>
                          <a14:foregroundMark x1="89692" y1="70433" x2="89692" y2="70433"/>
                          <a14:foregroundMark x1="89077" y1="67420" x2="89077" y2="67420"/>
                          <a14:foregroundMark x1="87385" y1="64595" x2="87385" y2="64595"/>
                          <a14:foregroundMark x1="89538" y1="61394" x2="89538" y2="61394"/>
                          <a14:foregroundMark x1="95385" y1="63277" x2="95385" y2="63277"/>
                          <a14:foregroundMark x1="40000" y1="8098" x2="40000" y2="8098"/>
                          <a14:foregroundMark x1="43846" y1="3766" x2="43846" y2="3766"/>
                          <a14:foregroundMark x1="96154" y1="14878" x2="96154" y2="14878"/>
                          <a14:foregroundMark x1="97231" y1="35028" x2="97231" y2="35028"/>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rot="20926325">
              <a:off x="55276" y="143236"/>
              <a:ext cx="929118" cy="759019"/>
            </a:xfrm>
            <a:prstGeom prst="rect">
              <a:avLst/>
            </a:prstGeom>
          </p:spPr>
        </p:pic>
        <p:sp>
          <p:nvSpPr>
            <p:cNvPr id="40" name="TextBox 39">
              <a:extLst>
                <a:ext uri="{FF2B5EF4-FFF2-40B4-BE49-F238E27FC236}">
                  <a16:creationId xmlns:a16="http://schemas.microsoft.com/office/drawing/2014/main" id="{22962179-530C-E455-C408-41AEE06BC366}"/>
                </a:ext>
              </a:extLst>
            </p:cNvPr>
            <p:cNvSpPr txBox="1"/>
            <p:nvPr/>
          </p:nvSpPr>
          <p:spPr>
            <a:xfrm>
              <a:off x="330742" y="172869"/>
              <a:ext cx="564450" cy="307777"/>
            </a:xfrm>
            <a:prstGeom prst="rect">
              <a:avLst/>
            </a:prstGeom>
            <a:noFill/>
          </p:spPr>
          <p:txBody>
            <a:bodyPr wrap="none" rtlCol="0">
              <a:spAutoFit/>
            </a:bodyPr>
            <a:lstStyle/>
            <a:p>
              <a:r>
                <a:rPr lang="en-US" sz="1400" b="1" dirty="0">
                  <a:solidFill>
                    <a:schemeClr val="accent1">
                      <a:lumMod val="75000"/>
                    </a:schemeClr>
                  </a:solidFill>
                </a:rPr>
                <a:t>RRT3</a:t>
              </a:r>
            </a:p>
          </p:txBody>
        </p:sp>
      </p:grpSp>
      <p:sp>
        <p:nvSpPr>
          <p:cNvPr id="42" name="Text Placeholder 20">
            <a:extLst>
              <a:ext uri="{FF2B5EF4-FFF2-40B4-BE49-F238E27FC236}">
                <a16:creationId xmlns:a16="http://schemas.microsoft.com/office/drawing/2014/main" id="{29C5FD8B-FA08-58F8-E7B4-80F0D937A0C9}"/>
              </a:ext>
            </a:extLst>
          </p:cNvPr>
          <p:cNvSpPr>
            <a:spLocks noGrp="1"/>
          </p:cNvSpPr>
          <p:nvPr>
            <p:ph type="body" sz="quarter" idx="14" hasCustomPrompt="1"/>
          </p:nvPr>
        </p:nvSpPr>
        <p:spPr>
          <a:xfrm>
            <a:off x="6216399" y="1307539"/>
            <a:ext cx="5972359" cy="917575"/>
          </a:xfrm>
          <a:prstGeom prst="rect">
            <a:avLst/>
          </a:prstGeom>
        </p:spPr>
        <p:txBody>
          <a:bodyPr/>
          <a:lstStyle>
            <a:lvl1pPr>
              <a:spcBef>
                <a:spcPts val="0"/>
              </a:spcBef>
              <a:spcAft>
                <a:spcPts val="200"/>
              </a:spcAft>
              <a:defRPr sz="2000">
                <a:solidFill>
                  <a:schemeClr val="accent6">
                    <a:lumMod val="50000"/>
                  </a:schemeClr>
                </a:solidFill>
              </a:defRPr>
            </a:lvl1pPr>
            <a:lvl2pPr marL="685800" indent="-228600">
              <a:spcBef>
                <a:spcPts val="0"/>
              </a:spcBef>
              <a:spcAft>
                <a:spcPts val="200"/>
              </a:spcAft>
              <a:buFont typeface="Courier New" panose="02070309020205020404" pitchFamily="49" charset="0"/>
              <a:buChar char="o"/>
              <a:defRPr sz="1800">
                <a:solidFill>
                  <a:schemeClr val="accent6">
                    <a:lumMod val="50000"/>
                  </a:schemeClr>
                </a:solidFill>
              </a:defRPr>
            </a:lvl2pPr>
            <a:lvl3pPr marL="1143000" indent="-228600">
              <a:spcBef>
                <a:spcPts val="0"/>
              </a:spcBef>
              <a:spcAft>
                <a:spcPts val="200"/>
              </a:spcAft>
              <a:buFont typeface="Wingdings" panose="05000000000000000000" pitchFamily="2" charset="2"/>
              <a:buChar char="Ø"/>
              <a:defRPr sz="1800">
                <a:solidFill>
                  <a:schemeClr val="accent6">
                    <a:lumMod val="50000"/>
                  </a:schemeClr>
                </a:solidFill>
              </a:defRPr>
            </a:lvl3pPr>
            <a:lvl4pPr>
              <a:defRPr sz="1600">
                <a:solidFill>
                  <a:schemeClr val="accent6">
                    <a:lumMod val="50000"/>
                  </a:schemeClr>
                </a:solidFill>
              </a:defRPr>
            </a:lvl4pPr>
            <a:lvl5pPr>
              <a:defRPr sz="1600">
                <a:solidFill>
                  <a:schemeClr val="accent6">
                    <a:lumMod val="50000"/>
                  </a:schemeClr>
                </a:solidFill>
              </a:defRPr>
            </a:lvl5pPr>
          </a:lstStyle>
          <a:p>
            <a:pPr marL="228600" marR="0" lvl="0" indent="-228600" algn="l" defTabSz="914400" rtl="0" eaLnBrk="1" fontAlgn="auto" latinLnBrk="0" hangingPunct="1">
              <a:lnSpc>
                <a:spcPct val="90000"/>
              </a:lnSpc>
              <a:spcBef>
                <a:spcPts val="0"/>
              </a:spcBef>
              <a:spcAft>
                <a:spcPts val="200"/>
              </a:spcAft>
              <a:buClrTx/>
              <a:buSzTx/>
              <a:buFont typeface="Arial" panose="020B0604020202020204" pitchFamily="34" charset="0"/>
              <a:buChar char="•"/>
              <a:tabLst/>
              <a:defRPr/>
            </a:pPr>
            <a:r>
              <a:rPr lang="en-US" dirty="0"/>
              <a:t>Policy changes or updates, organizational changes, new/departing personnel, etc. </a:t>
            </a:r>
          </a:p>
          <a:p>
            <a:pPr marL="685800" marR="0" lvl="1" indent="-228600" algn="l" defTabSz="914400" rtl="0" eaLnBrk="1" fontAlgn="auto" latinLnBrk="0" hangingPunct="1">
              <a:lnSpc>
                <a:spcPct val="90000"/>
              </a:lnSpc>
              <a:spcBef>
                <a:spcPts val="0"/>
              </a:spcBef>
              <a:spcAft>
                <a:spcPts val="200"/>
              </a:spcAft>
              <a:buClrTx/>
              <a:buSzTx/>
              <a:buFont typeface="Arial" panose="020B0604020202020204" pitchFamily="34" charset="0"/>
              <a:buChar char="•"/>
              <a:tabLst/>
              <a:defRPr/>
            </a:pPr>
            <a:r>
              <a:rPr lang="en-US" dirty="0"/>
              <a:t>Second level</a:t>
            </a:r>
          </a:p>
          <a:p>
            <a:pPr lvl="2"/>
            <a:r>
              <a:rPr lang="en-US" dirty="0"/>
              <a:t>Third level</a:t>
            </a:r>
          </a:p>
        </p:txBody>
      </p:sp>
    </p:spTree>
    <p:extLst>
      <p:ext uri="{BB962C8B-B14F-4D97-AF65-F5344CB8AC3E}">
        <p14:creationId xmlns:p14="http://schemas.microsoft.com/office/powerpoint/2010/main" val="1239785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Arrow: Striped Right 8">
            <a:extLst>
              <a:ext uri="{FF2B5EF4-FFF2-40B4-BE49-F238E27FC236}">
                <a16:creationId xmlns:a16="http://schemas.microsoft.com/office/drawing/2014/main" id="{838B1EC0-DDC9-077D-2583-36DBE7F61B26}"/>
              </a:ext>
            </a:extLst>
          </p:cNvPr>
          <p:cNvSpPr/>
          <p:nvPr userDrawn="1"/>
        </p:nvSpPr>
        <p:spPr>
          <a:xfrm>
            <a:off x="1059126" y="-291829"/>
            <a:ext cx="10966314" cy="1643974"/>
          </a:xfrm>
          <a:prstGeom prst="stripedRightArrow">
            <a:avLst>
              <a:gd name="adj1" fmla="val 44318"/>
              <a:gd name="adj2" fmla="val 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4000" dirty="0"/>
          </a:p>
        </p:txBody>
      </p:sp>
      <p:sp>
        <p:nvSpPr>
          <p:cNvPr id="3" name="Title 24">
            <a:extLst>
              <a:ext uri="{FF2B5EF4-FFF2-40B4-BE49-F238E27FC236}">
                <a16:creationId xmlns:a16="http://schemas.microsoft.com/office/drawing/2014/main" id="{E7C8F5E6-B9BC-9C4A-0002-FAD8C6E8AE9F}"/>
              </a:ext>
            </a:extLst>
          </p:cNvPr>
          <p:cNvSpPr>
            <a:spLocks noGrp="1"/>
          </p:cNvSpPr>
          <p:nvPr>
            <p:ph type="title" hasCustomPrompt="1"/>
          </p:nvPr>
        </p:nvSpPr>
        <p:spPr>
          <a:xfrm>
            <a:off x="1284482" y="238124"/>
            <a:ext cx="10740957" cy="666751"/>
          </a:xfrm>
          <a:prstGeom prst="rect">
            <a:avLst/>
          </a:prstGeom>
        </p:spPr>
        <p:txBody>
          <a:bodyPr/>
          <a:lstStyle>
            <a:lvl1pPr>
              <a:defRPr sz="4000" b="1">
                <a:solidFill>
                  <a:schemeClr val="bg1"/>
                </a:solidFill>
                <a:effectLst>
                  <a:outerShdw blurRad="38100" dist="38100" dir="2700000" algn="tl">
                    <a:srgbClr val="000000">
                      <a:alpha val="43137"/>
                    </a:srgbClr>
                  </a:outerShdw>
                </a:effectLst>
                <a:latin typeface="+mn-lt"/>
              </a:defRPr>
            </a:lvl1pPr>
          </a:lstStyle>
          <a:p>
            <a:r>
              <a:rPr lang="en-US" dirty="0"/>
              <a:t>[Agency Name] Report – May 2024</a:t>
            </a:r>
          </a:p>
        </p:txBody>
      </p:sp>
      <p:sp>
        <p:nvSpPr>
          <p:cNvPr id="5" name="Picture Placeholder 4">
            <a:extLst>
              <a:ext uri="{FF2B5EF4-FFF2-40B4-BE49-F238E27FC236}">
                <a16:creationId xmlns:a16="http://schemas.microsoft.com/office/drawing/2014/main" id="{EABD735C-D130-0996-10CF-962A8B3916BB}"/>
              </a:ext>
            </a:extLst>
          </p:cNvPr>
          <p:cNvSpPr>
            <a:spLocks noGrp="1"/>
          </p:cNvSpPr>
          <p:nvPr>
            <p:ph type="pic" sz="quarter" idx="10" hasCustomPrompt="1"/>
          </p:nvPr>
        </p:nvSpPr>
        <p:spPr>
          <a:xfrm>
            <a:off x="419100" y="1209675"/>
            <a:ext cx="11353800" cy="5410200"/>
          </a:xfrm>
          <a:prstGeom prst="rect">
            <a:avLst/>
          </a:prstGeom>
        </p:spPr>
        <p:txBody>
          <a:bodyPr anchor="ctr"/>
          <a:lstStyle>
            <a:lvl1pPr marL="0" indent="0" algn="ctr">
              <a:buNone/>
              <a:defRPr>
                <a:solidFill>
                  <a:schemeClr val="tx2">
                    <a:lumMod val="60000"/>
                    <a:lumOff val="40000"/>
                  </a:schemeClr>
                </a:solidFill>
              </a:defRPr>
            </a:lvl1pPr>
          </a:lstStyle>
          <a:p>
            <a:r>
              <a:rPr lang="en-US" dirty="0"/>
              <a:t>Insert photos if desired</a:t>
            </a:r>
          </a:p>
        </p:txBody>
      </p:sp>
      <p:grpSp>
        <p:nvGrpSpPr>
          <p:cNvPr id="6" name="Group 5">
            <a:extLst>
              <a:ext uri="{FF2B5EF4-FFF2-40B4-BE49-F238E27FC236}">
                <a16:creationId xmlns:a16="http://schemas.microsoft.com/office/drawing/2014/main" id="{03056F4E-FAEF-2A3F-7BF2-82A280D552CD}"/>
              </a:ext>
            </a:extLst>
          </p:cNvPr>
          <p:cNvGrpSpPr/>
          <p:nvPr userDrawn="1"/>
        </p:nvGrpSpPr>
        <p:grpSpPr>
          <a:xfrm>
            <a:off x="6636" y="143236"/>
            <a:ext cx="929118" cy="759019"/>
            <a:chOff x="55276" y="143236"/>
            <a:chExt cx="929118" cy="759019"/>
          </a:xfrm>
          <a:effectLst>
            <a:outerShdw blurRad="50800" dist="38100" dir="2700000" algn="tl" rotWithShape="0">
              <a:prstClr val="black">
                <a:alpha val="40000"/>
              </a:prstClr>
            </a:outerShdw>
          </a:effectLst>
        </p:grpSpPr>
        <p:pic>
          <p:nvPicPr>
            <p:cNvPr id="7" name="Picture 6">
              <a:extLst>
                <a:ext uri="{FF2B5EF4-FFF2-40B4-BE49-F238E27FC236}">
                  <a16:creationId xmlns:a16="http://schemas.microsoft.com/office/drawing/2014/main" id="{653BCAC2-3174-CF14-A38C-3C845829C94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390" b="96422" l="3385" r="97231">
                          <a14:foregroundMark x1="20308" y1="87571" x2="20308" y2="87571"/>
                          <a14:foregroundMark x1="16000" y1="87759" x2="16000" y2="87759"/>
                          <a14:foregroundMark x1="13538" y1="92655" x2="13538" y2="92655"/>
                          <a14:foregroundMark x1="11077" y1="95292" x2="11077" y2="95292"/>
                          <a14:foregroundMark x1="6308" y1="96045" x2="6308" y2="96045"/>
                          <a14:foregroundMark x1="3692" y1="96798" x2="3692" y2="96798"/>
                          <a14:foregroundMark x1="88308" y1="78908" x2="88308" y2="78908"/>
                          <a14:foregroundMark x1="91692" y1="69492" x2="91692" y2="69492"/>
                          <a14:foregroundMark x1="89692" y1="70433" x2="89692" y2="70433"/>
                          <a14:foregroundMark x1="89077" y1="67420" x2="89077" y2="67420"/>
                          <a14:foregroundMark x1="87385" y1="64595" x2="87385" y2="64595"/>
                          <a14:foregroundMark x1="89538" y1="61394" x2="89538" y2="61394"/>
                          <a14:foregroundMark x1="95385" y1="63277" x2="95385" y2="63277"/>
                          <a14:foregroundMark x1="40000" y1="8098" x2="40000" y2="8098"/>
                          <a14:foregroundMark x1="43846" y1="3766" x2="43846" y2="3766"/>
                          <a14:foregroundMark x1="96154" y1="14878" x2="96154" y2="14878"/>
                          <a14:foregroundMark x1="97231" y1="35028" x2="97231" y2="35028"/>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rot="20926325">
              <a:off x="55276" y="143236"/>
              <a:ext cx="929118" cy="759019"/>
            </a:xfrm>
            <a:prstGeom prst="rect">
              <a:avLst/>
            </a:prstGeom>
          </p:spPr>
        </p:pic>
        <p:sp>
          <p:nvSpPr>
            <p:cNvPr id="8" name="TextBox 7">
              <a:extLst>
                <a:ext uri="{FF2B5EF4-FFF2-40B4-BE49-F238E27FC236}">
                  <a16:creationId xmlns:a16="http://schemas.microsoft.com/office/drawing/2014/main" id="{80AAF547-F4D6-A92E-6BDB-319BE8BBEF72}"/>
                </a:ext>
              </a:extLst>
            </p:cNvPr>
            <p:cNvSpPr txBox="1"/>
            <p:nvPr/>
          </p:nvSpPr>
          <p:spPr>
            <a:xfrm>
              <a:off x="330742" y="172869"/>
              <a:ext cx="564450" cy="307777"/>
            </a:xfrm>
            <a:prstGeom prst="rect">
              <a:avLst/>
            </a:prstGeom>
            <a:noFill/>
          </p:spPr>
          <p:txBody>
            <a:bodyPr wrap="none" rtlCol="0">
              <a:spAutoFit/>
            </a:bodyPr>
            <a:lstStyle/>
            <a:p>
              <a:r>
                <a:rPr lang="en-US" sz="1400" b="1" dirty="0">
                  <a:solidFill>
                    <a:schemeClr val="accent1">
                      <a:lumMod val="75000"/>
                    </a:schemeClr>
                  </a:solidFill>
                </a:rPr>
                <a:t>RRT3</a:t>
              </a:r>
            </a:p>
          </p:txBody>
        </p:sp>
      </p:grpSp>
    </p:spTree>
    <p:extLst>
      <p:ext uri="{BB962C8B-B14F-4D97-AF65-F5344CB8AC3E}">
        <p14:creationId xmlns:p14="http://schemas.microsoft.com/office/powerpoint/2010/main" val="114840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A747B8-B174-4465-BB42-08CB4DCF9631}"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DD6C7-236E-4989-96BD-46FC2C78F6DE}" type="slidenum">
              <a:rPr lang="en-US" smtClean="0"/>
              <a:t>‹#›</a:t>
            </a:fld>
            <a:endParaRPr lang="en-US"/>
          </a:p>
        </p:txBody>
      </p:sp>
    </p:spTree>
    <p:extLst>
      <p:ext uri="{BB962C8B-B14F-4D97-AF65-F5344CB8AC3E}">
        <p14:creationId xmlns:p14="http://schemas.microsoft.com/office/powerpoint/2010/main" val="15490353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56000">
              <a:schemeClr val="accent1">
                <a:lumMod val="45000"/>
                <a:lumOff val="55000"/>
              </a:schemeClr>
            </a:gs>
            <a:gs pos="53000">
              <a:schemeClr val="accent1">
                <a:lumMod val="45000"/>
                <a:lumOff val="55000"/>
              </a:schemeClr>
            </a:gs>
            <a:gs pos="100000">
              <a:schemeClr val="accent1">
                <a:alpha val="65000"/>
                <a:lumMod val="23000"/>
                <a:lumOff val="77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3441022"/>
      </p:ext>
    </p:extLst>
  </p:cSld>
  <p:clrMap bg1="lt1" tx1="dk1" bg2="lt2" tx2="dk2" accent1="accent1" accent2="accent2" accent3="accent3" accent4="accent4" accent5="accent5" accent6="accent6" hlink="hlink" folHlink="folHlink"/>
  <p:sldLayoutIdLst>
    <p:sldLayoutId id="2147483729" r:id="rId1"/>
    <p:sldLayoutId id="2147483732" r:id="rId2"/>
    <p:sldLayoutId id="2147483733" r:id="rId3"/>
    <p:sldLayoutId id="214748373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david.sanders@gsa.gov" TargetMode="External"/><Relationship Id="rId2" Type="http://schemas.openxmlformats.org/officeDocument/2006/relationships/hyperlink" Target="mailto:kathleen.peek@gsa.gov" TargetMode="External"/><Relationship Id="rId1" Type="http://schemas.openxmlformats.org/officeDocument/2006/relationships/slideLayout" Target="../slideLayouts/slideLayout2.xml"/><Relationship Id="rId4" Type="http://schemas.openxmlformats.org/officeDocument/2006/relationships/hyperlink" Target="mailto:fas.emergency@gsa.go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mailto:travis.j.haas@usda.gov" TargetMode="Externa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ACD36-73CF-B755-9B62-B723179AD76B}"/>
              </a:ext>
            </a:extLst>
          </p:cNvPr>
          <p:cNvSpPr>
            <a:spLocks noGrp="1"/>
          </p:cNvSpPr>
          <p:nvPr>
            <p:ph type="body" sz="quarter" idx="10"/>
          </p:nvPr>
        </p:nvSpPr>
        <p:spPr/>
        <p:txBody>
          <a:bodyPr/>
          <a:lstStyle/>
          <a:p>
            <a:r>
              <a:rPr lang="en-US" sz="3600" b="1" u="none" dirty="0">
                <a:solidFill>
                  <a:schemeClr val="accent1">
                    <a:lumMod val="75000"/>
                  </a:schemeClr>
                </a:solidFill>
                <a:effectLst>
                  <a:outerShdw blurRad="38100" dist="38100" dir="2700000" algn="tl">
                    <a:srgbClr val="000000">
                      <a:alpha val="43137"/>
                    </a:srgbClr>
                  </a:outerShdw>
                </a:effectLst>
              </a:rPr>
              <a:t>May 2024</a:t>
            </a:r>
          </a:p>
        </p:txBody>
      </p:sp>
    </p:spTree>
    <p:extLst>
      <p:ext uri="{BB962C8B-B14F-4D97-AF65-F5344CB8AC3E}">
        <p14:creationId xmlns:p14="http://schemas.microsoft.com/office/powerpoint/2010/main" val="225165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2582" y="1307539"/>
            <a:ext cx="6098267" cy="5549731"/>
          </a:xfrm>
        </p:spPr>
        <p:txBody>
          <a:bodyPr lIns="91440" tIns="45720" rIns="91440" bIns="45720" anchor="t"/>
          <a:lstStyle/>
          <a:p>
            <a:r>
              <a:rPr lang="en-US" dirty="0">
                <a:cs typeface="Calibri"/>
              </a:rPr>
              <a:t>Bureau of Safety &amp; Environmental Enforcement (BSEE) - Oil Spill Preparedness Division (OSPD) - Response </a:t>
            </a:r>
            <a:r>
              <a:rPr lang="en-US">
                <a:cs typeface="Calibri"/>
              </a:rPr>
              <a:t>Research Branch (RRB):</a:t>
            </a:r>
            <a:endParaRPr lang="en-US"/>
          </a:p>
          <a:p>
            <a:pPr lvl="1">
              <a:buFont typeface="Courier New" panose="020B0604020202020204" pitchFamily="34" charset="0"/>
              <a:buChar char="o"/>
            </a:pPr>
            <a:r>
              <a:rPr lang="en-US" sz="2000" b="1" dirty="0">
                <a:solidFill>
                  <a:srgbClr val="000000"/>
                </a:solidFill>
                <a:latin typeface="Calibri"/>
                <a:cs typeface="Arial"/>
              </a:rPr>
              <a:t>Development of a Remotely Operated Surface Vehicle: </a:t>
            </a:r>
            <a:r>
              <a:rPr lang="en-US" sz="2000" dirty="0">
                <a:solidFill>
                  <a:srgbClr val="000000"/>
                </a:solidFill>
                <a:latin typeface="Calibri"/>
                <a:cs typeface="Arial"/>
              </a:rPr>
              <a:t>Under BSEE project (contract 140E0119P0019), Tactical Electronics has developed a Remotely Operated Surface Vehicle (ROSV) built from a commercial off-the-shelf jet ski that provides a platform for rapid and long-term remote sensing.  A prototype ROSV is being developed with the capabilities for an integrated oil slick thickness detection system, flexible system to mount and deploy instruments above or below water and VOC sensing system.</a:t>
            </a:r>
          </a:p>
          <a:p>
            <a:pPr marL="457200" lvl="1" indent="0">
              <a:buNone/>
            </a:pPr>
            <a:endParaRPr lang="en-US" sz="2000" dirty="0">
              <a:solidFill>
                <a:srgbClr val="000000"/>
              </a:solidFill>
              <a:latin typeface="Calibri"/>
              <a:cs typeface="Arial"/>
            </a:endParaRP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lIns="91440" tIns="45720" rIns="91440" bIns="45720" anchor="t"/>
          <a:lstStyle/>
          <a:p>
            <a:r>
              <a:rPr lang="en-US" dirty="0"/>
              <a:t>Department of Interior Report – May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p:txBody>
          <a:bodyPr lIns="91440" tIns="45720" rIns="91440" bIns="45720" anchor="t"/>
          <a:lstStyle/>
          <a:p>
            <a:r>
              <a:rPr lang="en-US" dirty="0"/>
              <a:t>FWS</a:t>
            </a:r>
            <a:endParaRPr lang="en-US" dirty="0">
              <a:cs typeface="Calibri"/>
            </a:endParaRPr>
          </a:p>
          <a:p>
            <a:pPr lvl="1"/>
            <a:r>
              <a:rPr lang="en-US" dirty="0">
                <a:cs typeface="Calibri"/>
              </a:rPr>
              <a:t>Sarah Scheaffer – Delaware and Southeastern Pennsylvania (Delaware River Watershed)</a:t>
            </a:r>
          </a:p>
          <a:p>
            <a:pPr lvl="1"/>
            <a:r>
              <a:rPr lang="en-US" dirty="0">
                <a:cs typeface="Calibri"/>
              </a:rPr>
              <a:t>Jo Ann Banda – Maryland, Virginia, West Virginia, District of Columbia, and remainder of Pennsylvania</a:t>
            </a:r>
          </a:p>
        </p:txBody>
      </p:sp>
      <p:pic>
        <p:nvPicPr>
          <p:cNvPr id="5" name="Picture 4">
            <a:extLst>
              <a:ext uri="{FF2B5EF4-FFF2-40B4-BE49-F238E27FC236}">
                <a16:creationId xmlns:a16="http://schemas.microsoft.com/office/drawing/2014/main" id="{59F5FF19-4D53-8406-683B-DE4CE7A28467}"/>
              </a:ext>
            </a:extLst>
          </p:cNvPr>
          <p:cNvPicPr>
            <a:picLocks noChangeAspect="1"/>
          </p:cNvPicPr>
          <p:nvPr/>
        </p:nvPicPr>
        <p:blipFill>
          <a:blip r:embed="rId2"/>
          <a:stretch>
            <a:fillRect/>
          </a:stretch>
        </p:blipFill>
        <p:spPr>
          <a:xfrm>
            <a:off x="1844341" y="5228222"/>
            <a:ext cx="2407319" cy="1625266"/>
          </a:xfrm>
          <a:prstGeom prst="rect">
            <a:avLst/>
          </a:prstGeom>
        </p:spPr>
      </p:pic>
    </p:spTree>
    <p:extLst>
      <p:ext uri="{BB962C8B-B14F-4D97-AF65-F5344CB8AC3E}">
        <p14:creationId xmlns:p14="http://schemas.microsoft.com/office/powerpoint/2010/main" val="1287479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C67EA-F882-F402-81CA-F606527D3497}"/>
              </a:ext>
            </a:extLst>
          </p:cNvPr>
          <p:cNvSpPr>
            <a:spLocks noGrp="1"/>
          </p:cNvSpPr>
          <p:nvPr>
            <p:ph type="title"/>
          </p:nvPr>
        </p:nvSpPr>
        <p:spPr/>
        <p:txBody>
          <a:bodyPr lIns="91440" tIns="45720" rIns="91440" bIns="45720" anchor="t"/>
          <a:lstStyle/>
          <a:p>
            <a:r>
              <a:rPr lang="en-US" dirty="0"/>
              <a:t>DOI Report – May 2024</a:t>
            </a:r>
          </a:p>
        </p:txBody>
      </p:sp>
      <p:sp>
        <p:nvSpPr>
          <p:cNvPr id="3" name="Picture Placeholder 2">
            <a:extLst>
              <a:ext uri="{FF2B5EF4-FFF2-40B4-BE49-F238E27FC236}">
                <a16:creationId xmlns:a16="http://schemas.microsoft.com/office/drawing/2014/main" id="{1FF07FA4-D071-6ACA-0B36-2947902B68E3}"/>
              </a:ext>
            </a:extLst>
          </p:cNvPr>
          <p:cNvSpPr>
            <a:spLocks noGrp="1"/>
          </p:cNvSpPr>
          <p:nvPr>
            <p:ph type="pic" sz="quarter" idx="10"/>
          </p:nvPr>
        </p:nvSpPr>
        <p:spPr/>
        <p:txBody>
          <a:bodyPr/>
          <a:lstStyle/>
          <a:p>
            <a:pPr marL="342900" indent="-342900" algn="l">
              <a:buChar char="•"/>
            </a:pPr>
            <a:endParaRPr lang="en-US" sz="2000" dirty="0">
              <a:solidFill>
                <a:schemeClr val="tx1"/>
              </a:solidFill>
              <a:latin typeface="Arial"/>
              <a:cs typeface="Arial"/>
            </a:endParaRPr>
          </a:p>
          <a:p>
            <a:pPr marL="342900" indent="-342900" algn="l">
              <a:buChar char="•"/>
            </a:pPr>
            <a:r>
              <a:rPr lang="en-US" sz="2000" dirty="0">
                <a:solidFill>
                  <a:schemeClr val="tx1"/>
                </a:solidFill>
                <a:latin typeface="Arial"/>
                <a:cs typeface="Arial"/>
              </a:rPr>
              <a:t>Key Bridge Collapse - Coordinating with USCG, NOAA, MD SHPO, FWS, etc. Resources at risk and providing input into protection strategies and plans. </a:t>
            </a:r>
          </a:p>
          <a:p>
            <a:pPr marL="342900" indent="-342900" algn="l">
              <a:buChar char="•"/>
            </a:pPr>
            <a:r>
              <a:rPr lang="en-US" sz="2000" dirty="0">
                <a:solidFill>
                  <a:schemeClr val="tx1"/>
                </a:solidFill>
                <a:latin typeface="Arial"/>
                <a:cs typeface="Arial"/>
              </a:rPr>
              <a:t>PRFA Guidance - </a:t>
            </a:r>
            <a:r>
              <a:rPr lang="en-US" sz="2000" dirty="0">
                <a:solidFill>
                  <a:schemeClr val="tx1"/>
                </a:solidFill>
                <a:latin typeface="Arial"/>
                <a:cs typeface="Calibri" panose="020F0502020204030204"/>
              </a:rPr>
              <a:t>DOI/OEPC is working on revising internal Pollution Removal Funding Authorizations guidance; process for setting up reimbursable agreements between DOI bureaus and OSC when DOI expertise is requested on a response. </a:t>
            </a:r>
            <a:endParaRPr lang="en-US">
              <a:solidFill>
                <a:schemeClr val="tx1"/>
              </a:solidFill>
              <a:cs typeface="Calibri"/>
            </a:endParaRPr>
          </a:p>
          <a:p>
            <a:pPr marL="342900" indent="-342900" algn="l">
              <a:buChar char="•"/>
            </a:pPr>
            <a:r>
              <a:rPr lang="en-US" sz="2000" dirty="0">
                <a:solidFill>
                  <a:schemeClr val="tx1"/>
                </a:solidFill>
                <a:latin typeface="Arial"/>
                <a:cs typeface="Calibri" panose="020F0502020204030204"/>
              </a:rPr>
              <a:t>Tribal Training – DOI is working to assemble a Tribal Outreach Plan.  Identified need to provide Tribes with training and preparedness activities associated with oil spills. Identify Tribal training needs and barriers associated with attending trainings.</a:t>
            </a:r>
          </a:p>
          <a:p>
            <a:pPr marL="342900" indent="-342900" algn="l">
              <a:buChar char="•"/>
            </a:pPr>
            <a:r>
              <a:rPr lang="en-US" sz="2000" dirty="0">
                <a:solidFill>
                  <a:schemeClr val="tx1"/>
                </a:solidFill>
                <a:latin typeface="Arial"/>
                <a:cs typeface="Calibri" panose="020F0502020204030204"/>
              </a:rPr>
              <a:t>Unanticipated Discovery Plan – RRT workgroup drafted template plan that can be used in ACPs; additional material including field guide and MOA for data sharing are also being considered; distributing for review and comment.  MD and PA SHPO; EPA</a:t>
            </a:r>
          </a:p>
          <a:p>
            <a:pPr marL="285750" indent="-285750" algn="l">
              <a:buChar char="•"/>
            </a:pPr>
            <a:r>
              <a:rPr lang="en-US" sz="2000" dirty="0">
                <a:solidFill>
                  <a:schemeClr val="tx1"/>
                </a:solidFill>
                <a:latin typeface="Arial"/>
                <a:cs typeface="Calibri" panose="020F0502020204030204"/>
              </a:rPr>
              <a:t> Inland Oil Spill Preparedness Project – DOI recently accepted preproposals for FY25 projects. </a:t>
            </a:r>
          </a:p>
          <a:p>
            <a:pPr marL="342900" indent="-342900" algn="l">
              <a:buChar char="•"/>
            </a:pPr>
            <a:r>
              <a:rPr lang="en-US" sz="2000" dirty="0">
                <a:solidFill>
                  <a:schemeClr val="tx1"/>
                </a:solidFill>
                <a:latin typeface="Arial"/>
                <a:cs typeface="Calibri" panose="020F0502020204030204"/>
              </a:rPr>
              <a:t>Partners in Response – Training with Colonial Pipeline scheduled for May 21 &amp; 22 in Williamsburg, VA</a:t>
            </a:r>
          </a:p>
          <a:p>
            <a:pPr marL="342900" indent="-342900" algn="l">
              <a:buChar char="•"/>
            </a:pPr>
            <a:r>
              <a:rPr lang="en-US" sz="2000" dirty="0">
                <a:solidFill>
                  <a:schemeClr val="tx1"/>
                </a:solidFill>
                <a:latin typeface="Arial"/>
                <a:cs typeface="Calibri" panose="020F0502020204030204"/>
              </a:rPr>
              <a:t>ACP Architecture - ACP Updates; Sector Delaware Bay</a:t>
            </a:r>
          </a:p>
          <a:p>
            <a:pPr algn="l"/>
            <a:endParaRPr lang="en-US" dirty="0">
              <a:solidFill>
                <a:srgbClr val="000000"/>
              </a:solidFill>
              <a:cs typeface="Calibri"/>
            </a:endParaRPr>
          </a:p>
          <a:p>
            <a:endParaRPr lang="en-US" dirty="0">
              <a:cs typeface="Calibri"/>
            </a:endParaRPr>
          </a:p>
        </p:txBody>
      </p:sp>
    </p:spTree>
    <p:extLst>
      <p:ext uri="{BB962C8B-B14F-4D97-AF65-F5344CB8AC3E}">
        <p14:creationId xmlns:p14="http://schemas.microsoft.com/office/powerpoint/2010/main" val="2779976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67601" y="1307539"/>
            <a:ext cx="6008032" cy="5312337"/>
          </a:xfrm>
        </p:spPr>
        <p:txBody>
          <a:bodyPr/>
          <a:lstStyle/>
          <a:p>
            <a:endParaRPr lang="en-US" dirty="0"/>
          </a:p>
          <a:p>
            <a:r>
              <a:rPr lang="en-US" dirty="0"/>
              <a:t>GSA is scheduling a training session on GSA Acquisition tools (e.g., GSA Advantage, eLibrary and Emergency Acquisition Basic Ordering Agreements) within the next 6 weeks.  Contact Kathy or Dave if interested in attending.</a:t>
            </a:r>
          </a:p>
          <a:p>
            <a:pPr marL="0" indent="0">
              <a:buNone/>
            </a:pPr>
            <a:endParaRPr lang="en-US" dirty="0"/>
          </a:p>
          <a:p>
            <a:r>
              <a:rPr lang="en-US" dirty="0"/>
              <a:t>FEMA, GSA and DLA held a Logistics Partnering Session on 4/3/24, with a focus on support to Non Stafford Act events.   The Planning Committee will begin meeting again soon to plan its next session.</a:t>
            </a:r>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sz="3600" dirty="0"/>
              <a:t>General Services Administration Report – May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p:txBody>
          <a:bodyPr/>
          <a:lstStyle/>
          <a:p>
            <a:r>
              <a:rPr lang="en-US" dirty="0"/>
              <a:t>GSA RRT III Representatives from the Office of Mission Assurance (OMA) Philadelphia:</a:t>
            </a:r>
          </a:p>
          <a:p>
            <a:pPr marL="0" indent="0">
              <a:buNone/>
            </a:pPr>
            <a:endParaRPr lang="en-US" dirty="0"/>
          </a:p>
          <a:p>
            <a:pPr marL="0" indent="0">
              <a:buNone/>
            </a:pPr>
            <a:r>
              <a:rPr lang="en-US" sz="1800" dirty="0"/>
              <a:t>   </a:t>
            </a:r>
            <a:r>
              <a:rPr lang="en-US" sz="1600" dirty="0"/>
              <a:t>Kathleen Peek, Regional Emergency Coordinator,       </a:t>
            </a:r>
            <a:r>
              <a:rPr lang="en-US" sz="1600" dirty="0">
                <a:hlinkClick r:id="rId2"/>
              </a:rPr>
              <a:t>kathleen.peek@gsa.gov</a:t>
            </a:r>
            <a:endParaRPr lang="en-US" sz="1600" dirty="0"/>
          </a:p>
          <a:p>
            <a:pPr marL="0" indent="0">
              <a:buNone/>
            </a:pPr>
            <a:endParaRPr lang="en-US" sz="1600" dirty="0"/>
          </a:p>
          <a:p>
            <a:pPr marL="0" indent="0">
              <a:buNone/>
            </a:pPr>
            <a:r>
              <a:rPr lang="en-US" sz="1600" dirty="0"/>
              <a:t>   David Sanders, Emergency Management Specialist, </a:t>
            </a:r>
            <a:r>
              <a:rPr lang="en-US" sz="1600" dirty="0">
                <a:hlinkClick r:id="rId3"/>
              </a:rPr>
              <a:t>david.sanders@gsa.gov</a:t>
            </a:r>
            <a:endParaRPr lang="en-US" sz="1600" dirty="0"/>
          </a:p>
          <a:p>
            <a:pPr marL="0" indent="0">
              <a:buNone/>
            </a:pPr>
            <a:endParaRPr lang="en-US" sz="1800" dirty="0"/>
          </a:p>
          <a:p>
            <a:r>
              <a:rPr lang="en-US" dirty="0"/>
              <a:t>OMA Philadelphia currently has one vacancy, which we hope to fill by July 2024</a:t>
            </a:r>
          </a:p>
          <a:p>
            <a:pPr marL="0" indent="0">
              <a:buNone/>
            </a:pPr>
            <a:endParaRPr lang="en-US" dirty="0"/>
          </a:p>
          <a:p>
            <a:r>
              <a:rPr lang="en-US" dirty="0"/>
              <a:t>Current GSA R3 Regional Administrator – Tom Lyman, Acting</a:t>
            </a:r>
          </a:p>
          <a:p>
            <a:pPr marL="0" indent="0">
              <a:buNone/>
            </a:pPr>
            <a:endParaRPr lang="en-US" dirty="0"/>
          </a:p>
          <a:p>
            <a:r>
              <a:rPr lang="en-US" dirty="0"/>
              <a:t>GSA Federal Acquisition Service (FAS) Reorganization – Devolved regional structures to business and customer centric model.  FAS support requests will be sent to:  </a:t>
            </a:r>
            <a:r>
              <a:rPr lang="en-US" i="0" dirty="0">
                <a:solidFill>
                  <a:srgbClr val="1155CC"/>
                </a:solidFill>
                <a:effectLst/>
                <a:latin typeface="Calibri" panose="020F0502020204030204" pitchFamily="34" charset="0"/>
                <a:cs typeface="Calibri" panose="020F0502020204030204" pitchFamily="34" charset="0"/>
                <a:hlinkClick r:id="rId4"/>
              </a:rPr>
              <a:t>fas.emergency@gsa.gov</a:t>
            </a:r>
            <a:r>
              <a:rPr lang="en-US" i="0" dirty="0">
                <a:solidFill>
                  <a:srgbClr val="1155CC"/>
                </a:solidFill>
                <a:effectLst/>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8197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C67EA-F882-F402-81CA-F606527D3497}"/>
              </a:ext>
            </a:extLst>
          </p:cNvPr>
          <p:cNvSpPr>
            <a:spLocks noGrp="1"/>
          </p:cNvSpPr>
          <p:nvPr>
            <p:ph type="title"/>
          </p:nvPr>
        </p:nvSpPr>
        <p:spPr/>
        <p:txBody>
          <a:bodyPr/>
          <a:lstStyle/>
          <a:p>
            <a:r>
              <a:rPr lang="en-US" sz="3600" dirty="0"/>
              <a:t>General Services Administration Report – May 2024</a:t>
            </a:r>
          </a:p>
        </p:txBody>
      </p:sp>
      <p:pic>
        <p:nvPicPr>
          <p:cNvPr id="6" name="Picture Placeholder 5">
            <a:extLst>
              <a:ext uri="{FF2B5EF4-FFF2-40B4-BE49-F238E27FC236}">
                <a16:creationId xmlns:a16="http://schemas.microsoft.com/office/drawing/2014/main" id="{1CE6B37A-503F-AF34-2CB7-BB67817919CF}"/>
              </a:ext>
            </a:extLst>
          </p:cNvPr>
          <p:cNvPicPr>
            <a:picLocks noGrp="1" noChangeAspect="1"/>
          </p:cNvPicPr>
          <p:nvPr>
            <p:ph type="pic" sz="quarter" idx="10"/>
          </p:nvPr>
        </p:nvPicPr>
        <p:blipFill>
          <a:blip r:embed="rId2"/>
          <a:srcRect t="15959" b="15959"/>
          <a:stretch>
            <a:fillRect/>
          </a:stretch>
        </p:blipFill>
        <p:spPr>
          <a:xfrm>
            <a:off x="4647316" y="3224463"/>
            <a:ext cx="7125583" cy="3395412"/>
          </a:xfrm>
          <a:prstGeom prst="rect">
            <a:avLst/>
          </a:prstGeom>
        </p:spPr>
      </p:pic>
      <p:pic>
        <p:nvPicPr>
          <p:cNvPr id="1030" name="Picture 6">
            <a:extLst>
              <a:ext uri="{FF2B5EF4-FFF2-40B4-BE49-F238E27FC236}">
                <a16:creationId xmlns:a16="http://schemas.microsoft.com/office/drawing/2014/main" id="{68C9DBAF-6ECB-A5C3-862D-C8FF318E4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820" y="3981450"/>
            <a:ext cx="2505075" cy="26384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EBD4B4E-882B-C69A-6787-D963C33A51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2417" y="1172774"/>
            <a:ext cx="1697879" cy="2540776"/>
          </a:xfrm>
          <a:prstGeom prst="rect">
            <a:avLst/>
          </a:prstGeom>
        </p:spPr>
      </p:pic>
      <p:sp>
        <p:nvSpPr>
          <p:cNvPr id="9" name="TextBox 8">
            <a:extLst>
              <a:ext uri="{FF2B5EF4-FFF2-40B4-BE49-F238E27FC236}">
                <a16:creationId xmlns:a16="http://schemas.microsoft.com/office/drawing/2014/main" id="{BC577175-8EFD-BB4B-A957-B69F4E2021AB}"/>
              </a:ext>
            </a:extLst>
          </p:cNvPr>
          <p:cNvSpPr txBox="1"/>
          <p:nvPr/>
        </p:nvSpPr>
        <p:spPr>
          <a:xfrm>
            <a:off x="5021179" y="1541449"/>
            <a:ext cx="5999747" cy="523220"/>
          </a:xfrm>
          <a:prstGeom prst="rect">
            <a:avLst/>
          </a:prstGeom>
          <a:noFill/>
        </p:spPr>
        <p:txBody>
          <a:bodyPr wrap="square" rtlCol="0">
            <a:spAutoFit/>
          </a:bodyPr>
          <a:lstStyle/>
          <a:p>
            <a:r>
              <a:rPr lang="en-US" sz="2800" b="1" dirty="0"/>
              <a:t>Logistics Partnering Session – 4/3/24</a:t>
            </a:r>
          </a:p>
        </p:txBody>
      </p:sp>
    </p:spTree>
    <p:extLst>
      <p:ext uri="{BB962C8B-B14F-4D97-AF65-F5344CB8AC3E}">
        <p14:creationId xmlns:p14="http://schemas.microsoft.com/office/powerpoint/2010/main" val="234906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p:txBody>
          <a:bodyPr/>
          <a:lstStyle/>
          <a:p>
            <a:r>
              <a:rPr lang="en-US" dirty="0"/>
              <a:t>Examples include involvement in major responses, lessons learned, challenges, exercises, training events, etc. </a:t>
            </a:r>
          </a:p>
          <a:p>
            <a:endParaRPr lang="en-US" dirty="0"/>
          </a:p>
          <a:p>
            <a:r>
              <a:rPr lang="en-US" dirty="0"/>
              <a:t>Developing Operations Concept of Resource Support</a:t>
            </a:r>
          </a:p>
          <a:p>
            <a:r>
              <a:rPr lang="en-US" dirty="0"/>
              <a:t>Continued focus on ESF Engagement (meetings, training opportunities)</a:t>
            </a:r>
          </a:p>
          <a:p>
            <a:r>
              <a:rPr lang="en-US" dirty="0"/>
              <a:t>Published first Regional Air Operations Response Plan</a:t>
            </a:r>
          </a:p>
          <a:p>
            <a:pPr lvl="1"/>
            <a:r>
              <a:rPr lang="en-US" dirty="0"/>
              <a:t>Assisting in state plan development, as requested</a:t>
            </a:r>
          </a:p>
          <a:p>
            <a:r>
              <a:rPr lang="en-US" dirty="0"/>
              <a:t>Held 2</a:t>
            </a:r>
            <a:r>
              <a:rPr lang="en-US" baseline="30000" dirty="0"/>
              <a:t>nd</a:t>
            </a:r>
            <a:r>
              <a:rPr lang="en-US" dirty="0"/>
              <a:t> annual State Operations and Logistics (SOL) Symposium</a:t>
            </a:r>
          </a:p>
          <a:p>
            <a:r>
              <a:rPr lang="en-US" dirty="0"/>
              <a:t>Planning for FIFA 2026</a:t>
            </a:r>
          </a:p>
          <a:p>
            <a:r>
              <a:rPr lang="en-US" dirty="0"/>
              <a:t>Planning for Nation’s 250</a:t>
            </a:r>
            <a:r>
              <a:rPr lang="en-US" baseline="30000" dirty="0"/>
              <a:t>th</a:t>
            </a:r>
            <a:r>
              <a:rPr lang="en-US" dirty="0"/>
              <a:t> Events (2026)</a:t>
            </a:r>
          </a:p>
          <a:p>
            <a:r>
              <a:rPr lang="en-US" dirty="0"/>
              <a:t>Recently held Hurricane Senior Leader TTX</a:t>
            </a:r>
          </a:p>
          <a:p>
            <a:endParaRPr lang="en-US" dirty="0"/>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FEMA Report – May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p:txBody>
          <a:bodyPr/>
          <a:lstStyle/>
          <a:p>
            <a:r>
              <a:rPr lang="en-US" dirty="0"/>
              <a:t>Policy changes or updates, organizational changes, new / departing personnel, etc.</a:t>
            </a:r>
          </a:p>
          <a:p>
            <a:endParaRPr lang="en-US" dirty="0"/>
          </a:p>
          <a:p>
            <a:r>
              <a:rPr lang="en-US" dirty="0"/>
              <a:t>Dick Polley - Retired</a:t>
            </a:r>
          </a:p>
        </p:txBody>
      </p:sp>
    </p:spTree>
    <p:extLst>
      <p:ext uri="{BB962C8B-B14F-4D97-AF65-F5344CB8AC3E}">
        <p14:creationId xmlns:p14="http://schemas.microsoft.com/office/powerpoint/2010/main" val="4158648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038C26-7323-7D59-8299-57B7AFBA9291}"/>
              </a:ext>
            </a:extLst>
          </p:cNvPr>
          <p:cNvSpPr>
            <a:spLocks noGrp="1"/>
          </p:cNvSpPr>
          <p:nvPr>
            <p:ph type="body" sz="quarter" idx="10"/>
          </p:nvPr>
        </p:nvSpPr>
        <p:spPr>
          <a:xfrm>
            <a:off x="67601" y="1307539"/>
            <a:ext cx="6008032" cy="5550461"/>
          </a:xfrm>
        </p:spPr>
        <p:txBody>
          <a:bodyPr/>
          <a:lstStyle/>
          <a:p>
            <a:r>
              <a:rPr lang="en-US" dirty="0"/>
              <a:t>Examples include involvement in major responses, lessons learned, challenges, exercises, training events, etc. </a:t>
            </a:r>
          </a:p>
          <a:p>
            <a:r>
              <a:rPr lang="en-US" dirty="0"/>
              <a:t>Training</a:t>
            </a:r>
          </a:p>
          <a:p>
            <a:pPr lvl="1"/>
            <a:r>
              <a:rPr lang="en-US" dirty="0"/>
              <a:t>SCAT Course, April 22-25,Assateague, VA</a:t>
            </a:r>
          </a:p>
          <a:p>
            <a:pPr lvl="1"/>
            <a:r>
              <a:rPr lang="en-US" dirty="0"/>
              <a:t>Sector CHS PREP, June 11-13, Charleston, SC</a:t>
            </a:r>
          </a:p>
          <a:p>
            <a:pPr lvl="1"/>
            <a:r>
              <a:rPr lang="en-US" dirty="0"/>
              <a:t>Sector New York PREP, July 22-23, Albany, NY</a:t>
            </a:r>
          </a:p>
          <a:p>
            <a:pPr lvl="1"/>
            <a:endParaRPr lang="en-US" dirty="0"/>
          </a:p>
          <a:p>
            <a:pPr lvl="1"/>
            <a:r>
              <a:rPr lang="en-US" dirty="0"/>
              <a:t>Responses</a:t>
            </a:r>
          </a:p>
          <a:p>
            <a:pPr lvl="2"/>
            <a:r>
              <a:rPr lang="en-US" dirty="0"/>
              <a:t>26 responses since 1 Oct 2023</a:t>
            </a:r>
          </a:p>
          <a:p>
            <a:pPr lvl="2"/>
            <a:r>
              <a:rPr lang="en-US" dirty="0"/>
              <a:t>Right Whale carcass </a:t>
            </a:r>
          </a:p>
          <a:p>
            <a:pPr lvl="2"/>
            <a:r>
              <a:rPr lang="en-US" dirty="0"/>
              <a:t>Humpback Whale carcass</a:t>
            </a:r>
          </a:p>
          <a:p>
            <a:pPr lvl="2"/>
            <a:r>
              <a:rPr lang="en-US" dirty="0"/>
              <a:t>Key Bridge Collapse </a:t>
            </a:r>
          </a:p>
          <a:p>
            <a:pPr lvl="3"/>
            <a:r>
              <a:rPr lang="en-US" dirty="0"/>
              <a:t>On-scene support</a:t>
            </a:r>
          </a:p>
          <a:p>
            <a:pPr lvl="3"/>
            <a:r>
              <a:rPr lang="en-US" dirty="0"/>
              <a:t>Trajectories</a:t>
            </a:r>
          </a:p>
          <a:p>
            <a:pPr lvl="3"/>
            <a:r>
              <a:rPr lang="en-US" dirty="0"/>
              <a:t>Resources at risk</a:t>
            </a:r>
          </a:p>
          <a:p>
            <a:pPr lvl="3"/>
            <a:r>
              <a:rPr lang="en-US" dirty="0"/>
              <a:t>Coordinated with the EU, OSRO</a:t>
            </a:r>
          </a:p>
          <a:p>
            <a:pPr lvl="3"/>
            <a:r>
              <a:rPr lang="en-US" dirty="0"/>
              <a:t>Arranged NWS support</a:t>
            </a:r>
          </a:p>
          <a:p>
            <a:pPr lvl="2"/>
            <a:r>
              <a:rPr lang="en-US" dirty="0"/>
              <a:t>FV SUSAN ROSE</a:t>
            </a:r>
          </a:p>
          <a:p>
            <a:pPr lvl="1"/>
            <a:endParaRPr lang="en-US" dirty="0"/>
          </a:p>
          <a:p>
            <a:pPr marL="457200" lvl="1" indent="0">
              <a:buNone/>
            </a:pPr>
            <a:endParaRPr lang="en-US" dirty="0"/>
          </a:p>
        </p:txBody>
      </p:sp>
      <p:sp>
        <p:nvSpPr>
          <p:cNvPr id="3" name="Title 2">
            <a:extLst>
              <a:ext uri="{FF2B5EF4-FFF2-40B4-BE49-F238E27FC236}">
                <a16:creationId xmlns:a16="http://schemas.microsoft.com/office/drawing/2014/main" id="{83FEE6D5-41E9-3F07-D856-0860507F664C}"/>
              </a:ext>
            </a:extLst>
          </p:cNvPr>
          <p:cNvSpPr>
            <a:spLocks noGrp="1"/>
          </p:cNvSpPr>
          <p:nvPr>
            <p:ph type="title"/>
          </p:nvPr>
        </p:nvSpPr>
        <p:spPr/>
        <p:txBody>
          <a:bodyPr/>
          <a:lstStyle/>
          <a:p>
            <a:r>
              <a:rPr lang="en-US" dirty="0"/>
              <a:t>NOAA SSC Report – May 2024</a:t>
            </a:r>
          </a:p>
        </p:txBody>
      </p:sp>
      <p:sp>
        <p:nvSpPr>
          <p:cNvPr id="4" name="Text Placeholder 3">
            <a:extLst>
              <a:ext uri="{FF2B5EF4-FFF2-40B4-BE49-F238E27FC236}">
                <a16:creationId xmlns:a16="http://schemas.microsoft.com/office/drawing/2014/main" id="{27AA9B6D-4D16-B41D-E676-0A198D88AC8A}"/>
              </a:ext>
            </a:extLst>
          </p:cNvPr>
          <p:cNvSpPr>
            <a:spLocks noGrp="1"/>
          </p:cNvSpPr>
          <p:nvPr>
            <p:ph type="body" sz="quarter" idx="14"/>
          </p:nvPr>
        </p:nvSpPr>
        <p:spPr>
          <a:xfrm>
            <a:off x="6216399" y="1307539"/>
            <a:ext cx="5972359" cy="5550461"/>
          </a:xfrm>
        </p:spPr>
        <p:txBody>
          <a:bodyPr/>
          <a:lstStyle/>
          <a:p>
            <a:r>
              <a:rPr lang="en-US" dirty="0"/>
              <a:t>Policy changes or updates, organizational changes, new / departing personnel, etc.</a:t>
            </a:r>
          </a:p>
          <a:p>
            <a:endParaRPr lang="en-US" dirty="0"/>
          </a:p>
          <a:p>
            <a:r>
              <a:rPr lang="en-US" dirty="0"/>
              <a:t>USEPA </a:t>
            </a:r>
            <a:r>
              <a:rPr lang="en-US"/>
              <a:t>Region II RRT/CRRT </a:t>
            </a:r>
            <a:r>
              <a:rPr lang="en-US" dirty="0"/>
              <a:t>– Steve </a:t>
            </a:r>
            <a:r>
              <a:rPr lang="en-US" dirty="0" err="1"/>
              <a:t>Touw</a:t>
            </a:r>
            <a:r>
              <a:rPr lang="en-US" dirty="0"/>
              <a:t> retiring as of 31 May 2024</a:t>
            </a:r>
          </a:p>
          <a:p>
            <a:endParaRPr lang="en-US" dirty="0"/>
          </a:p>
          <a:p>
            <a:endParaRPr lang="en-US" dirty="0"/>
          </a:p>
          <a:p>
            <a:endParaRPr lang="en-US" dirty="0"/>
          </a:p>
        </p:txBody>
      </p:sp>
    </p:spTree>
    <p:extLst>
      <p:ext uri="{BB962C8B-B14F-4D97-AF65-F5344CB8AC3E}">
        <p14:creationId xmlns:p14="http://schemas.microsoft.com/office/powerpoint/2010/main" val="1917453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C180B70-3E50-4409-95F7-B7D3BDCEB9AC}" type="slidenum">
              <a:rPr lang="en-US" altLang="en-US" sz="1200">
                <a:solidFill>
                  <a:srgbClr val="898989"/>
                </a:solidFill>
              </a:rPr>
              <a:pPr>
                <a:spcBef>
                  <a:spcPct val="0"/>
                </a:spcBef>
                <a:buFontTx/>
                <a:buNone/>
              </a:pPr>
              <a:t>8</a:t>
            </a:fld>
            <a:endParaRPr lang="en-US" altLang="en-US" sz="1200">
              <a:solidFill>
                <a:srgbClr val="898989"/>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446586493"/>
              </p:ext>
            </p:extLst>
          </p:nvPr>
        </p:nvGraphicFramePr>
        <p:xfrm>
          <a:off x="770791" y="2386380"/>
          <a:ext cx="10744199" cy="4171376"/>
        </p:xfrm>
        <a:graphic>
          <a:graphicData uri="http://schemas.openxmlformats.org/drawingml/2006/table">
            <a:tbl>
              <a:tblPr firstRow="1" bandRow="1">
                <a:tableStyleId>{F2DE63D5-997A-4646-A377-4702673A728D}</a:tableStyleId>
              </a:tblPr>
              <a:tblGrid>
                <a:gridCol w="1509001">
                  <a:extLst>
                    <a:ext uri="{9D8B030D-6E8A-4147-A177-3AD203B41FA5}">
                      <a16:colId xmlns:a16="http://schemas.microsoft.com/office/drawing/2014/main" val="1098089135"/>
                    </a:ext>
                  </a:extLst>
                </a:gridCol>
                <a:gridCol w="2803632">
                  <a:extLst>
                    <a:ext uri="{9D8B030D-6E8A-4147-A177-3AD203B41FA5}">
                      <a16:colId xmlns:a16="http://schemas.microsoft.com/office/drawing/2014/main" val="1619191525"/>
                    </a:ext>
                  </a:extLst>
                </a:gridCol>
                <a:gridCol w="2557090">
                  <a:extLst>
                    <a:ext uri="{9D8B030D-6E8A-4147-A177-3AD203B41FA5}">
                      <a16:colId xmlns:a16="http://schemas.microsoft.com/office/drawing/2014/main" val="459729538"/>
                    </a:ext>
                  </a:extLst>
                </a:gridCol>
                <a:gridCol w="3874476">
                  <a:extLst>
                    <a:ext uri="{9D8B030D-6E8A-4147-A177-3AD203B41FA5}">
                      <a16:colId xmlns:a16="http://schemas.microsoft.com/office/drawing/2014/main" val="3293066641"/>
                    </a:ext>
                  </a:extLst>
                </a:gridCol>
              </a:tblGrid>
              <a:tr h="432539">
                <a:tc>
                  <a:txBody>
                    <a:bodyPr/>
                    <a:lstStyle/>
                    <a:p>
                      <a:pPr algn="ctr"/>
                      <a:r>
                        <a:rPr lang="en-US" sz="2400" dirty="0">
                          <a:solidFill>
                            <a:schemeClr val="tx1"/>
                          </a:solidFill>
                        </a:rPr>
                        <a:t>Role</a:t>
                      </a:r>
                    </a:p>
                  </a:txBody>
                  <a:tcPr marL="91447" marR="91447" marT="45735" marB="457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solidFill>
                            <a:schemeClr val="tx1"/>
                          </a:solidFill>
                        </a:rPr>
                        <a:t>RRT Member</a:t>
                      </a:r>
                    </a:p>
                  </a:txBody>
                  <a:tcPr marL="91447" marR="91447" marT="45735" marB="457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solidFill>
                            <a:schemeClr val="tx1"/>
                          </a:solidFill>
                        </a:rPr>
                        <a:t>Agency</a:t>
                      </a:r>
                    </a:p>
                  </a:txBody>
                  <a:tcPr marL="91447" marR="91447" marT="45735" marB="457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solidFill>
                            <a:schemeClr val="tx1"/>
                          </a:solidFill>
                        </a:rPr>
                        <a:t>Contact Info</a:t>
                      </a:r>
                    </a:p>
                  </a:txBody>
                  <a:tcPr marL="91447" marR="91447" marT="45735" marB="457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34425310"/>
                  </a:ext>
                </a:extLst>
              </a:tr>
              <a:tr h="959717">
                <a:tc>
                  <a:txBody>
                    <a:bodyPr/>
                    <a:lstStyle/>
                    <a:p>
                      <a:pPr algn="ctr"/>
                      <a:r>
                        <a:rPr lang="en-US" sz="2400" dirty="0">
                          <a:latin typeface="+mn-lt"/>
                        </a:rPr>
                        <a:t>Primary</a:t>
                      </a: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latin typeface="+mn-lt"/>
                        </a:rPr>
                        <a:t>Travis Haas</a:t>
                      </a: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mn-lt"/>
                        </a:rPr>
                        <a:t>USDA Forest Service</a:t>
                      </a: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mn-lt"/>
                        </a:rPr>
                        <a:t>Phone: 414-533-7385</a:t>
                      </a:r>
                    </a:p>
                    <a:p>
                      <a:pPr algn="ctr"/>
                      <a:r>
                        <a:rPr lang="en-US" sz="2400" dirty="0">
                          <a:latin typeface="+mn-lt"/>
                        </a:rPr>
                        <a:t>Email: </a:t>
                      </a:r>
                      <a:r>
                        <a:rPr lang="en-US" sz="2400" dirty="0">
                          <a:latin typeface="+mn-lt"/>
                          <a:hlinkClick r:id="rId2"/>
                        </a:rPr>
                        <a:t>travis.j.haas@usda.gov</a:t>
                      </a:r>
                      <a:endParaRPr lang="en-US" sz="2400" dirty="0">
                        <a:latin typeface="+mn-lt"/>
                      </a:endParaRP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965711"/>
                  </a:ext>
                </a:extLst>
              </a:tr>
              <a:tr h="918143">
                <a:tc>
                  <a:txBody>
                    <a:bodyPr/>
                    <a:lstStyle/>
                    <a:p>
                      <a:pPr algn="ctr"/>
                      <a:r>
                        <a:rPr lang="en-US" sz="2400" dirty="0">
                          <a:latin typeface="+mn-lt"/>
                        </a:rPr>
                        <a:t>Alternate</a:t>
                      </a: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latin typeface="+mn-lt"/>
                      </a:endParaRP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latin typeface="+mn-lt"/>
                      </a:endParaRP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latin typeface="+mn-lt"/>
                        </a:rPr>
                        <a:t>Phone</a:t>
                      </a:r>
                    </a:p>
                    <a:p>
                      <a:pPr algn="ctr"/>
                      <a:r>
                        <a:rPr lang="en-US" sz="2400" dirty="0">
                          <a:latin typeface="+mn-lt"/>
                        </a:rPr>
                        <a:t>Email</a:t>
                      </a: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2432214"/>
                  </a:ext>
                </a:extLst>
              </a:tr>
              <a:tr h="918143">
                <a:tc>
                  <a:txBody>
                    <a:bodyPr/>
                    <a:lstStyle/>
                    <a:p>
                      <a:pPr algn="ctr"/>
                      <a:r>
                        <a:rPr lang="en-US" sz="2400" dirty="0">
                          <a:latin typeface="+mn-lt"/>
                        </a:rPr>
                        <a:t>Primary</a:t>
                      </a: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latin typeface="+mn-lt"/>
                      </a:endParaRP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latin typeface="+mn-lt"/>
                      </a:endParaRP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latin typeface="+mn-lt"/>
                        </a:rPr>
                        <a:t>Phone</a:t>
                      </a:r>
                    </a:p>
                    <a:p>
                      <a:pPr algn="ctr"/>
                      <a:r>
                        <a:rPr lang="en-US" sz="2400" dirty="0">
                          <a:latin typeface="+mn-lt"/>
                        </a:rPr>
                        <a:t>Email</a:t>
                      </a: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2832751"/>
                  </a:ext>
                </a:extLst>
              </a:tr>
              <a:tr h="918143">
                <a:tc>
                  <a:txBody>
                    <a:bodyPr/>
                    <a:lstStyle/>
                    <a:p>
                      <a:pPr algn="ctr"/>
                      <a:r>
                        <a:rPr lang="en-US" sz="2400" dirty="0">
                          <a:latin typeface="+mn-lt"/>
                        </a:rPr>
                        <a:t>Alternate</a:t>
                      </a: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latin typeface="+mn-lt"/>
                      </a:endParaRP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latin typeface="+mn-lt"/>
                      </a:endParaRP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latin typeface="+mn-lt"/>
                        </a:rPr>
                        <a:t>Phone</a:t>
                      </a:r>
                    </a:p>
                    <a:p>
                      <a:pPr algn="ctr"/>
                      <a:r>
                        <a:rPr lang="en-US" sz="2400" dirty="0">
                          <a:latin typeface="+mn-lt"/>
                        </a:rPr>
                        <a:t>Email</a:t>
                      </a:r>
                    </a:p>
                  </a:txBody>
                  <a:tcPr marL="91447" marR="91447" marT="45735" marB="457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8969510"/>
                  </a:ext>
                </a:extLst>
              </a:tr>
            </a:tbl>
          </a:graphicData>
        </a:graphic>
      </p:graphicFrame>
      <p:pic>
        <p:nvPicPr>
          <p:cNvPr id="5" name="Picture 4" descr="Logo, company name&#10;&#10;Description automatically generated">
            <a:extLst>
              <a:ext uri="{FF2B5EF4-FFF2-40B4-BE49-F238E27FC236}">
                <a16:creationId xmlns:a16="http://schemas.microsoft.com/office/drawing/2014/main" id="{DBEE4A92-F8FC-D275-F9A9-1424E60409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133" y="572168"/>
            <a:ext cx="1868428" cy="1277115"/>
          </a:xfrm>
          <a:prstGeom prst="rect">
            <a:avLst/>
          </a:prstGeom>
        </p:spPr>
      </p:pic>
      <p:pic>
        <p:nvPicPr>
          <p:cNvPr id="8" name="Picture 7" descr="Logo&#10;&#10;Description automatically generated">
            <a:extLst>
              <a:ext uri="{FF2B5EF4-FFF2-40B4-BE49-F238E27FC236}">
                <a16:creationId xmlns:a16="http://schemas.microsoft.com/office/drawing/2014/main" id="{17615A26-8EBF-C9DD-15AE-5EC4AE493D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1441" y="402950"/>
            <a:ext cx="1692118" cy="1714882"/>
          </a:xfrm>
          <a:prstGeom prst="rect">
            <a:avLst/>
          </a:prstGeom>
        </p:spPr>
      </p:pic>
    </p:spTree>
    <p:extLst>
      <p:ext uri="{BB962C8B-B14F-4D97-AF65-F5344CB8AC3E}">
        <p14:creationId xmlns:p14="http://schemas.microsoft.com/office/powerpoint/2010/main" val="27993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77095" y="725489"/>
            <a:ext cx="4619621" cy="3843666"/>
          </a:xfrm>
        </p:spPr>
        <p:txBody>
          <a:bodyPr>
            <a:normAutofit/>
          </a:bodyPr>
          <a:lstStyle/>
          <a:p>
            <a:pPr marL="0" indent="0">
              <a:buNone/>
              <a:defRPr/>
            </a:pPr>
            <a:r>
              <a:rPr lang="en-US" sz="4800" dirty="0"/>
              <a:t>USDA RRT internal Guidance Document</a:t>
            </a:r>
          </a:p>
          <a:p>
            <a:pPr marL="457200" indent="-457200">
              <a:defRPr/>
            </a:pPr>
            <a:endParaRPr lang="en-US" sz="2000" dirty="0"/>
          </a:p>
          <a:p>
            <a:pPr marL="0" indent="0">
              <a:buNone/>
              <a:defRPr/>
            </a:pPr>
            <a:endParaRPr lang="en-US" sz="2000" dirty="0"/>
          </a:p>
        </p:txBody>
      </p:sp>
      <p:pic>
        <p:nvPicPr>
          <p:cNvPr id="3" name="Picture 2" descr="A picture containing text, ground, outdoor, dirt&#10;&#10;Description automatically generated">
            <a:extLst>
              <a:ext uri="{FF2B5EF4-FFF2-40B4-BE49-F238E27FC236}">
                <a16:creationId xmlns:a16="http://schemas.microsoft.com/office/drawing/2014/main" id="{6B818211-83B8-1FD5-91E0-63B29F17E1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180" b="97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8194" name="Slide Number Placeholder 5"/>
          <p:cNvSpPr>
            <a:spLocks noGrp="1"/>
          </p:cNvSpPr>
          <p:nvPr>
            <p:ph type="sldNum" sz="quarter" idx="12"/>
          </p:nvPr>
        </p:nvSpPr>
        <p:spPr bwMode="auto">
          <a:xfrm>
            <a:off x="8610600" y="6356350"/>
            <a:ext cx="27432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spcBef>
                <a:spcPct val="0"/>
              </a:spcBef>
              <a:spcAft>
                <a:spcPts val="600"/>
              </a:spcAft>
              <a:buFontTx/>
              <a:buNone/>
            </a:pPr>
            <a:fld id="{C91BC116-DC06-456D-BB8C-50473ABD3F10}" type="slidenum">
              <a:rPr lang="en-US" altLang="en-US" sz="1800">
                <a:solidFill>
                  <a:srgbClr val="FFFFFF"/>
                </a:solidFill>
                <a:latin typeface="Arial" panose="020B0604020202020204" pitchFamily="34" charset="0"/>
              </a:rPr>
              <a:pPr>
                <a:lnSpc>
                  <a:spcPct val="90000"/>
                </a:lnSpc>
                <a:spcBef>
                  <a:spcPct val="0"/>
                </a:spcBef>
                <a:spcAft>
                  <a:spcPts val="600"/>
                </a:spcAft>
                <a:buFontTx/>
                <a:buNone/>
              </a:pPr>
              <a:t>9</a:t>
            </a:fld>
            <a:endParaRPr lang="en-US" altLang="en-US" sz="1800">
              <a:solidFill>
                <a:srgbClr val="FFFFFF"/>
              </a:solidFill>
              <a:latin typeface="Arial" panose="020B0604020202020204" pitchFamily="34" charset="0"/>
            </a:endParaRPr>
          </a:p>
        </p:txBody>
      </p:sp>
      <p:sp>
        <p:nvSpPr>
          <p:cNvPr id="11" name="Flowchart: Connector 4"/>
          <p:cNvSpPr/>
          <p:nvPr/>
        </p:nvSpPr>
        <p:spPr bwMode="auto">
          <a:xfrm>
            <a:off x="5334000" y="725489"/>
            <a:ext cx="1322388" cy="1292225"/>
          </a:xfrm>
          <a:prstGeom prst="rect">
            <a:avLst/>
          </a:prstGeom>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algn="ctr" defTabSz="2889250">
              <a:lnSpc>
                <a:spcPct val="90000"/>
              </a:lnSpc>
              <a:spcAft>
                <a:spcPct val="35000"/>
              </a:spcAft>
              <a:defRPr/>
            </a:pPr>
            <a:endParaRPr lang="en-US" sz="6500" dirty="0"/>
          </a:p>
        </p:txBody>
      </p:sp>
    </p:spTree>
    <p:extLst>
      <p:ext uri="{BB962C8B-B14F-4D97-AF65-F5344CB8AC3E}">
        <p14:creationId xmlns:p14="http://schemas.microsoft.com/office/powerpoint/2010/main" val="1554235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Diagram&#10;&#10;Description automatically generated with medium confidence">
            <a:extLst>
              <a:ext uri="{FF2B5EF4-FFF2-40B4-BE49-F238E27FC236}">
                <a16:creationId xmlns:a16="http://schemas.microsoft.com/office/drawing/2014/main" id="{826DA15F-7F33-D0BF-06B1-32E59E4EB7B2}"/>
              </a:ext>
            </a:extLst>
          </p:cNvPr>
          <p:cNvPicPr>
            <a:picLocks noChangeAspect="1"/>
          </p:cNvPicPr>
          <p:nvPr/>
        </p:nvPicPr>
        <p:blipFill rotWithShape="1">
          <a:blip r:embed="rId3">
            <a:extLst>
              <a:ext uri="{28A0092B-C50C-407E-A947-70E740481C1C}">
                <a14:useLocalDpi xmlns:a14="http://schemas.microsoft.com/office/drawing/2010/main" val="0"/>
              </a:ext>
            </a:extLst>
          </a:blip>
          <a:srcRect t="31429" r="-1" b="13783"/>
          <a:stretch/>
        </p:blipFill>
        <p:spPr>
          <a:xfrm>
            <a:off x="1" y="10"/>
            <a:ext cx="9669642" cy="6857990"/>
          </a:xfrm>
          <a:prstGeom prst="rect">
            <a:avLst/>
          </a:prstGeom>
        </p:spPr>
      </p:pic>
      <p:sp>
        <p:nvSpPr>
          <p:cNvPr id="8201" name="Rectangle 820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94" name="Slide Number Placeholder 5"/>
          <p:cNvSpPr>
            <a:spLocks noGrp="1"/>
          </p:cNvSpPr>
          <p:nvPr>
            <p:ph type="sldNum" sz="quarter" idx="12"/>
          </p:nvPr>
        </p:nvSpPr>
        <p:spPr bwMode="auto">
          <a:xfrm>
            <a:off x="8610600" y="6356350"/>
            <a:ext cx="27432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spcBef>
                <a:spcPct val="0"/>
              </a:spcBef>
              <a:spcAft>
                <a:spcPts val="600"/>
              </a:spcAft>
              <a:buFontTx/>
              <a:buNone/>
            </a:pPr>
            <a:fld id="{C91BC116-DC06-456D-BB8C-50473ABD3F10}" type="slidenum">
              <a:rPr lang="en-US" altLang="en-US" sz="1800">
                <a:latin typeface="Arial" panose="020B0604020202020204" pitchFamily="34" charset="0"/>
              </a:rPr>
              <a:pPr>
                <a:lnSpc>
                  <a:spcPct val="90000"/>
                </a:lnSpc>
                <a:spcBef>
                  <a:spcPct val="0"/>
                </a:spcBef>
                <a:spcAft>
                  <a:spcPts val="600"/>
                </a:spcAft>
                <a:buFontTx/>
                <a:buNone/>
              </a:pPr>
              <a:t>10</a:t>
            </a:fld>
            <a:endParaRPr lang="en-US" altLang="en-US" sz="1800" dirty="0">
              <a:latin typeface="Arial" panose="020B0604020202020204" pitchFamily="34" charset="0"/>
            </a:endParaRPr>
          </a:p>
        </p:txBody>
      </p:sp>
      <p:sp>
        <p:nvSpPr>
          <p:cNvPr id="11" name="Flowchart: Connector 4"/>
          <p:cNvSpPr/>
          <p:nvPr/>
        </p:nvSpPr>
        <p:spPr bwMode="auto">
          <a:xfrm>
            <a:off x="5334000" y="725489"/>
            <a:ext cx="1322388" cy="1292225"/>
          </a:xfrm>
          <a:prstGeom prst="rect">
            <a:avLst/>
          </a:prstGeom>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algn="ctr" defTabSz="2889250">
              <a:lnSpc>
                <a:spcPct val="90000"/>
              </a:lnSpc>
              <a:spcAft>
                <a:spcPct val="35000"/>
              </a:spcAft>
              <a:defRPr/>
            </a:pPr>
            <a:endParaRPr lang="en-US" sz="6500" dirty="0"/>
          </a:p>
        </p:txBody>
      </p:sp>
      <p:sp>
        <p:nvSpPr>
          <p:cNvPr id="5" name="Content Placeholder 3">
            <a:extLst>
              <a:ext uri="{FF2B5EF4-FFF2-40B4-BE49-F238E27FC236}">
                <a16:creationId xmlns:a16="http://schemas.microsoft.com/office/drawing/2014/main" id="{A7256F25-B1C4-44C7-4A7F-90303B7A637C}"/>
              </a:ext>
            </a:extLst>
          </p:cNvPr>
          <p:cNvSpPr txBox="1">
            <a:spLocks/>
          </p:cNvSpPr>
          <p:nvPr/>
        </p:nvSpPr>
        <p:spPr>
          <a:xfrm>
            <a:off x="7342496" y="1049859"/>
            <a:ext cx="4657341" cy="5169966"/>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defRPr/>
            </a:pPr>
            <a:r>
              <a:rPr lang="en-US" sz="3200" dirty="0"/>
              <a:t>Recently Developed Tribal Resources</a:t>
            </a:r>
          </a:p>
          <a:p>
            <a:pPr marL="1371600" lvl="2" indent="-457200">
              <a:defRPr/>
            </a:pPr>
            <a:r>
              <a:rPr lang="en-US" sz="3200" dirty="0"/>
              <a:t>Tribal Relations Action Plan</a:t>
            </a:r>
          </a:p>
          <a:p>
            <a:pPr marL="1371600" lvl="2" indent="-457200">
              <a:defRPr/>
            </a:pPr>
            <a:r>
              <a:rPr lang="en-US" sz="3200" dirty="0"/>
              <a:t>Tribal Connections – GIS Map</a:t>
            </a:r>
          </a:p>
          <a:p>
            <a:pPr marL="1371600" lvl="2" indent="-457200">
              <a:defRPr/>
            </a:pPr>
            <a:r>
              <a:rPr lang="en-US" sz="3200" dirty="0"/>
              <a:t>Forest Service Tribal Relations App</a:t>
            </a:r>
          </a:p>
          <a:p>
            <a:pPr marL="1371600" lvl="2" indent="-457200">
              <a:defRPr/>
            </a:pPr>
            <a:endParaRPr lang="en-US" dirty="0"/>
          </a:p>
          <a:p>
            <a:pPr marL="457200" indent="-457200">
              <a:defRPr/>
            </a:pPr>
            <a:endParaRPr lang="en-US" sz="2000" dirty="0"/>
          </a:p>
          <a:p>
            <a:pPr marL="0" indent="0">
              <a:buFont typeface="Arial" panose="020B0604020202020204" pitchFamily="34" charset="0"/>
              <a:buNone/>
              <a:defRPr/>
            </a:pPr>
            <a:endParaRPr lang="en-US" sz="2000" dirty="0"/>
          </a:p>
        </p:txBody>
      </p:sp>
      <p:sp>
        <p:nvSpPr>
          <p:cNvPr id="8" name="Content Placeholder 7">
            <a:extLst>
              <a:ext uri="{FF2B5EF4-FFF2-40B4-BE49-F238E27FC236}">
                <a16:creationId xmlns:a16="http://schemas.microsoft.com/office/drawing/2014/main" id="{06D69938-4C75-8D5A-AAB5-FD86983BDBE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94931368"/>
      </p:ext>
    </p:extLst>
  </p:cSld>
  <p:clrMapOvr>
    <a:masterClrMapping/>
  </p:clrMapOvr>
</p:sld>
</file>

<file path=ppt/theme/theme1.xml><?xml version="1.0" encoding="utf-8"?>
<a:theme xmlns:a="http://schemas.openxmlformats.org/drawingml/2006/main" name="2_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1A1A9A9EF9910409DDFF655B903BBBC" ma:contentTypeVersion="15" ma:contentTypeDescription="Create a new document." ma:contentTypeScope="" ma:versionID="e90ccce8b887a58b80cd618153f24c85">
  <xsd:schema xmlns:xsd="http://www.w3.org/2001/XMLSchema" xmlns:xs="http://www.w3.org/2001/XMLSchema" xmlns:p="http://schemas.microsoft.com/office/2006/metadata/properties" xmlns:ns2="7975820b-f9b7-4b92-82c8-ca5636db2f1d" xmlns:ns3="45706a1d-b417-4495-bc51-832a87a02c69" targetNamespace="http://schemas.microsoft.com/office/2006/metadata/properties" ma:root="true" ma:fieldsID="6e781c689f4ebe1e0fb25d15bcfeeeff" ns2:_="" ns3:_="">
    <xsd:import namespace="7975820b-f9b7-4b92-82c8-ca5636db2f1d"/>
    <xsd:import namespace="45706a1d-b417-4495-bc51-832a87a02c6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75820b-f9b7-4b92-82c8-ca5636db2f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0711c0e-4245-4ab7-b236-62d0b6835c8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5706a1d-b417-4495-bc51-832a87a02c6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22bf15c-2456-42f1-9abb-5bb0a2633660}" ma:internalName="TaxCatchAll" ma:showField="CatchAllData" ma:web="45706a1d-b417-4495-bc51-832a87a02c6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692770-9593-4A66-9E78-F0683DA0246A}">
  <ds:schemaRefs>
    <ds:schemaRef ds:uri="http://schemas.microsoft.com/sharepoint/v3/contenttype/forms"/>
  </ds:schemaRefs>
</ds:datastoreItem>
</file>

<file path=customXml/itemProps2.xml><?xml version="1.0" encoding="utf-8"?>
<ds:datastoreItem xmlns:ds="http://schemas.openxmlformats.org/officeDocument/2006/customXml" ds:itemID="{5AD61ACB-9DB2-413A-B8EF-56D7DA421C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75820b-f9b7-4b92-82c8-ca5636db2f1d"/>
    <ds:schemaRef ds:uri="45706a1d-b417-4495-bc51-832a87a02c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304</TotalTime>
  <Words>839</Words>
  <Application>Microsoft Office PowerPoint</Application>
  <PresentationFormat>Widescreen</PresentationFormat>
  <Paragraphs>101</Paragraphs>
  <Slides>10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Wingdings</vt:lpstr>
      <vt:lpstr>2_Office Theme</vt:lpstr>
      <vt:lpstr>PowerPoint Presentation</vt:lpstr>
      <vt:lpstr>Department of Interior Report – May 2024</vt:lpstr>
      <vt:lpstr>DOI Report – May 2024</vt:lpstr>
      <vt:lpstr>General Services Administration Report – May 2024</vt:lpstr>
      <vt:lpstr>General Services Administration Report – May 2024</vt:lpstr>
      <vt:lpstr>FEMA Report – May 2024</vt:lpstr>
      <vt:lpstr>NOAA SSC Report – May 2024</vt:lpstr>
      <vt:lpstr>PowerPoint Presentation</vt:lpstr>
      <vt:lpstr>PowerPoint Presentation</vt:lpstr>
      <vt:lpstr>PowerPoint Presentation</vt:lpstr>
    </vt:vector>
  </TitlesOfParts>
  <Company>United States Coast Guard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Cook, Elisha F CIV USCG D5 (USA)</dc:creator>
  <cp:lastModifiedBy>Sabina Bastias</cp:lastModifiedBy>
  <cp:revision>6</cp:revision>
  <dcterms:created xsi:type="dcterms:W3CDTF">2024-03-07T14:42:14Z</dcterms:created>
  <dcterms:modified xsi:type="dcterms:W3CDTF">2025-02-12T17:23:14Z</dcterms:modified>
</cp:coreProperties>
</file>