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5"/>
  </p:notesMasterIdLst>
  <p:sldIdLst>
    <p:sldId id="319" r:id="rId3"/>
    <p:sldId id="325" r:id="rId4"/>
    <p:sldId id="334" r:id="rId5"/>
    <p:sldId id="290" r:id="rId6"/>
    <p:sldId id="326" r:id="rId7"/>
    <p:sldId id="302" r:id="rId8"/>
    <p:sldId id="288" r:id="rId9"/>
    <p:sldId id="301" r:id="rId10"/>
    <p:sldId id="298" r:id="rId11"/>
    <p:sldId id="306" r:id="rId12"/>
    <p:sldId id="311" r:id="rId13"/>
    <p:sldId id="294" r:id="rId14"/>
    <p:sldId id="309" r:id="rId15"/>
    <p:sldId id="327" r:id="rId16"/>
    <p:sldId id="328" r:id="rId17"/>
    <p:sldId id="297" r:id="rId18"/>
    <p:sldId id="329" r:id="rId19"/>
    <p:sldId id="330" r:id="rId20"/>
    <p:sldId id="331" r:id="rId21"/>
    <p:sldId id="303" r:id="rId22"/>
    <p:sldId id="332" r:id="rId23"/>
    <p:sldId id="333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38C01F-D2E1-C052-DF98-6FE1CD79EA6E}" v="9" dt="2022-04-21T12:24:15.737"/>
    <p1510:client id="{670DC4ED-2922-FF0A-00A1-AF847E1575C7}" v="133" dt="2022-04-06T18:26:45.883"/>
    <p1510:client id="{76B399FE-B55D-738C-36C2-FAB1E5BC51D0}" v="6" dt="2022-04-25T19:04:35.631"/>
    <p1510:client id="{97067C49-3EDA-0C37-E84A-47D7F5429A1A}" v="222" dt="2022-04-06T19:53:38.713"/>
    <p1510:client id="{9721E19F-4F2D-48E9-A344-2F104467FF6B}" v="60" dt="2021-09-03T15:26:40.687"/>
    <p1510:client id="{A8D9070E-D9C5-3B7D-FB6F-5E3443B81FF0}" v="6" dt="2022-04-06T18:15:39.833"/>
    <p1510:client id="{B1C78806-9459-F86E-FA80-352E6799E4EE}" v="2" dt="2022-04-21T14:34:38.981"/>
    <p1510:client id="{B445ACED-F7D4-A185-1353-51213203762E}" v="7" dt="2022-04-06T18:12:39.622"/>
    <p1510:client id="{CA142DB6-8F06-F295-4328-18D030A94BE8}" v="4" dt="2022-04-06T18:12:59.099"/>
    <p1510:client id="{F38B1828-952D-C63C-8788-E573AC033545}" v="380" dt="2022-04-06T18:44:26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A2F354B-51B5-4577-A027-F15BDEDDFFEC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0AB8AFB-6E35-4326-9B8D-4B747E996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83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Where is Patuxent located / landscape context</a:t>
            </a:r>
          </a:p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3003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19980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Urban refuges that meet all of these standards are designated as “Flagship” refuges and potentially eligible for enhanced funding support/staff capacity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68441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/>
              <a:t>Focus communities: Bowie, Laurel, South Laurel, Greenbelt, Beltsville</a:t>
            </a:r>
          </a:p>
          <a:p>
            <a:pPr defTabSz="931774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05448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UWCP outlines Stepping Stones of Engagement:</a:t>
            </a:r>
            <a:r>
              <a:rPr lang="en-US" baseline="0" dirty="0"/>
              <a:t>  </a:t>
            </a:r>
            <a:r>
              <a:rPr lang="en-US" dirty="0"/>
              <a:t>All</a:t>
            </a:r>
            <a:r>
              <a:rPr lang="en-US" baseline="0" dirty="0"/>
              <a:t> about making people comfortable!</a:t>
            </a:r>
          </a:p>
          <a:p>
            <a:endParaRPr lang="en-US" baseline="0" dirty="0"/>
          </a:p>
          <a:p>
            <a:r>
              <a:rPr lang="en-US" baseline="0" dirty="0"/>
              <a:t>Our plan will focus on ways to:</a:t>
            </a:r>
          </a:p>
          <a:p>
            <a:endParaRPr lang="en-US" baseline="0" dirty="0"/>
          </a:p>
          <a:p>
            <a:pPr marL="232943" indent="-232943">
              <a:buAutoNum type="arabicPeriod"/>
            </a:pPr>
            <a:r>
              <a:rPr lang="en-US" b="1" baseline="0" dirty="0"/>
              <a:t>Include</a:t>
            </a:r>
            <a:r>
              <a:rPr lang="en-US" baseline="0" dirty="0"/>
              <a:t> people by offering familiar things like taking a walk, enjoying a meal together… outdoors.  </a:t>
            </a:r>
          </a:p>
          <a:p>
            <a:pPr marL="232943" indent="-232943">
              <a:buAutoNum type="arabicPeriod"/>
            </a:pPr>
            <a:r>
              <a:rPr lang="en-US" b="1" baseline="0" dirty="0"/>
              <a:t>Invite</a:t>
            </a:r>
            <a:r>
              <a:rPr lang="en-US" baseline="0" dirty="0"/>
              <a:t> people to try new things, offering guided cycling, birding excursions, and making it easy to try things like fishing/hunting by offering gear, mentored programs…</a:t>
            </a:r>
          </a:p>
          <a:p>
            <a:pPr marL="232943" indent="-232943">
              <a:buAutoNum type="arabicPeriod"/>
            </a:pPr>
            <a:r>
              <a:rPr lang="en-US" b="1" baseline="0" dirty="0"/>
              <a:t>Inspire</a:t>
            </a:r>
            <a:r>
              <a:rPr lang="en-US" baseline="0" dirty="0"/>
              <a:t> people to engage in citizen science activities</a:t>
            </a:r>
          </a:p>
          <a:p>
            <a:endParaRPr lang="en-US" baseline="0" dirty="0"/>
          </a:p>
          <a:p>
            <a:r>
              <a:rPr lang="en-US" i="1" dirty="0"/>
              <a:t>Welcoming</a:t>
            </a:r>
            <a:r>
              <a:rPr lang="en-US" i="1" baseline="0" dirty="0"/>
              <a:t> everyone </a:t>
            </a:r>
            <a:r>
              <a:rPr lang="en-US" b="1" i="1" baseline="0" dirty="0"/>
              <a:t>in</a:t>
            </a:r>
            <a:r>
              <a:rPr lang="en-US" i="1" baseline="0" dirty="0"/>
              <a:t> to the Refuge, and inspiring them when the go back </a:t>
            </a:r>
            <a:r>
              <a:rPr lang="en-US" b="1" i="1" baseline="0" dirty="0"/>
              <a:t>out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B8AFB-6E35-4326-9B8D-4B747E9965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56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One of the largest blocks of contiguous forest in the Baltimore -Washington Corridor </a:t>
            </a:r>
          </a:p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58571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60953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2689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18161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71338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6700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What we offer:</a:t>
            </a:r>
          </a:p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30492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What is on the Central Tract:</a:t>
            </a:r>
          </a:p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r>
              <a:rPr lang="en-US" dirty="0"/>
              <a:t>Most famous: whooping crane recovery  (ended in what year?)</a:t>
            </a:r>
          </a:p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r>
              <a:rPr lang="en-US" dirty="0"/>
              <a:t>Contaminant impacts on wildlife mortality, including DDT on bald eagles and other bird eggs (thin shells)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15970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72569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defTabSz="931774">
              <a:buFont typeface="Arial" panose="020B0604020202020204" pitchFamily="34" charset="0"/>
              <a:buChar char="•"/>
              <a:defRPr/>
            </a:pPr>
            <a:r>
              <a:rPr lang="en-US"/>
              <a:t>USFWS provided the campsites</a:t>
            </a:r>
            <a:r>
              <a:rPr lang="en-US" baseline="0"/>
              <a:t> at no cost. The goal of the program was to reduce barriers to hunting and we did not want the costs of camping to be a deterrent. </a:t>
            </a:r>
          </a:p>
          <a:p>
            <a:pPr marL="628650" lvl="1" indent="-171450" defTabSz="931774">
              <a:buFont typeface="Arial" panose="020B0604020202020204" pitchFamily="34" charset="0"/>
              <a:buChar char="•"/>
              <a:defRPr/>
            </a:pPr>
            <a:r>
              <a:rPr lang="en-US" baseline="0"/>
              <a:t>Camping also allowed the group to spend time together and get to know the mentors better.</a:t>
            </a:r>
          </a:p>
          <a:p>
            <a:pPr marL="171450" indent="-171450" defTabSz="931774">
              <a:buFont typeface="Arial" panose="020B0604020202020204" pitchFamily="34" charset="0"/>
              <a:buChar char="•"/>
              <a:defRPr/>
            </a:pPr>
            <a:r>
              <a:rPr lang="en-US" baseline="0"/>
              <a:t>Shooting range was off site. For DNR mentored hunts we use onsite range.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AB8AFB-6E35-4326-9B8D-4B747E996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637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defTabSz="931774">
              <a:buFont typeface="Arial" panose="020B0604020202020204" pitchFamily="34" charset="0"/>
              <a:buChar char="•"/>
              <a:defRPr/>
            </a:pPr>
            <a:r>
              <a:rPr lang="en-US"/>
              <a:t>The Refuge partnered with </a:t>
            </a:r>
            <a:r>
              <a:rPr lang="en-US" err="1"/>
              <a:t>NonT.ypical</a:t>
            </a:r>
            <a:r>
              <a:rPr lang="en-US"/>
              <a:t> Outdoorsman Eric Morris, who specializes in promoting diversity in hunting. </a:t>
            </a:r>
          </a:p>
          <a:p>
            <a:pPr marL="171450" marR="0" lvl="0" indent="-17145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Recruitment assistance from the local Outdoor Afro Chapter</a:t>
            </a:r>
            <a:endParaRPr lang="en-US">
              <a:cs typeface="Calibri"/>
            </a:endParaRPr>
          </a:p>
          <a:p>
            <a:pPr marL="171450" marR="0" lvl="0" indent="-17145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AB8AFB-6E35-4326-9B8D-4B747E996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155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20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82230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Plethora of PARTNERS!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21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43908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Community engagement: includes positioning refuge for recognition as a $1M Urban Refuge!</a:t>
            </a:r>
          </a:p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r>
              <a:rPr lang="en-US" dirty="0"/>
              <a:t>Partnerships: formalize new ones and strengthen existing (Community Engagement Specialist?)</a:t>
            </a:r>
          </a:p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r>
              <a:rPr lang="en-US" dirty="0"/>
              <a:t>Provide a welcoming, safe, inspiring experience (improved access, facilities, signage, programs)</a:t>
            </a:r>
          </a:p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B0AB8AFB-6E35-4326-9B8D-4B747E99659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22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00278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2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8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8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5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0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2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2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7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8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3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18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9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20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3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3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31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63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43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32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95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0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24A0A-16FB-4BAD-AFA6-C36B4780AA9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13F87-B47A-4ADC-85FF-B6BD11220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8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5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142">
            <a:extLst>
              <a:ext uri="{FF2B5EF4-FFF2-40B4-BE49-F238E27FC236}">
                <a16:creationId xmlns:a16="http://schemas.microsoft.com/office/drawing/2014/main" id="{08373A3F-54E0-424E-A84D-35221221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en-US" sz="5600">
                <a:solidFill>
                  <a:schemeClr val="bg1"/>
                </a:solidFill>
              </a:rPr>
              <a:t>Patuxent Research Refuge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4513" y="4337072"/>
            <a:ext cx="3506264" cy="1671616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7BAEF06-AB74-442C-8C30-B88233FD8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BDFD9AA5-A6A4-499F-BB09-5CD7F8145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5F499571-4EEA-4442-B71C-2972335B3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9FFC7284-7A71-4F33-AB06-E0D1EB1CAF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C27F758D-B23C-459E-AD21-6621782C72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08DD5D69-A882-48D7-ACFB-68E2DC6B04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A2432BD6-3DCC-4397-BD7F-3FE84F3210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026" name="Picture 2" descr="File:US-FWS-logo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544" y="1882133"/>
            <a:ext cx="2598738" cy="3093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3" name="Group 152">
            <a:extLst>
              <a:ext uri="{FF2B5EF4-FFF2-40B4-BE49-F238E27FC236}">
                <a16:creationId xmlns:a16="http://schemas.microsoft.com/office/drawing/2014/main" id="{C9829185-6353-4E3C-B082-AA7F51939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BB7BB359-8B77-484C-B9CD-6376139A3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AA96BE9D-5B3B-4CA9-8895-33FAA38046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7840E2BF-E954-4173-BF70-2DAE9E19A0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3F125B5A-DFAC-4B6D-B14F-287F8C436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6AF4804F-69E5-479A-9F45-C0E4631715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3CA5C733-38F9-4D36-A78D-0AB08CCBB5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028" name="Picture 4" descr="Partnerships | Working with Urban Communit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01944" y="2123052"/>
            <a:ext cx="2619375" cy="261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67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Location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4" y="2807207"/>
            <a:ext cx="5651333" cy="3771621"/>
          </a:xfrm>
        </p:spPr>
        <p:txBody>
          <a:bodyPr anchor="t">
            <a:normAutofit fontScale="92500"/>
          </a:bodyPr>
          <a:lstStyle/>
          <a:p>
            <a:pPr lvl="0"/>
            <a:r>
              <a:rPr lang="en-US" sz="2400" dirty="0"/>
              <a:t>Between Baltimore, MD and Washington DC</a:t>
            </a:r>
          </a:p>
          <a:p>
            <a:r>
              <a:rPr lang="en-US" sz="2400" dirty="0"/>
              <a:t>Three tracts of land covering ~13,000 acres</a:t>
            </a:r>
          </a:p>
          <a:p>
            <a:pPr lvl="1"/>
            <a:r>
              <a:rPr lang="en-US" dirty="0"/>
              <a:t>South Tract (between Bowie and Laurel)</a:t>
            </a:r>
          </a:p>
          <a:p>
            <a:pPr lvl="1"/>
            <a:r>
              <a:rPr lang="en-US" dirty="0"/>
              <a:t>Central Tract (between Bowie and Laurel)</a:t>
            </a:r>
          </a:p>
          <a:p>
            <a:pPr lvl="1"/>
            <a:r>
              <a:rPr lang="en-US" dirty="0"/>
              <a:t>North Tract (AA County)</a:t>
            </a:r>
          </a:p>
          <a:p>
            <a:pPr lvl="0"/>
            <a:r>
              <a:rPr lang="en-US" sz="2400" dirty="0"/>
              <a:t>Two public entrances </a:t>
            </a:r>
          </a:p>
          <a:p>
            <a:pPr marL="457200" lvl="1" indent="0">
              <a:buNone/>
            </a:pPr>
            <a:r>
              <a:rPr lang="en-US" dirty="0"/>
              <a:t>National Wildlife Visitor Center (Route 197)</a:t>
            </a:r>
          </a:p>
          <a:p>
            <a:pPr marL="457200" lvl="1" indent="0">
              <a:buNone/>
            </a:pPr>
            <a:r>
              <a:rPr lang="en-US" dirty="0"/>
              <a:t>North Tract Information Station (Route 198) </a:t>
            </a:r>
          </a:p>
          <a:p>
            <a:endParaRPr lang="en-US" sz="15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133" y="698787"/>
            <a:ext cx="5249733" cy="55778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flipV="1">
            <a:off x="0" y="7497520"/>
            <a:ext cx="12192000" cy="64213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74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1C66-9EDE-3F1D-6C5B-0E1BBB298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1ADA2-1D91-CA87-DB1E-4EB4C9FC7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Forests, Wetlands, Meadows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F66973-5771-6AFC-0A30-BDD2A95012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9114"/>
          <a:stretch/>
        </p:blipFill>
        <p:spPr>
          <a:xfrm>
            <a:off x="320040" y="320040"/>
            <a:ext cx="11548872" cy="430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57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900" y="669925"/>
            <a:ext cx="4457702" cy="1325563"/>
          </a:xfrm>
        </p:spPr>
        <p:txBody>
          <a:bodyPr anchor="b">
            <a:normAutofit/>
          </a:bodyPr>
          <a:lstStyle/>
          <a:p>
            <a:r>
              <a:rPr lang="en-US" sz="3800" b="1">
                <a:solidFill>
                  <a:schemeClr val="bg1"/>
                </a:solidFill>
              </a:rPr>
              <a:t>Patuxent is an </a:t>
            </a:r>
            <a:br>
              <a:rPr lang="en-US" sz="3800" b="1">
                <a:solidFill>
                  <a:schemeClr val="bg1"/>
                </a:solidFill>
              </a:rPr>
            </a:br>
            <a:r>
              <a:rPr lang="en-US" sz="3800" b="1">
                <a:solidFill>
                  <a:schemeClr val="bg1"/>
                </a:solidFill>
              </a:rPr>
              <a:t>Urban Refuge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838" r="1614"/>
          <a:stretch/>
        </p:blipFill>
        <p:spPr>
          <a:xfrm>
            <a:off x="0" y="0"/>
            <a:ext cx="4663777" cy="685800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727A21A-62F5-405C-B7A5-439FD399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0340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2E62CE6-1D21-4565-8E90-0F1D900BE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026340"/>
            <a:ext cx="108966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900" y="2400304"/>
            <a:ext cx="4457702" cy="344169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17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Within 25 miles of a population of 250,000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r>
              <a:rPr lang="en-US" sz="2000">
                <a:solidFill>
                  <a:schemeClr val="bg1"/>
                </a:solidFill>
              </a:rPr>
              <a:t>&gt;100 “urban refuges” across the Nation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r>
              <a:rPr lang="en-US" sz="2000">
                <a:solidFill>
                  <a:schemeClr val="bg1"/>
                </a:solidFill>
              </a:rPr>
              <a:t>FWS Urban Wildlife Conservation Program: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lvl="1"/>
            <a:r>
              <a:rPr lang="en-US" sz="2000">
                <a:solidFill>
                  <a:schemeClr val="bg1"/>
                </a:solidFill>
              </a:rPr>
              <a:t>Inspire the next generation of outdoor enthusiasts in high population areas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lvl="1"/>
            <a:r>
              <a:rPr lang="en-US" sz="2000">
                <a:solidFill>
                  <a:schemeClr val="bg1"/>
                </a:solidFill>
              </a:rPr>
              <a:t>Identify and address barriers and improve access to the outdoors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endParaRPr lang="en-US" sz="17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flipV="1">
            <a:off x="0" y="7727579"/>
            <a:ext cx="12192000" cy="457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11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person, outdoor, tree&#10;&#10;Description automatically generated">
            <a:extLst>
              <a:ext uri="{FF2B5EF4-FFF2-40B4-BE49-F238E27FC236}">
                <a16:creationId xmlns:a16="http://schemas.microsoft.com/office/drawing/2014/main" id="{B858E4D1-EE07-41F8-A334-5C8C14DB82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3" r="9092" b="3606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600" b="1"/>
              <a:t>Urban</a:t>
            </a:r>
            <a:br>
              <a:rPr lang="en-US" sz="2600" b="1"/>
            </a:br>
            <a:r>
              <a:rPr lang="en-US" sz="2600" b="1"/>
              <a:t>Standards of Excellence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94" y="2718054"/>
            <a:ext cx="4266220" cy="3746100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sz="2000" dirty="0"/>
              <a:t>Know and Relate to the Community</a:t>
            </a:r>
          </a:p>
          <a:p>
            <a:pPr lvl="0"/>
            <a:r>
              <a:rPr lang="en-US" sz="2000" dirty="0"/>
              <a:t>Connect People with Nature via </a:t>
            </a:r>
            <a:r>
              <a:rPr lang="en-US" sz="2000" b="1" i="1" dirty="0"/>
              <a:t>Stepping Stones of Engagement</a:t>
            </a:r>
          </a:p>
          <a:p>
            <a:pPr lvl="0"/>
            <a:r>
              <a:rPr lang="en-US" sz="2000" dirty="0"/>
              <a:t>Build Partnerships</a:t>
            </a:r>
          </a:p>
          <a:p>
            <a:pPr lvl="0"/>
            <a:r>
              <a:rPr lang="en-US" sz="2000" dirty="0"/>
              <a:t>Be a Community Asset</a:t>
            </a:r>
          </a:p>
          <a:p>
            <a:pPr lvl="0"/>
            <a:r>
              <a:rPr lang="en-US" sz="2000" dirty="0"/>
              <a:t>Ensure Adequate Long-Term Resources</a:t>
            </a:r>
          </a:p>
          <a:p>
            <a:pPr lvl="0"/>
            <a:r>
              <a:rPr lang="en-US" sz="2000" dirty="0"/>
              <a:t>Provide Equitable Access</a:t>
            </a:r>
          </a:p>
          <a:p>
            <a:pPr lvl="0"/>
            <a:r>
              <a:rPr lang="en-US" sz="2000" dirty="0"/>
              <a:t>Ensure Visitors Feel Safe and Welcome</a:t>
            </a:r>
          </a:p>
          <a:p>
            <a:pPr lvl="0"/>
            <a:r>
              <a:rPr lang="en-US" sz="2000" dirty="0"/>
              <a:t>Model Sustainability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0" y="7794137"/>
            <a:ext cx="12192000" cy="457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385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3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Vision for Patuxent as an Urban Leader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0C9B1E-28B5-44CD-8E1E-F99A522132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04" r="35597" b="1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22" name="Group 25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1826" y="3146400"/>
            <a:ext cx="4391024" cy="268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1">
                <a:solidFill>
                  <a:schemeClr val="bg1">
                    <a:alpha val="80000"/>
                  </a:schemeClr>
                </a:solidFill>
              </a:rPr>
              <a:t>Include, Invite, and Inspire </a:t>
            </a:r>
            <a:r>
              <a:rPr lang="en-US" sz="2400" i="1">
                <a:solidFill>
                  <a:schemeClr val="bg1">
                    <a:alpha val="80000"/>
                  </a:schemeClr>
                </a:solidFill>
              </a:rPr>
              <a:t>people to connect with nearby nature through community-focused conservation</a:t>
            </a:r>
          </a:p>
          <a:p>
            <a:pPr marL="0" indent="0">
              <a:buNone/>
            </a:pPr>
            <a:endParaRPr lang="en-US" sz="2400" i="1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989757"/>
            <a:ext cx="12192000" cy="3597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7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tree, grass, nature&#10;&#10;Description automatically generated">
            <a:extLst>
              <a:ext uri="{FF2B5EF4-FFF2-40B4-BE49-F238E27FC236}">
                <a16:creationId xmlns:a16="http://schemas.microsoft.com/office/drawing/2014/main" id="{F3AE3069-28A1-43AC-8A08-26B7C769BF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51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C0ECCB-7C21-437C-B537-801FD69D5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7" y="4185699"/>
            <a:ext cx="974688" cy="9143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C82CCF-116D-4660-B9E6-FB93E18D6B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438" y="4623340"/>
            <a:ext cx="1016383" cy="9535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507CBA-9FCE-439D-BF85-3986D79FDD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861" y="3708942"/>
            <a:ext cx="974688" cy="9143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7096A4-9348-4DF7-B61A-0F1B2DCF50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483" y="3132252"/>
            <a:ext cx="974688" cy="9143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3E90C9-C92F-447E-BBC5-B3D0734A4A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791" y="2326519"/>
            <a:ext cx="974688" cy="9143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A92487-C32F-4C6A-A4DF-A04480F230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686" y="2766305"/>
            <a:ext cx="974688" cy="914398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E2A85CF3-F382-4C6D-A818-13076D7A98D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340" y="5439649"/>
            <a:ext cx="1979866" cy="953514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722DBB4E-4143-4DCD-B368-F2C5D3CA808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576" y="3885393"/>
            <a:ext cx="1979869" cy="953515"/>
          </a:xfrm>
          <a:prstGeom prst="rect">
            <a:avLst/>
          </a:prstGeom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63FB26E4-6F6F-4F8C-B09F-05303B3DA493}"/>
              </a:ext>
            </a:extLst>
          </p:cNvPr>
          <p:cNvSpPr/>
          <p:nvPr/>
        </p:nvSpPr>
        <p:spPr>
          <a:xfrm rot="19530745">
            <a:off x="4599139" y="4905954"/>
            <a:ext cx="974688" cy="43300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059DE37-D4E6-4BFE-997D-A3A7BA4CBDCD}"/>
              </a:ext>
            </a:extLst>
          </p:cNvPr>
          <p:cNvSpPr/>
          <p:nvPr/>
        </p:nvSpPr>
        <p:spPr>
          <a:xfrm rot="19512693">
            <a:off x="8098140" y="3281675"/>
            <a:ext cx="974688" cy="43300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66D8E61-40E3-4C3C-B260-FF14E1B193CA}"/>
              </a:ext>
            </a:extLst>
          </p:cNvPr>
          <p:cNvSpPr/>
          <p:nvPr/>
        </p:nvSpPr>
        <p:spPr>
          <a:xfrm rot="13383540">
            <a:off x="7797910" y="1614041"/>
            <a:ext cx="974688" cy="43300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235A4092-54C8-4859-8D70-F133DB060EE9}"/>
              </a:ext>
            </a:extLst>
          </p:cNvPr>
          <p:cNvSpPr/>
          <p:nvPr/>
        </p:nvSpPr>
        <p:spPr>
          <a:xfrm rot="17317076">
            <a:off x="9969764" y="1299180"/>
            <a:ext cx="974688" cy="43300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6D8D2B7-0B2C-4339-A349-A3E7D7CB7510}"/>
              </a:ext>
            </a:extLst>
          </p:cNvPr>
          <p:cNvSpPr/>
          <p:nvPr/>
        </p:nvSpPr>
        <p:spPr>
          <a:xfrm rot="16200000">
            <a:off x="9190176" y="1143260"/>
            <a:ext cx="974688" cy="43300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E17B0AA-0BD4-4327-87C1-3F684EC5CD9B}"/>
              </a:ext>
            </a:extLst>
          </p:cNvPr>
          <p:cNvSpPr/>
          <p:nvPr/>
        </p:nvSpPr>
        <p:spPr>
          <a:xfrm rot="14848552">
            <a:off x="8450669" y="1220886"/>
            <a:ext cx="974688" cy="43300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981FE14-1D2B-47E5-9885-ED291164259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585" y="2046642"/>
            <a:ext cx="1979866" cy="9535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187DBB-6B39-4C08-9919-78A3E97ED328}"/>
              </a:ext>
            </a:extLst>
          </p:cNvPr>
          <p:cNvSpPr txBox="1"/>
          <p:nvPr/>
        </p:nvSpPr>
        <p:spPr>
          <a:xfrm>
            <a:off x="829733" y="984721"/>
            <a:ext cx="5155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Stepping Stones of Engagement</a:t>
            </a:r>
          </a:p>
        </p:txBody>
      </p:sp>
    </p:spTree>
    <p:extLst>
      <p:ext uri="{BB962C8B-B14F-4D97-AF65-F5344CB8AC3E}">
        <p14:creationId xmlns:p14="http://schemas.microsoft.com/office/powerpoint/2010/main" val="318705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35123F-88F9-4C71-AB5D-38AE351089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9114"/>
          <a:stretch/>
        </p:blipFill>
        <p:spPr>
          <a:xfrm>
            <a:off x="320040" y="320040"/>
            <a:ext cx="11548872" cy="430346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27B6159-7734-4564-9E0F-C4BC43C36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782312"/>
            <a:ext cx="11548872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009083"/>
            <a:ext cx="2889504" cy="1345997"/>
          </a:xfrm>
        </p:spPr>
        <p:txBody>
          <a:bodyPr anchor="ctr"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Habitat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2FFB46B-05BC-4950-B18A-9593FDAE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9976" y="4748888"/>
            <a:ext cx="6976872" cy="1606192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en-US" sz="1800">
              <a:solidFill>
                <a:schemeClr val="bg1"/>
              </a:solidFill>
              <a:cs typeface="Calibri"/>
            </a:endParaRPr>
          </a:p>
          <a:p>
            <a:r>
              <a:rPr lang="en-US" sz="1800">
                <a:solidFill>
                  <a:schemeClr val="bg1"/>
                </a:solidFill>
              </a:rPr>
              <a:t>Primarily forest (~8,400 acres upland hardwood, ~2,200 acres floodplain)</a:t>
            </a:r>
            <a:endParaRPr lang="en-US" sz="1800">
              <a:solidFill>
                <a:schemeClr val="bg1"/>
              </a:solidFill>
              <a:cs typeface="Calibri"/>
            </a:endParaRPr>
          </a:p>
          <a:p>
            <a:r>
              <a:rPr lang="en-US" sz="1800">
                <a:solidFill>
                  <a:schemeClr val="bg1"/>
                </a:solidFill>
              </a:rPr>
              <a:t>Some grassland, savannahs</a:t>
            </a:r>
            <a:endParaRPr lang="en-US" sz="1800">
              <a:solidFill>
                <a:schemeClr val="bg1"/>
              </a:solidFill>
              <a:cs typeface="Calibri"/>
            </a:endParaRPr>
          </a:p>
          <a:p>
            <a:r>
              <a:rPr lang="en-US" sz="1800">
                <a:solidFill>
                  <a:schemeClr val="bg1"/>
                </a:solidFill>
              </a:rPr>
              <a:t>Scrub-shrub habitat</a:t>
            </a:r>
            <a:endParaRPr lang="en-US" sz="1800">
              <a:solidFill>
                <a:schemeClr val="bg1"/>
              </a:solidFill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365999"/>
            <a:ext cx="12192000" cy="8466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165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12751" b="3"/>
          <a:stretch/>
        </p:blipFill>
        <p:spPr>
          <a:xfrm>
            <a:off x="6015107" y="-1"/>
            <a:ext cx="6176895" cy="2937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7" r="1" b="1826"/>
          <a:stretch/>
        </p:blipFill>
        <p:spPr>
          <a:xfrm>
            <a:off x="4203638" y="2937953"/>
            <a:ext cx="7988360" cy="3920047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472" y="793593"/>
            <a:ext cx="5266155" cy="1325563"/>
          </a:xfrm>
        </p:spPr>
        <p:txBody>
          <a:bodyPr>
            <a:normAutofit/>
          </a:bodyPr>
          <a:lstStyle/>
          <a:p>
            <a:r>
              <a:rPr lang="en-US" b="1"/>
              <a:t>Wildlife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7461" y="1910046"/>
            <a:ext cx="5287642" cy="41543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endParaRPr lang="en-US" sz="2000"/>
          </a:p>
          <a:p>
            <a:pPr lvl="0"/>
            <a:r>
              <a:rPr lang="en-US" sz="3200"/>
              <a:t>270 species of birds</a:t>
            </a:r>
          </a:p>
          <a:p>
            <a:r>
              <a:rPr lang="en-US" sz="3200"/>
              <a:t>109 species of dragonflies and damsel flies</a:t>
            </a:r>
          </a:p>
          <a:p>
            <a:pPr lvl="0"/>
            <a:r>
              <a:rPr lang="en-US" sz="3200"/>
              <a:t>49 species of reptiles and amphibians</a:t>
            </a:r>
          </a:p>
          <a:p>
            <a:pPr lvl="0"/>
            <a:r>
              <a:rPr lang="en-US" sz="3200"/>
              <a:t>35 species of mammals</a:t>
            </a:r>
          </a:p>
          <a:p>
            <a:pPr lvl="0"/>
            <a:r>
              <a:rPr lang="en-US" sz="3200"/>
              <a:t>30 species of fish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7424226"/>
            <a:ext cx="12192000" cy="7310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8528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8833" y="685800"/>
            <a:ext cx="5004061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398" y="164545"/>
            <a:ext cx="4019107" cy="1361347"/>
          </a:xfrm>
        </p:spPr>
        <p:txBody>
          <a:bodyPr anchor="b">
            <a:normAutofit/>
          </a:bodyPr>
          <a:lstStyle/>
          <a:p>
            <a:pPr algn="ctr"/>
            <a:r>
              <a:rPr lang="en-US" sz="2800" b="1">
                <a:solidFill>
                  <a:schemeClr val="bg1">
                    <a:alpha val="60000"/>
                  </a:schemeClr>
                </a:solidFill>
              </a:rPr>
              <a:t>Activities and Trails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7" r="31684"/>
          <a:stretch/>
        </p:blipFill>
        <p:spPr>
          <a:xfrm>
            <a:off x="680483" y="685795"/>
            <a:ext cx="2931299" cy="5486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49" y="1338837"/>
            <a:ext cx="3976577" cy="308327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1400">
              <a:solidFill>
                <a:schemeClr val="bg1"/>
              </a:solidFill>
            </a:endParaRPr>
          </a:p>
          <a:p>
            <a:pPr lvl="0" algn="ctr"/>
            <a:r>
              <a:rPr lang="en-US" sz="2000">
                <a:solidFill>
                  <a:schemeClr val="bg1"/>
                </a:solidFill>
              </a:rPr>
              <a:t>“Big 6”: hunting, fishing, wildlife observation, photography, environmental education and interpretation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Over 20 miles of trails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lvl="1" algn="ctr"/>
            <a:r>
              <a:rPr lang="en-US" sz="2000">
                <a:solidFill>
                  <a:schemeClr val="bg1"/>
                </a:solidFill>
              </a:rPr>
              <a:t>5 miles on South Tract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lvl="1" algn="ctr"/>
            <a:r>
              <a:rPr lang="en-US" sz="2000">
                <a:solidFill>
                  <a:schemeClr val="bg1"/>
                </a:solidFill>
              </a:rPr>
              <a:t>17 miles on North Tract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Trails range from single track to old gravel roads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Hiking allowed on all trails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Biking and horses allowed on some North Tract trails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4" b="12272"/>
          <a:stretch/>
        </p:blipFill>
        <p:spPr>
          <a:xfrm rot="5400000">
            <a:off x="7315617" y="1976304"/>
            <a:ext cx="5486399" cy="2905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flipV="1">
            <a:off x="0" y="7187181"/>
            <a:ext cx="12192000" cy="50055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143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" r="46110" b="1"/>
          <a:stretch/>
        </p:blipFill>
        <p:spPr>
          <a:xfrm rot="5400000" flipV="1">
            <a:off x="9554895" y="3109313"/>
            <a:ext cx="3070799" cy="4426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8" r="4" b="10097"/>
          <a:stretch/>
        </p:blipFill>
        <p:spPr>
          <a:xfrm>
            <a:off x="6653008" y="78894"/>
            <a:ext cx="5790003" cy="3629413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3CBE267-1877-479F-82F0-E4BAA5BCE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37577" cy="6858478"/>
          </a:xfrm>
          <a:custGeom>
            <a:avLst/>
            <a:gdLst>
              <a:gd name="connsiteX0" fmla="*/ 0 w 9737577"/>
              <a:gd name="connsiteY0" fmla="*/ 0 h 6858478"/>
              <a:gd name="connsiteX1" fmla="*/ 268876 w 9737577"/>
              <a:gd name="connsiteY1" fmla="*/ 0 h 6858478"/>
              <a:gd name="connsiteX2" fmla="*/ 1554480 w 9737577"/>
              <a:gd name="connsiteY2" fmla="*/ 0 h 6858478"/>
              <a:gd name="connsiteX3" fmla="*/ 5489397 w 9737577"/>
              <a:gd name="connsiteY3" fmla="*/ 0 h 6858478"/>
              <a:gd name="connsiteX4" fmla="*/ 6555625 w 9737577"/>
              <a:gd name="connsiteY4" fmla="*/ 0 h 6858478"/>
              <a:gd name="connsiteX5" fmla="*/ 6561202 w 9737577"/>
              <a:gd name="connsiteY5" fmla="*/ 0 h 6858478"/>
              <a:gd name="connsiteX6" fmla="*/ 9737577 w 9737577"/>
              <a:gd name="connsiteY6" fmla="*/ 6858478 h 6858478"/>
              <a:gd name="connsiteX7" fmla="*/ 2313022 w 9737577"/>
              <a:gd name="connsiteY7" fmla="*/ 6858478 h 6858478"/>
              <a:gd name="connsiteX8" fmla="*/ 2313282 w 9737577"/>
              <a:gd name="connsiteY8" fmla="*/ 6857916 h 6858478"/>
              <a:gd name="connsiteX9" fmla="*/ 1554480 w 9737577"/>
              <a:gd name="connsiteY9" fmla="*/ 6857916 h 6858478"/>
              <a:gd name="connsiteX10" fmla="*/ 1554480 w 9737577"/>
              <a:gd name="connsiteY10" fmla="*/ 6858000 h 6858478"/>
              <a:gd name="connsiteX11" fmla="*/ 0 w 9737577"/>
              <a:gd name="connsiteY11" fmla="*/ 685800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737577" h="6858478">
                <a:moveTo>
                  <a:pt x="0" y="0"/>
                </a:moveTo>
                <a:lnTo>
                  <a:pt x="268876" y="0"/>
                </a:lnTo>
                <a:lnTo>
                  <a:pt x="1554480" y="0"/>
                </a:lnTo>
                <a:lnTo>
                  <a:pt x="5489397" y="0"/>
                </a:lnTo>
                <a:lnTo>
                  <a:pt x="6555625" y="0"/>
                </a:lnTo>
                <a:lnTo>
                  <a:pt x="6561202" y="0"/>
                </a:lnTo>
                <a:lnTo>
                  <a:pt x="9737577" y="6858478"/>
                </a:lnTo>
                <a:lnTo>
                  <a:pt x="2313022" y="6858478"/>
                </a:lnTo>
                <a:lnTo>
                  <a:pt x="2313282" y="6857916"/>
                </a:lnTo>
                <a:lnTo>
                  <a:pt x="1554480" y="6857916"/>
                </a:lnTo>
                <a:lnTo>
                  <a:pt x="155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2EA12E3-1C9E-43D7-ABCC-C16A6ED4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08951" cy="6858478"/>
          </a:xfrm>
          <a:custGeom>
            <a:avLst/>
            <a:gdLst>
              <a:gd name="connsiteX0" fmla="*/ 0 w 9308951"/>
              <a:gd name="connsiteY0" fmla="*/ 0 h 6858478"/>
              <a:gd name="connsiteX1" fmla="*/ 838200 w 9308951"/>
              <a:gd name="connsiteY1" fmla="*/ 0 h 6858478"/>
              <a:gd name="connsiteX2" fmla="*/ 838200 w 9308951"/>
              <a:gd name="connsiteY2" fmla="*/ 479 h 6858478"/>
              <a:gd name="connsiteX3" fmla="*/ 1230899 w 9308951"/>
              <a:gd name="connsiteY3" fmla="*/ 479 h 6858478"/>
              <a:gd name="connsiteX4" fmla="*/ 1230899 w 9308951"/>
              <a:gd name="connsiteY4" fmla="*/ 0 h 6858478"/>
              <a:gd name="connsiteX5" fmla="*/ 5060771 w 9308951"/>
              <a:gd name="connsiteY5" fmla="*/ 0 h 6858478"/>
              <a:gd name="connsiteX6" fmla="*/ 6126999 w 9308951"/>
              <a:gd name="connsiteY6" fmla="*/ 0 h 6858478"/>
              <a:gd name="connsiteX7" fmla="*/ 6132576 w 9308951"/>
              <a:gd name="connsiteY7" fmla="*/ 0 h 6858478"/>
              <a:gd name="connsiteX8" fmla="*/ 9308951 w 9308951"/>
              <a:gd name="connsiteY8" fmla="*/ 6858478 h 6858478"/>
              <a:gd name="connsiteX9" fmla="*/ 1884396 w 9308951"/>
              <a:gd name="connsiteY9" fmla="*/ 6858478 h 6858478"/>
              <a:gd name="connsiteX10" fmla="*/ 1884656 w 9308951"/>
              <a:gd name="connsiteY10" fmla="*/ 6857916 h 6858478"/>
              <a:gd name="connsiteX11" fmla="*/ 1230899 w 9308951"/>
              <a:gd name="connsiteY11" fmla="*/ 6857916 h 6858478"/>
              <a:gd name="connsiteX12" fmla="*/ 1230899 w 9308951"/>
              <a:gd name="connsiteY12" fmla="*/ 6858478 h 6858478"/>
              <a:gd name="connsiteX13" fmla="*/ 651890 w 9308951"/>
              <a:gd name="connsiteY13" fmla="*/ 6858478 h 6858478"/>
              <a:gd name="connsiteX14" fmla="*/ 651890 w 9308951"/>
              <a:gd name="connsiteY14" fmla="*/ 6858000 h 6858478"/>
              <a:gd name="connsiteX15" fmla="*/ 0 w 9308951"/>
              <a:gd name="connsiteY15" fmla="*/ 685800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08951" h="6858478">
                <a:moveTo>
                  <a:pt x="0" y="0"/>
                </a:moveTo>
                <a:lnTo>
                  <a:pt x="838200" y="0"/>
                </a:lnTo>
                <a:lnTo>
                  <a:pt x="838200" y="479"/>
                </a:lnTo>
                <a:lnTo>
                  <a:pt x="1230899" y="479"/>
                </a:lnTo>
                <a:lnTo>
                  <a:pt x="1230899" y="0"/>
                </a:lnTo>
                <a:lnTo>
                  <a:pt x="5060771" y="0"/>
                </a:lnTo>
                <a:lnTo>
                  <a:pt x="6126999" y="0"/>
                </a:lnTo>
                <a:lnTo>
                  <a:pt x="6132576" y="0"/>
                </a:lnTo>
                <a:lnTo>
                  <a:pt x="9308951" y="6858478"/>
                </a:lnTo>
                <a:lnTo>
                  <a:pt x="1884396" y="6858478"/>
                </a:lnTo>
                <a:lnTo>
                  <a:pt x="1884656" y="6857916"/>
                </a:lnTo>
                <a:lnTo>
                  <a:pt x="1230899" y="6857916"/>
                </a:lnTo>
                <a:lnTo>
                  <a:pt x="1230899" y="6858478"/>
                </a:lnTo>
                <a:lnTo>
                  <a:pt x="651890" y="6858478"/>
                </a:lnTo>
                <a:lnTo>
                  <a:pt x="6518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365125"/>
            <a:ext cx="5398235" cy="1325563"/>
          </a:xfrm>
        </p:spPr>
        <p:txBody>
          <a:bodyPr>
            <a:normAutofit/>
          </a:bodyPr>
          <a:lstStyle/>
          <a:p>
            <a:r>
              <a:rPr lang="en-US" b="1"/>
              <a:t>Programs and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811867"/>
            <a:ext cx="6498624" cy="4681008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2000"/>
              <a:t>Programs:</a:t>
            </a:r>
          </a:p>
          <a:p>
            <a:r>
              <a:rPr lang="en-US" sz="2000"/>
              <a:t>Dragonfly hunt</a:t>
            </a:r>
          </a:p>
          <a:p>
            <a:r>
              <a:rPr lang="en-US" sz="2000"/>
              <a:t>Night Hikes</a:t>
            </a:r>
          </a:p>
          <a:p>
            <a:r>
              <a:rPr lang="en-US" sz="2000"/>
              <a:t>Photo Scavenger Hunts</a:t>
            </a:r>
          </a:p>
          <a:p>
            <a:r>
              <a:rPr lang="en-US" sz="2000"/>
              <a:t>Bicycle Tours</a:t>
            </a:r>
          </a:p>
          <a:p>
            <a:r>
              <a:rPr lang="en-US" sz="2000"/>
              <a:t>Merit Badge Programs</a:t>
            </a:r>
          </a:p>
          <a:p>
            <a:r>
              <a:rPr lang="en-US" sz="2000"/>
              <a:t>Wetland Walks</a:t>
            </a:r>
          </a:p>
          <a:p>
            <a:r>
              <a:rPr lang="en-US" sz="2000"/>
              <a:t>Live Birds of Prey Talks</a:t>
            </a:r>
          </a:p>
          <a:p>
            <a:r>
              <a:rPr lang="en-US" sz="2000"/>
              <a:t>Virtual Programs</a:t>
            </a:r>
          </a:p>
          <a:p>
            <a:pPr marL="0" lvl="0" indent="0">
              <a:buNone/>
            </a:pPr>
            <a:endParaRPr lang="en-US" sz="2000"/>
          </a:p>
          <a:p>
            <a:pPr marL="0" lvl="0" indent="0">
              <a:buNone/>
            </a:pPr>
            <a:endParaRPr lang="en-US" sz="2000"/>
          </a:p>
          <a:p>
            <a:pPr marL="0" lvl="0" indent="0">
              <a:buNone/>
            </a:pPr>
            <a:endParaRPr lang="en-US" sz="2000"/>
          </a:p>
          <a:p>
            <a:pPr marL="0" lvl="0" indent="0">
              <a:buNone/>
            </a:pPr>
            <a:r>
              <a:rPr lang="en-US" sz="2000"/>
              <a:t>Events:</a:t>
            </a:r>
          </a:p>
          <a:p>
            <a:r>
              <a:rPr lang="en-US" sz="2000"/>
              <a:t>Winter Bird Count (January)</a:t>
            </a:r>
          </a:p>
          <a:p>
            <a:r>
              <a:rPr lang="en-US" sz="2000"/>
              <a:t>Youth Fishing Day (June)</a:t>
            </a:r>
          </a:p>
          <a:p>
            <a:r>
              <a:rPr lang="en-US" sz="2000"/>
              <a:t>Latino Conservation Week, Bird Fest (July)</a:t>
            </a:r>
          </a:p>
          <a:p>
            <a:r>
              <a:rPr lang="en-US" sz="2000"/>
              <a:t>Outdoor Living Skills Day (August)</a:t>
            </a:r>
          </a:p>
          <a:p>
            <a:r>
              <a:rPr lang="en-US" sz="2000"/>
              <a:t>Pollinator Festival, FOP (September)</a:t>
            </a:r>
          </a:p>
          <a:p>
            <a:r>
              <a:rPr lang="en-US" sz="2000"/>
              <a:t>Refuge Conservation Day (October)</a:t>
            </a:r>
          </a:p>
          <a:p>
            <a:r>
              <a:rPr lang="en-US" sz="2000"/>
              <a:t>FOP Holiday Bazaar (November)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7717535"/>
            <a:ext cx="12192000" cy="29260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106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EE70AE2-832E-4D1F-A983-946F2217D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400" y="1641752"/>
            <a:ext cx="6140449" cy="1323439"/>
          </a:xfrm>
        </p:spPr>
        <p:txBody>
          <a:bodyPr anchor="t">
            <a:normAutofit/>
          </a:bodyPr>
          <a:lstStyle/>
          <a:p>
            <a:br>
              <a:rPr lang="en-US" sz="3700" b="1">
                <a:solidFill>
                  <a:schemeClr val="bg1"/>
                </a:solidFill>
              </a:rPr>
            </a:br>
            <a:r>
              <a:rPr lang="en-US" sz="3700" b="1">
                <a:solidFill>
                  <a:schemeClr val="bg1"/>
                </a:solidFill>
              </a:rPr>
              <a:t>National Wildlife Visitor Center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8047" b="-2"/>
          <a:stretch/>
        </p:blipFill>
        <p:spPr>
          <a:xfrm>
            <a:off x="-7809" y="1"/>
            <a:ext cx="4566747" cy="3333749"/>
          </a:xfrm>
          <a:custGeom>
            <a:avLst/>
            <a:gdLst/>
            <a:ahLst/>
            <a:cxnLst/>
            <a:rect l="l" t="t" r="r" b="b"/>
            <a:pathLst>
              <a:path w="4566747" h="3333749">
                <a:moveTo>
                  <a:pt x="3726625" y="1508457"/>
                </a:moveTo>
                <a:lnTo>
                  <a:pt x="3698531" y="1596213"/>
                </a:lnTo>
                <a:cubicBezTo>
                  <a:pt x="3696054" y="1604978"/>
                  <a:pt x="3697579" y="1615836"/>
                  <a:pt x="3700436" y="1624980"/>
                </a:cubicBezTo>
                <a:cubicBezTo>
                  <a:pt x="3710152" y="1656223"/>
                  <a:pt x="3734537" y="1676036"/>
                  <a:pt x="3757017" y="1697753"/>
                </a:cubicBezTo>
                <a:cubicBezTo>
                  <a:pt x="3766924" y="1707279"/>
                  <a:pt x="3773972" y="1720423"/>
                  <a:pt x="3779686" y="1733188"/>
                </a:cubicBezTo>
                <a:cubicBezTo>
                  <a:pt x="3794357" y="1766335"/>
                  <a:pt x="3807501" y="1800246"/>
                  <a:pt x="3821407" y="1833775"/>
                </a:cubicBezTo>
                <a:cubicBezTo>
                  <a:pt x="3822741" y="1837013"/>
                  <a:pt x="3826170" y="1839679"/>
                  <a:pt x="3829028" y="1842158"/>
                </a:cubicBezTo>
                <a:cubicBezTo>
                  <a:pt x="3859129" y="1866922"/>
                  <a:pt x="3889418" y="1891497"/>
                  <a:pt x="3919519" y="1916454"/>
                </a:cubicBezTo>
                <a:cubicBezTo>
                  <a:pt x="3925233" y="1921216"/>
                  <a:pt x="3929425" y="1928076"/>
                  <a:pt x="3934949" y="1933219"/>
                </a:cubicBezTo>
                <a:cubicBezTo>
                  <a:pt x="3942569" y="1940459"/>
                  <a:pt x="3949810" y="1949603"/>
                  <a:pt x="3958954" y="1953413"/>
                </a:cubicBezTo>
                <a:cubicBezTo>
                  <a:pt x="3987719" y="1965224"/>
                  <a:pt x="4000103" y="1987894"/>
                  <a:pt x="4005437" y="2016469"/>
                </a:cubicBezTo>
                <a:cubicBezTo>
                  <a:pt x="4010390" y="2042570"/>
                  <a:pt x="4014582" y="2068669"/>
                  <a:pt x="4020296" y="2094578"/>
                </a:cubicBezTo>
                <a:cubicBezTo>
                  <a:pt x="4027154" y="2126201"/>
                  <a:pt x="4034584" y="2157636"/>
                  <a:pt x="4042967" y="2188879"/>
                </a:cubicBezTo>
                <a:cubicBezTo>
                  <a:pt x="4046587" y="2202404"/>
                  <a:pt x="4050777" y="2216692"/>
                  <a:pt x="4058207" y="2228314"/>
                </a:cubicBezTo>
                <a:cubicBezTo>
                  <a:pt x="4078782" y="2260890"/>
                  <a:pt x="4092688" y="2295753"/>
                  <a:pt x="4087164" y="2334044"/>
                </a:cubicBezTo>
                <a:cubicBezTo>
                  <a:pt x="4082782" y="2364715"/>
                  <a:pt x="4094022" y="2390434"/>
                  <a:pt x="4111549" y="2409485"/>
                </a:cubicBezTo>
                <a:cubicBezTo>
                  <a:pt x="4119503" y="2418154"/>
                  <a:pt x="4125016" y="2426976"/>
                  <a:pt x="4128650" y="2435912"/>
                </a:cubicBezTo>
                <a:lnTo>
                  <a:pt x="4134481" y="2463017"/>
                </a:lnTo>
                <a:lnTo>
                  <a:pt x="4134480" y="2463032"/>
                </a:lnTo>
                <a:lnTo>
                  <a:pt x="4125839" y="2518261"/>
                </a:lnTo>
                <a:lnTo>
                  <a:pt x="4125838" y="2518263"/>
                </a:lnTo>
                <a:cubicBezTo>
                  <a:pt x="4123171" y="2527789"/>
                  <a:pt x="4122027" y="2536457"/>
                  <a:pt x="4122194" y="2545005"/>
                </a:cubicBezTo>
                <a:lnTo>
                  <a:pt x="4122194" y="2545006"/>
                </a:lnTo>
                <a:cubicBezTo>
                  <a:pt x="4122360" y="2553555"/>
                  <a:pt x="4123837" y="2561985"/>
                  <a:pt x="4126408" y="2571034"/>
                </a:cubicBezTo>
                <a:cubicBezTo>
                  <a:pt x="4138410" y="2612945"/>
                  <a:pt x="4170987" y="2640950"/>
                  <a:pt x="4199562" y="2668001"/>
                </a:cubicBezTo>
                <a:cubicBezTo>
                  <a:pt x="4223947" y="2691054"/>
                  <a:pt x="4237663" y="2716963"/>
                  <a:pt x="4247952" y="2745348"/>
                </a:cubicBezTo>
                <a:lnTo>
                  <a:pt x="4247953" y="2745351"/>
                </a:lnTo>
                <a:lnTo>
                  <a:pt x="4253873" y="2778005"/>
                </a:lnTo>
                <a:lnTo>
                  <a:pt x="4253453" y="2785439"/>
                </a:lnTo>
                <a:lnTo>
                  <a:pt x="4243374" y="2811779"/>
                </a:lnTo>
                <a:lnTo>
                  <a:pt x="4243370" y="2811786"/>
                </a:lnTo>
                <a:lnTo>
                  <a:pt x="4243372" y="2811786"/>
                </a:lnTo>
                <a:lnTo>
                  <a:pt x="4243374" y="2811779"/>
                </a:lnTo>
                <a:lnTo>
                  <a:pt x="4253024" y="2793022"/>
                </a:lnTo>
                <a:lnTo>
                  <a:pt x="4253453" y="2785439"/>
                </a:lnTo>
                <a:lnTo>
                  <a:pt x="4254653" y="2782304"/>
                </a:lnTo>
                <a:lnTo>
                  <a:pt x="4253873" y="2778005"/>
                </a:lnTo>
                <a:lnTo>
                  <a:pt x="4254283" y="2770756"/>
                </a:lnTo>
                <a:lnTo>
                  <a:pt x="4247953" y="2745351"/>
                </a:lnTo>
                <a:lnTo>
                  <a:pt x="4247952" y="2745347"/>
                </a:lnTo>
                <a:cubicBezTo>
                  <a:pt x="4237663" y="2716962"/>
                  <a:pt x="4223947" y="2691053"/>
                  <a:pt x="4199562" y="2668000"/>
                </a:cubicBezTo>
                <a:cubicBezTo>
                  <a:pt x="4170987" y="2640949"/>
                  <a:pt x="4138410" y="2612944"/>
                  <a:pt x="4126408" y="2571033"/>
                </a:cubicBezTo>
                <a:lnTo>
                  <a:pt x="4122194" y="2545006"/>
                </a:lnTo>
                <a:lnTo>
                  <a:pt x="4125838" y="2518264"/>
                </a:lnTo>
                <a:lnTo>
                  <a:pt x="4125839" y="2518261"/>
                </a:lnTo>
                <a:lnTo>
                  <a:pt x="4132419" y="2490550"/>
                </a:lnTo>
                <a:lnTo>
                  <a:pt x="4134480" y="2463032"/>
                </a:lnTo>
                <a:lnTo>
                  <a:pt x="4134482" y="2463018"/>
                </a:lnTo>
                <a:lnTo>
                  <a:pt x="4134481" y="2463017"/>
                </a:lnTo>
                <a:lnTo>
                  <a:pt x="4134482" y="2463017"/>
                </a:lnTo>
                <a:cubicBezTo>
                  <a:pt x="4133600" y="2444776"/>
                  <a:pt x="4127457" y="2426821"/>
                  <a:pt x="4111549" y="2409484"/>
                </a:cubicBezTo>
                <a:cubicBezTo>
                  <a:pt x="4094022" y="2390433"/>
                  <a:pt x="4082782" y="2364714"/>
                  <a:pt x="4087164" y="2334043"/>
                </a:cubicBezTo>
                <a:cubicBezTo>
                  <a:pt x="4092688" y="2295752"/>
                  <a:pt x="4078782" y="2260889"/>
                  <a:pt x="4058207" y="2228313"/>
                </a:cubicBezTo>
                <a:cubicBezTo>
                  <a:pt x="4050777" y="2216691"/>
                  <a:pt x="4046587" y="2202403"/>
                  <a:pt x="4042967" y="2188878"/>
                </a:cubicBezTo>
                <a:cubicBezTo>
                  <a:pt x="4034584" y="2157635"/>
                  <a:pt x="4027154" y="2126200"/>
                  <a:pt x="4020296" y="2094577"/>
                </a:cubicBezTo>
                <a:cubicBezTo>
                  <a:pt x="4014582" y="2068668"/>
                  <a:pt x="4010390" y="2042569"/>
                  <a:pt x="4005437" y="2016468"/>
                </a:cubicBezTo>
                <a:cubicBezTo>
                  <a:pt x="4000103" y="1987893"/>
                  <a:pt x="3987719" y="1965223"/>
                  <a:pt x="3958954" y="1953412"/>
                </a:cubicBezTo>
                <a:cubicBezTo>
                  <a:pt x="3949810" y="1949602"/>
                  <a:pt x="3942569" y="1940458"/>
                  <a:pt x="3934949" y="1933218"/>
                </a:cubicBezTo>
                <a:cubicBezTo>
                  <a:pt x="3929425" y="1928075"/>
                  <a:pt x="3925233" y="1921215"/>
                  <a:pt x="3919519" y="1916453"/>
                </a:cubicBezTo>
                <a:cubicBezTo>
                  <a:pt x="3889418" y="1891496"/>
                  <a:pt x="3859129" y="1866921"/>
                  <a:pt x="3829028" y="1842157"/>
                </a:cubicBezTo>
                <a:cubicBezTo>
                  <a:pt x="3826170" y="1839678"/>
                  <a:pt x="3822741" y="1837012"/>
                  <a:pt x="3821407" y="1833774"/>
                </a:cubicBezTo>
                <a:cubicBezTo>
                  <a:pt x="3807501" y="1800245"/>
                  <a:pt x="3794358" y="1766334"/>
                  <a:pt x="3779686" y="1733187"/>
                </a:cubicBezTo>
                <a:cubicBezTo>
                  <a:pt x="3773972" y="1720422"/>
                  <a:pt x="3766924" y="1707278"/>
                  <a:pt x="3757018" y="1697752"/>
                </a:cubicBezTo>
                <a:cubicBezTo>
                  <a:pt x="3734538" y="1676035"/>
                  <a:pt x="3710152" y="1656222"/>
                  <a:pt x="3700436" y="1624979"/>
                </a:cubicBezTo>
                <a:cubicBezTo>
                  <a:pt x="3697580" y="1615835"/>
                  <a:pt x="3696055" y="1604977"/>
                  <a:pt x="3698532" y="1596212"/>
                </a:cubicBezTo>
                <a:close/>
                <a:moveTo>
                  <a:pt x="3745230" y="1459072"/>
                </a:moveTo>
                <a:lnTo>
                  <a:pt x="3745229" y="1459073"/>
                </a:lnTo>
                <a:lnTo>
                  <a:pt x="3736012" y="1481571"/>
                </a:lnTo>
                <a:close/>
                <a:moveTo>
                  <a:pt x="3764423" y="1268757"/>
                </a:moveTo>
                <a:cubicBezTo>
                  <a:pt x="3764875" y="1275401"/>
                  <a:pt x="3766447" y="1281688"/>
                  <a:pt x="3769590" y="1286069"/>
                </a:cubicBezTo>
                <a:cubicBezTo>
                  <a:pt x="3784163" y="1306929"/>
                  <a:pt x="3790403" y="1328552"/>
                  <a:pt x="3791927" y="1350627"/>
                </a:cubicBezTo>
                <a:lnTo>
                  <a:pt x="3786333" y="1413839"/>
                </a:lnTo>
                <a:lnTo>
                  <a:pt x="3791928" y="1350626"/>
                </a:lnTo>
                <a:cubicBezTo>
                  <a:pt x="3790403" y="1328551"/>
                  <a:pt x="3784164" y="1306929"/>
                  <a:pt x="3769590" y="1286068"/>
                </a:cubicBezTo>
                <a:close/>
                <a:moveTo>
                  <a:pt x="3706152" y="773034"/>
                </a:moveTo>
                <a:lnTo>
                  <a:pt x="3706152" y="773035"/>
                </a:lnTo>
                <a:cubicBezTo>
                  <a:pt x="3708438" y="800276"/>
                  <a:pt x="3711676" y="827329"/>
                  <a:pt x="3714152" y="854379"/>
                </a:cubicBezTo>
                <a:cubicBezTo>
                  <a:pt x="3716438" y="878956"/>
                  <a:pt x="3717200" y="903722"/>
                  <a:pt x="3745205" y="915343"/>
                </a:cubicBezTo>
                <a:cubicBezTo>
                  <a:pt x="3749587" y="917059"/>
                  <a:pt x="3752825" y="922773"/>
                  <a:pt x="3755683" y="927155"/>
                </a:cubicBezTo>
                <a:cubicBezTo>
                  <a:pt x="3799691" y="994785"/>
                  <a:pt x="3798547" y="1030980"/>
                  <a:pt x="3752063" y="1097087"/>
                </a:cubicBezTo>
                <a:cubicBezTo>
                  <a:pt x="3747301" y="1103945"/>
                  <a:pt x="3743871" y="1118613"/>
                  <a:pt x="3747681" y="1123185"/>
                </a:cubicBezTo>
                <a:cubicBezTo>
                  <a:pt x="3763493" y="1142617"/>
                  <a:pt x="3770542" y="1162953"/>
                  <a:pt x="3772400" y="1184028"/>
                </a:cubicBezTo>
                <a:cubicBezTo>
                  <a:pt x="3770542" y="1162953"/>
                  <a:pt x="3763494" y="1142616"/>
                  <a:pt x="3747682" y="1123184"/>
                </a:cubicBezTo>
                <a:cubicBezTo>
                  <a:pt x="3743872" y="1118612"/>
                  <a:pt x="3747302" y="1103944"/>
                  <a:pt x="3752064" y="1097086"/>
                </a:cubicBezTo>
                <a:cubicBezTo>
                  <a:pt x="3798548" y="1030979"/>
                  <a:pt x="3799692" y="994784"/>
                  <a:pt x="3755684" y="927154"/>
                </a:cubicBezTo>
                <a:cubicBezTo>
                  <a:pt x="3752826" y="922772"/>
                  <a:pt x="3749588" y="917058"/>
                  <a:pt x="3745206" y="915342"/>
                </a:cubicBezTo>
                <a:cubicBezTo>
                  <a:pt x="3717200" y="903721"/>
                  <a:pt x="3716438" y="878955"/>
                  <a:pt x="3714152" y="854378"/>
                </a:cubicBezTo>
                <a:close/>
                <a:moveTo>
                  <a:pt x="3761553" y="517850"/>
                </a:moveTo>
                <a:lnTo>
                  <a:pt x="3752635" y="556047"/>
                </a:lnTo>
                <a:cubicBezTo>
                  <a:pt x="3750539" y="564048"/>
                  <a:pt x="3745015" y="572622"/>
                  <a:pt x="3746157" y="580050"/>
                </a:cubicBezTo>
                <a:cubicBezTo>
                  <a:pt x="3749491" y="601578"/>
                  <a:pt x="3747062" y="622200"/>
                  <a:pt x="3742776" y="642537"/>
                </a:cubicBezTo>
                <a:lnTo>
                  <a:pt x="3730253" y="694927"/>
                </a:lnTo>
                <a:lnTo>
                  <a:pt x="3742777" y="642536"/>
                </a:lnTo>
                <a:cubicBezTo>
                  <a:pt x="3747063" y="622200"/>
                  <a:pt x="3749492" y="601577"/>
                  <a:pt x="3746158" y="580049"/>
                </a:cubicBezTo>
                <a:cubicBezTo>
                  <a:pt x="3745016" y="572621"/>
                  <a:pt x="3750540" y="564047"/>
                  <a:pt x="3752636" y="556046"/>
                </a:cubicBezTo>
                <a:close/>
                <a:moveTo>
                  <a:pt x="3760066" y="313532"/>
                </a:moveTo>
                <a:lnTo>
                  <a:pt x="3760065" y="313533"/>
                </a:lnTo>
                <a:cubicBezTo>
                  <a:pt x="3755873" y="316389"/>
                  <a:pt x="3758159" y="330298"/>
                  <a:pt x="3759493" y="338870"/>
                </a:cubicBezTo>
                <a:lnTo>
                  <a:pt x="3759499" y="338898"/>
                </a:lnTo>
                <a:lnTo>
                  <a:pt x="3769400" y="395639"/>
                </a:lnTo>
                <a:lnTo>
                  <a:pt x="3765590" y="367327"/>
                </a:lnTo>
                <a:lnTo>
                  <a:pt x="3759499" y="338898"/>
                </a:lnTo>
                <a:lnTo>
                  <a:pt x="3759494" y="338869"/>
                </a:lnTo>
                <a:cubicBezTo>
                  <a:pt x="3758827" y="334583"/>
                  <a:pt x="3757922" y="328963"/>
                  <a:pt x="3757708" y="324057"/>
                </a:cubicBezTo>
                <a:close/>
                <a:moveTo>
                  <a:pt x="3782393" y="281567"/>
                </a:moveTo>
                <a:lnTo>
                  <a:pt x="3777498" y="295414"/>
                </a:lnTo>
                <a:lnTo>
                  <a:pt x="3777499" y="295414"/>
                </a:lnTo>
                <a:close/>
                <a:moveTo>
                  <a:pt x="3769073" y="24485"/>
                </a:moveTo>
                <a:lnTo>
                  <a:pt x="3766810" y="74128"/>
                </a:lnTo>
                <a:cubicBezTo>
                  <a:pt x="3767733" y="91491"/>
                  <a:pt x="3770043" y="108702"/>
                  <a:pt x="3772734" y="125860"/>
                </a:cubicBezTo>
                <a:lnTo>
                  <a:pt x="3777129" y="153387"/>
                </a:lnTo>
                <a:lnTo>
                  <a:pt x="3785402" y="228943"/>
                </a:lnTo>
                <a:lnTo>
                  <a:pt x="3780943" y="177270"/>
                </a:lnTo>
                <a:lnTo>
                  <a:pt x="3777129" y="153387"/>
                </a:lnTo>
                <a:lnTo>
                  <a:pt x="3776930" y="151568"/>
                </a:lnTo>
                <a:cubicBezTo>
                  <a:pt x="3772700" y="125875"/>
                  <a:pt x="3768195" y="100173"/>
                  <a:pt x="3766811" y="74128"/>
                </a:cubicBezTo>
                <a:close/>
                <a:moveTo>
                  <a:pt x="3766492" y="0"/>
                </a:moveTo>
                <a:lnTo>
                  <a:pt x="3769210" y="21485"/>
                </a:lnTo>
                <a:lnTo>
                  <a:pt x="3766492" y="0"/>
                </a:lnTo>
                <a:lnTo>
                  <a:pt x="4230600" y="0"/>
                </a:lnTo>
                <a:lnTo>
                  <a:pt x="4229473" y="2816"/>
                </a:lnTo>
                <a:cubicBezTo>
                  <a:pt x="4221091" y="21485"/>
                  <a:pt x="4218423" y="43011"/>
                  <a:pt x="4215374" y="63586"/>
                </a:cubicBezTo>
                <a:cubicBezTo>
                  <a:pt x="4209850" y="101307"/>
                  <a:pt x="4206420" y="139218"/>
                  <a:pt x="4201468" y="176938"/>
                </a:cubicBezTo>
                <a:cubicBezTo>
                  <a:pt x="4200324" y="184940"/>
                  <a:pt x="4198230" y="194084"/>
                  <a:pt x="4193466" y="200181"/>
                </a:cubicBezTo>
                <a:cubicBezTo>
                  <a:pt x="4161461" y="241900"/>
                  <a:pt x="4152508" y="292578"/>
                  <a:pt x="4155554" y="340773"/>
                </a:cubicBezTo>
                <a:cubicBezTo>
                  <a:pt x="4157843" y="378685"/>
                  <a:pt x="4159557" y="415834"/>
                  <a:pt x="4156319" y="453363"/>
                </a:cubicBezTo>
                <a:cubicBezTo>
                  <a:pt x="4156127" y="456221"/>
                  <a:pt x="4156509" y="460031"/>
                  <a:pt x="4158033" y="462125"/>
                </a:cubicBezTo>
                <a:cubicBezTo>
                  <a:pt x="4168129" y="475080"/>
                  <a:pt x="4168891" y="488606"/>
                  <a:pt x="4170605" y="505181"/>
                </a:cubicBezTo>
                <a:cubicBezTo>
                  <a:pt x="4173083" y="528614"/>
                  <a:pt x="4171367" y="550140"/>
                  <a:pt x="4167177" y="571859"/>
                </a:cubicBezTo>
                <a:cubicBezTo>
                  <a:pt x="4164129" y="587671"/>
                  <a:pt x="4157843" y="603672"/>
                  <a:pt x="4149840" y="617771"/>
                </a:cubicBezTo>
                <a:cubicBezTo>
                  <a:pt x="4138600" y="637391"/>
                  <a:pt x="4134220" y="656254"/>
                  <a:pt x="4149078" y="674922"/>
                </a:cubicBezTo>
                <a:cubicBezTo>
                  <a:pt x="4164891" y="695115"/>
                  <a:pt x="4159367" y="717976"/>
                  <a:pt x="4159937" y="740267"/>
                </a:cubicBezTo>
                <a:cubicBezTo>
                  <a:pt x="4160129" y="749981"/>
                  <a:pt x="4159747" y="760269"/>
                  <a:pt x="4162223" y="769604"/>
                </a:cubicBezTo>
                <a:cubicBezTo>
                  <a:pt x="4169273" y="796654"/>
                  <a:pt x="4179941" y="822755"/>
                  <a:pt x="4184703" y="850188"/>
                </a:cubicBezTo>
                <a:cubicBezTo>
                  <a:pt x="4187370" y="865429"/>
                  <a:pt x="4182607" y="882383"/>
                  <a:pt x="4179179" y="898197"/>
                </a:cubicBezTo>
                <a:cubicBezTo>
                  <a:pt x="4175559" y="914199"/>
                  <a:pt x="4170035" y="930010"/>
                  <a:pt x="4164319" y="945443"/>
                </a:cubicBezTo>
                <a:cubicBezTo>
                  <a:pt x="4160509" y="955919"/>
                  <a:pt x="4156889" y="967349"/>
                  <a:pt x="4150030" y="975732"/>
                </a:cubicBezTo>
                <a:cubicBezTo>
                  <a:pt x="4134410" y="994784"/>
                  <a:pt x="4131742" y="1014405"/>
                  <a:pt x="4139934" y="1036886"/>
                </a:cubicBezTo>
                <a:cubicBezTo>
                  <a:pt x="4141268" y="1040314"/>
                  <a:pt x="4141268" y="1044314"/>
                  <a:pt x="4141458" y="1048124"/>
                </a:cubicBezTo>
                <a:cubicBezTo>
                  <a:pt x="4145458" y="1109090"/>
                  <a:pt x="4147936" y="1170050"/>
                  <a:pt x="4154032" y="1230632"/>
                </a:cubicBezTo>
                <a:cubicBezTo>
                  <a:pt x="4156509" y="1255205"/>
                  <a:pt x="4167367" y="1278828"/>
                  <a:pt x="4174225" y="1303023"/>
                </a:cubicBezTo>
                <a:cubicBezTo>
                  <a:pt x="4175559" y="1307977"/>
                  <a:pt x="4177655" y="1313503"/>
                  <a:pt x="4176701" y="1318455"/>
                </a:cubicBezTo>
                <a:cubicBezTo>
                  <a:pt x="4167177" y="1372367"/>
                  <a:pt x="4181083" y="1422853"/>
                  <a:pt x="4199372" y="1472574"/>
                </a:cubicBezTo>
                <a:cubicBezTo>
                  <a:pt x="4201279" y="1477716"/>
                  <a:pt x="4200706" y="1484003"/>
                  <a:pt x="4200324" y="1489719"/>
                </a:cubicBezTo>
                <a:cubicBezTo>
                  <a:pt x="4198992" y="1505723"/>
                  <a:pt x="4192324" y="1523058"/>
                  <a:pt x="4196324" y="1537536"/>
                </a:cubicBezTo>
                <a:cubicBezTo>
                  <a:pt x="4207374" y="1576018"/>
                  <a:pt x="4220709" y="1614119"/>
                  <a:pt x="4237473" y="1650316"/>
                </a:cubicBezTo>
                <a:cubicBezTo>
                  <a:pt x="4254428" y="1687085"/>
                  <a:pt x="4268716" y="1721184"/>
                  <a:pt x="4251572" y="1763286"/>
                </a:cubicBezTo>
                <a:cubicBezTo>
                  <a:pt x="4244331" y="1781193"/>
                  <a:pt x="4249477" y="1804815"/>
                  <a:pt x="4251380" y="1825392"/>
                </a:cubicBezTo>
                <a:cubicBezTo>
                  <a:pt x="4252904" y="1840440"/>
                  <a:pt x="4261479" y="1854919"/>
                  <a:pt x="4261479" y="1869779"/>
                </a:cubicBezTo>
                <a:cubicBezTo>
                  <a:pt x="4261479" y="1909407"/>
                  <a:pt x="4271574" y="1944648"/>
                  <a:pt x="4292149" y="1978939"/>
                </a:cubicBezTo>
                <a:cubicBezTo>
                  <a:pt x="4300149" y="1992278"/>
                  <a:pt x="4294815" y="2013042"/>
                  <a:pt x="4296911" y="2030377"/>
                </a:cubicBezTo>
                <a:cubicBezTo>
                  <a:pt x="4299387" y="2048667"/>
                  <a:pt x="4301673" y="2067524"/>
                  <a:pt x="4307200" y="2085053"/>
                </a:cubicBezTo>
                <a:cubicBezTo>
                  <a:pt x="4321679" y="2130392"/>
                  <a:pt x="4338061" y="2175162"/>
                  <a:pt x="4353301" y="2220311"/>
                </a:cubicBezTo>
                <a:cubicBezTo>
                  <a:pt x="4365876" y="2257458"/>
                  <a:pt x="4355969" y="2294038"/>
                  <a:pt x="4350635" y="2330805"/>
                </a:cubicBezTo>
                <a:cubicBezTo>
                  <a:pt x="4347205" y="2353858"/>
                  <a:pt x="4339013" y="2375382"/>
                  <a:pt x="4351205" y="2401291"/>
                </a:cubicBezTo>
                <a:cubicBezTo>
                  <a:pt x="4362828" y="2426058"/>
                  <a:pt x="4360159" y="2457491"/>
                  <a:pt x="4366446" y="2485306"/>
                </a:cubicBezTo>
                <a:cubicBezTo>
                  <a:pt x="4371780" y="2508741"/>
                  <a:pt x="4380354" y="2531408"/>
                  <a:pt x="4388736" y="2554078"/>
                </a:cubicBezTo>
                <a:cubicBezTo>
                  <a:pt x="4400167" y="2584941"/>
                  <a:pt x="4412167" y="2615420"/>
                  <a:pt x="4406453" y="2649142"/>
                </a:cubicBezTo>
                <a:cubicBezTo>
                  <a:pt x="4399976" y="2687435"/>
                  <a:pt x="4424359" y="2713722"/>
                  <a:pt x="4440554" y="2743825"/>
                </a:cubicBezTo>
                <a:cubicBezTo>
                  <a:pt x="4451602" y="2764589"/>
                  <a:pt x="4459795" y="2787258"/>
                  <a:pt x="4466653" y="2809929"/>
                </a:cubicBezTo>
                <a:cubicBezTo>
                  <a:pt x="4475608" y="2840218"/>
                  <a:pt x="4480941" y="2871461"/>
                  <a:pt x="4489704" y="2901942"/>
                </a:cubicBezTo>
                <a:cubicBezTo>
                  <a:pt x="4502848" y="2948046"/>
                  <a:pt x="4513136" y="2994721"/>
                  <a:pt x="4505896" y="3042727"/>
                </a:cubicBezTo>
                <a:cubicBezTo>
                  <a:pt x="4502658" y="3064826"/>
                  <a:pt x="4502848" y="3085402"/>
                  <a:pt x="4507612" y="3107499"/>
                </a:cubicBezTo>
                <a:cubicBezTo>
                  <a:pt x="4515422" y="3143694"/>
                  <a:pt x="4516375" y="3180843"/>
                  <a:pt x="4545521" y="3209992"/>
                </a:cubicBezTo>
                <a:cubicBezTo>
                  <a:pt x="4555810" y="3220279"/>
                  <a:pt x="4558476" y="3238757"/>
                  <a:pt x="4563810" y="3253808"/>
                </a:cubicBezTo>
                <a:cubicBezTo>
                  <a:pt x="4570098" y="3271144"/>
                  <a:pt x="4566858" y="3283907"/>
                  <a:pt x="4548570" y="3293243"/>
                </a:cubicBezTo>
                <a:cubicBezTo>
                  <a:pt x="4540379" y="3297433"/>
                  <a:pt x="4532377" y="3309436"/>
                  <a:pt x="4531043" y="3318770"/>
                </a:cubicBezTo>
                <a:lnTo>
                  <a:pt x="4531438" y="3333749"/>
                </a:lnTo>
                <a:lnTo>
                  <a:pt x="4144407" y="3333749"/>
                </a:lnTo>
                <a:lnTo>
                  <a:pt x="4145031" y="3329060"/>
                </a:lnTo>
                <a:cubicBezTo>
                  <a:pt x="4154413" y="3276480"/>
                  <a:pt x="4167749" y="3224567"/>
                  <a:pt x="4180703" y="3172654"/>
                </a:cubicBezTo>
                <a:cubicBezTo>
                  <a:pt x="4188705" y="3140649"/>
                  <a:pt x="4192943" y="3109025"/>
                  <a:pt x="4193158" y="3077401"/>
                </a:cubicBezTo>
                <a:lnTo>
                  <a:pt x="4193158" y="3077400"/>
                </a:lnTo>
                <a:cubicBezTo>
                  <a:pt x="4193372" y="3045776"/>
                  <a:pt x="4189562" y="3014152"/>
                  <a:pt x="4181465" y="2982147"/>
                </a:cubicBezTo>
                <a:lnTo>
                  <a:pt x="4177881" y="2947862"/>
                </a:lnTo>
                <a:lnTo>
                  <a:pt x="4177882" y="2947858"/>
                </a:lnTo>
                <a:lnTo>
                  <a:pt x="4185787" y="2903549"/>
                </a:lnTo>
                <a:lnTo>
                  <a:pt x="4202421" y="2848793"/>
                </a:lnTo>
                <a:cubicBezTo>
                  <a:pt x="4203753" y="2844316"/>
                  <a:pt x="4207039" y="2839982"/>
                  <a:pt x="4211111" y="2836172"/>
                </a:cubicBezTo>
                <a:lnTo>
                  <a:pt x="4211111" y="2836171"/>
                </a:lnTo>
                <a:lnTo>
                  <a:pt x="4202421" y="2848792"/>
                </a:lnTo>
                <a:cubicBezTo>
                  <a:pt x="4197420" y="2865009"/>
                  <a:pt x="4191562" y="2881306"/>
                  <a:pt x="4186816" y="2897784"/>
                </a:cubicBezTo>
                <a:lnTo>
                  <a:pt x="4185787" y="2903549"/>
                </a:lnTo>
                <a:lnTo>
                  <a:pt x="4182513" y="2914327"/>
                </a:lnTo>
                <a:lnTo>
                  <a:pt x="4177882" y="2947858"/>
                </a:lnTo>
                <a:lnTo>
                  <a:pt x="4177881" y="2947861"/>
                </a:lnTo>
                <a:lnTo>
                  <a:pt x="4177881" y="2947862"/>
                </a:lnTo>
                <a:cubicBezTo>
                  <a:pt x="4177512" y="2959156"/>
                  <a:pt x="4178512" y="2970575"/>
                  <a:pt x="4181465" y="2982148"/>
                </a:cubicBezTo>
                <a:lnTo>
                  <a:pt x="4193158" y="3077401"/>
                </a:lnTo>
                <a:lnTo>
                  <a:pt x="4180703" y="3172653"/>
                </a:lnTo>
                <a:cubicBezTo>
                  <a:pt x="4167749" y="3224566"/>
                  <a:pt x="4154413" y="3276479"/>
                  <a:pt x="4145031" y="3329059"/>
                </a:cubicBezTo>
                <a:lnTo>
                  <a:pt x="4144407" y="3333749"/>
                </a:lnTo>
                <a:lnTo>
                  <a:pt x="0" y="3333749"/>
                </a:lnTo>
                <a:lnTo>
                  <a:pt x="0" y="1"/>
                </a:lnTo>
                <a:close/>
              </a:path>
            </a:pathLst>
          </a:cu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6122" b="-1"/>
          <a:stretch/>
        </p:blipFill>
        <p:spPr>
          <a:xfrm>
            <a:off x="-7820" y="3524252"/>
            <a:ext cx="4572002" cy="3333748"/>
          </a:xfrm>
          <a:custGeom>
            <a:avLst/>
            <a:gdLst/>
            <a:ahLst/>
            <a:cxnLst/>
            <a:rect l="l" t="t" r="r" b="b"/>
            <a:pathLst>
              <a:path w="4572002" h="3333748">
                <a:moveTo>
                  <a:pt x="4246239" y="3218303"/>
                </a:moveTo>
                <a:lnTo>
                  <a:pt x="4265716" y="3287810"/>
                </a:lnTo>
                <a:lnTo>
                  <a:pt x="4260942" y="3252548"/>
                </a:lnTo>
                <a:close/>
                <a:moveTo>
                  <a:pt x="4247000" y="3138292"/>
                </a:moveTo>
                <a:lnTo>
                  <a:pt x="4235549" y="3158775"/>
                </a:lnTo>
                <a:lnTo>
                  <a:pt x="4232403" y="3178724"/>
                </a:lnTo>
                <a:lnTo>
                  <a:pt x="4232403" y="3178725"/>
                </a:lnTo>
                <a:cubicBezTo>
                  <a:pt x="4232807" y="3191917"/>
                  <a:pt x="4237951" y="3204967"/>
                  <a:pt x="4246239" y="3218301"/>
                </a:cubicBezTo>
                <a:lnTo>
                  <a:pt x="4246239" y="3218300"/>
                </a:lnTo>
                <a:lnTo>
                  <a:pt x="4232403" y="3178724"/>
                </a:lnTo>
                <a:close/>
                <a:moveTo>
                  <a:pt x="4214994" y="3040368"/>
                </a:moveTo>
                <a:lnTo>
                  <a:pt x="4214994" y="3040369"/>
                </a:lnTo>
                <a:cubicBezTo>
                  <a:pt x="4225281" y="3051227"/>
                  <a:pt x="4231378" y="3057895"/>
                  <a:pt x="4237473" y="3064374"/>
                </a:cubicBezTo>
                <a:lnTo>
                  <a:pt x="4254095" y="3100973"/>
                </a:lnTo>
                <a:lnTo>
                  <a:pt x="4247001" y="3138289"/>
                </a:lnTo>
                <a:lnTo>
                  <a:pt x="4247000" y="3138289"/>
                </a:lnTo>
                <a:lnTo>
                  <a:pt x="4247000" y="3138290"/>
                </a:lnTo>
                <a:lnTo>
                  <a:pt x="4247001" y="3138289"/>
                </a:lnTo>
                <a:lnTo>
                  <a:pt x="4254085" y="3121300"/>
                </a:lnTo>
                <a:lnTo>
                  <a:pt x="4254095" y="3100973"/>
                </a:lnTo>
                <a:lnTo>
                  <a:pt x="4254095" y="3100972"/>
                </a:lnTo>
                <a:cubicBezTo>
                  <a:pt x="4251999" y="3087090"/>
                  <a:pt x="4245951" y="3073326"/>
                  <a:pt x="4237473" y="3064373"/>
                </a:cubicBezTo>
                <a:close/>
                <a:moveTo>
                  <a:pt x="4295315" y="2914729"/>
                </a:moveTo>
                <a:lnTo>
                  <a:pt x="4275384" y="2939588"/>
                </a:lnTo>
                <a:lnTo>
                  <a:pt x="4275382" y="2939597"/>
                </a:lnTo>
                <a:lnTo>
                  <a:pt x="4261588" y="2988760"/>
                </a:lnTo>
                <a:lnTo>
                  <a:pt x="4242781" y="3021942"/>
                </a:lnTo>
                <a:lnTo>
                  <a:pt x="4242781" y="3021943"/>
                </a:lnTo>
                <a:lnTo>
                  <a:pt x="4259119" y="2997552"/>
                </a:lnTo>
                <a:lnTo>
                  <a:pt x="4261588" y="2988760"/>
                </a:lnTo>
                <a:lnTo>
                  <a:pt x="4264397" y="2983800"/>
                </a:lnTo>
                <a:lnTo>
                  <a:pt x="4275382" y="2939597"/>
                </a:lnTo>
                <a:lnTo>
                  <a:pt x="4275384" y="2939589"/>
                </a:lnTo>
                <a:cubicBezTo>
                  <a:pt x="4278336" y="2927398"/>
                  <a:pt x="4285814" y="2919825"/>
                  <a:pt x="4295315" y="2914729"/>
                </a:cubicBezTo>
                <a:close/>
                <a:moveTo>
                  <a:pt x="4381314" y="2840517"/>
                </a:moveTo>
                <a:lnTo>
                  <a:pt x="4380007" y="2863658"/>
                </a:lnTo>
                <a:lnTo>
                  <a:pt x="4377352" y="2869133"/>
                </a:lnTo>
                <a:lnTo>
                  <a:pt x="4370589" y="2883080"/>
                </a:lnTo>
                <a:lnTo>
                  <a:pt x="4370589" y="2883081"/>
                </a:lnTo>
                <a:lnTo>
                  <a:pt x="4377352" y="2869133"/>
                </a:lnTo>
                <a:lnTo>
                  <a:pt x="4380009" y="2863658"/>
                </a:lnTo>
                <a:close/>
                <a:moveTo>
                  <a:pt x="4142220" y="697139"/>
                </a:moveTo>
                <a:lnTo>
                  <a:pt x="4142220" y="697140"/>
                </a:lnTo>
                <a:cubicBezTo>
                  <a:pt x="4142982" y="707809"/>
                  <a:pt x="4143172" y="719621"/>
                  <a:pt x="4147936" y="728763"/>
                </a:cubicBezTo>
                <a:cubicBezTo>
                  <a:pt x="4160129" y="753150"/>
                  <a:pt x="4175749" y="775819"/>
                  <a:pt x="4187752" y="800394"/>
                </a:cubicBezTo>
                <a:lnTo>
                  <a:pt x="4196706" y="839639"/>
                </a:lnTo>
                <a:lnTo>
                  <a:pt x="4195944" y="957752"/>
                </a:lnTo>
                <a:cubicBezTo>
                  <a:pt x="4193276" y="1022524"/>
                  <a:pt x="4192704" y="1088248"/>
                  <a:pt x="4135934" y="1134922"/>
                </a:cubicBezTo>
                <a:cubicBezTo>
                  <a:pt x="4131362" y="1138734"/>
                  <a:pt x="4128694" y="1146924"/>
                  <a:pt x="4127932" y="1153403"/>
                </a:cubicBezTo>
                <a:cubicBezTo>
                  <a:pt x="4124313" y="1183312"/>
                  <a:pt x="4123931" y="1213983"/>
                  <a:pt x="4118025" y="1243512"/>
                </a:cubicBezTo>
                <a:cubicBezTo>
                  <a:pt x="4115644" y="1255323"/>
                  <a:pt x="4114835" y="1266134"/>
                  <a:pt x="4116716" y="1276231"/>
                </a:cubicBezTo>
                <a:lnTo>
                  <a:pt x="4116716" y="1276232"/>
                </a:lnTo>
                <a:cubicBezTo>
                  <a:pt x="4118597" y="1286329"/>
                  <a:pt x="4123170" y="1295712"/>
                  <a:pt x="4131552" y="1304665"/>
                </a:cubicBezTo>
                <a:lnTo>
                  <a:pt x="4153733" y="1339092"/>
                </a:lnTo>
                <a:lnTo>
                  <a:pt x="4161262" y="1365023"/>
                </a:lnTo>
                <a:lnTo>
                  <a:pt x="4159557" y="1387916"/>
                </a:lnTo>
                <a:cubicBezTo>
                  <a:pt x="4157842" y="1395726"/>
                  <a:pt x="4157485" y="1402870"/>
                  <a:pt x="4158155" y="1409553"/>
                </a:cubicBezTo>
                <a:lnTo>
                  <a:pt x="4158155" y="1409554"/>
                </a:lnTo>
                <a:lnTo>
                  <a:pt x="4158157" y="1409558"/>
                </a:lnTo>
                <a:lnTo>
                  <a:pt x="4162914" y="1428421"/>
                </a:lnTo>
                <a:lnTo>
                  <a:pt x="4165707" y="1433202"/>
                </a:lnTo>
                <a:lnTo>
                  <a:pt x="4166985" y="1437204"/>
                </a:lnTo>
                <a:cubicBezTo>
                  <a:pt x="4171496" y="1445845"/>
                  <a:pt x="4177202" y="1454141"/>
                  <a:pt x="4182989" y="1462786"/>
                </a:cubicBezTo>
                <a:cubicBezTo>
                  <a:pt x="4194228" y="1479550"/>
                  <a:pt x="4208326" y="1498601"/>
                  <a:pt x="4209468" y="1517270"/>
                </a:cubicBezTo>
                <a:lnTo>
                  <a:pt x="4209470" y="1517276"/>
                </a:lnTo>
                <a:lnTo>
                  <a:pt x="4214091" y="1540538"/>
                </a:lnTo>
                <a:lnTo>
                  <a:pt x="4216265" y="1546333"/>
                </a:lnTo>
                <a:lnTo>
                  <a:pt x="4216684" y="1548124"/>
                </a:lnTo>
                <a:lnTo>
                  <a:pt x="4222588" y="1563192"/>
                </a:lnTo>
                <a:lnTo>
                  <a:pt x="4235615" y="1608968"/>
                </a:lnTo>
                <a:lnTo>
                  <a:pt x="4235616" y="1608973"/>
                </a:lnTo>
                <a:lnTo>
                  <a:pt x="4228901" y="1641861"/>
                </a:lnTo>
                <a:lnTo>
                  <a:pt x="4228901" y="1641862"/>
                </a:lnTo>
                <a:cubicBezTo>
                  <a:pt x="4228140" y="1643386"/>
                  <a:pt x="4228711" y="1645529"/>
                  <a:pt x="4229592" y="1647839"/>
                </a:cubicBezTo>
                <a:lnTo>
                  <a:pt x="4232139" y="1654816"/>
                </a:lnTo>
                <a:lnTo>
                  <a:pt x="4231973" y="1705181"/>
                </a:lnTo>
                <a:lnTo>
                  <a:pt x="4224302" y="1719363"/>
                </a:lnTo>
                <a:lnTo>
                  <a:pt x="4208516" y="1748544"/>
                </a:lnTo>
                <a:cubicBezTo>
                  <a:pt x="4196871" y="1761189"/>
                  <a:pt x="4189165" y="1774343"/>
                  <a:pt x="4184613" y="1788036"/>
                </a:cubicBezTo>
                <a:lnTo>
                  <a:pt x="4183557" y="1797099"/>
                </a:lnTo>
                <a:lnTo>
                  <a:pt x="4181083" y="1801911"/>
                </a:lnTo>
                <a:lnTo>
                  <a:pt x="4179637" y="1830762"/>
                </a:lnTo>
                <a:lnTo>
                  <a:pt x="4179637" y="1830763"/>
                </a:lnTo>
                <a:cubicBezTo>
                  <a:pt x="4180286" y="1840631"/>
                  <a:pt x="4181989" y="1850751"/>
                  <a:pt x="4184513" y="1861133"/>
                </a:cubicBezTo>
                <a:cubicBezTo>
                  <a:pt x="4187752" y="1874470"/>
                  <a:pt x="4190038" y="1887806"/>
                  <a:pt x="4192704" y="1901331"/>
                </a:cubicBezTo>
                <a:cubicBezTo>
                  <a:pt x="4196514" y="1919619"/>
                  <a:pt x="4200516" y="1938100"/>
                  <a:pt x="4204326" y="1956386"/>
                </a:cubicBezTo>
                <a:lnTo>
                  <a:pt x="4208850" y="1983416"/>
                </a:lnTo>
                <a:lnTo>
                  <a:pt x="4198231" y="2007440"/>
                </a:lnTo>
                <a:lnTo>
                  <a:pt x="4198230" y="2007441"/>
                </a:lnTo>
                <a:cubicBezTo>
                  <a:pt x="4191181" y="2013348"/>
                  <a:pt x="4187989" y="2018397"/>
                  <a:pt x="4188085" y="2023326"/>
                </a:cubicBezTo>
                <a:lnTo>
                  <a:pt x="4188085" y="2023327"/>
                </a:lnTo>
                <a:cubicBezTo>
                  <a:pt x="4188180" y="2028256"/>
                  <a:pt x="4191562" y="2033066"/>
                  <a:pt x="4197658" y="2038495"/>
                </a:cubicBezTo>
                <a:cubicBezTo>
                  <a:pt x="4240331" y="2076216"/>
                  <a:pt x="4267003" y="2121938"/>
                  <a:pt x="4268906" y="2180232"/>
                </a:cubicBezTo>
                <a:cubicBezTo>
                  <a:pt x="4269288" y="2192234"/>
                  <a:pt x="4271954" y="2204427"/>
                  <a:pt x="4274812" y="2216237"/>
                </a:cubicBezTo>
                <a:cubicBezTo>
                  <a:pt x="4276527" y="2223477"/>
                  <a:pt x="4278434" y="2232242"/>
                  <a:pt x="4283577" y="2236622"/>
                </a:cubicBezTo>
                <a:cubicBezTo>
                  <a:pt x="4322821" y="2270723"/>
                  <a:pt x="4350063" y="2313206"/>
                  <a:pt x="4371972" y="2359500"/>
                </a:cubicBezTo>
                <a:lnTo>
                  <a:pt x="4371974" y="2359504"/>
                </a:lnTo>
                <a:lnTo>
                  <a:pt x="4389877" y="2411694"/>
                </a:lnTo>
                <a:lnTo>
                  <a:pt x="4389878" y="2411698"/>
                </a:lnTo>
                <a:lnTo>
                  <a:pt x="4386259" y="2469038"/>
                </a:lnTo>
                <a:lnTo>
                  <a:pt x="4386258" y="2469039"/>
                </a:lnTo>
                <a:cubicBezTo>
                  <a:pt x="4385116" y="2480279"/>
                  <a:pt x="4385307" y="2493233"/>
                  <a:pt x="4379783" y="2502188"/>
                </a:cubicBezTo>
                <a:cubicBezTo>
                  <a:pt x="4362445" y="2530573"/>
                  <a:pt x="4343777" y="2558006"/>
                  <a:pt x="4323582" y="2584486"/>
                </a:cubicBezTo>
                <a:cubicBezTo>
                  <a:pt x="4314914" y="2595822"/>
                  <a:pt x="4309961" y="2602632"/>
                  <a:pt x="4309891" y="2609062"/>
                </a:cubicBezTo>
                <a:lnTo>
                  <a:pt x="4309891" y="2609063"/>
                </a:lnTo>
                <a:lnTo>
                  <a:pt x="4313591" y="2618938"/>
                </a:lnTo>
                <a:lnTo>
                  <a:pt x="4325486" y="2631348"/>
                </a:lnTo>
                <a:lnTo>
                  <a:pt x="4325488" y="2631351"/>
                </a:lnTo>
                <a:cubicBezTo>
                  <a:pt x="4347777" y="2651546"/>
                  <a:pt x="4359397" y="2676693"/>
                  <a:pt x="4364159" y="2704505"/>
                </a:cubicBezTo>
                <a:lnTo>
                  <a:pt x="4381496" y="2837288"/>
                </a:lnTo>
                <a:lnTo>
                  <a:pt x="4381496" y="2837287"/>
                </a:lnTo>
                <a:cubicBezTo>
                  <a:pt x="4377876" y="2792899"/>
                  <a:pt x="4371590" y="2748512"/>
                  <a:pt x="4364159" y="2704504"/>
                </a:cubicBezTo>
                <a:cubicBezTo>
                  <a:pt x="4359397" y="2676692"/>
                  <a:pt x="4347777" y="2651545"/>
                  <a:pt x="4325488" y="2631350"/>
                </a:cubicBezTo>
                <a:lnTo>
                  <a:pt x="4325486" y="2631348"/>
                </a:lnTo>
                <a:lnTo>
                  <a:pt x="4309891" y="2609063"/>
                </a:lnTo>
                <a:lnTo>
                  <a:pt x="4323582" y="2584487"/>
                </a:lnTo>
                <a:cubicBezTo>
                  <a:pt x="4343777" y="2558007"/>
                  <a:pt x="4362445" y="2530574"/>
                  <a:pt x="4379783" y="2502189"/>
                </a:cubicBezTo>
                <a:cubicBezTo>
                  <a:pt x="4385307" y="2493234"/>
                  <a:pt x="4385116" y="2480280"/>
                  <a:pt x="4386258" y="2469040"/>
                </a:cubicBezTo>
                <a:lnTo>
                  <a:pt x="4386259" y="2469038"/>
                </a:lnTo>
                <a:lnTo>
                  <a:pt x="4389711" y="2440225"/>
                </a:lnTo>
                <a:lnTo>
                  <a:pt x="4389878" y="2411698"/>
                </a:lnTo>
                <a:lnTo>
                  <a:pt x="4389878" y="2411697"/>
                </a:lnTo>
                <a:lnTo>
                  <a:pt x="4389877" y="2411694"/>
                </a:lnTo>
                <a:lnTo>
                  <a:pt x="4382997" y="2385099"/>
                </a:lnTo>
                <a:lnTo>
                  <a:pt x="4371974" y="2359504"/>
                </a:lnTo>
                <a:lnTo>
                  <a:pt x="4371972" y="2359499"/>
                </a:lnTo>
                <a:cubicBezTo>
                  <a:pt x="4350063" y="2313205"/>
                  <a:pt x="4322821" y="2270722"/>
                  <a:pt x="4283577" y="2236621"/>
                </a:cubicBezTo>
                <a:cubicBezTo>
                  <a:pt x="4278434" y="2232241"/>
                  <a:pt x="4276527" y="2223476"/>
                  <a:pt x="4274812" y="2216236"/>
                </a:cubicBezTo>
                <a:cubicBezTo>
                  <a:pt x="4271954" y="2204426"/>
                  <a:pt x="4269288" y="2192233"/>
                  <a:pt x="4268906" y="2180231"/>
                </a:cubicBezTo>
                <a:cubicBezTo>
                  <a:pt x="4267003" y="2121937"/>
                  <a:pt x="4240331" y="2076215"/>
                  <a:pt x="4197658" y="2038494"/>
                </a:cubicBezTo>
                <a:lnTo>
                  <a:pt x="4188085" y="2023326"/>
                </a:lnTo>
                <a:lnTo>
                  <a:pt x="4198230" y="2007442"/>
                </a:lnTo>
                <a:lnTo>
                  <a:pt x="4198231" y="2007440"/>
                </a:lnTo>
                <a:lnTo>
                  <a:pt x="4206630" y="1996170"/>
                </a:lnTo>
                <a:lnTo>
                  <a:pt x="4208850" y="1983416"/>
                </a:lnTo>
                <a:lnTo>
                  <a:pt x="4208850" y="1983415"/>
                </a:lnTo>
                <a:cubicBezTo>
                  <a:pt x="4208803" y="1974580"/>
                  <a:pt x="4206232" y="1965245"/>
                  <a:pt x="4204326" y="1956385"/>
                </a:cubicBezTo>
                <a:cubicBezTo>
                  <a:pt x="4200516" y="1938099"/>
                  <a:pt x="4196514" y="1919618"/>
                  <a:pt x="4192704" y="1901330"/>
                </a:cubicBezTo>
                <a:cubicBezTo>
                  <a:pt x="4190038" y="1887805"/>
                  <a:pt x="4187752" y="1874469"/>
                  <a:pt x="4184513" y="1861132"/>
                </a:cubicBezTo>
                <a:lnTo>
                  <a:pt x="4179637" y="1830762"/>
                </a:lnTo>
                <a:lnTo>
                  <a:pt x="4183557" y="1797099"/>
                </a:lnTo>
                <a:lnTo>
                  <a:pt x="4208516" y="1748545"/>
                </a:lnTo>
                <a:lnTo>
                  <a:pt x="4224302" y="1719363"/>
                </a:lnTo>
                <a:lnTo>
                  <a:pt x="4231973" y="1705182"/>
                </a:lnTo>
                <a:cubicBezTo>
                  <a:pt x="4235807" y="1689346"/>
                  <a:pt x="4235759" y="1672343"/>
                  <a:pt x="4232139" y="1654816"/>
                </a:cubicBezTo>
                <a:lnTo>
                  <a:pt x="4232139" y="1654815"/>
                </a:lnTo>
                <a:cubicBezTo>
                  <a:pt x="4231663" y="1652624"/>
                  <a:pt x="4230473" y="1650148"/>
                  <a:pt x="4229592" y="1647838"/>
                </a:cubicBezTo>
                <a:lnTo>
                  <a:pt x="4228901" y="1641862"/>
                </a:lnTo>
                <a:lnTo>
                  <a:pt x="4235616" y="1608973"/>
                </a:lnTo>
                <a:lnTo>
                  <a:pt x="4235616" y="1608972"/>
                </a:lnTo>
                <a:lnTo>
                  <a:pt x="4235615" y="1608968"/>
                </a:lnTo>
                <a:lnTo>
                  <a:pt x="4228472" y="1578209"/>
                </a:lnTo>
                <a:lnTo>
                  <a:pt x="4222588" y="1563192"/>
                </a:lnTo>
                <a:lnTo>
                  <a:pt x="4222582" y="1563171"/>
                </a:lnTo>
                <a:lnTo>
                  <a:pt x="4216265" y="1546333"/>
                </a:lnTo>
                <a:lnTo>
                  <a:pt x="4209470" y="1517276"/>
                </a:lnTo>
                <a:lnTo>
                  <a:pt x="4209468" y="1517269"/>
                </a:lnTo>
                <a:cubicBezTo>
                  <a:pt x="4208326" y="1498600"/>
                  <a:pt x="4194228" y="1479549"/>
                  <a:pt x="4182989" y="1462785"/>
                </a:cubicBezTo>
                <a:lnTo>
                  <a:pt x="4165707" y="1433202"/>
                </a:lnTo>
                <a:lnTo>
                  <a:pt x="4158157" y="1409558"/>
                </a:lnTo>
                <a:lnTo>
                  <a:pt x="4158155" y="1409553"/>
                </a:lnTo>
                <a:lnTo>
                  <a:pt x="4159557" y="1387917"/>
                </a:lnTo>
                <a:cubicBezTo>
                  <a:pt x="4161319" y="1380107"/>
                  <a:pt x="4161831" y="1372462"/>
                  <a:pt x="4161262" y="1365024"/>
                </a:cubicBezTo>
                <a:lnTo>
                  <a:pt x="4161262" y="1365023"/>
                </a:lnTo>
                <a:lnTo>
                  <a:pt x="4156484" y="1343362"/>
                </a:lnTo>
                <a:lnTo>
                  <a:pt x="4153733" y="1339092"/>
                </a:lnTo>
                <a:lnTo>
                  <a:pt x="4151983" y="1333065"/>
                </a:lnTo>
                <a:cubicBezTo>
                  <a:pt x="4146840" y="1322962"/>
                  <a:pt x="4139839" y="1313451"/>
                  <a:pt x="4131552" y="1304664"/>
                </a:cubicBezTo>
                <a:lnTo>
                  <a:pt x="4116716" y="1276231"/>
                </a:lnTo>
                <a:lnTo>
                  <a:pt x="4118025" y="1243513"/>
                </a:lnTo>
                <a:cubicBezTo>
                  <a:pt x="4123931" y="1213984"/>
                  <a:pt x="4124313" y="1183313"/>
                  <a:pt x="4127932" y="1153404"/>
                </a:cubicBezTo>
                <a:cubicBezTo>
                  <a:pt x="4128694" y="1146925"/>
                  <a:pt x="4131362" y="1138735"/>
                  <a:pt x="4135934" y="1134923"/>
                </a:cubicBezTo>
                <a:cubicBezTo>
                  <a:pt x="4192704" y="1088249"/>
                  <a:pt x="4193276" y="1022525"/>
                  <a:pt x="4195944" y="957753"/>
                </a:cubicBezTo>
                <a:cubicBezTo>
                  <a:pt x="4197658" y="918510"/>
                  <a:pt x="4197658" y="879074"/>
                  <a:pt x="4196706" y="839639"/>
                </a:cubicBezTo>
                <a:lnTo>
                  <a:pt x="4196706" y="839638"/>
                </a:lnTo>
                <a:cubicBezTo>
                  <a:pt x="4196514" y="826302"/>
                  <a:pt x="4193466" y="812205"/>
                  <a:pt x="4187752" y="800393"/>
                </a:cubicBezTo>
                <a:cubicBezTo>
                  <a:pt x="4175749" y="775818"/>
                  <a:pt x="4160129" y="753149"/>
                  <a:pt x="4147936" y="728762"/>
                </a:cubicBezTo>
                <a:close/>
                <a:moveTo>
                  <a:pt x="4138410" y="641131"/>
                </a:moveTo>
                <a:lnTo>
                  <a:pt x="4138410" y="641132"/>
                </a:lnTo>
                <a:lnTo>
                  <a:pt x="4142315" y="668136"/>
                </a:lnTo>
                <a:lnTo>
                  <a:pt x="4142315" y="668135"/>
                </a:lnTo>
                <a:cubicBezTo>
                  <a:pt x="4142411" y="658515"/>
                  <a:pt x="4141839" y="649228"/>
                  <a:pt x="4138410" y="641131"/>
                </a:cubicBezTo>
                <a:close/>
                <a:moveTo>
                  <a:pt x="4126028" y="361086"/>
                </a:moveTo>
                <a:lnTo>
                  <a:pt x="4126028" y="361087"/>
                </a:lnTo>
                <a:cubicBezTo>
                  <a:pt x="4135744" y="373470"/>
                  <a:pt x="4143150" y="386067"/>
                  <a:pt x="4148409" y="398873"/>
                </a:cubicBezTo>
                <a:lnTo>
                  <a:pt x="4157913" y="437908"/>
                </a:lnTo>
                <a:lnTo>
                  <a:pt x="4142221" y="519586"/>
                </a:lnTo>
                <a:lnTo>
                  <a:pt x="4142220" y="519587"/>
                </a:lnTo>
                <a:cubicBezTo>
                  <a:pt x="4133457" y="539590"/>
                  <a:pt x="4128075" y="559450"/>
                  <a:pt x="4127099" y="579573"/>
                </a:cubicBezTo>
                <a:lnTo>
                  <a:pt x="4127099" y="579574"/>
                </a:lnTo>
                <a:lnTo>
                  <a:pt x="4129066" y="610003"/>
                </a:lnTo>
                <a:lnTo>
                  <a:pt x="4138410" y="641130"/>
                </a:lnTo>
                <a:lnTo>
                  <a:pt x="4127099" y="579574"/>
                </a:lnTo>
                <a:lnTo>
                  <a:pt x="4142220" y="519588"/>
                </a:lnTo>
                <a:lnTo>
                  <a:pt x="4142221" y="519586"/>
                </a:lnTo>
                <a:lnTo>
                  <a:pt x="4155523" y="478158"/>
                </a:lnTo>
                <a:lnTo>
                  <a:pt x="4157913" y="437908"/>
                </a:lnTo>
                <a:lnTo>
                  <a:pt x="4157913" y="437907"/>
                </a:lnTo>
                <a:cubicBezTo>
                  <a:pt x="4155651" y="411475"/>
                  <a:pt x="4145460" y="385852"/>
                  <a:pt x="4126028" y="361086"/>
                </a:cubicBezTo>
                <a:close/>
                <a:moveTo>
                  <a:pt x="4140787" y="146291"/>
                </a:moveTo>
                <a:lnTo>
                  <a:pt x="4143220" y="155912"/>
                </a:lnTo>
                <a:lnTo>
                  <a:pt x="4139172" y="210585"/>
                </a:lnTo>
                <a:lnTo>
                  <a:pt x="4139172" y="210586"/>
                </a:lnTo>
                <a:cubicBezTo>
                  <a:pt x="4138220" y="217064"/>
                  <a:pt x="4136886" y="224874"/>
                  <a:pt x="4139554" y="230401"/>
                </a:cubicBezTo>
                <a:lnTo>
                  <a:pt x="4145911" y="265524"/>
                </a:lnTo>
                <a:lnTo>
                  <a:pt x="4130980" y="298220"/>
                </a:lnTo>
                <a:cubicBezTo>
                  <a:pt x="4123932" y="307650"/>
                  <a:pt x="4118312" y="317794"/>
                  <a:pt x="4116645" y="328367"/>
                </a:cubicBezTo>
                <a:lnTo>
                  <a:pt x="4116645" y="328368"/>
                </a:lnTo>
                <a:lnTo>
                  <a:pt x="4117425" y="344512"/>
                </a:lnTo>
                <a:lnTo>
                  <a:pt x="4126028" y="361085"/>
                </a:lnTo>
                <a:lnTo>
                  <a:pt x="4116645" y="328368"/>
                </a:lnTo>
                <a:lnTo>
                  <a:pt x="4130980" y="298221"/>
                </a:lnTo>
                <a:cubicBezTo>
                  <a:pt x="4139172" y="287362"/>
                  <a:pt x="4144316" y="276645"/>
                  <a:pt x="4145911" y="265525"/>
                </a:cubicBezTo>
                <a:lnTo>
                  <a:pt x="4145911" y="265524"/>
                </a:lnTo>
                <a:cubicBezTo>
                  <a:pt x="4147507" y="254403"/>
                  <a:pt x="4145554" y="242878"/>
                  <a:pt x="4139554" y="230400"/>
                </a:cubicBezTo>
                <a:lnTo>
                  <a:pt x="4139172" y="210586"/>
                </a:lnTo>
                <a:lnTo>
                  <a:pt x="4143220" y="155912"/>
                </a:lnTo>
                <a:lnTo>
                  <a:pt x="4143220" y="155911"/>
                </a:lnTo>
                <a:close/>
                <a:moveTo>
                  <a:pt x="0" y="0"/>
                </a:moveTo>
                <a:lnTo>
                  <a:pt x="4123005" y="0"/>
                </a:lnTo>
                <a:lnTo>
                  <a:pt x="4110977" y="20461"/>
                </a:lnTo>
                <a:cubicBezTo>
                  <a:pt x="4100119" y="35416"/>
                  <a:pt x="4094260" y="42559"/>
                  <a:pt x="4093355" y="50156"/>
                </a:cubicBezTo>
                <a:lnTo>
                  <a:pt x="4093356" y="50156"/>
                </a:lnTo>
                <a:lnTo>
                  <a:pt x="4093355" y="50157"/>
                </a:lnTo>
                <a:cubicBezTo>
                  <a:pt x="4092450" y="57753"/>
                  <a:pt x="4096499" y="65802"/>
                  <a:pt x="4105453" y="82566"/>
                </a:cubicBezTo>
                <a:cubicBezTo>
                  <a:pt x="4109835" y="90568"/>
                  <a:pt x="4112501" y="100474"/>
                  <a:pt x="4118979" y="106381"/>
                </a:cubicBezTo>
                <a:lnTo>
                  <a:pt x="4134873" y="127702"/>
                </a:lnTo>
                <a:lnTo>
                  <a:pt x="4118979" y="106380"/>
                </a:lnTo>
                <a:cubicBezTo>
                  <a:pt x="4112501" y="100473"/>
                  <a:pt x="4109835" y="90567"/>
                  <a:pt x="4105453" y="82565"/>
                </a:cubicBezTo>
                <a:cubicBezTo>
                  <a:pt x="4100976" y="74183"/>
                  <a:pt x="4097725" y="67980"/>
                  <a:pt x="4095707" y="62922"/>
                </a:cubicBezTo>
                <a:lnTo>
                  <a:pt x="4093356" y="50156"/>
                </a:lnTo>
                <a:lnTo>
                  <a:pt x="4098434" y="38069"/>
                </a:lnTo>
                <a:cubicBezTo>
                  <a:pt x="4101369" y="33464"/>
                  <a:pt x="4105548" y="27939"/>
                  <a:pt x="4110977" y="20462"/>
                </a:cubicBezTo>
                <a:lnTo>
                  <a:pt x="4123006" y="0"/>
                </a:lnTo>
                <a:lnTo>
                  <a:pt x="4569127" y="0"/>
                </a:lnTo>
                <a:lnTo>
                  <a:pt x="4572002" y="22365"/>
                </a:lnTo>
                <a:cubicBezTo>
                  <a:pt x="4572002" y="47894"/>
                  <a:pt x="4565907" y="73230"/>
                  <a:pt x="4563620" y="98949"/>
                </a:cubicBezTo>
                <a:cubicBezTo>
                  <a:pt x="4561716" y="118952"/>
                  <a:pt x="4562478" y="139337"/>
                  <a:pt x="4560192" y="159339"/>
                </a:cubicBezTo>
                <a:cubicBezTo>
                  <a:pt x="4558476" y="175724"/>
                  <a:pt x="4554096" y="191916"/>
                  <a:pt x="4550476" y="208109"/>
                </a:cubicBezTo>
                <a:cubicBezTo>
                  <a:pt x="4549142" y="214015"/>
                  <a:pt x="4543997" y="219921"/>
                  <a:pt x="4544759" y="225254"/>
                </a:cubicBezTo>
                <a:cubicBezTo>
                  <a:pt x="4552952" y="278215"/>
                  <a:pt x="4516375" y="316317"/>
                  <a:pt x="4500183" y="361086"/>
                </a:cubicBezTo>
                <a:cubicBezTo>
                  <a:pt x="4483035" y="408142"/>
                  <a:pt x="4456747" y="453673"/>
                  <a:pt x="4464557" y="506251"/>
                </a:cubicBezTo>
                <a:cubicBezTo>
                  <a:pt x="4469319" y="538066"/>
                  <a:pt x="4480369" y="568737"/>
                  <a:pt x="4487039" y="600362"/>
                </a:cubicBezTo>
                <a:cubicBezTo>
                  <a:pt x="4489325" y="611602"/>
                  <a:pt x="4488942" y="624175"/>
                  <a:pt x="4486656" y="635415"/>
                </a:cubicBezTo>
                <a:cubicBezTo>
                  <a:pt x="4476177" y="689709"/>
                  <a:pt x="4474653" y="743241"/>
                  <a:pt x="4491800" y="796585"/>
                </a:cubicBezTo>
                <a:cubicBezTo>
                  <a:pt x="4494658" y="805727"/>
                  <a:pt x="4497324" y="815443"/>
                  <a:pt x="4497324" y="824970"/>
                </a:cubicBezTo>
                <a:cubicBezTo>
                  <a:pt x="4497324" y="877167"/>
                  <a:pt x="4493324" y="928413"/>
                  <a:pt x="4474653" y="978327"/>
                </a:cubicBezTo>
                <a:cubicBezTo>
                  <a:pt x="4468367" y="995091"/>
                  <a:pt x="4472367" y="1015476"/>
                  <a:pt x="4470843" y="1033955"/>
                </a:cubicBezTo>
                <a:cubicBezTo>
                  <a:pt x="4469511" y="1051099"/>
                  <a:pt x="4468939" y="1068626"/>
                  <a:pt x="4464557" y="1085200"/>
                </a:cubicBezTo>
                <a:cubicBezTo>
                  <a:pt x="4458082" y="1109395"/>
                  <a:pt x="4457319" y="1131874"/>
                  <a:pt x="4463033" y="1156831"/>
                </a:cubicBezTo>
                <a:cubicBezTo>
                  <a:pt x="4468367" y="1180643"/>
                  <a:pt x="4465702" y="1206362"/>
                  <a:pt x="4465891" y="1231129"/>
                </a:cubicBezTo>
                <a:cubicBezTo>
                  <a:pt x="4466081" y="1258752"/>
                  <a:pt x="4466271" y="1286375"/>
                  <a:pt x="4465319" y="1313998"/>
                </a:cubicBezTo>
                <a:cubicBezTo>
                  <a:pt x="4464939" y="1325048"/>
                  <a:pt x="4457319" y="1337621"/>
                  <a:pt x="4460367" y="1346767"/>
                </a:cubicBezTo>
                <a:cubicBezTo>
                  <a:pt x="4470653" y="1376294"/>
                  <a:pt x="4458271" y="1405823"/>
                  <a:pt x="4463795" y="1435350"/>
                </a:cubicBezTo>
                <a:cubicBezTo>
                  <a:pt x="4466653" y="1449830"/>
                  <a:pt x="4458843" y="1466213"/>
                  <a:pt x="4458082" y="1481834"/>
                </a:cubicBezTo>
                <a:cubicBezTo>
                  <a:pt x="4456747" y="1507362"/>
                  <a:pt x="4457319" y="1532889"/>
                  <a:pt x="4456938" y="1558418"/>
                </a:cubicBezTo>
                <a:cubicBezTo>
                  <a:pt x="4456747" y="1566800"/>
                  <a:pt x="4455985" y="1574993"/>
                  <a:pt x="4455602" y="1583375"/>
                </a:cubicBezTo>
                <a:cubicBezTo>
                  <a:pt x="4455222" y="1590805"/>
                  <a:pt x="4453508" y="1598615"/>
                  <a:pt x="4454840" y="1605664"/>
                </a:cubicBezTo>
                <a:cubicBezTo>
                  <a:pt x="4459605" y="1631193"/>
                  <a:pt x="4467415" y="1656339"/>
                  <a:pt x="4470463" y="1682056"/>
                </a:cubicBezTo>
                <a:cubicBezTo>
                  <a:pt x="4473129" y="1704345"/>
                  <a:pt x="4469511" y="1727398"/>
                  <a:pt x="4471415" y="1749877"/>
                </a:cubicBezTo>
                <a:cubicBezTo>
                  <a:pt x="4474653" y="1789502"/>
                  <a:pt x="4480369" y="1829127"/>
                  <a:pt x="4483989" y="1868753"/>
                </a:cubicBezTo>
                <a:cubicBezTo>
                  <a:pt x="4484751" y="1877327"/>
                  <a:pt x="4479988" y="1886279"/>
                  <a:pt x="4479607" y="1895043"/>
                </a:cubicBezTo>
                <a:cubicBezTo>
                  <a:pt x="4478655" y="1922476"/>
                  <a:pt x="4478463" y="1949909"/>
                  <a:pt x="4477893" y="1977342"/>
                </a:cubicBezTo>
                <a:cubicBezTo>
                  <a:pt x="4477702" y="1992963"/>
                  <a:pt x="4478273" y="2008775"/>
                  <a:pt x="4476559" y="2024208"/>
                </a:cubicBezTo>
                <a:cubicBezTo>
                  <a:pt x="4474273" y="2044590"/>
                  <a:pt x="4470843" y="2063069"/>
                  <a:pt x="4485703" y="2082120"/>
                </a:cubicBezTo>
                <a:cubicBezTo>
                  <a:pt x="4508754" y="2111459"/>
                  <a:pt x="4499800" y="2148798"/>
                  <a:pt x="4505134" y="2182707"/>
                </a:cubicBezTo>
                <a:cubicBezTo>
                  <a:pt x="4506468" y="2191471"/>
                  <a:pt x="4506658" y="2200426"/>
                  <a:pt x="4508182" y="2209188"/>
                </a:cubicBezTo>
                <a:cubicBezTo>
                  <a:pt x="4511040" y="2225382"/>
                  <a:pt x="4514278" y="2241383"/>
                  <a:pt x="4517519" y="2257578"/>
                </a:cubicBezTo>
                <a:cubicBezTo>
                  <a:pt x="4518089" y="2260434"/>
                  <a:pt x="4518282" y="2263672"/>
                  <a:pt x="4519233" y="2266340"/>
                </a:cubicBezTo>
                <a:cubicBezTo>
                  <a:pt x="4527233" y="2290917"/>
                  <a:pt x="4536377" y="2315109"/>
                  <a:pt x="4542855" y="2340066"/>
                </a:cubicBezTo>
                <a:cubicBezTo>
                  <a:pt x="4546094" y="2352259"/>
                  <a:pt x="4546476" y="2365785"/>
                  <a:pt x="4544759" y="2378358"/>
                </a:cubicBezTo>
                <a:cubicBezTo>
                  <a:pt x="4539807" y="2415125"/>
                  <a:pt x="4537711" y="2451512"/>
                  <a:pt x="4544951" y="2488471"/>
                </a:cubicBezTo>
                <a:cubicBezTo>
                  <a:pt x="4547808" y="2503140"/>
                  <a:pt x="4543045" y="2519524"/>
                  <a:pt x="4541332" y="2535145"/>
                </a:cubicBezTo>
                <a:cubicBezTo>
                  <a:pt x="4536759" y="2572484"/>
                  <a:pt x="4531805" y="2609823"/>
                  <a:pt x="4527425" y="2647353"/>
                </a:cubicBezTo>
                <a:cubicBezTo>
                  <a:pt x="4524757" y="2670785"/>
                  <a:pt x="4523233" y="2694408"/>
                  <a:pt x="4520567" y="2717841"/>
                </a:cubicBezTo>
                <a:cubicBezTo>
                  <a:pt x="4517327" y="2744892"/>
                  <a:pt x="4512374" y="2771753"/>
                  <a:pt x="4509706" y="2798806"/>
                </a:cubicBezTo>
                <a:cubicBezTo>
                  <a:pt x="4506658" y="2829667"/>
                  <a:pt x="4506088" y="2860720"/>
                  <a:pt x="4502848" y="2891581"/>
                </a:cubicBezTo>
                <a:cubicBezTo>
                  <a:pt x="4496562" y="2947973"/>
                  <a:pt x="4489132" y="3004172"/>
                  <a:pt x="4482084" y="3060560"/>
                </a:cubicBezTo>
                <a:cubicBezTo>
                  <a:pt x="4475225" y="3115236"/>
                  <a:pt x="4469129" y="3169912"/>
                  <a:pt x="4460557" y="3224206"/>
                </a:cubicBezTo>
                <a:cubicBezTo>
                  <a:pt x="4456938" y="3247067"/>
                  <a:pt x="4447030" y="3268783"/>
                  <a:pt x="4441506" y="3291264"/>
                </a:cubicBezTo>
                <a:lnTo>
                  <a:pt x="4431807" y="3333748"/>
                </a:lnTo>
                <a:lnTo>
                  <a:pt x="4259554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594B485-3656-43C7-AB7B-F237101E3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6" y="-1"/>
            <a:ext cx="874716" cy="6858001"/>
            <a:chOff x="3697286" y="0"/>
            <a:chExt cx="874716" cy="6858001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40822D1-9EEA-4ECF-9360-D9AF87950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3" y="2991643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C292A62-7F34-4E30-BE04-48164A1DAF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3" y="2991643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5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2401" y="3146400"/>
            <a:ext cx="6140449" cy="268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900">
              <a:solidFill>
                <a:schemeClr val="bg1">
                  <a:alpha val="80000"/>
                </a:schemeClr>
              </a:solidFill>
            </a:endParaRPr>
          </a:p>
          <a:p>
            <a:r>
              <a:rPr lang="en-US" sz="1900">
                <a:solidFill>
                  <a:schemeClr val="bg1">
                    <a:alpha val="80000"/>
                  </a:schemeClr>
                </a:solidFill>
              </a:rPr>
              <a:t>Exhibits focus on Wildlife Research, Migration, Habitats, Endangered Species,  Life Cycles</a:t>
            </a:r>
          </a:p>
          <a:p>
            <a:pPr lvl="0"/>
            <a:endParaRPr lang="en-US" sz="1900">
              <a:solidFill>
                <a:schemeClr val="bg1">
                  <a:alpha val="80000"/>
                </a:schemeClr>
              </a:solidFill>
            </a:endParaRPr>
          </a:p>
          <a:p>
            <a:pPr lvl="0"/>
            <a:r>
              <a:rPr lang="en-US" sz="1900">
                <a:solidFill>
                  <a:schemeClr val="bg1">
                    <a:alpha val="80000"/>
                  </a:schemeClr>
                </a:solidFill>
              </a:rPr>
              <a:t>Open Tuesday through Saturday from 9:00 AM - 4:30 PM</a:t>
            </a:r>
          </a:p>
          <a:p>
            <a:pPr lvl="0"/>
            <a:endParaRPr lang="en-US" sz="1900">
              <a:solidFill>
                <a:schemeClr val="bg1">
                  <a:alpha val="80000"/>
                </a:schemeClr>
              </a:solidFill>
            </a:endParaRPr>
          </a:p>
          <a:p>
            <a:pPr lvl="0"/>
            <a:r>
              <a:rPr lang="en-US" sz="1900">
                <a:solidFill>
                  <a:schemeClr val="bg1">
                    <a:alpha val="80000"/>
                  </a:schemeClr>
                </a:solidFill>
              </a:rPr>
              <a:t>Grounds open sunrise-sunset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7726679"/>
            <a:ext cx="12192000" cy="457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03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900" y="669925"/>
            <a:ext cx="4457702" cy="1325563"/>
          </a:xfrm>
        </p:spPr>
        <p:txBody>
          <a:bodyPr anchor="b">
            <a:normAutofit/>
          </a:bodyPr>
          <a:lstStyle/>
          <a:p>
            <a:r>
              <a:rPr lang="en-US" sz="3800" b="1">
                <a:solidFill>
                  <a:schemeClr val="bg1"/>
                </a:solidFill>
              </a:rPr>
              <a:t>National Wildlife Visitor Center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/>
          <a:stretch/>
        </p:blipFill>
        <p:spPr>
          <a:xfrm>
            <a:off x="0" y="2449312"/>
            <a:ext cx="5753102" cy="4408688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727A21A-62F5-405C-B7A5-439FD399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0340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2E62CE6-1D21-4565-8E90-0F1D900BE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026340"/>
            <a:ext cx="108966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900" y="2400304"/>
            <a:ext cx="4457702" cy="344169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1600">
              <a:solidFill>
                <a:schemeClr val="bg1"/>
              </a:solidFill>
              <a:cs typeface="Calibri"/>
            </a:endParaRPr>
          </a:p>
          <a:p>
            <a:r>
              <a:rPr lang="en-US" sz="1600">
                <a:solidFill>
                  <a:schemeClr val="bg1"/>
                </a:solidFill>
              </a:rPr>
              <a:t>Gallery: rotating art/photography exhibits </a:t>
            </a:r>
            <a:endParaRPr lang="en-US" sz="1600">
              <a:solidFill>
                <a:schemeClr val="bg1"/>
              </a:solidFill>
              <a:cs typeface="Calibri"/>
            </a:endParaRPr>
          </a:p>
          <a:p>
            <a:r>
              <a:rPr lang="en-US" sz="1600">
                <a:solidFill>
                  <a:schemeClr val="bg1"/>
                </a:solidFill>
              </a:rPr>
              <a:t>Indoor viewing area / Lake Redington</a:t>
            </a:r>
            <a:endParaRPr lang="en-US" sz="1600">
              <a:solidFill>
                <a:schemeClr val="bg1"/>
              </a:solidFill>
              <a:cs typeface="Calibri"/>
            </a:endParaRPr>
          </a:p>
          <a:p>
            <a:r>
              <a:rPr lang="en-US" sz="1600">
                <a:solidFill>
                  <a:schemeClr val="bg1"/>
                </a:solidFill>
              </a:rPr>
              <a:t>Large auditorium</a:t>
            </a:r>
            <a:endParaRPr lang="en-US" sz="1600">
              <a:solidFill>
                <a:schemeClr val="bg1"/>
              </a:solidFill>
              <a:cs typeface="Calibri"/>
            </a:endParaRPr>
          </a:p>
          <a:p>
            <a:r>
              <a:rPr lang="en-US" sz="1600">
                <a:solidFill>
                  <a:schemeClr val="bg1"/>
                </a:solidFill>
              </a:rPr>
              <a:t>Meeting rooms</a:t>
            </a:r>
            <a:endParaRPr lang="en-US" sz="1600">
              <a:solidFill>
                <a:schemeClr val="bg1"/>
              </a:solidFill>
              <a:cs typeface="Calibri"/>
            </a:endParaRPr>
          </a:p>
          <a:p>
            <a:r>
              <a:rPr lang="en-US" sz="1600">
                <a:solidFill>
                  <a:schemeClr val="bg1"/>
                </a:solidFill>
              </a:rPr>
              <a:t>Wildlife Images bookstore/nature shop</a:t>
            </a:r>
            <a:endParaRPr lang="en-US" sz="1600">
              <a:solidFill>
                <a:schemeClr val="bg1"/>
              </a:solidFill>
              <a:cs typeface="Calibri"/>
            </a:endParaRPr>
          </a:p>
          <a:p>
            <a:r>
              <a:rPr lang="en-US" sz="1600">
                <a:solidFill>
                  <a:schemeClr val="bg1"/>
                </a:solidFill>
              </a:rPr>
              <a:t>Restrooms </a:t>
            </a:r>
            <a:endParaRPr lang="en-US" sz="1600">
              <a:solidFill>
                <a:schemeClr val="bg1"/>
              </a:solidFill>
              <a:cs typeface="Calibri"/>
            </a:endParaRPr>
          </a:p>
          <a:p>
            <a:r>
              <a:rPr lang="en-US" sz="1600">
                <a:solidFill>
                  <a:schemeClr val="bg1"/>
                </a:solidFill>
              </a:rPr>
              <a:t>Native plant/pollinator garden</a:t>
            </a:r>
            <a:endParaRPr lang="en-US" sz="1600">
              <a:solidFill>
                <a:schemeClr val="bg1"/>
              </a:solidFill>
              <a:cs typeface="Calibri"/>
            </a:endParaRPr>
          </a:p>
          <a:p>
            <a:r>
              <a:rPr lang="en-US" sz="1600">
                <a:solidFill>
                  <a:schemeClr val="bg1"/>
                </a:solidFill>
              </a:rPr>
              <a:t>Bird feeding station, benches</a:t>
            </a:r>
            <a:endParaRPr lang="en-US" sz="1600">
              <a:solidFill>
                <a:schemeClr val="bg1"/>
              </a:solidFill>
              <a:cs typeface="Calibri"/>
            </a:endParaRPr>
          </a:p>
          <a:p>
            <a:r>
              <a:rPr lang="en-US" sz="1600">
                <a:solidFill>
                  <a:schemeClr val="bg1"/>
                </a:solidFill>
              </a:rPr>
              <a:t>Back patio with scopes, tables</a:t>
            </a:r>
            <a:endParaRPr lang="en-US" sz="1600">
              <a:solidFill>
                <a:schemeClr val="bg1"/>
              </a:solidFill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501465"/>
            <a:ext cx="12192000" cy="20006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29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eople with paint on their faces&#10;&#10;Description automatically generated with low confidence">
            <a:extLst>
              <a:ext uri="{FF2B5EF4-FFF2-40B4-BE49-F238E27FC236}">
                <a16:creationId xmlns:a16="http://schemas.microsoft.com/office/drawing/2014/main" id="{9F573D36-4E4C-4E19-9B58-37F838AEF4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" b="4297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b="1" dirty="0"/>
              <a:t>Environmental Education and Interpretation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1610" y="2434201"/>
            <a:ext cx="4404576" cy="37427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School Groups, Scouts, 4H, Boys &amp; Girls Clubs</a:t>
            </a:r>
          </a:p>
          <a:p>
            <a:pPr lvl="0"/>
            <a:r>
              <a:rPr lang="en-US" sz="2000" dirty="0"/>
              <a:t>Pollinator container gardening</a:t>
            </a:r>
          </a:p>
          <a:p>
            <a:pPr lvl="0"/>
            <a:r>
              <a:rPr lang="en-US" sz="2000" dirty="0"/>
              <a:t>Programs for children of all ages</a:t>
            </a:r>
          </a:p>
          <a:p>
            <a:pPr lvl="1"/>
            <a:r>
              <a:rPr lang="en-US" sz="1600" dirty="0"/>
              <a:t>Kids Discovery Center</a:t>
            </a:r>
          </a:p>
          <a:p>
            <a:pPr lvl="0"/>
            <a:r>
              <a:rPr lang="en-US" sz="2000" dirty="0"/>
              <a:t>Monarch Project</a:t>
            </a:r>
          </a:p>
          <a:p>
            <a:pPr lvl="0"/>
            <a:r>
              <a:rPr lang="en-US" sz="2000" dirty="0"/>
              <a:t>Public special events</a:t>
            </a:r>
          </a:p>
          <a:p>
            <a:pPr lvl="0"/>
            <a:r>
              <a:rPr lang="en-US" sz="2000" dirty="0"/>
              <a:t>Birding, Camping, Fishing Workshops</a:t>
            </a:r>
          </a:p>
          <a:p>
            <a:pPr lvl="0"/>
            <a:r>
              <a:rPr lang="en-US" sz="2000" dirty="0"/>
              <a:t>Youth Fishing Events</a:t>
            </a:r>
          </a:p>
          <a:p>
            <a:pPr lvl="0"/>
            <a:r>
              <a:rPr lang="en-US" sz="2000" dirty="0"/>
              <a:t>Binoculars and fishing gear to borrow</a:t>
            </a:r>
          </a:p>
        </p:txBody>
      </p:sp>
      <p:sp>
        <p:nvSpPr>
          <p:cNvPr id="4" name="Rectangle 3"/>
          <p:cNvSpPr/>
          <p:nvPr/>
        </p:nvSpPr>
        <p:spPr>
          <a:xfrm flipV="1">
            <a:off x="0" y="7586133"/>
            <a:ext cx="12192000" cy="6773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77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 b="1"/>
              <a:t>Central Tract: Research</a:t>
            </a:r>
          </a:p>
        </p:txBody>
      </p:sp>
      <p:sp>
        <p:nvSpPr>
          <p:cNvPr id="5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200"/>
          </a:p>
          <a:p>
            <a:r>
              <a:rPr lang="en-US" sz="2200"/>
              <a:t>Original 2,670 Acres –designated 1936</a:t>
            </a:r>
          </a:p>
          <a:p>
            <a:r>
              <a:rPr lang="en-US" sz="2200"/>
              <a:t>Closed to the public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/>
              <a:t>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Pioneered captive propagation techniques</a:t>
            </a:r>
            <a:endParaRPr lang="en-US" sz="2200"/>
          </a:p>
          <a:p>
            <a:pPr lvl="0"/>
            <a:r>
              <a:rPr lang="en-US" sz="2200"/>
              <a:t>Eastern Ecological Science Center (US Geological Survey)</a:t>
            </a:r>
          </a:p>
          <a:p>
            <a:pPr lvl="0"/>
            <a:r>
              <a:rPr lang="en-US" sz="2200"/>
              <a:t>Bird Banding and Pollinator Laboratories</a:t>
            </a:r>
          </a:p>
          <a:p>
            <a:pPr lvl="0"/>
            <a:r>
              <a:rPr lang="en-US" sz="2200"/>
              <a:t>Contaminant Studies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960" y="329183"/>
            <a:ext cx="3521976" cy="34299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5734" y="4079193"/>
            <a:ext cx="3012140" cy="21762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flipV="1">
            <a:off x="0" y="7165297"/>
            <a:ext cx="12192000" cy="33616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988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0467" y="1397120"/>
            <a:ext cx="4707671" cy="1225650"/>
          </a:xfrm>
        </p:spPr>
        <p:txBody>
          <a:bodyPr anchor="b">
            <a:normAutofit/>
          </a:bodyPr>
          <a:lstStyle/>
          <a:p>
            <a:r>
              <a:rPr lang="en-US" sz="3800" b="1">
                <a:solidFill>
                  <a:schemeClr val="bg1"/>
                </a:solidFill>
              </a:rPr>
              <a:t>North 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0467" y="2891752"/>
            <a:ext cx="4707671" cy="2334517"/>
          </a:xfrm>
        </p:spPr>
        <p:txBody>
          <a:bodyPr>
            <a:norm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8,100 acres transferred from DOD</a:t>
            </a:r>
          </a:p>
          <a:p>
            <a:r>
              <a:rPr lang="en-US" sz="1600">
                <a:solidFill>
                  <a:schemeClr val="bg1"/>
                </a:solidFill>
              </a:rPr>
              <a:t>Quadrupled size of the refuge</a:t>
            </a:r>
          </a:p>
          <a:p>
            <a:pPr lvl="0"/>
            <a:r>
              <a:rPr lang="en-US" sz="1600">
                <a:solidFill>
                  <a:schemeClr val="bg1"/>
                </a:solidFill>
              </a:rPr>
              <a:t>Added important wildlife habitat</a:t>
            </a:r>
          </a:p>
          <a:p>
            <a:r>
              <a:rPr lang="en-US" sz="1600">
                <a:solidFill>
                  <a:schemeClr val="bg1"/>
                </a:solidFill>
              </a:rPr>
              <a:t>Wildlife observation, hiking, hunting, fishing, biking, horseback riding </a:t>
            </a:r>
          </a:p>
          <a:p>
            <a:pPr lvl="0"/>
            <a:r>
              <a:rPr lang="en-US" sz="1600">
                <a:solidFill>
                  <a:schemeClr val="bg1"/>
                </a:solidFill>
              </a:rPr>
              <a:t>Small visitor info station w/ restrooms</a:t>
            </a:r>
          </a:p>
          <a:p>
            <a:pPr lvl="0"/>
            <a:r>
              <a:rPr lang="en-US" sz="1600">
                <a:solidFill>
                  <a:schemeClr val="bg1"/>
                </a:solidFill>
              </a:rPr>
              <a:t>Sign-in required (unexploded munitions)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9757" r="-2" b="-2"/>
          <a:stretch/>
        </p:blipFill>
        <p:spPr>
          <a:xfrm>
            <a:off x="6735467" y="977900"/>
            <a:ext cx="5037433" cy="4826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61F2F60-14E3-4196-B7CE-175E46F04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596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flipV="1">
            <a:off x="0" y="8064708"/>
            <a:ext cx="12192000" cy="16489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30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5C2B9-512F-435F-AB09-3948BDA62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Outdoor Skill Building</a:t>
            </a:r>
          </a:p>
        </p:txBody>
      </p:sp>
      <p:pic>
        <p:nvPicPr>
          <p:cNvPr id="8" name="Content Placeholder 7" descr="A picture containing tree, outdoor, grass, ground&#10;&#10;Description automatically generated">
            <a:extLst>
              <a:ext uri="{FF2B5EF4-FFF2-40B4-BE49-F238E27FC236}">
                <a16:creationId xmlns:a16="http://schemas.microsoft.com/office/drawing/2014/main" id="{61EDE800-8957-4339-A3F8-4162058637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7" r="-3" b="27696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6" name="Content Placeholder 5" descr="A group of people standing on a river bank with canoes&#10;&#10;Description automatically generated with low confidence">
            <a:extLst>
              <a:ext uri="{FF2B5EF4-FFF2-40B4-BE49-F238E27FC236}">
                <a16:creationId xmlns:a16="http://schemas.microsoft.com/office/drawing/2014/main" id="{4E62EBE5-2931-4304-9A20-3954760B8C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90" r="2" b="5236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grass, tree, outdoor, person&#10;&#10;Description automatically generated">
            <a:extLst>
              <a:ext uri="{FF2B5EF4-FFF2-40B4-BE49-F238E27FC236}">
                <a16:creationId xmlns:a16="http://schemas.microsoft.com/office/drawing/2014/main" id="{025221C7-CB3B-4DFF-9A62-CC5319266D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5" r="1" b="1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7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56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8" t="9091"/>
          <a:stretch/>
        </p:blipFill>
        <p:spPr>
          <a:xfrm rot="10800000">
            <a:off x="3523488" y="10"/>
            <a:ext cx="8668512" cy="6857990"/>
          </a:xfrm>
          <a:prstGeom prst="rect">
            <a:avLst/>
          </a:prstGeom>
        </p:spPr>
      </p:pic>
      <p:sp>
        <p:nvSpPr>
          <p:cNvPr id="81" name="Rectangle 58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094" y="1161288"/>
            <a:ext cx="3819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Mentored Hunts</a:t>
            </a:r>
          </a:p>
        </p:txBody>
      </p:sp>
      <p:sp>
        <p:nvSpPr>
          <p:cNvPr id="82" name="Rectangle 6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6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-107090" y="2852785"/>
            <a:ext cx="5997935" cy="35564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Going into our 3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year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Pair</a:t>
            </a: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experienced hunting mentors with folks interested in learning to hunt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Orientation 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Day at the range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Saturday hunt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717535"/>
            <a:ext cx="12192000" cy="29260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1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 sz="4200" b="1"/>
              <a:t>Diversity</a:t>
            </a:r>
            <a:r>
              <a:rPr lang="en-US" b="1"/>
              <a:t> Hunt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814" r="19934" b="-3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788" y="2333297"/>
            <a:ext cx="5195610" cy="38436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000"/>
          </a:p>
          <a:p>
            <a:r>
              <a:rPr lang="en-US" sz="2400"/>
              <a:t>Partnered with Eric Morris, </a:t>
            </a:r>
            <a:r>
              <a:rPr lang="en-US" sz="2400" err="1"/>
              <a:t>N.onT.ypical</a:t>
            </a:r>
            <a:r>
              <a:rPr lang="en-US" sz="2400"/>
              <a:t> Outdoorsman </a:t>
            </a:r>
            <a:endParaRPr lang="en-US" sz="2400">
              <a:cs typeface="Calibri"/>
            </a:endParaRPr>
          </a:p>
          <a:p>
            <a:r>
              <a:rPr lang="en-US" sz="2400"/>
              <a:t>Paired seven first-time hunters  with seasoned mentors</a:t>
            </a:r>
            <a:endParaRPr lang="en-US" sz="2400">
              <a:cs typeface="Calibri"/>
            </a:endParaRPr>
          </a:p>
          <a:p>
            <a:r>
              <a:rPr lang="en-US" sz="2400"/>
              <a:t>Recruited mentees thru Outdoor Afro </a:t>
            </a:r>
            <a:endParaRPr lang="en-US" sz="2400">
              <a:cs typeface="Calibri"/>
            </a:endParaRPr>
          </a:p>
          <a:p>
            <a:r>
              <a:rPr lang="en-US" sz="2400"/>
              <a:t>Covered hunting ethics, hunting etiquette, shooting fundamentals, and deer behavior </a:t>
            </a:r>
            <a:endParaRPr lang="en-US" sz="2400"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424226"/>
            <a:ext cx="12192000" cy="7310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67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900" y="669925"/>
            <a:ext cx="4457702" cy="1325563"/>
          </a:xfrm>
        </p:spPr>
        <p:txBody>
          <a:bodyPr anchor="b">
            <a:normAutofit/>
          </a:bodyPr>
          <a:lstStyle/>
          <a:p>
            <a:r>
              <a:rPr lang="en-US" sz="3800" b="1">
                <a:solidFill>
                  <a:schemeClr val="bg1"/>
                </a:solidFill>
              </a:rPr>
              <a:t>Volunteers and Partner Groups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6" b="4938"/>
          <a:stretch/>
        </p:blipFill>
        <p:spPr>
          <a:xfrm rot="5400000">
            <a:off x="-1111185" y="1111185"/>
            <a:ext cx="6858000" cy="463563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727A21A-62F5-405C-B7A5-439FD399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0340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2E62CE6-1D21-4565-8E90-0F1D900BE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026340"/>
            <a:ext cx="108966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900" y="2400304"/>
            <a:ext cx="4457702" cy="344169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000">
              <a:solidFill>
                <a:schemeClr val="bg1"/>
              </a:solidFill>
            </a:endParaRPr>
          </a:p>
          <a:p>
            <a:pPr lvl="0"/>
            <a:r>
              <a:rPr lang="en-US" sz="2000">
                <a:solidFill>
                  <a:schemeClr val="bg1"/>
                </a:solidFill>
              </a:rPr>
              <a:t>200 Volunteers provide 25,000+ hours of service/year</a:t>
            </a:r>
          </a:p>
          <a:p>
            <a:pPr lvl="0"/>
            <a:r>
              <a:rPr lang="en-US" sz="2000">
                <a:solidFill>
                  <a:schemeClr val="bg1"/>
                </a:solidFill>
              </a:rPr>
              <a:t>Activities include:</a:t>
            </a:r>
          </a:p>
          <a:p>
            <a:pPr lvl="1"/>
            <a:r>
              <a:rPr lang="en-US" sz="2000">
                <a:solidFill>
                  <a:schemeClr val="bg1"/>
                </a:solidFill>
              </a:rPr>
              <a:t>Visitor Services</a:t>
            </a:r>
          </a:p>
          <a:p>
            <a:pPr lvl="1"/>
            <a:r>
              <a:rPr lang="en-US" sz="2000">
                <a:solidFill>
                  <a:schemeClr val="bg1"/>
                </a:solidFill>
              </a:rPr>
              <a:t>Community Science</a:t>
            </a:r>
          </a:p>
          <a:p>
            <a:pPr lvl="1"/>
            <a:r>
              <a:rPr lang="en-US" sz="2000">
                <a:solidFill>
                  <a:schemeClr val="bg1"/>
                </a:solidFill>
              </a:rPr>
              <a:t>Gardening &amp; Landscaping</a:t>
            </a:r>
          </a:p>
          <a:p>
            <a:pPr lvl="1"/>
            <a:r>
              <a:rPr lang="en-US" sz="2000">
                <a:solidFill>
                  <a:schemeClr val="bg1"/>
                </a:solidFill>
              </a:rPr>
              <a:t>Facility Maintenance</a:t>
            </a:r>
          </a:p>
          <a:p>
            <a:pPr lvl="0"/>
            <a:endParaRPr lang="en-US" sz="2000">
              <a:solidFill>
                <a:schemeClr val="bg1"/>
              </a:solidFill>
              <a:cs typeface="Calibri"/>
            </a:endParaRPr>
          </a:p>
          <a:p>
            <a:pPr lvl="0"/>
            <a:endParaRPr lang="en-US" sz="2000">
              <a:solidFill>
                <a:schemeClr val="bg1"/>
              </a:solidFill>
              <a:cs typeface="Calibri"/>
            </a:endParaRPr>
          </a:p>
          <a:p>
            <a:pPr lvl="1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flipV="1">
            <a:off x="0" y="8049718"/>
            <a:ext cx="12192000" cy="16489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21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216" y="1486334"/>
            <a:ext cx="7596567" cy="4774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600" dirty="0">
              <a:solidFill>
                <a:schemeClr val="bg1"/>
              </a:solidFill>
            </a:endParaRPr>
          </a:p>
          <a:p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673008"/>
            <a:ext cx="12192000" cy="1321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252" y="268667"/>
            <a:ext cx="2208081" cy="26258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5720" y="256501"/>
            <a:ext cx="2614851" cy="26379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0391" y="248695"/>
            <a:ext cx="2377438" cy="26858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16" y="1421154"/>
            <a:ext cx="2154828" cy="11948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t="23543" b="24705"/>
          <a:stretch/>
        </p:blipFill>
        <p:spPr>
          <a:xfrm>
            <a:off x="463216" y="2784959"/>
            <a:ext cx="2154828" cy="11151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7585" y="5143366"/>
            <a:ext cx="1598221" cy="15982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/>
          <a:srcRect r="34703"/>
          <a:stretch/>
        </p:blipFill>
        <p:spPr>
          <a:xfrm>
            <a:off x="463216" y="5077912"/>
            <a:ext cx="2154828" cy="9418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216" y="4017704"/>
            <a:ext cx="2154828" cy="91221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1"/>
          <a:srcRect r="54107"/>
          <a:stretch/>
        </p:blipFill>
        <p:spPr>
          <a:xfrm>
            <a:off x="2741921" y="3569665"/>
            <a:ext cx="1679765" cy="138961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43200" y="5090581"/>
            <a:ext cx="1678486" cy="16784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3216" y="6144661"/>
            <a:ext cx="2154828" cy="65183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45563" y="5488625"/>
            <a:ext cx="2628145" cy="124990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45563" y="4572559"/>
            <a:ext cx="2628145" cy="79037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45563" y="3006749"/>
            <a:ext cx="1495411" cy="149541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7521" y="3006748"/>
            <a:ext cx="1505963" cy="150596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29164" y="74339"/>
            <a:ext cx="1498968" cy="195115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51497" y="3372013"/>
            <a:ext cx="2857500" cy="115252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95924" y="5143365"/>
            <a:ext cx="1625701" cy="162570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13380" y="4899818"/>
            <a:ext cx="1428750" cy="184785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3216" y="142143"/>
            <a:ext cx="2154828" cy="116360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61274" y="2063399"/>
            <a:ext cx="1445232" cy="14452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4"/>
          <a:srcRect l="31390" t="3252" r="33385" b="29788"/>
          <a:stretch/>
        </p:blipFill>
        <p:spPr>
          <a:xfrm>
            <a:off x="10699262" y="3055029"/>
            <a:ext cx="1380663" cy="147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5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</a:rPr>
              <a:t>Takeaways</a:t>
            </a:r>
          </a:p>
        </p:txBody>
      </p:sp>
      <p:cxnSp>
        <p:nvCxnSpPr>
          <p:cNvPr id="24" name="Straight Connector 27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768" y="1556313"/>
            <a:ext cx="4586513" cy="40759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Priorities in 2023:</a:t>
            </a:r>
          </a:p>
          <a:p>
            <a:r>
              <a:rPr lang="en-US" sz="2400" dirty="0">
                <a:solidFill>
                  <a:schemeClr val="bg1"/>
                </a:solidFill>
              </a:rPr>
              <a:t>Connect with local community</a:t>
            </a:r>
          </a:p>
          <a:p>
            <a:r>
              <a:rPr lang="en-US" sz="2400" dirty="0">
                <a:solidFill>
                  <a:schemeClr val="bg1"/>
                </a:solidFill>
              </a:rPr>
              <a:t>Strengthen partnerships</a:t>
            </a:r>
          </a:p>
          <a:p>
            <a:r>
              <a:rPr lang="en-US" sz="2400" dirty="0">
                <a:solidFill>
                  <a:schemeClr val="bg1"/>
                </a:solidFill>
              </a:rPr>
              <a:t>Enhance visitor experience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Diana Ogilvie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301-497-5565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Diana_Ogilvie@fws.gov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dirty="0">
                <a:solidFill>
                  <a:schemeClr val="bg1"/>
                </a:solidFill>
              </a:rPr>
              <a:t>Questions?</a:t>
            </a:r>
          </a:p>
        </p:txBody>
      </p:sp>
      <p:cxnSp>
        <p:nvCxnSpPr>
          <p:cNvPr id="25" name="Straight Connector 29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utterfly on a flower&#10;&#10;Description automatically generated">
            <a:extLst>
              <a:ext uri="{FF2B5EF4-FFF2-40B4-BE49-F238E27FC236}">
                <a16:creationId xmlns:a16="http://schemas.microsoft.com/office/drawing/2014/main" id="{7F95E2FD-1AC5-4C28-A646-DC212E718C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r="-3" b="7100"/>
          <a:stretch/>
        </p:blipFill>
        <p:spPr>
          <a:xfrm>
            <a:off x="6525453" y="10"/>
            <a:ext cx="5666547" cy="68579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0815914"/>
            <a:ext cx="12192000" cy="34939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93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1036</Words>
  <Application>Microsoft Office PowerPoint</Application>
  <PresentationFormat>Widescreen</PresentationFormat>
  <Paragraphs>210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Office Theme</vt:lpstr>
      <vt:lpstr>Patuxent Research Refuge</vt:lpstr>
      <vt:lpstr>Location</vt:lpstr>
      <vt:lpstr>PowerPoint Presentation</vt:lpstr>
      <vt:lpstr>Patuxent is an  Urban Refuge</vt:lpstr>
      <vt:lpstr>Urban Standards of Excellence</vt:lpstr>
      <vt:lpstr>Vision for Patuxent as an Urban Leader</vt:lpstr>
      <vt:lpstr>PowerPoint Presentation</vt:lpstr>
      <vt:lpstr>Habitat</vt:lpstr>
      <vt:lpstr>Wildlife</vt:lpstr>
      <vt:lpstr>Activities and Trails</vt:lpstr>
      <vt:lpstr>Programs and Events</vt:lpstr>
      <vt:lpstr> National Wildlife Visitor Center</vt:lpstr>
      <vt:lpstr>National Wildlife Visitor Center</vt:lpstr>
      <vt:lpstr>Environmental Education and Interpretation</vt:lpstr>
      <vt:lpstr>Central Tract: Research</vt:lpstr>
      <vt:lpstr>North Tract</vt:lpstr>
      <vt:lpstr>Outdoor Skill Building</vt:lpstr>
      <vt:lpstr>Mentored Hunts</vt:lpstr>
      <vt:lpstr>Diversity Hunt</vt:lpstr>
      <vt:lpstr>Volunteers and Partner Groups</vt:lpstr>
      <vt:lpstr>PowerPoint Presentation</vt:lpstr>
      <vt:lpstr>Takeaways</vt:lpstr>
    </vt:vector>
  </TitlesOfParts>
  <Company>Department of Interior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Stark, Patrick</dc:creator>
  <cp:lastModifiedBy>R3 RRC</cp:lastModifiedBy>
  <cp:revision>20</cp:revision>
  <cp:lastPrinted>2021-09-03T15:06:21Z</cp:lastPrinted>
  <dcterms:created xsi:type="dcterms:W3CDTF">2021-02-07T17:17:23Z</dcterms:created>
  <dcterms:modified xsi:type="dcterms:W3CDTF">2023-05-03T15:02:39Z</dcterms:modified>
</cp:coreProperties>
</file>