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60" r:id="rId5"/>
    <p:sldId id="267" r:id="rId6"/>
    <p:sldId id="266" r:id="rId7"/>
    <p:sldId id="269" r:id="rId8"/>
    <p:sldId id="257" r:id="rId9"/>
    <p:sldId id="287" r:id="rId10"/>
    <p:sldId id="283" r:id="rId11"/>
    <p:sldId id="259" r:id="rId12"/>
    <p:sldId id="285" r:id="rId13"/>
    <p:sldId id="286" r:id="rId14"/>
    <p:sldId id="288" r:id="rId15"/>
    <p:sldId id="273" r:id="rId16"/>
    <p:sldId id="272" r:id="rId17"/>
    <p:sldId id="278" r:id="rId18"/>
    <p:sldId id="277" r:id="rId19"/>
    <p:sldId id="274" r:id="rId20"/>
    <p:sldId id="275" r:id="rId21"/>
    <p:sldId id="280" r:id="rId22"/>
    <p:sldId id="279" r:id="rId23"/>
    <p:sldId id="276" r:id="rId24"/>
    <p:sldId id="268" r:id="rId25"/>
    <p:sldId id="282" r:id="rId26"/>
    <p:sldId id="281" r:id="rId27"/>
    <p:sldId id="284" r:id="rId28"/>
    <p:sldId id="26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FD47E-1EA6-4C0F-AA02-30BD29DF1FEC}" v="2" dt="2023-05-02T14:04:41.445"/>
    <p1510:client id="{C1C166C3-95A7-46A6-A6BE-49BC8E05326D}" v="30" dt="2023-05-01T20:08:09.281"/>
    <p1510:client id="{EB842F82-0453-4866-8EA4-373747743D74}" v="6483" dt="2023-05-02T18:17:27.916"/>
    <p1510:client id="{F016FF92-3F44-422B-950F-51058E73B388}" v="1085" dt="2023-05-02T17:23:31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9F3BD-C50F-4A46-81F7-99FA0CEBADF7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E8800-D7CB-4F1C-89BD-861E03077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5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  Bristol plant is approximately 17 miles northeast of Philly.</a:t>
            </a:r>
          </a:p>
          <a:p>
            <a:pPr marL="171450" indent="-171450">
              <a:buFontTx/>
              <a:buChar char="-"/>
            </a:pPr>
            <a:r>
              <a:rPr lang="en-US"/>
              <a:t>Plant is 72 years old (former Rohm &amp; Haas) but </a:t>
            </a:r>
            <a:r>
              <a:rPr lang="en-US" err="1"/>
              <a:t>Trinseo</a:t>
            </a:r>
            <a:r>
              <a:rPr lang="en-US"/>
              <a:t> has only been there since May of 2021.</a:t>
            </a:r>
          </a:p>
          <a:p>
            <a:pPr marL="171450" indent="-171450">
              <a:buFontTx/>
              <a:buChar char="-"/>
            </a:pPr>
            <a:r>
              <a:rPr lang="en-US"/>
              <a:t>Plant produces polymethyl methacrylate (PMMA) chemicals used in the production of colored and translucent plastics.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E8800-D7CB-4F1C-89BD-861E030778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0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1542A-C4EB-7FA5-6A41-70A818F42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54FB3-7DBB-F18B-2439-CE0B9D4C1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9EC9A-B6C9-FE11-4138-C4423D802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34DC0-B963-6B2A-BC26-15E90506A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C57AA-3371-C9A6-BF72-7A22BCAC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2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D41E-E9ED-6746-84B5-DBF8E40C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D876A-6AFC-EE96-F666-4D1BBEDE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7EB6F-ABE5-63CE-DBDE-0BC5B789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17D2C-E89C-99E1-A326-FDEFE9393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A6BED-5A4F-659F-A8A3-FFA9D9E5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8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C1800-B285-4574-D693-98D2A1DBF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CA53A-512E-597B-CD7A-9AA8D101F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DD6D7-5F47-D885-8EBB-6A91D408D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B0918-3B4B-10D6-E5A3-8E5D163C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555BD-FC5A-52BB-7695-A44A12FC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8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7A37-3A8F-CC2D-D2D5-ACA4A4A2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7AC86-EA61-6FD5-AF74-0FAE08E65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2E207-FB61-3972-A9CB-3B0EC8278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38F56-0BB8-A9F1-BE9C-7EA5045A6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6B3C1-75B7-B30B-C199-67F0F97CA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B479E-F604-09DD-A9D3-A711207E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E9A0-32CE-A7B6-78D0-C4FCBC03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EA4C6-0E9C-7969-473F-389102252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3B0A9-5559-438B-4ED0-719F02992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EE2FA8-0C2B-E33B-4D2A-7A14A1F19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54645D-2051-74D1-7D05-8D0995CF5D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3E0D16-3D70-1223-E1A6-3EE952F9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61474F-3A9D-AE45-9D10-33EEA58D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AD359-6F65-33A2-401C-623FD4E8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3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38158-43C1-6DB5-B689-1334DF30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8698F-F2A4-95BF-63CF-7374E24E6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1F1A1B-74C9-F4A1-4A11-50898510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DA7BAC-701C-8A0D-0F63-45E09D59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3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7FD4B-2FF6-88AE-11D8-30A4AD61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845450-E4A8-02C4-80D9-DE424D99F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DAEBD2-EEE0-1053-9066-66345005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9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FAB9E-9411-4736-1643-85BA290C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4E5B5-7F4D-3824-3EBB-95585821F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7FEF3-A889-568B-88EE-A5C3F5CDC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F97009-AD9F-54D6-EF6C-FF42881D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90C73-7274-A67D-CCB1-A3A2C9E7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DE2E1-EF14-EC1C-03A1-38D178DF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FD5B4-DDF8-3B4C-64D1-9AD681A0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C428DB-EDC1-FAA5-AE6C-68B8ED591E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7096D-DBFD-4FA4-BB12-AB0971020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B057F-682C-5928-547F-0C467F033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9BBA7-A38E-B2BC-7142-E8D912C13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2B660-4E5F-50E6-2223-C0AEF93C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72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19E7-6C82-CA9C-E01E-8C0DE4F56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BD651-9508-F9B9-2DC0-4F4AE919C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938A8-4B17-5EE7-7BA0-5AB8D30E1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C43AB-E39F-D52F-C152-F5DFBD35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CF20B-A5F3-9145-7056-EA1BA5FD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20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E741EC-C391-454B-6D75-A9D62B0F5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ABA13-9C44-3BD9-9842-946812AE4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39C67-4C25-708E-0787-C7DB660B3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3A5A0-B98D-627F-87FB-683E67D54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EA9F0-E42D-69FD-0CAD-92059009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1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5E7DB-CF51-A841-2C4E-268C3124B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5CC44D-0D1C-F96F-A063-0CD72E204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50385-D5DC-982B-7B59-050B14320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6FA90-EAA0-4783-AFD4-3E02E600E89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55C52-76FD-BD96-0B11-ABBEB0D68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A00BC-4A09-8DDE-4187-2E3B13F6F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F185F-0EDD-4719-A220-2B6ADDD89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2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ore&#10;&#10;Description automatically generated">
            <a:extLst>
              <a:ext uri="{FF2B5EF4-FFF2-40B4-BE49-F238E27FC236}">
                <a16:creationId xmlns:a16="http://schemas.microsoft.com/office/drawing/2014/main" id="{2AC9169E-AFA3-DD21-9746-4628F4B34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92" y="15902"/>
            <a:ext cx="9122796" cy="68420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4A394-8C4A-AC35-4A36-4C63A8760D8D}"/>
              </a:ext>
            </a:extLst>
          </p:cNvPr>
          <p:cNvSpPr/>
          <p:nvPr/>
        </p:nvSpPr>
        <p:spPr>
          <a:xfrm>
            <a:off x="1781669" y="-68100"/>
            <a:ext cx="864893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>
                <a:solidFill>
                  <a:schemeClr val="bg2"/>
                </a:solidFill>
                <a:latin typeface="Arial Black" panose="020B0A04020102020204" pitchFamily="34" charset="0"/>
                <a:cs typeface="Calibri Light"/>
              </a:rPr>
              <a:t>TRINSEO</a:t>
            </a:r>
          </a:p>
          <a:p>
            <a:pPr algn="ctr"/>
            <a:r>
              <a:rPr lang="en-US" sz="4800">
                <a:solidFill>
                  <a:schemeClr val="bg2"/>
                </a:solidFill>
                <a:cs typeface="Calibri Light"/>
              </a:rPr>
              <a:t>Acrylic Polymer Release</a:t>
            </a:r>
          </a:p>
        </p:txBody>
      </p:sp>
    </p:spTree>
    <p:extLst>
      <p:ext uri="{BB962C8B-B14F-4D97-AF65-F5344CB8AC3E}">
        <p14:creationId xmlns:p14="http://schemas.microsoft.com/office/powerpoint/2010/main" val="1397589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0BDE9A-B63E-5B45-B93A-2734C1BE79EA}"/>
              </a:ext>
            </a:extLst>
          </p:cNvPr>
          <p:cNvGrpSpPr/>
          <p:nvPr/>
        </p:nvGrpSpPr>
        <p:grpSpPr>
          <a:xfrm>
            <a:off x="1889088" y="130629"/>
            <a:ext cx="8249696" cy="6601767"/>
            <a:chOff x="2547442" y="599680"/>
            <a:chExt cx="7097115" cy="56586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87B23D-B65A-FF0C-DCBB-99A7FCFDE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7442" y="599680"/>
              <a:ext cx="7097115" cy="565864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FCAE72-09EB-1326-CE94-2186D149AEFA}"/>
                </a:ext>
              </a:extLst>
            </p:cNvPr>
            <p:cNvSpPr txBox="1"/>
            <p:nvPr/>
          </p:nvSpPr>
          <p:spPr>
            <a:xfrm>
              <a:off x="7864242" y="1162596"/>
              <a:ext cx="749556" cy="3165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err="1"/>
                <a:t>Trinseo</a:t>
              </a:r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01C3A4-1A0F-2065-0008-AFC6A5CB9DDD}"/>
                </a:ext>
              </a:extLst>
            </p:cNvPr>
            <p:cNvSpPr txBox="1"/>
            <p:nvPr/>
          </p:nvSpPr>
          <p:spPr>
            <a:xfrm>
              <a:off x="2917275" y="5211610"/>
              <a:ext cx="1151597" cy="3165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Philadelphia</a:t>
              </a:r>
            </a:p>
          </p:txBody>
        </p:sp>
      </p:grp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7DDFF2E3-7BDC-F92D-9A70-F349D2502E6B}"/>
              </a:ext>
            </a:extLst>
          </p:cNvPr>
          <p:cNvSpPr>
            <a:spLocks noChangeAspect="1"/>
          </p:cNvSpPr>
          <p:nvPr/>
        </p:nvSpPr>
        <p:spPr>
          <a:xfrm>
            <a:off x="6372076" y="2331720"/>
            <a:ext cx="176784" cy="152400"/>
          </a:xfrm>
          <a:prstGeom prst="triangl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4272DA23-EB74-2813-87A3-BA4B4220C543}"/>
              </a:ext>
            </a:extLst>
          </p:cNvPr>
          <p:cNvSpPr>
            <a:spLocks noChangeAspect="1"/>
          </p:cNvSpPr>
          <p:nvPr/>
        </p:nvSpPr>
        <p:spPr>
          <a:xfrm>
            <a:off x="6615916" y="2461260"/>
            <a:ext cx="176784" cy="152400"/>
          </a:xfrm>
          <a:prstGeom prst="triangl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F5B5F32-3951-E57E-EB47-AE18CE6E625F}"/>
              </a:ext>
            </a:extLst>
          </p:cNvPr>
          <p:cNvSpPr>
            <a:spLocks noChangeAspect="1"/>
          </p:cNvSpPr>
          <p:nvPr/>
        </p:nvSpPr>
        <p:spPr>
          <a:xfrm>
            <a:off x="9168616" y="895832"/>
            <a:ext cx="176784" cy="152400"/>
          </a:xfrm>
          <a:prstGeom prst="triangl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F9F73147-39E9-2867-48BE-8CCAD51462B7}"/>
              </a:ext>
            </a:extLst>
          </p:cNvPr>
          <p:cNvSpPr>
            <a:spLocks noChangeAspect="1"/>
          </p:cNvSpPr>
          <p:nvPr/>
        </p:nvSpPr>
        <p:spPr>
          <a:xfrm>
            <a:off x="9168616" y="1232898"/>
            <a:ext cx="176784" cy="152400"/>
          </a:xfrm>
          <a:prstGeom prst="triangl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F32CFA-259B-BB25-79BA-CACF183678AC}"/>
              </a:ext>
            </a:extLst>
          </p:cNvPr>
          <p:cNvSpPr txBox="1"/>
          <p:nvPr/>
        </p:nvSpPr>
        <p:spPr>
          <a:xfrm>
            <a:off x="1995132" y="226695"/>
            <a:ext cx="482476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     = Potentially Impacted Drinking Water Intakes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C41A5C10-9800-F239-E967-83B055868155}"/>
              </a:ext>
            </a:extLst>
          </p:cNvPr>
          <p:cNvSpPr>
            <a:spLocks noChangeAspect="1"/>
          </p:cNvSpPr>
          <p:nvPr/>
        </p:nvSpPr>
        <p:spPr>
          <a:xfrm>
            <a:off x="2030564" y="285750"/>
            <a:ext cx="274015" cy="236220"/>
          </a:xfrm>
          <a:prstGeom prst="triangl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9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56D34F5-D0DE-F951-F6DE-174CF1D9EDFB}"/>
              </a:ext>
            </a:extLst>
          </p:cNvPr>
          <p:cNvGrpSpPr/>
          <p:nvPr/>
        </p:nvGrpSpPr>
        <p:grpSpPr>
          <a:xfrm>
            <a:off x="2752725" y="152654"/>
            <a:ext cx="6715585" cy="6552692"/>
            <a:chOff x="2799890" y="242443"/>
            <a:chExt cx="6592220" cy="63731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9A87CEC-4EF0-C41D-960A-5403941E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99890" y="242443"/>
              <a:ext cx="6592220" cy="63731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E681231-E058-6639-A933-46009BE0672C}"/>
                </a:ext>
              </a:extLst>
            </p:cNvPr>
            <p:cNvSpPr txBox="1"/>
            <p:nvPr/>
          </p:nvSpPr>
          <p:spPr>
            <a:xfrm>
              <a:off x="3028425" y="377505"/>
              <a:ext cx="1031846" cy="3693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err="1"/>
                <a:t>Trinseo</a:t>
              </a:r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C91B79-7593-2805-9CF8-DC3ADA7493AD}"/>
                </a:ext>
              </a:extLst>
            </p:cNvPr>
            <p:cNvSpPr txBox="1"/>
            <p:nvPr/>
          </p:nvSpPr>
          <p:spPr>
            <a:xfrm rot="3021868">
              <a:off x="7039239" y="1048784"/>
              <a:ext cx="9144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Otter Creek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754EE2-2078-A46F-134A-61570B7D7620}"/>
                </a:ext>
              </a:extLst>
            </p:cNvPr>
            <p:cNvSpPr txBox="1"/>
            <p:nvPr/>
          </p:nvSpPr>
          <p:spPr>
            <a:xfrm rot="612703">
              <a:off x="5103900" y="401741"/>
              <a:ext cx="822960" cy="27432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Mill Creek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F5306C-E37D-40E7-0F40-C4E06A453608}"/>
                </a:ext>
              </a:extLst>
            </p:cNvPr>
            <p:cNvSpPr/>
            <p:nvPr/>
          </p:nvSpPr>
          <p:spPr>
            <a:xfrm>
              <a:off x="4118994" y="343949"/>
              <a:ext cx="595619" cy="771787"/>
            </a:xfrm>
            <a:custGeom>
              <a:avLst/>
              <a:gdLst>
                <a:gd name="connsiteX0" fmla="*/ 16778 w 595619"/>
                <a:gd name="connsiteY0" fmla="*/ 134223 h 771787"/>
                <a:gd name="connsiteX1" fmla="*/ 0 w 595619"/>
                <a:gd name="connsiteY1" fmla="*/ 478172 h 771787"/>
                <a:gd name="connsiteX2" fmla="*/ 151002 w 595619"/>
                <a:gd name="connsiteY2" fmla="*/ 771787 h 771787"/>
                <a:gd name="connsiteX3" fmla="*/ 595619 w 595619"/>
                <a:gd name="connsiteY3" fmla="*/ 545284 h 771787"/>
                <a:gd name="connsiteX4" fmla="*/ 511729 w 595619"/>
                <a:gd name="connsiteY4" fmla="*/ 0 h 771787"/>
                <a:gd name="connsiteX5" fmla="*/ 234892 w 595619"/>
                <a:gd name="connsiteY5" fmla="*/ 50334 h 771787"/>
                <a:gd name="connsiteX6" fmla="*/ 16778 w 595619"/>
                <a:gd name="connsiteY6" fmla="*/ 134223 h 77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619" h="771787">
                  <a:moveTo>
                    <a:pt x="16778" y="134223"/>
                  </a:moveTo>
                  <a:lnTo>
                    <a:pt x="0" y="478172"/>
                  </a:lnTo>
                  <a:lnTo>
                    <a:pt x="151002" y="771787"/>
                  </a:lnTo>
                  <a:lnTo>
                    <a:pt x="595619" y="545284"/>
                  </a:lnTo>
                  <a:lnTo>
                    <a:pt x="511729" y="0"/>
                  </a:lnTo>
                  <a:lnTo>
                    <a:pt x="234892" y="50334"/>
                  </a:lnTo>
                  <a:lnTo>
                    <a:pt x="16778" y="134223"/>
                  </a:lnTo>
                  <a:close/>
                </a:path>
              </a:pathLst>
            </a:custGeom>
            <a:noFill/>
            <a:ln w="76200">
              <a:solidFill>
                <a:srgbClr val="FF0000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2B4740F-EF5E-44BA-3063-5F18A9A2AFDF}"/>
              </a:ext>
            </a:extLst>
          </p:cNvPr>
          <p:cNvSpPr/>
          <p:nvPr/>
        </p:nvSpPr>
        <p:spPr>
          <a:xfrm rot="19088445">
            <a:off x="3363427" y="1929649"/>
            <a:ext cx="4610452" cy="32762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303509"/>
              </a:avLst>
            </a:prstTxWarp>
            <a:spAutoFit/>
          </a:bodyPr>
          <a:lstStyle/>
          <a:p>
            <a:pPr algn="ctr"/>
            <a:r>
              <a:rPr lang="en-US" sz="3600" b="1" cap="none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Delaware River</a:t>
            </a:r>
          </a:p>
        </p:txBody>
      </p:sp>
    </p:spTree>
    <p:extLst>
      <p:ext uri="{BB962C8B-B14F-4D97-AF65-F5344CB8AC3E}">
        <p14:creationId xmlns:p14="http://schemas.microsoft.com/office/powerpoint/2010/main" val="371749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A68A-49F2-B161-1702-C3985AF5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Friday, March 24,</a:t>
            </a:r>
            <a:r>
              <a:rPr lang="en-US" baseline="30000"/>
              <a:t> </a:t>
            </a:r>
            <a:r>
              <a:rPr lang="en-US"/>
              <a:t>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FADBA-ED98-28A5-4943-7F3494FCD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/>
              <a:t>9:15-11 p.m. </a:t>
            </a:r>
          </a:p>
          <a:p>
            <a:pPr>
              <a:lnSpc>
                <a:spcPct val="100000"/>
              </a:lnSpc>
            </a:pPr>
            <a:r>
              <a:rPr lang="en-US" sz="1600"/>
              <a:t>Trinseo begins transfer of Emulsion 30D-60IE</a:t>
            </a:r>
          </a:p>
          <a:p>
            <a:pPr>
              <a:lnSpc>
                <a:spcPct val="100000"/>
              </a:lnSpc>
            </a:pPr>
            <a:r>
              <a:rPr lang="en-US" sz="1600"/>
              <a:t>Trinseo personnel discover ruptured pipe above building. Transfer is secured. Product is found is running down sides of building and gutter system.  Max potential is 12,000 gallons; estimated 8,100 gallons released onto building.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/>
              <a:t>11:32 p.m.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/>
              <a:t>Trinseo makes NRC report. 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“The caller states while transferring finished product, from a process tank to storage, the line ruptured causing a release of finished latex product into the clearwater sewer inlet – otter creek.” </a:t>
            </a:r>
            <a:r>
              <a:rPr lang="en-US" sz="1600"/>
              <a:t>“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Release was contained on site, site personnel implementing containment procedures”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/>
              <a:t>11:44 p.m.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/>
              <a:t>Bucks County HAZMAT makes NRC report. 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“The caller states 55,000 </a:t>
            </a:r>
            <a:r>
              <a:rPr lang="en-US" sz="16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of emulsion is leaking into a creek and making its way to the </a:t>
            </a:r>
            <a:r>
              <a:rPr lang="en-US" sz="1600"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elaware river.”</a:t>
            </a:r>
            <a:r>
              <a:rPr lang="en-US" sz="1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017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7526733-0C65-277A-071D-3B892A5EE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130" y="0"/>
            <a:ext cx="8047740" cy="6858000"/>
          </a:xfrm>
          <a:prstGeom prst="rect">
            <a:avLst/>
          </a:prstGeom>
          <a:ln w="38100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E60954-4071-9B98-3EB2-A44BE06B8362}"/>
              </a:ext>
            </a:extLst>
          </p:cNvPr>
          <p:cNvSpPr/>
          <p:nvPr/>
        </p:nvSpPr>
        <p:spPr>
          <a:xfrm>
            <a:off x="3610466" y="5382705"/>
            <a:ext cx="339365" cy="3582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CBFA9E-B934-5240-2354-B04D8B6F3054}"/>
              </a:ext>
            </a:extLst>
          </p:cNvPr>
          <p:cNvSpPr/>
          <p:nvPr/>
        </p:nvSpPr>
        <p:spPr>
          <a:xfrm>
            <a:off x="5167460" y="454057"/>
            <a:ext cx="339365" cy="3582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BD5D10-EBF4-7755-90F5-02760099BAE3}"/>
              </a:ext>
            </a:extLst>
          </p:cNvPr>
          <p:cNvSpPr/>
          <p:nvPr/>
        </p:nvSpPr>
        <p:spPr>
          <a:xfrm rot="1714483">
            <a:off x="4739638" y="3015954"/>
            <a:ext cx="380557" cy="4458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98EE8E-CAFF-AD89-FBCF-EA9FC1049B5E}"/>
              </a:ext>
            </a:extLst>
          </p:cNvPr>
          <p:cNvCxnSpPr>
            <a:stCxn id="4" idx="0"/>
            <a:endCxn id="10" idx="2"/>
          </p:cNvCxnSpPr>
          <p:nvPr/>
        </p:nvCxnSpPr>
        <p:spPr>
          <a:xfrm flipV="1">
            <a:off x="3780149" y="3434615"/>
            <a:ext cx="1043151" cy="1948090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D2BA9B-373D-7ACA-113B-712F13CD5A0C}"/>
              </a:ext>
            </a:extLst>
          </p:cNvPr>
          <p:cNvCxnSpPr>
            <a:cxnSpLocks/>
            <a:stCxn id="10" idx="0"/>
            <a:endCxn id="9" idx="2"/>
          </p:cNvCxnSpPr>
          <p:nvPr/>
        </p:nvCxnSpPr>
        <p:spPr>
          <a:xfrm flipV="1">
            <a:off x="5036534" y="812276"/>
            <a:ext cx="300609" cy="2230829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FB32EE1-6D5D-6505-AADC-5DD41C9EB438}"/>
              </a:ext>
            </a:extLst>
          </p:cNvPr>
          <p:cNvCxnSpPr>
            <a:cxnSpLocks/>
          </p:cNvCxnSpPr>
          <p:nvPr/>
        </p:nvCxnSpPr>
        <p:spPr>
          <a:xfrm>
            <a:off x="6096000" y="934823"/>
            <a:ext cx="520047" cy="771428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6989384-68A7-23E9-0D70-A1CBE1021BF2}"/>
              </a:ext>
            </a:extLst>
          </p:cNvPr>
          <p:cNvCxnSpPr>
            <a:cxnSpLocks/>
          </p:cNvCxnSpPr>
          <p:nvPr/>
        </p:nvCxnSpPr>
        <p:spPr>
          <a:xfrm>
            <a:off x="7251361" y="2311740"/>
            <a:ext cx="723715" cy="640354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857C05C-44C9-CED5-C238-5987B1DCCD2A}"/>
              </a:ext>
            </a:extLst>
          </p:cNvPr>
          <p:cNvCxnSpPr>
            <a:cxnSpLocks/>
          </p:cNvCxnSpPr>
          <p:nvPr/>
        </p:nvCxnSpPr>
        <p:spPr>
          <a:xfrm>
            <a:off x="8788064" y="3129699"/>
            <a:ext cx="988414" cy="0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A592001-29A5-27B3-FD34-6468162D9FD8}"/>
              </a:ext>
            </a:extLst>
          </p:cNvPr>
          <p:cNvSpPr txBox="1"/>
          <p:nvPr/>
        </p:nvSpPr>
        <p:spPr>
          <a:xfrm>
            <a:off x="4089720" y="263834"/>
            <a:ext cx="881351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Sewer Outfall #8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11554C-482F-CF9B-2445-08C73C91EA50}"/>
              </a:ext>
            </a:extLst>
          </p:cNvPr>
          <p:cNvSpPr txBox="1"/>
          <p:nvPr/>
        </p:nvSpPr>
        <p:spPr>
          <a:xfrm>
            <a:off x="3417539" y="3043105"/>
            <a:ext cx="1076387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Observation Basin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6B7A57-A054-0F8F-8CA0-FE401DF08388}"/>
              </a:ext>
            </a:extLst>
          </p:cNvPr>
          <p:cNvSpPr txBox="1"/>
          <p:nvPr/>
        </p:nvSpPr>
        <p:spPr>
          <a:xfrm>
            <a:off x="2595509" y="5192482"/>
            <a:ext cx="867069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Ruptured Pipe Location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320FC5-CF19-08D6-564C-1C68DF66809C}"/>
              </a:ext>
            </a:extLst>
          </p:cNvPr>
          <p:cNvSpPr txBox="1"/>
          <p:nvPr/>
        </p:nvSpPr>
        <p:spPr>
          <a:xfrm>
            <a:off x="9891913" y="2869528"/>
            <a:ext cx="881351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Towards Delaware River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FC8425-FCB9-D12C-1F69-706AA58DD980}"/>
              </a:ext>
            </a:extLst>
          </p:cNvPr>
          <p:cNvSpPr txBox="1"/>
          <p:nvPr/>
        </p:nvSpPr>
        <p:spPr>
          <a:xfrm rot="17845845">
            <a:off x="3272765" y="4303856"/>
            <a:ext cx="2280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Underground Storm Sewer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492B511-8EF0-C944-3EEC-119A707AACFA}"/>
              </a:ext>
            </a:extLst>
          </p:cNvPr>
          <p:cNvSpPr txBox="1"/>
          <p:nvPr/>
        </p:nvSpPr>
        <p:spPr>
          <a:xfrm rot="16649560">
            <a:off x="4162081" y="1773801"/>
            <a:ext cx="2280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Underground Storm Sewer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2C34E3-8ECD-7147-0D61-978D053C34DE}"/>
              </a:ext>
            </a:extLst>
          </p:cNvPr>
          <p:cNvSpPr txBox="1"/>
          <p:nvPr/>
        </p:nvSpPr>
        <p:spPr>
          <a:xfrm>
            <a:off x="6314759" y="109946"/>
            <a:ext cx="60257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Mill Creek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D21F63D-E7A0-FBC0-C01C-10E4428C3D35}"/>
              </a:ext>
            </a:extLst>
          </p:cNvPr>
          <p:cNvCxnSpPr/>
          <p:nvPr/>
        </p:nvCxnSpPr>
        <p:spPr>
          <a:xfrm flipH="1">
            <a:off x="5957740" y="367645"/>
            <a:ext cx="329938" cy="2655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workers at a construction site&#10;&#10;Description automatically generated with low confidence">
            <a:extLst>
              <a:ext uri="{FF2B5EF4-FFF2-40B4-BE49-F238E27FC236}">
                <a16:creationId xmlns:a16="http://schemas.microsoft.com/office/drawing/2014/main" id="{5C4C4F59-CE97-4B69-897D-69F2FB4E4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182" y="2783160"/>
            <a:ext cx="5286525" cy="3964894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389782-BAC0-C073-00D1-10A0E8BE0906}"/>
              </a:ext>
            </a:extLst>
          </p:cNvPr>
          <p:cNvCxnSpPr/>
          <p:nvPr/>
        </p:nvCxnSpPr>
        <p:spPr>
          <a:xfrm flipV="1">
            <a:off x="5203635" y="2783160"/>
            <a:ext cx="1579547" cy="34653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E37449-D135-AE2A-9A9A-D6CD395EFA87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4938578" y="3445527"/>
            <a:ext cx="1844604" cy="330252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2A22CF0-7B5E-237A-585C-6A9F879D9C22}"/>
              </a:ext>
            </a:extLst>
          </p:cNvPr>
          <p:cNvCxnSpPr>
            <a:cxnSpLocks/>
          </p:cNvCxnSpPr>
          <p:nvPr/>
        </p:nvCxnSpPr>
        <p:spPr>
          <a:xfrm>
            <a:off x="5506825" y="454057"/>
            <a:ext cx="2152407" cy="8873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7280EE-5210-3305-A7C9-3F3C2ABAE090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5451233" y="796988"/>
            <a:ext cx="2207999" cy="524690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F07CDE04-317F-195E-7E55-F2E7E8765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217" y="565533"/>
            <a:ext cx="3449657" cy="5478364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926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50AE31C4-0032-3539-0B83-470FD852D5D6}"/>
              </a:ext>
            </a:extLst>
          </p:cNvPr>
          <p:cNvSpPr/>
          <p:nvPr/>
        </p:nvSpPr>
        <p:spPr>
          <a:xfrm rot="198684">
            <a:off x="5897632" y="2736183"/>
            <a:ext cx="3767888" cy="249382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Underground Stormwater System</a:t>
            </a:r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251956FF-4AE0-A942-9416-D8027505DCDC}"/>
              </a:ext>
            </a:extLst>
          </p:cNvPr>
          <p:cNvSpPr/>
          <p:nvPr/>
        </p:nvSpPr>
        <p:spPr>
          <a:xfrm rot="198684">
            <a:off x="578054" y="2485194"/>
            <a:ext cx="3755970" cy="249382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Underground Stormwater System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968DFE-3260-7B91-6142-EBBBA66D1C69}"/>
              </a:ext>
            </a:extLst>
          </p:cNvPr>
          <p:cNvSpPr/>
          <p:nvPr/>
        </p:nvSpPr>
        <p:spPr>
          <a:xfrm>
            <a:off x="4211777" y="1844960"/>
            <a:ext cx="1819564" cy="101830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DCDD21-7CAC-4049-FC31-A4FEC4554F68}"/>
              </a:ext>
            </a:extLst>
          </p:cNvPr>
          <p:cNvSpPr/>
          <p:nvPr/>
        </p:nvSpPr>
        <p:spPr>
          <a:xfrm>
            <a:off x="9595241" y="2670898"/>
            <a:ext cx="758723" cy="5710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C35924D8-E565-E117-6A22-50F929CFC9AC}"/>
              </a:ext>
            </a:extLst>
          </p:cNvPr>
          <p:cNvSpPr/>
          <p:nvPr/>
        </p:nvSpPr>
        <p:spPr>
          <a:xfrm rot="198684">
            <a:off x="10360563" y="3015243"/>
            <a:ext cx="722859" cy="24938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6F2FC3-8486-4C28-C7BE-364CE42070E2}"/>
              </a:ext>
            </a:extLst>
          </p:cNvPr>
          <p:cNvSpPr/>
          <p:nvPr/>
        </p:nvSpPr>
        <p:spPr>
          <a:xfrm>
            <a:off x="3029526" y="1132324"/>
            <a:ext cx="4387274" cy="5648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Observation Basin Total Capacity 65k gallons (if stormwater system is plugged)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19F53B-624F-ABFD-463D-12B9A9191FE6}"/>
              </a:ext>
            </a:extLst>
          </p:cNvPr>
          <p:cNvSpPr/>
          <p:nvPr/>
        </p:nvSpPr>
        <p:spPr>
          <a:xfrm>
            <a:off x="9064820" y="2026224"/>
            <a:ext cx="1819564" cy="4586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Sewer Outfall #8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EB0118-3C13-7D29-50A8-E2804F212906}"/>
              </a:ext>
            </a:extLst>
          </p:cNvPr>
          <p:cNvSpPr/>
          <p:nvPr/>
        </p:nvSpPr>
        <p:spPr>
          <a:xfrm rot="5400000">
            <a:off x="8915348" y="2860244"/>
            <a:ext cx="5070763" cy="458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Mill Creek </a:t>
            </a:r>
          </a:p>
        </p:txBody>
      </p:sp>
      <p:sp>
        <p:nvSpPr>
          <p:cNvPr id="12" name="Flowchart: Direct Access Storage 11">
            <a:extLst>
              <a:ext uri="{FF2B5EF4-FFF2-40B4-BE49-F238E27FC236}">
                <a16:creationId xmlns:a16="http://schemas.microsoft.com/office/drawing/2014/main" id="{30CA2AF3-7D33-0CD6-836A-B7192BB89A1B}"/>
              </a:ext>
            </a:extLst>
          </p:cNvPr>
          <p:cNvSpPr/>
          <p:nvPr/>
        </p:nvSpPr>
        <p:spPr>
          <a:xfrm rot="16200000">
            <a:off x="407286" y="2275320"/>
            <a:ext cx="332511" cy="387928"/>
          </a:xfrm>
          <a:prstGeom prst="flowChartMagneticDrum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34DEF9-08E0-4E22-1C3B-A530260696E1}"/>
              </a:ext>
            </a:extLst>
          </p:cNvPr>
          <p:cNvSpPr/>
          <p:nvPr/>
        </p:nvSpPr>
        <p:spPr>
          <a:xfrm>
            <a:off x="4211778" y="2863270"/>
            <a:ext cx="1819564" cy="76287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25k gallon capacity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7EE977-C367-85EC-4B66-247F99BBC200}"/>
              </a:ext>
            </a:extLst>
          </p:cNvPr>
          <p:cNvSpPr/>
          <p:nvPr/>
        </p:nvSpPr>
        <p:spPr>
          <a:xfrm>
            <a:off x="268516" y="1627622"/>
            <a:ext cx="1819564" cy="5648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Storm water grate near spill </a:t>
            </a:r>
          </a:p>
        </p:txBody>
      </p:sp>
    </p:spTree>
    <p:extLst>
      <p:ext uri="{BB962C8B-B14F-4D97-AF65-F5344CB8AC3E}">
        <p14:creationId xmlns:p14="http://schemas.microsoft.com/office/powerpoint/2010/main" val="1224649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7526733-0C65-277A-071D-3B892A5EE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130" y="0"/>
            <a:ext cx="8047740" cy="6858000"/>
          </a:xfrm>
          <a:prstGeom prst="rect">
            <a:avLst/>
          </a:prstGeom>
          <a:ln w="38100">
            <a:noFill/>
          </a:ln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7C419F2-1994-CCF9-30A0-F73FD03CD3BA}"/>
              </a:ext>
            </a:extLst>
          </p:cNvPr>
          <p:cNvSpPr/>
          <p:nvPr/>
        </p:nvSpPr>
        <p:spPr>
          <a:xfrm>
            <a:off x="2068946" y="-27709"/>
            <a:ext cx="4849091" cy="6927272"/>
          </a:xfrm>
          <a:custGeom>
            <a:avLst/>
            <a:gdLst>
              <a:gd name="connsiteX0" fmla="*/ 0 w 3971637"/>
              <a:gd name="connsiteY0" fmla="*/ 0 h 6853382"/>
              <a:gd name="connsiteX1" fmla="*/ 1653310 w 3971637"/>
              <a:gd name="connsiteY1" fmla="*/ 18473 h 6853382"/>
              <a:gd name="connsiteX2" fmla="*/ 3482110 w 3971637"/>
              <a:gd name="connsiteY2" fmla="*/ 3463636 h 6853382"/>
              <a:gd name="connsiteX3" fmla="*/ 3602182 w 3971637"/>
              <a:gd name="connsiteY3" fmla="*/ 4673600 h 6853382"/>
              <a:gd name="connsiteX4" fmla="*/ 3713019 w 3971637"/>
              <a:gd name="connsiteY4" fmla="*/ 4775200 h 6853382"/>
              <a:gd name="connsiteX5" fmla="*/ 3971637 w 3971637"/>
              <a:gd name="connsiteY5" fmla="*/ 6363855 h 6853382"/>
              <a:gd name="connsiteX6" fmla="*/ 2992582 w 3971637"/>
              <a:gd name="connsiteY6" fmla="*/ 6502400 h 6853382"/>
              <a:gd name="connsiteX7" fmla="*/ 3038764 w 3971637"/>
              <a:gd name="connsiteY7" fmla="*/ 6834909 h 6853382"/>
              <a:gd name="connsiteX8" fmla="*/ 0 w 3971637"/>
              <a:gd name="connsiteY8" fmla="*/ 6853382 h 6853382"/>
              <a:gd name="connsiteX9" fmla="*/ 0 w 3971637"/>
              <a:gd name="connsiteY9" fmla="*/ 0 h 6853382"/>
              <a:gd name="connsiteX0" fmla="*/ 0 w 4414983"/>
              <a:gd name="connsiteY0" fmla="*/ 0 h 6853382"/>
              <a:gd name="connsiteX1" fmla="*/ 1653310 w 4414983"/>
              <a:gd name="connsiteY1" fmla="*/ 18473 h 6853382"/>
              <a:gd name="connsiteX2" fmla="*/ 3482110 w 4414983"/>
              <a:gd name="connsiteY2" fmla="*/ 3463636 h 6853382"/>
              <a:gd name="connsiteX3" fmla="*/ 3602182 w 4414983"/>
              <a:gd name="connsiteY3" fmla="*/ 4673600 h 6853382"/>
              <a:gd name="connsiteX4" fmla="*/ 4414983 w 4414983"/>
              <a:gd name="connsiteY4" fmla="*/ 4525818 h 6853382"/>
              <a:gd name="connsiteX5" fmla="*/ 3971637 w 4414983"/>
              <a:gd name="connsiteY5" fmla="*/ 6363855 h 6853382"/>
              <a:gd name="connsiteX6" fmla="*/ 2992582 w 4414983"/>
              <a:gd name="connsiteY6" fmla="*/ 6502400 h 6853382"/>
              <a:gd name="connsiteX7" fmla="*/ 3038764 w 4414983"/>
              <a:gd name="connsiteY7" fmla="*/ 6834909 h 6853382"/>
              <a:gd name="connsiteX8" fmla="*/ 0 w 4414983"/>
              <a:gd name="connsiteY8" fmla="*/ 6853382 h 6853382"/>
              <a:gd name="connsiteX9" fmla="*/ 0 w 4414983"/>
              <a:gd name="connsiteY9" fmla="*/ 0 h 6853382"/>
              <a:gd name="connsiteX0" fmla="*/ 0 w 4701310"/>
              <a:gd name="connsiteY0" fmla="*/ 0 h 6853382"/>
              <a:gd name="connsiteX1" fmla="*/ 1653310 w 4701310"/>
              <a:gd name="connsiteY1" fmla="*/ 18473 h 6853382"/>
              <a:gd name="connsiteX2" fmla="*/ 3482110 w 4701310"/>
              <a:gd name="connsiteY2" fmla="*/ 3463636 h 6853382"/>
              <a:gd name="connsiteX3" fmla="*/ 3602182 w 4701310"/>
              <a:gd name="connsiteY3" fmla="*/ 4673600 h 6853382"/>
              <a:gd name="connsiteX4" fmla="*/ 4414983 w 4701310"/>
              <a:gd name="connsiteY4" fmla="*/ 4525818 h 6853382"/>
              <a:gd name="connsiteX5" fmla="*/ 4701310 w 4701310"/>
              <a:gd name="connsiteY5" fmla="*/ 6262255 h 6853382"/>
              <a:gd name="connsiteX6" fmla="*/ 2992582 w 4701310"/>
              <a:gd name="connsiteY6" fmla="*/ 6502400 h 6853382"/>
              <a:gd name="connsiteX7" fmla="*/ 3038764 w 4701310"/>
              <a:gd name="connsiteY7" fmla="*/ 6834909 h 6853382"/>
              <a:gd name="connsiteX8" fmla="*/ 0 w 4701310"/>
              <a:gd name="connsiteY8" fmla="*/ 6853382 h 6853382"/>
              <a:gd name="connsiteX9" fmla="*/ 0 w 4701310"/>
              <a:gd name="connsiteY9" fmla="*/ 0 h 6853382"/>
              <a:gd name="connsiteX0" fmla="*/ 0 w 4849091"/>
              <a:gd name="connsiteY0" fmla="*/ 0 h 6862618"/>
              <a:gd name="connsiteX1" fmla="*/ 1653310 w 4849091"/>
              <a:gd name="connsiteY1" fmla="*/ 18473 h 6862618"/>
              <a:gd name="connsiteX2" fmla="*/ 3482110 w 4849091"/>
              <a:gd name="connsiteY2" fmla="*/ 3463636 h 6862618"/>
              <a:gd name="connsiteX3" fmla="*/ 3602182 w 4849091"/>
              <a:gd name="connsiteY3" fmla="*/ 4673600 h 6862618"/>
              <a:gd name="connsiteX4" fmla="*/ 4414983 w 4849091"/>
              <a:gd name="connsiteY4" fmla="*/ 4525818 h 6862618"/>
              <a:gd name="connsiteX5" fmla="*/ 4701310 w 4849091"/>
              <a:gd name="connsiteY5" fmla="*/ 6262255 h 6862618"/>
              <a:gd name="connsiteX6" fmla="*/ 4849091 w 4849091"/>
              <a:gd name="connsiteY6" fmla="*/ 6862618 h 6862618"/>
              <a:gd name="connsiteX7" fmla="*/ 3038764 w 4849091"/>
              <a:gd name="connsiteY7" fmla="*/ 6834909 h 6862618"/>
              <a:gd name="connsiteX8" fmla="*/ 0 w 4849091"/>
              <a:gd name="connsiteY8" fmla="*/ 6853382 h 6862618"/>
              <a:gd name="connsiteX9" fmla="*/ 0 w 4849091"/>
              <a:gd name="connsiteY9" fmla="*/ 0 h 6862618"/>
              <a:gd name="connsiteX0" fmla="*/ 0 w 4849091"/>
              <a:gd name="connsiteY0" fmla="*/ 0 h 6862618"/>
              <a:gd name="connsiteX1" fmla="*/ 1671783 w 4849091"/>
              <a:gd name="connsiteY1" fmla="*/ 9237 h 6862618"/>
              <a:gd name="connsiteX2" fmla="*/ 3482110 w 4849091"/>
              <a:gd name="connsiteY2" fmla="*/ 3463636 h 6862618"/>
              <a:gd name="connsiteX3" fmla="*/ 3602182 w 4849091"/>
              <a:gd name="connsiteY3" fmla="*/ 4673600 h 6862618"/>
              <a:gd name="connsiteX4" fmla="*/ 4414983 w 4849091"/>
              <a:gd name="connsiteY4" fmla="*/ 4525818 h 6862618"/>
              <a:gd name="connsiteX5" fmla="*/ 4701310 w 4849091"/>
              <a:gd name="connsiteY5" fmla="*/ 6262255 h 6862618"/>
              <a:gd name="connsiteX6" fmla="*/ 4849091 w 4849091"/>
              <a:gd name="connsiteY6" fmla="*/ 6862618 h 6862618"/>
              <a:gd name="connsiteX7" fmla="*/ 3038764 w 4849091"/>
              <a:gd name="connsiteY7" fmla="*/ 6834909 h 6862618"/>
              <a:gd name="connsiteX8" fmla="*/ 0 w 4849091"/>
              <a:gd name="connsiteY8" fmla="*/ 6853382 h 6862618"/>
              <a:gd name="connsiteX9" fmla="*/ 0 w 4849091"/>
              <a:gd name="connsiteY9" fmla="*/ 0 h 6862618"/>
              <a:gd name="connsiteX0" fmla="*/ 0 w 4849091"/>
              <a:gd name="connsiteY0" fmla="*/ 27709 h 6890327"/>
              <a:gd name="connsiteX1" fmla="*/ 1644074 w 4849091"/>
              <a:gd name="connsiteY1" fmla="*/ 0 h 6890327"/>
              <a:gd name="connsiteX2" fmla="*/ 3482110 w 4849091"/>
              <a:gd name="connsiteY2" fmla="*/ 3491345 h 6890327"/>
              <a:gd name="connsiteX3" fmla="*/ 3602182 w 4849091"/>
              <a:gd name="connsiteY3" fmla="*/ 4701309 h 6890327"/>
              <a:gd name="connsiteX4" fmla="*/ 4414983 w 4849091"/>
              <a:gd name="connsiteY4" fmla="*/ 4553527 h 6890327"/>
              <a:gd name="connsiteX5" fmla="*/ 4701310 w 4849091"/>
              <a:gd name="connsiteY5" fmla="*/ 6289964 h 6890327"/>
              <a:gd name="connsiteX6" fmla="*/ 4849091 w 4849091"/>
              <a:gd name="connsiteY6" fmla="*/ 6890327 h 6890327"/>
              <a:gd name="connsiteX7" fmla="*/ 3038764 w 4849091"/>
              <a:gd name="connsiteY7" fmla="*/ 6862618 h 6890327"/>
              <a:gd name="connsiteX8" fmla="*/ 0 w 4849091"/>
              <a:gd name="connsiteY8" fmla="*/ 6881091 h 6890327"/>
              <a:gd name="connsiteX9" fmla="*/ 0 w 4849091"/>
              <a:gd name="connsiteY9" fmla="*/ 27709 h 6890327"/>
              <a:gd name="connsiteX0" fmla="*/ 0 w 4849091"/>
              <a:gd name="connsiteY0" fmla="*/ 27709 h 6890327"/>
              <a:gd name="connsiteX1" fmla="*/ 1644074 w 4849091"/>
              <a:gd name="connsiteY1" fmla="*/ 0 h 6890327"/>
              <a:gd name="connsiteX2" fmla="*/ 3482110 w 4849091"/>
              <a:gd name="connsiteY2" fmla="*/ 3491345 h 6890327"/>
              <a:gd name="connsiteX3" fmla="*/ 3602182 w 4849091"/>
              <a:gd name="connsiteY3" fmla="*/ 4701309 h 6890327"/>
              <a:gd name="connsiteX4" fmla="*/ 4414983 w 4849091"/>
              <a:gd name="connsiteY4" fmla="*/ 4553527 h 6890327"/>
              <a:gd name="connsiteX5" fmla="*/ 4701310 w 4849091"/>
              <a:gd name="connsiteY5" fmla="*/ 6289964 h 6890327"/>
              <a:gd name="connsiteX6" fmla="*/ 4849091 w 4849091"/>
              <a:gd name="connsiteY6" fmla="*/ 6890327 h 6890327"/>
              <a:gd name="connsiteX7" fmla="*/ 3038764 w 4849091"/>
              <a:gd name="connsiteY7" fmla="*/ 6862618 h 6890327"/>
              <a:gd name="connsiteX8" fmla="*/ 0 w 4849091"/>
              <a:gd name="connsiteY8" fmla="*/ 6881091 h 6890327"/>
              <a:gd name="connsiteX9" fmla="*/ 0 w 4849091"/>
              <a:gd name="connsiteY9" fmla="*/ 27709 h 6890327"/>
              <a:gd name="connsiteX0" fmla="*/ 0 w 4849091"/>
              <a:gd name="connsiteY0" fmla="*/ 27709 h 6927272"/>
              <a:gd name="connsiteX1" fmla="*/ 1644074 w 4849091"/>
              <a:gd name="connsiteY1" fmla="*/ 0 h 6927272"/>
              <a:gd name="connsiteX2" fmla="*/ 3482110 w 4849091"/>
              <a:gd name="connsiteY2" fmla="*/ 3491345 h 6927272"/>
              <a:gd name="connsiteX3" fmla="*/ 3602182 w 4849091"/>
              <a:gd name="connsiteY3" fmla="*/ 4701309 h 6927272"/>
              <a:gd name="connsiteX4" fmla="*/ 4414983 w 4849091"/>
              <a:gd name="connsiteY4" fmla="*/ 4553527 h 6927272"/>
              <a:gd name="connsiteX5" fmla="*/ 4701310 w 4849091"/>
              <a:gd name="connsiteY5" fmla="*/ 6289964 h 6927272"/>
              <a:gd name="connsiteX6" fmla="*/ 4849091 w 4849091"/>
              <a:gd name="connsiteY6" fmla="*/ 6890327 h 6927272"/>
              <a:gd name="connsiteX7" fmla="*/ 3048001 w 4849091"/>
              <a:gd name="connsiteY7" fmla="*/ 6927272 h 6927272"/>
              <a:gd name="connsiteX8" fmla="*/ 0 w 4849091"/>
              <a:gd name="connsiteY8" fmla="*/ 6881091 h 6927272"/>
              <a:gd name="connsiteX9" fmla="*/ 0 w 4849091"/>
              <a:gd name="connsiteY9" fmla="*/ 27709 h 692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9091" h="6927272">
                <a:moveTo>
                  <a:pt x="0" y="27709"/>
                </a:moveTo>
                <a:cubicBezTo>
                  <a:pt x="548025" y="18473"/>
                  <a:pt x="-12314" y="9236"/>
                  <a:pt x="1644074" y="0"/>
                </a:cubicBezTo>
                <a:lnTo>
                  <a:pt x="3482110" y="3491345"/>
                </a:lnTo>
                <a:lnTo>
                  <a:pt x="3602182" y="4701309"/>
                </a:lnTo>
                <a:lnTo>
                  <a:pt x="4414983" y="4553527"/>
                </a:lnTo>
                <a:lnTo>
                  <a:pt x="4701310" y="6289964"/>
                </a:lnTo>
                <a:lnTo>
                  <a:pt x="4849091" y="6890327"/>
                </a:lnTo>
                <a:lnTo>
                  <a:pt x="3048001" y="6927272"/>
                </a:lnTo>
                <a:lnTo>
                  <a:pt x="0" y="6881091"/>
                </a:lnTo>
                <a:cubicBezTo>
                  <a:pt x="6158" y="4599709"/>
                  <a:pt x="12315" y="2318327"/>
                  <a:pt x="0" y="27709"/>
                </a:cubicBezTo>
                <a:close/>
              </a:path>
            </a:pathLst>
          </a:custGeom>
          <a:solidFill>
            <a:schemeClr val="accent4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E60954-4071-9B98-3EB2-A44BE06B8362}"/>
              </a:ext>
            </a:extLst>
          </p:cNvPr>
          <p:cNvSpPr/>
          <p:nvPr/>
        </p:nvSpPr>
        <p:spPr>
          <a:xfrm>
            <a:off x="3610466" y="5382705"/>
            <a:ext cx="339365" cy="3582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CBFA9E-B934-5240-2354-B04D8B6F3054}"/>
              </a:ext>
            </a:extLst>
          </p:cNvPr>
          <p:cNvSpPr/>
          <p:nvPr/>
        </p:nvSpPr>
        <p:spPr>
          <a:xfrm>
            <a:off x="5167460" y="454057"/>
            <a:ext cx="339365" cy="3582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BD5D10-EBF4-7755-90F5-02760099BAE3}"/>
              </a:ext>
            </a:extLst>
          </p:cNvPr>
          <p:cNvSpPr/>
          <p:nvPr/>
        </p:nvSpPr>
        <p:spPr>
          <a:xfrm rot="1714483">
            <a:off x="4739638" y="3015954"/>
            <a:ext cx="380557" cy="4458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98EE8E-CAFF-AD89-FBCF-EA9FC1049B5E}"/>
              </a:ext>
            </a:extLst>
          </p:cNvPr>
          <p:cNvCxnSpPr>
            <a:stCxn id="4" idx="0"/>
            <a:endCxn id="10" idx="2"/>
          </p:cNvCxnSpPr>
          <p:nvPr/>
        </p:nvCxnSpPr>
        <p:spPr>
          <a:xfrm flipV="1">
            <a:off x="3780149" y="3434615"/>
            <a:ext cx="1043151" cy="1948090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B2AD504-0D84-44E1-F459-BB223E013A78}"/>
              </a:ext>
            </a:extLst>
          </p:cNvPr>
          <p:cNvSpPr/>
          <p:nvPr/>
        </p:nvSpPr>
        <p:spPr>
          <a:xfrm>
            <a:off x="3731491" y="0"/>
            <a:ext cx="6400800" cy="6881091"/>
          </a:xfrm>
          <a:custGeom>
            <a:avLst/>
            <a:gdLst>
              <a:gd name="connsiteX0" fmla="*/ 0 w 6400800"/>
              <a:gd name="connsiteY0" fmla="*/ 0 h 6881091"/>
              <a:gd name="connsiteX1" fmla="*/ 1819564 w 6400800"/>
              <a:gd name="connsiteY1" fmla="*/ 3472873 h 6881091"/>
              <a:gd name="connsiteX2" fmla="*/ 1930400 w 6400800"/>
              <a:gd name="connsiteY2" fmla="*/ 4682836 h 6881091"/>
              <a:gd name="connsiteX3" fmla="*/ 2743200 w 6400800"/>
              <a:gd name="connsiteY3" fmla="*/ 4535055 h 6881091"/>
              <a:gd name="connsiteX4" fmla="*/ 3205018 w 6400800"/>
              <a:gd name="connsiteY4" fmla="*/ 6881091 h 6881091"/>
              <a:gd name="connsiteX5" fmla="*/ 6391564 w 6400800"/>
              <a:gd name="connsiteY5" fmla="*/ 6844145 h 6881091"/>
              <a:gd name="connsiteX6" fmla="*/ 6400800 w 6400800"/>
              <a:gd name="connsiteY6" fmla="*/ 0 h 6881091"/>
              <a:gd name="connsiteX7" fmla="*/ 0 w 6400800"/>
              <a:gd name="connsiteY7" fmla="*/ 0 h 6881091"/>
              <a:gd name="connsiteX0" fmla="*/ 0 w 6400800"/>
              <a:gd name="connsiteY0" fmla="*/ 0 h 6881091"/>
              <a:gd name="connsiteX1" fmla="*/ 1819564 w 6400800"/>
              <a:gd name="connsiteY1" fmla="*/ 3472873 h 6881091"/>
              <a:gd name="connsiteX2" fmla="*/ 1930400 w 6400800"/>
              <a:gd name="connsiteY2" fmla="*/ 4682836 h 6881091"/>
              <a:gd name="connsiteX3" fmla="*/ 2743200 w 6400800"/>
              <a:gd name="connsiteY3" fmla="*/ 4535055 h 6881091"/>
              <a:gd name="connsiteX4" fmla="*/ 2992582 w 6400800"/>
              <a:gd name="connsiteY4" fmla="*/ 6059055 h 6881091"/>
              <a:gd name="connsiteX5" fmla="*/ 3205018 w 6400800"/>
              <a:gd name="connsiteY5" fmla="*/ 6881091 h 6881091"/>
              <a:gd name="connsiteX6" fmla="*/ 6391564 w 6400800"/>
              <a:gd name="connsiteY6" fmla="*/ 6844145 h 6881091"/>
              <a:gd name="connsiteX7" fmla="*/ 6400800 w 6400800"/>
              <a:gd name="connsiteY7" fmla="*/ 0 h 6881091"/>
              <a:gd name="connsiteX8" fmla="*/ 0 w 6400800"/>
              <a:gd name="connsiteY8" fmla="*/ 0 h 6881091"/>
              <a:gd name="connsiteX0" fmla="*/ 0 w 6400800"/>
              <a:gd name="connsiteY0" fmla="*/ 0 h 6946914"/>
              <a:gd name="connsiteX1" fmla="*/ 1819564 w 6400800"/>
              <a:gd name="connsiteY1" fmla="*/ 3472873 h 6946914"/>
              <a:gd name="connsiteX2" fmla="*/ 1930400 w 6400800"/>
              <a:gd name="connsiteY2" fmla="*/ 4682836 h 6946914"/>
              <a:gd name="connsiteX3" fmla="*/ 2743200 w 6400800"/>
              <a:gd name="connsiteY3" fmla="*/ 4535055 h 6946914"/>
              <a:gd name="connsiteX4" fmla="*/ 2992582 w 6400800"/>
              <a:gd name="connsiteY4" fmla="*/ 6059055 h 6946914"/>
              <a:gd name="connsiteX5" fmla="*/ 3205018 w 6400800"/>
              <a:gd name="connsiteY5" fmla="*/ 6881091 h 6946914"/>
              <a:gd name="connsiteX6" fmla="*/ 4793673 w 6400800"/>
              <a:gd name="connsiteY6" fmla="*/ 6945745 h 6946914"/>
              <a:gd name="connsiteX7" fmla="*/ 6391564 w 6400800"/>
              <a:gd name="connsiteY7" fmla="*/ 6844145 h 6946914"/>
              <a:gd name="connsiteX8" fmla="*/ 6400800 w 6400800"/>
              <a:gd name="connsiteY8" fmla="*/ 0 h 6946914"/>
              <a:gd name="connsiteX9" fmla="*/ 0 w 6400800"/>
              <a:gd name="connsiteY9" fmla="*/ 0 h 6946914"/>
              <a:gd name="connsiteX0" fmla="*/ 0 w 6400800"/>
              <a:gd name="connsiteY0" fmla="*/ 0 h 6968866"/>
              <a:gd name="connsiteX1" fmla="*/ 1819564 w 6400800"/>
              <a:gd name="connsiteY1" fmla="*/ 3472873 h 6968866"/>
              <a:gd name="connsiteX2" fmla="*/ 1930400 w 6400800"/>
              <a:gd name="connsiteY2" fmla="*/ 4682836 h 6968866"/>
              <a:gd name="connsiteX3" fmla="*/ 2743200 w 6400800"/>
              <a:gd name="connsiteY3" fmla="*/ 4535055 h 6968866"/>
              <a:gd name="connsiteX4" fmla="*/ 2992582 w 6400800"/>
              <a:gd name="connsiteY4" fmla="*/ 6059055 h 6968866"/>
              <a:gd name="connsiteX5" fmla="*/ 3205018 w 6400800"/>
              <a:gd name="connsiteY5" fmla="*/ 6881091 h 6968866"/>
              <a:gd name="connsiteX6" fmla="*/ 4793673 w 6400800"/>
              <a:gd name="connsiteY6" fmla="*/ 6945745 h 6968866"/>
              <a:gd name="connsiteX7" fmla="*/ 6206836 w 6400800"/>
              <a:gd name="connsiteY7" fmla="*/ 6964217 h 6968866"/>
              <a:gd name="connsiteX8" fmla="*/ 6391564 w 6400800"/>
              <a:gd name="connsiteY8" fmla="*/ 6844145 h 6968866"/>
              <a:gd name="connsiteX9" fmla="*/ 6400800 w 6400800"/>
              <a:gd name="connsiteY9" fmla="*/ 0 h 6968866"/>
              <a:gd name="connsiteX10" fmla="*/ 0 w 6400800"/>
              <a:gd name="connsiteY10" fmla="*/ 0 h 6968866"/>
              <a:gd name="connsiteX0" fmla="*/ 0 w 6400800"/>
              <a:gd name="connsiteY0" fmla="*/ 0 h 6968866"/>
              <a:gd name="connsiteX1" fmla="*/ 1819564 w 6400800"/>
              <a:gd name="connsiteY1" fmla="*/ 3472873 h 6968866"/>
              <a:gd name="connsiteX2" fmla="*/ 1930400 w 6400800"/>
              <a:gd name="connsiteY2" fmla="*/ 4682836 h 6968866"/>
              <a:gd name="connsiteX3" fmla="*/ 2743200 w 6400800"/>
              <a:gd name="connsiteY3" fmla="*/ 4535055 h 6968866"/>
              <a:gd name="connsiteX4" fmla="*/ 3057237 w 6400800"/>
              <a:gd name="connsiteY4" fmla="*/ 6391564 h 6968866"/>
              <a:gd name="connsiteX5" fmla="*/ 3205018 w 6400800"/>
              <a:gd name="connsiteY5" fmla="*/ 6881091 h 6968866"/>
              <a:gd name="connsiteX6" fmla="*/ 4793673 w 6400800"/>
              <a:gd name="connsiteY6" fmla="*/ 6945745 h 6968866"/>
              <a:gd name="connsiteX7" fmla="*/ 6206836 w 6400800"/>
              <a:gd name="connsiteY7" fmla="*/ 6964217 h 6968866"/>
              <a:gd name="connsiteX8" fmla="*/ 6391564 w 6400800"/>
              <a:gd name="connsiteY8" fmla="*/ 6844145 h 6968866"/>
              <a:gd name="connsiteX9" fmla="*/ 6400800 w 6400800"/>
              <a:gd name="connsiteY9" fmla="*/ 0 h 6968866"/>
              <a:gd name="connsiteX10" fmla="*/ 0 w 6400800"/>
              <a:gd name="connsiteY10" fmla="*/ 0 h 6968866"/>
              <a:gd name="connsiteX0" fmla="*/ 0 w 6400800"/>
              <a:gd name="connsiteY0" fmla="*/ 0 h 6968866"/>
              <a:gd name="connsiteX1" fmla="*/ 1819564 w 6400800"/>
              <a:gd name="connsiteY1" fmla="*/ 3472873 h 6968866"/>
              <a:gd name="connsiteX2" fmla="*/ 1930400 w 6400800"/>
              <a:gd name="connsiteY2" fmla="*/ 4682836 h 6968866"/>
              <a:gd name="connsiteX3" fmla="*/ 2743200 w 6400800"/>
              <a:gd name="connsiteY3" fmla="*/ 4535055 h 6968866"/>
              <a:gd name="connsiteX4" fmla="*/ 3057237 w 6400800"/>
              <a:gd name="connsiteY4" fmla="*/ 6391564 h 6968866"/>
              <a:gd name="connsiteX5" fmla="*/ 3205018 w 6400800"/>
              <a:gd name="connsiteY5" fmla="*/ 6881091 h 6968866"/>
              <a:gd name="connsiteX6" fmla="*/ 4793673 w 6400800"/>
              <a:gd name="connsiteY6" fmla="*/ 6945745 h 6968866"/>
              <a:gd name="connsiteX7" fmla="*/ 6206836 w 6400800"/>
              <a:gd name="connsiteY7" fmla="*/ 6964217 h 6968866"/>
              <a:gd name="connsiteX8" fmla="*/ 6391564 w 6400800"/>
              <a:gd name="connsiteY8" fmla="*/ 6844145 h 6968866"/>
              <a:gd name="connsiteX9" fmla="*/ 6400800 w 6400800"/>
              <a:gd name="connsiteY9" fmla="*/ 0 h 6968866"/>
              <a:gd name="connsiteX10" fmla="*/ 0 w 6400800"/>
              <a:gd name="connsiteY10" fmla="*/ 0 h 6968866"/>
              <a:gd name="connsiteX0" fmla="*/ 0 w 6400800"/>
              <a:gd name="connsiteY0" fmla="*/ 0 h 6966549"/>
              <a:gd name="connsiteX1" fmla="*/ 1819564 w 6400800"/>
              <a:gd name="connsiteY1" fmla="*/ 3472873 h 6966549"/>
              <a:gd name="connsiteX2" fmla="*/ 1930400 w 6400800"/>
              <a:gd name="connsiteY2" fmla="*/ 4682836 h 6966549"/>
              <a:gd name="connsiteX3" fmla="*/ 2743200 w 6400800"/>
              <a:gd name="connsiteY3" fmla="*/ 4535055 h 6966549"/>
              <a:gd name="connsiteX4" fmla="*/ 3057237 w 6400800"/>
              <a:gd name="connsiteY4" fmla="*/ 6391564 h 6966549"/>
              <a:gd name="connsiteX5" fmla="*/ 3205018 w 6400800"/>
              <a:gd name="connsiteY5" fmla="*/ 6881091 h 6966549"/>
              <a:gd name="connsiteX6" fmla="*/ 4812146 w 6400800"/>
              <a:gd name="connsiteY6" fmla="*/ 6871855 h 6966549"/>
              <a:gd name="connsiteX7" fmla="*/ 6206836 w 6400800"/>
              <a:gd name="connsiteY7" fmla="*/ 6964217 h 6966549"/>
              <a:gd name="connsiteX8" fmla="*/ 6391564 w 6400800"/>
              <a:gd name="connsiteY8" fmla="*/ 6844145 h 6966549"/>
              <a:gd name="connsiteX9" fmla="*/ 6400800 w 6400800"/>
              <a:gd name="connsiteY9" fmla="*/ 0 h 6966549"/>
              <a:gd name="connsiteX10" fmla="*/ 0 w 6400800"/>
              <a:gd name="connsiteY10" fmla="*/ 0 h 6966549"/>
              <a:gd name="connsiteX0" fmla="*/ 0 w 6400800"/>
              <a:gd name="connsiteY0" fmla="*/ 0 h 6881091"/>
              <a:gd name="connsiteX1" fmla="*/ 1819564 w 6400800"/>
              <a:gd name="connsiteY1" fmla="*/ 3472873 h 6881091"/>
              <a:gd name="connsiteX2" fmla="*/ 1930400 w 6400800"/>
              <a:gd name="connsiteY2" fmla="*/ 4682836 h 6881091"/>
              <a:gd name="connsiteX3" fmla="*/ 2743200 w 6400800"/>
              <a:gd name="connsiteY3" fmla="*/ 4535055 h 6881091"/>
              <a:gd name="connsiteX4" fmla="*/ 3057237 w 6400800"/>
              <a:gd name="connsiteY4" fmla="*/ 6391564 h 6881091"/>
              <a:gd name="connsiteX5" fmla="*/ 3205018 w 6400800"/>
              <a:gd name="connsiteY5" fmla="*/ 6881091 h 6881091"/>
              <a:gd name="connsiteX6" fmla="*/ 4812146 w 6400800"/>
              <a:gd name="connsiteY6" fmla="*/ 6871855 h 6881091"/>
              <a:gd name="connsiteX7" fmla="*/ 5855854 w 6400800"/>
              <a:gd name="connsiteY7" fmla="*/ 6862617 h 6881091"/>
              <a:gd name="connsiteX8" fmla="*/ 6391564 w 6400800"/>
              <a:gd name="connsiteY8" fmla="*/ 6844145 h 6881091"/>
              <a:gd name="connsiteX9" fmla="*/ 6400800 w 6400800"/>
              <a:gd name="connsiteY9" fmla="*/ 0 h 6881091"/>
              <a:gd name="connsiteX10" fmla="*/ 0 w 6400800"/>
              <a:gd name="connsiteY10" fmla="*/ 0 h 6881091"/>
              <a:gd name="connsiteX0" fmla="*/ 0 w 6400800"/>
              <a:gd name="connsiteY0" fmla="*/ 0 h 6881091"/>
              <a:gd name="connsiteX1" fmla="*/ 1819564 w 6400800"/>
              <a:gd name="connsiteY1" fmla="*/ 3472873 h 6881091"/>
              <a:gd name="connsiteX2" fmla="*/ 1930400 w 6400800"/>
              <a:gd name="connsiteY2" fmla="*/ 4682836 h 6881091"/>
              <a:gd name="connsiteX3" fmla="*/ 2743200 w 6400800"/>
              <a:gd name="connsiteY3" fmla="*/ 4535055 h 6881091"/>
              <a:gd name="connsiteX4" fmla="*/ 3057237 w 6400800"/>
              <a:gd name="connsiteY4" fmla="*/ 6391564 h 6881091"/>
              <a:gd name="connsiteX5" fmla="*/ 3205018 w 6400800"/>
              <a:gd name="connsiteY5" fmla="*/ 6881091 h 6881091"/>
              <a:gd name="connsiteX6" fmla="*/ 4812146 w 6400800"/>
              <a:gd name="connsiteY6" fmla="*/ 6871855 h 6881091"/>
              <a:gd name="connsiteX7" fmla="*/ 5855854 w 6400800"/>
              <a:gd name="connsiteY7" fmla="*/ 6862617 h 6881091"/>
              <a:gd name="connsiteX8" fmla="*/ 6391564 w 6400800"/>
              <a:gd name="connsiteY8" fmla="*/ 6844145 h 6881091"/>
              <a:gd name="connsiteX9" fmla="*/ 6400800 w 6400800"/>
              <a:gd name="connsiteY9" fmla="*/ 0 h 6881091"/>
              <a:gd name="connsiteX10" fmla="*/ 0 w 6400800"/>
              <a:gd name="connsiteY10" fmla="*/ 0 h 688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00800" h="6881091">
                <a:moveTo>
                  <a:pt x="0" y="0"/>
                </a:moveTo>
                <a:lnTo>
                  <a:pt x="1819564" y="3472873"/>
                </a:lnTo>
                <a:lnTo>
                  <a:pt x="1930400" y="4682836"/>
                </a:lnTo>
                <a:lnTo>
                  <a:pt x="2743200" y="4535055"/>
                </a:lnTo>
                <a:cubicBezTo>
                  <a:pt x="2826327" y="4978400"/>
                  <a:pt x="2974110" y="5948219"/>
                  <a:pt x="3057237" y="6391564"/>
                </a:cubicBezTo>
                <a:cubicBezTo>
                  <a:pt x="3124969" y="6951904"/>
                  <a:pt x="3155758" y="6717915"/>
                  <a:pt x="3205018" y="6881091"/>
                </a:cubicBezTo>
                <a:cubicBezTo>
                  <a:pt x="3731491" y="6868776"/>
                  <a:pt x="4285673" y="6884170"/>
                  <a:pt x="4812146" y="6871855"/>
                </a:cubicBezTo>
                <a:cubicBezTo>
                  <a:pt x="5169285" y="6850303"/>
                  <a:pt x="5498715" y="6884169"/>
                  <a:pt x="5855854" y="6862617"/>
                </a:cubicBezTo>
                <a:cubicBezTo>
                  <a:pt x="6163733" y="6856460"/>
                  <a:pt x="6212994" y="6850302"/>
                  <a:pt x="6391564" y="6844145"/>
                </a:cubicBezTo>
                <a:cubicBezTo>
                  <a:pt x="6394643" y="4562763"/>
                  <a:pt x="6397721" y="2281382"/>
                  <a:pt x="64008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D2BA9B-373D-7ACA-113B-712F13CD5A0C}"/>
              </a:ext>
            </a:extLst>
          </p:cNvPr>
          <p:cNvCxnSpPr>
            <a:cxnSpLocks/>
            <a:stCxn id="10" idx="0"/>
            <a:endCxn id="9" idx="2"/>
          </p:cNvCxnSpPr>
          <p:nvPr/>
        </p:nvCxnSpPr>
        <p:spPr>
          <a:xfrm flipV="1">
            <a:off x="5036534" y="812276"/>
            <a:ext cx="300609" cy="2230829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FB32EE1-6D5D-6505-AADC-5DD41C9EB438}"/>
              </a:ext>
            </a:extLst>
          </p:cNvPr>
          <p:cNvCxnSpPr>
            <a:cxnSpLocks/>
          </p:cNvCxnSpPr>
          <p:nvPr/>
        </p:nvCxnSpPr>
        <p:spPr>
          <a:xfrm>
            <a:off x="6096000" y="934823"/>
            <a:ext cx="520047" cy="771428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6989384-68A7-23E9-0D70-A1CBE1021BF2}"/>
              </a:ext>
            </a:extLst>
          </p:cNvPr>
          <p:cNvCxnSpPr>
            <a:cxnSpLocks/>
          </p:cNvCxnSpPr>
          <p:nvPr/>
        </p:nvCxnSpPr>
        <p:spPr>
          <a:xfrm>
            <a:off x="7251361" y="2311740"/>
            <a:ext cx="723715" cy="640354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857C05C-44C9-CED5-C238-5987B1DCCD2A}"/>
              </a:ext>
            </a:extLst>
          </p:cNvPr>
          <p:cNvCxnSpPr>
            <a:cxnSpLocks/>
          </p:cNvCxnSpPr>
          <p:nvPr/>
        </p:nvCxnSpPr>
        <p:spPr>
          <a:xfrm>
            <a:off x="8788064" y="3129699"/>
            <a:ext cx="988414" cy="0"/>
          </a:xfrm>
          <a:prstGeom prst="straightConnector1">
            <a:avLst/>
          </a:prstGeom>
          <a:ln w="38100">
            <a:solidFill>
              <a:schemeClr val="bg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A592001-29A5-27B3-FD34-6468162D9FD8}"/>
              </a:ext>
            </a:extLst>
          </p:cNvPr>
          <p:cNvSpPr txBox="1"/>
          <p:nvPr/>
        </p:nvSpPr>
        <p:spPr>
          <a:xfrm>
            <a:off x="4089720" y="263834"/>
            <a:ext cx="881351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Sewer Outfall #8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11554C-482F-CF9B-2445-08C73C91EA50}"/>
              </a:ext>
            </a:extLst>
          </p:cNvPr>
          <p:cNvSpPr txBox="1"/>
          <p:nvPr/>
        </p:nvSpPr>
        <p:spPr>
          <a:xfrm>
            <a:off x="3417539" y="3043105"/>
            <a:ext cx="1076387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Observation Basin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6B7A57-A054-0F8F-8CA0-FE401DF08388}"/>
              </a:ext>
            </a:extLst>
          </p:cNvPr>
          <p:cNvSpPr txBox="1"/>
          <p:nvPr/>
        </p:nvSpPr>
        <p:spPr>
          <a:xfrm>
            <a:off x="2595509" y="5192482"/>
            <a:ext cx="867069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Ruptured Pipe Location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320FC5-CF19-08D6-564C-1C68DF66809C}"/>
              </a:ext>
            </a:extLst>
          </p:cNvPr>
          <p:cNvSpPr txBox="1"/>
          <p:nvPr/>
        </p:nvSpPr>
        <p:spPr>
          <a:xfrm>
            <a:off x="9891913" y="2869528"/>
            <a:ext cx="881351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Towards Delaware River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FC8425-FCB9-D12C-1F69-706AA58DD980}"/>
              </a:ext>
            </a:extLst>
          </p:cNvPr>
          <p:cNvSpPr txBox="1"/>
          <p:nvPr/>
        </p:nvSpPr>
        <p:spPr>
          <a:xfrm rot="17845845">
            <a:off x="3272765" y="4303856"/>
            <a:ext cx="2280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Underground Storm Sewer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492B511-8EF0-C944-3EEC-119A707AACFA}"/>
              </a:ext>
            </a:extLst>
          </p:cNvPr>
          <p:cNvSpPr txBox="1"/>
          <p:nvPr/>
        </p:nvSpPr>
        <p:spPr>
          <a:xfrm rot="16649560">
            <a:off x="4162081" y="1773801"/>
            <a:ext cx="2280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Underground Storm Sewer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2C34E3-8ECD-7147-0D61-978D053C34DE}"/>
              </a:ext>
            </a:extLst>
          </p:cNvPr>
          <p:cNvSpPr txBox="1"/>
          <p:nvPr/>
        </p:nvSpPr>
        <p:spPr>
          <a:xfrm>
            <a:off x="6314759" y="109946"/>
            <a:ext cx="60257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Mill Creek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D21F63D-E7A0-FBC0-C01C-10E4428C3D35}"/>
              </a:ext>
            </a:extLst>
          </p:cNvPr>
          <p:cNvCxnSpPr/>
          <p:nvPr/>
        </p:nvCxnSpPr>
        <p:spPr>
          <a:xfrm flipH="1">
            <a:off x="5957740" y="367645"/>
            <a:ext cx="329938" cy="2655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7E9EF0E-8FC8-D22F-8504-F08266DA999E}"/>
              </a:ext>
            </a:extLst>
          </p:cNvPr>
          <p:cNvSpPr txBox="1"/>
          <p:nvPr/>
        </p:nvSpPr>
        <p:spPr>
          <a:xfrm>
            <a:off x="2359821" y="1692863"/>
            <a:ext cx="154276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Trinseo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93CA05-C72C-78C5-9A58-C830989C5A45}"/>
              </a:ext>
            </a:extLst>
          </p:cNvPr>
          <p:cNvSpPr txBox="1"/>
          <p:nvPr/>
        </p:nvSpPr>
        <p:spPr>
          <a:xfrm>
            <a:off x="7392560" y="3627255"/>
            <a:ext cx="186388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Dow Chemical</a:t>
            </a:r>
          </a:p>
        </p:txBody>
      </p:sp>
    </p:spTree>
    <p:extLst>
      <p:ext uri="{BB962C8B-B14F-4D97-AF65-F5344CB8AC3E}">
        <p14:creationId xmlns:p14="http://schemas.microsoft.com/office/powerpoint/2010/main" val="3294112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A2618D54-5655-C21A-64A9-DEA68AEC21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8350" b="8283"/>
          <a:stretch/>
        </p:blipFill>
        <p:spPr>
          <a:xfrm>
            <a:off x="3740728" y="9052"/>
            <a:ext cx="4621172" cy="684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4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56CA3C-6AC6-376B-FBF2-29AFA473B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777" y="0"/>
            <a:ext cx="9146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81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643D03-960D-9027-1F00-C681BBE85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167" y="0"/>
            <a:ext cx="5141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323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473139-EA34-A8B5-EC8B-B6E32C7987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10" r="12510"/>
          <a:stretch/>
        </p:blipFill>
        <p:spPr>
          <a:xfrm rot="5400000">
            <a:off x="2667000" y="3"/>
            <a:ext cx="6857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63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A68A-49F2-B161-1702-C3985AF5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Saturday, March 25,</a:t>
            </a:r>
            <a:r>
              <a:rPr lang="en-US" baseline="30000"/>
              <a:t> </a:t>
            </a:r>
            <a:r>
              <a:rPr lang="en-US"/>
              <a:t>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FADBA-ED98-28A5-4943-7F3494FCD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/>
              <a:t>12:28 a.m. </a:t>
            </a:r>
          </a:p>
          <a:p>
            <a:pPr marL="0">
              <a:lnSpc>
                <a:spcPct val="100000"/>
              </a:lnSpc>
            </a:pPr>
            <a:r>
              <a:rPr lang="en-US" sz="2000"/>
              <a:t>Delaware River Early Earning System Water Quality Event released notifying all participating water intakes of spill.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>
                <a:effectLst/>
                <a:ea typeface="Calibri" panose="020F0502020204030204" pitchFamily="34" charset="0"/>
              </a:rPr>
              <a:t>2:00 a.m.</a:t>
            </a:r>
            <a:r>
              <a:rPr lang="en-US" sz="2000" b="1">
                <a:ea typeface="Calibri" panose="020F0502020204030204" pitchFamily="34" charset="0"/>
              </a:rPr>
              <a:t>-11:00 a.m.</a:t>
            </a:r>
            <a:endParaRPr lang="en-US" sz="2000" b="1">
              <a:effectLst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>
                <a:ea typeface="Calibri" panose="020F0502020204030204" pitchFamily="34" charset="0"/>
              </a:rPr>
              <a:t>Plug inserted at outfall to secure release, storm outfall #8’s concrete is compromised allowing product to leach out through cracks. </a:t>
            </a:r>
          </a:p>
          <a:p>
            <a:pPr>
              <a:lnSpc>
                <a:spcPct val="100000"/>
              </a:lnSpc>
            </a:pPr>
            <a:r>
              <a:rPr lang="en-US" sz="2000">
                <a:effectLst/>
                <a:ea typeface="Calibri" panose="020F0502020204030204" pitchFamily="34" charset="0"/>
              </a:rPr>
              <a:t>CG preliminary investigation </a:t>
            </a:r>
            <a:r>
              <a:rPr lang="en-US" sz="2000">
                <a:ea typeface="Calibri" panose="020F0502020204030204" pitchFamily="34" charset="0"/>
              </a:rPr>
              <a:t>determines release is a water-soluble product. EPA/CG determine hazardous substances are included in product.  </a:t>
            </a:r>
          </a:p>
          <a:p>
            <a:pPr>
              <a:lnSpc>
                <a:spcPct val="100000"/>
              </a:lnSpc>
            </a:pPr>
            <a:r>
              <a:rPr lang="en-US" sz="2000">
                <a:ea typeface="Calibri" panose="020F0502020204030204" pitchFamily="34" charset="0"/>
              </a:rPr>
              <a:t>Efforts begin from Trinseo and Dow Chemical to hire response companies.</a:t>
            </a:r>
          </a:p>
          <a:p>
            <a:pPr>
              <a:lnSpc>
                <a:spcPct val="100000"/>
              </a:lnSpc>
            </a:pPr>
            <a:r>
              <a:rPr lang="en-US" sz="2000">
                <a:ea typeface="Calibri" panose="020F0502020204030204" pitchFamily="34" charset="0"/>
              </a:rPr>
              <a:t>Product observed moving north and south with tide, CG Boat crews observe visible product as far south as Neshaminy Creek. Visible product remained constrained to PA side of Delaware River.  </a:t>
            </a:r>
            <a:endParaRPr lang="en-US" sz="2000">
              <a:effectLst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114673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BAA8-76A7-3072-87DD-7807E2A5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Emulsion 30D-60IE Ingredients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07ACE-B899-2E96-71CA-2DBA1ABBE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Water: 47-50%</a:t>
            </a:r>
          </a:p>
          <a:p>
            <a:pPr lvl="1"/>
            <a:r>
              <a:rPr lang="en-US"/>
              <a:t>3,800-4,050 gallons</a:t>
            </a:r>
          </a:p>
          <a:p>
            <a:r>
              <a:rPr lang="en-US"/>
              <a:t>Acrylic Polymer: 50-53%</a:t>
            </a:r>
          </a:p>
          <a:p>
            <a:pPr lvl="1"/>
            <a:r>
              <a:rPr lang="en-US"/>
              <a:t>4,050-4,300 gallons</a:t>
            </a:r>
          </a:p>
          <a:p>
            <a:r>
              <a:rPr lang="en-US"/>
              <a:t>Individual Residual Monomer: 0.1%</a:t>
            </a:r>
          </a:p>
          <a:p>
            <a:pPr lvl="1"/>
            <a:r>
              <a:rPr lang="en-US"/>
              <a:t>8 gallons containing…</a:t>
            </a:r>
          </a:p>
          <a:p>
            <a:pPr lvl="2"/>
            <a:r>
              <a:rPr lang="en-US"/>
              <a:t>Butyl Acrylate: .04 gallons</a:t>
            </a:r>
          </a:p>
          <a:p>
            <a:pPr lvl="2"/>
            <a:r>
              <a:rPr lang="en-US"/>
              <a:t>Ethyl Acrylate: 0.21 gallons</a:t>
            </a:r>
          </a:p>
          <a:p>
            <a:pPr lvl="2"/>
            <a:r>
              <a:rPr lang="en-US"/>
              <a:t>Methyl Methacrylate: 3.49 gallons</a:t>
            </a:r>
          </a:p>
          <a:p>
            <a:pPr lvl="2"/>
            <a:r>
              <a:rPr lang="en-US"/>
              <a:t>Styrene: .03 gallons</a:t>
            </a:r>
          </a:p>
        </p:txBody>
      </p:sp>
    </p:spTree>
    <p:extLst>
      <p:ext uri="{BB962C8B-B14F-4D97-AF65-F5344CB8AC3E}">
        <p14:creationId xmlns:p14="http://schemas.microsoft.com/office/powerpoint/2010/main" val="837942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9EE37-7186-8522-48D6-C44253450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38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ody of water&#10;&#10;Description automatically generated with low confidence">
            <a:extLst>
              <a:ext uri="{FF2B5EF4-FFF2-40B4-BE49-F238E27FC236}">
                <a16:creationId xmlns:a16="http://schemas.microsoft.com/office/drawing/2014/main" id="{ECA28E57-000D-D99F-5C43-DB38B2AEB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75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A68A-49F2-B161-1702-C3985AF5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Saturday, March 25,</a:t>
            </a:r>
            <a:r>
              <a:rPr lang="en-US" baseline="30000"/>
              <a:t> </a:t>
            </a:r>
            <a:r>
              <a:rPr lang="en-US"/>
              <a:t>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FADBA-ED98-28A5-4943-7F3494FCD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/>
              <a:t>11:53 a.m.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/>
              <a:t>Coast Guard issues Admin Order requiring Trinseo immediately deploy equipment to contain and recover product form the waterway and facility.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/>
              <a:t>1:00 p.m.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/>
              <a:t>Coast Guard issues Notice of Federal Assumption, opens CERCLA, federalizes response and issues ATP to ACV Enviro for $100k.  Unified Command established between USCG, </a:t>
            </a:r>
            <a:r>
              <a:rPr lang="en-US" sz="2000" err="1"/>
              <a:t>PADEP</a:t>
            </a:r>
            <a:r>
              <a:rPr lang="en-US" sz="2000"/>
              <a:t>, Trinseo and Dow Chemical.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/>
              <a:t>CG issues first press release.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/>
              <a:t>~9:00 p.m.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/>
              <a:t>Release secured at observation basin.</a:t>
            </a:r>
          </a:p>
        </p:txBody>
      </p:sp>
    </p:spTree>
    <p:extLst>
      <p:ext uri="{BB962C8B-B14F-4D97-AF65-F5344CB8AC3E}">
        <p14:creationId xmlns:p14="http://schemas.microsoft.com/office/powerpoint/2010/main" val="3580541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042C-571C-DFE1-0326-48A693DD3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Sunday, March 26, 2023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358FC3-B97E-DAD0-1593-7C5E1E0C8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Clean up efforts continued at observation basin and Sewer #8 outfall. </a:t>
            </a:r>
          </a:p>
          <a:p>
            <a:r>
              <a:rPr lang="en-US" sz="2000"/>
              <a:t>Philadelphia Water Department begins public notification of water quality concerns.</a:t>
            </a:r>
          </a:p>
          <a:p>
            <a:r>
              <a:rPr lang="en-US" sz="2000"/>
              <a:t>ACV Enviro demobilized and 24/7 operations secured.</a:t>
            </a:r>
          </a:p>
          <a:p>
            <a:r>
              <a:rPr lang="en-US" sz="2000"/>
              <a:t>USCG and EPA begin testing Delaware River.  </a:t>
            </a:r>
          </a:p>
        </p:txBody>
      </p:sp>
    </p:spTree>
    <p:extLst>
      <p:ext uri="{BB962C8B-B14F-4D97-AF65-F5344CB8AC3E}">
        <p14:creationId xmlns:p14="http://schemas.microsoft.com/office/powerpoint/2010/main" val="3331623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1F57EC-E044-1C9F-7B4A-B73B56736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87" y="0"/>
            <a:ext cx="499262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D8B90C3-25AA-288E-1EC3-477DD31CBC5C}"/>
              </a:ext>
            </a:extLst>
          </p:cNvPr>
          <p:cNvSpPr/>
          <p:nvPr/>
        </p:nvSpPr>
        <p:spPr>
          <a:xfrm>
            <a:off x="5689600" y="3158836"/>
            <a:ext cx="341745" cy="2701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73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E0B503-18DD-104F-D616-56CCAC1E9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84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AFC5-20C4-FFE1-D843-EB46C82D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Monday, March 27 - Wednesday, March 29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B9607-5E42-2F3C-E720-F69905D62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/>
              <a:t>Concrete at Sewer outfall #8 repaired; outfall remained plugged. </a:t>
            </a:r>
          </a:p>
          <a:p>
            <a:r>
              <a:rPr lang="en-US"/>
              <a:t>Observation Basin and Sewer system cleaned. Basin able to hold 25,000 gallons of storm water before discharging to Sewer outfall #8.</a:t>
            </a:r>
          </a:p>
          <a:p>
            <a:r>
              <a:rPr lang="en-US"/>
              <a:t>Pumps installed at Observation Basin to route water away from Sewer Outfall #8. </a:t>
            </a:r>
            <a:endParaRPr lang="en-US" sz="2800"/>
          </a:p>
          <a:p>
            <a:r>
              <a:rPr lang="en-US"/>
              <a:t>Completed 26 CG/EPA tests of Delaware River, All tests resulted in No Detect of hazardous substance. </a:t>
            </a:r>
          </a:p>
          <a:p>
            <a:r>
              <a:rPr lang="en-US"/>
              <a:t>28March: Philadelphia declares water is safe and will not be impacted by spill.</a:t>
            </a:r>
          </a:p>
          <a:p>
            <a:r>
              <a:rPr lang="en-US" sz="2800"/>
              <a:t>Discoloration of water continues at waters edge near outfall. Discoloration is contained by boom and continuously removed. </a:t>
            </a:r>
            <a:endParaRPr lang="en-US"/>
          </a:p>
          <a:p>
            <a:r>
              <a:rPr lang="en-US"/>
              <a:t>Trinseo facility clean of any discolored water.  </a:t>
            </a:r>
          </a:p>
        </p:txBody>
      </p:sp>
    </p:spTree>
    <p:extLst>
      <p:ext uri="{BB962C8B-B14F-4D97-AF65-F5344CB8AC3E}">
        <p14:creationId xmlns:p14="http://schemas.microsoft.com/office/powerpoint/2010/main" val="193344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CF163C-F636-909C-80FC-75F55389F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75" t="3900" r="8849" b="11729"/>
          <a:stretch/>
        </p:blipFill>
        <p:spPr>
          <a:xfrm>
            <a:off x="1078594" y="436700"/>
            <a:ext cx="10034813" cy="59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93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135CA985-8D30-F0F0-4C64-CE826E11E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10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AFC5-20C4-FFE1-D843-EB46C82D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March 27, 2023 - April 20,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B9607-5E42-2F3C-E720-F69905D62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Discoloration of water continued at waters edge through April 11th. Discoloration is contained by boom and continuously removed. </a:t>
            </a:r>
          </a:p>
          <a:p>
            <a:r>
              <a:rPr lang="en-US"/>
              <a:t>Secured Unified Command on April 20</a:t>
            </a:r>
            <a:r>
              <a:rPr lang="en-US" baseline="30000"/>
              <a:t>th</a:t>
            </a:r>
            <a:r>
              <a:rPr lang="en-US"/>
              <a:t>.</a:t>
            </a:r>
          </a:p>
          <a:p>
            <a:r>
              <a:rPr lang="en-US"/>
              <a:t>Summary of Response Actions </a:t>
            </a:r>
          </a:p>
          <a:p>
            <a:pPr lvl="1"/>
            <a:r>
              <a:rPr lang="en-US"/>
              <a:t>&gt;200k gallons of contaminated water recovered </a:t>
            </a:r>
          </a:p>
          <a:p>
            <a:pPr lvl="1"/>
            <a:r>
              <a:rPr lang="en-US"/>
              <a:t>800 ft of boom deployed </a:t>
            </a:r>
          </a:p>
          <a:p>
            <a:pPr lvl="1"/>
            <a:r>
              <a:rPr lang="en-US"/>
              <a:t>8 vac trucks and 3 frac tanks utilized</a:t>
            </a:r>
          </a:p>
          <a:p>
            <a:pPr lvl="1"/>
            <a:r>
              <a:rPr lang="en-US"/>
              <a:t>26 tests of River not including hundreds of test taken individually by Water depts.  </a:t>
            </a:r>
          </a:p>
          <a:p>
            <a:endParaRPr lang="en-US"/>
          </a:p>
          <a:p>
            <a:endParaRPr lang="en-US" sz="2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37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26AC-2C6D-8248-97B6-2DDF89AA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Coast Guard Enforcement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D7D5C-C774-B173-8E86-F5E0209C3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No enforcement actions by the USCG will be taken against Trinseo for the Mill Creek Chemical Release: Elements not met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Hazardous substances released; </a:t>
            </a:r>
            <a:r>
              <a:rPr lang="en-US">
                <a:solidFill>
                  <a:srgbClr val="00B050"/>
                </a:solidFill>
              </a:rPr>
              <a:t>Ethyl Acrylate, Methyl Methacrylate, and Styrene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From a known source; </a:t>
            </a:r>
            <a:r>
              <a:rPr lang="en-US">
                <a:solidFill>
                  <a:srgbClr val="00B050"/>
                </a:solidFill>
              </a:rPr>
              <a:t>Trinseo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Into or upon a navigable water of the United States; </a:t>
            </a:r>
            <a:r>
              <a:rPr lang="en-US">
                <a:solidFill>
                  <a:srgbClr val="00B050"/>
                </a:solidFill>
              </a:rPr>
              <a:t>Mill Creek, Otter Creek, and Delaware River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The Responsible can be identified; </a:t>
            </a:r>
            <a:r>
              <a:rPr lang="en-US">
                <a:solidFill>
                  <a:srgbClr val="00B050"/>
                </a:solidFill>
              </a:rPr>
              <a:t>Trinseo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Meeting the Reportable Quantity (</a:t>
            </a:r>
            <a:r>
              <a:rPr lang="en-US" err="1"/>
              <a:t>RQ</a:t>
            </a:r>
            <a:r>
              <a:rPr lang="en-US"/>
              <a:t>) requirements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Ethyl Acrylate: 1.62 </a:t>
            </a:r>
            <a:r>
              <a:rPr lang="en-US" err="1">
                <a:solidFill>
                  <a:srgbClr val="FF0000"/>
                </a:solidFill>
              </a:rPr>
              <a:t>lbs</a:t>
            </a:r>
            <a:r>
              <a:rPr lang="en-US">
                <a:solidFill>
                  <a:srgbClr val="FF0000"/>
                </a:solidFill>
              </a:rPr>
              <a:t> released; </a:t>
            </a:r>
            <a:r>
              <a:rPr lang="en-US" err="1">
                <a:solidFill>
                  <a:srgbClr val="FF0000"/>
                </a:solidFill>
              </a:rPr>
              <a:t>RQ</a:t>
            </a:r>
            <a:r>
              <a:rPr lang="en-US">
                <a:solidFill>
                  <a:srgbClr val="FF0000"/>
                </a:solidFill>
              </a:rPr>
              <a:t>=1,000 </a:t>
            </a:r>
            <a:r>
              <a:rPr lang="en-US" err="1">
                <a:solidFill>
                  <a:srgbClr val="FF0000"/>
                </a:solidFill>
              </a:rPr>
              <a:t>lbs</a:t>
            </a:r>
            <a:r>
              <a:rPr lang="en-US">
                <a:solidFill>
                  <a:srgbClr val="FF0000"/>
                </a:solidFill>
              </a:rPr>
              <a:t> (from 40CFR302)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Methyl Methacrylate: 27 </a:t>
            </a:r>
            <a:r>
              <a:rPr lang="en-US" err="1">
                <a:solidFill>
                  <a:srgbClr val="FF0000"/>
                </a:solidFill>
              </a:rPr>
              <a:t>lbs</a:t>
            </a:r>
            <a:r>
              <a:rPr lang="en-US">
                <a:solidFill>
                  <a:srgbClr val="FF0000"/>
                </a:solidFill>
              </a:rPr>
              <a:t> released; </a:t>
            </a:r>
            <a:r>
              <a:rPr lang="en-US" err="1">
                <a:solidFill>
                  <a:srgbClr val="FF0000"/>
                </a:solidFill>
              </a:rPr>
              <a:t>RQ</a:t>
            </a:r>
            <a:r>
              <a:rPr lang="en-US">
                <a:solidFill>
                  <a:srgbClr val="FF0000"/>
                </a:solidFill>
              </a:rPr>
              <a:t>= 1,000 </a:t>
            </a:r>
            <a:r>
              <a:rPr lang="en-US" err="1">
                <a:solidFill>
                  <a:srgbClr val="FF0000"/>
                </a:solidFill>
              </a:rPr>
              <a:t>lbs</a:t>
            </a:r>
            <a:r>
              <a:rPr lang="en-US">
                <a:solidFill>
                  <a:srgbClr val="FF0000"/>
                </a:solidFill>
              </a:rPr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Styrene: 0.26 </a:t>
            </a:r>
            <a:r>
              <a:rPr lang="en-US" err="1">
                <a:solidFill>
                  <a:srgbClr val="FF0000"/>
                </a:solidFill>
              </a:rPr>
              <a:t>lbs</a:t>
            </a:r>
            <a:r>
              <a:rPr lang="en-US">
                <a:solidFill>
                  <a:srgbClr val="FF0000"/>
                </a:solidFill>
              </a:rPr>
              <a:t> released; </a:t>
            </a:r>
            <a:r>
              <a:rPr lang="en-US" err="1">
                <a:solidFill>
                  <a:srgbClr val="FF0000"/>
                </a:solidFill>
              </a:rPr>
              <a:t>RQ</a:t>
            </a:r>
            <a:r>
              <a:rPr lang="en-US">
                <a:solidFill>
                  <a:srgbClr val="FF0000"/>
                </a:solidFill>
              </a:rPr>
              <a:t>=1,000 </a:t>
            </a:r>
            <a:r>
              <a:rPr lang="en-US" err="1">
                <a:solidFill>
                  <a:srgbClr val="FF0000"/>
                </a:solidFill>
              </a:rPr>
              <a:t>lbs</a:t>
            </a:r>
            <a:endParaRPr lang="en-US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a baseball hat&#10;&#10;Description automatically generated with low confidence">
            <a:extLst>
              <a:ext uri="{FF2B5EF4-FFF2-40B4-BE49-F238E27FC236}">
                <a16:creationId xmlns:a16="http://schemas.microsoft.com/office/drawing/2014/main" id="{263AB24A-9A6A-28BD-BF9E-1B52C809D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F5BC74-DAAC-2999-23AA-CAA086C36A20}"/>
              </a:ext>
            </a:extLst>
          </p:cNvPr>
          <p:cNvSpPr/>
          <p:nvPr/>
        </p:nvSpPr>
        <p:spPr>
          <a:xfrm>
            <a:off x="3754108" y="261841"/>
            <a:ext cx="468378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22115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090DE81521CE4B88B5512E39F56EF8" ma:contentTypeVersion="13" ma:contentTypeDescription="Create a new document." ma:contentTypeScope="" ma:versionID="6f360c2e8d2fbe51a11a1f8cf21ef7e2">
  <xsd:schema xmlns:xsd="http://www.w3.org/2001/XMLSchema" xmlns:xs="http://www.w3.org/2001/XMLSchema" xmlns:p="http://schemas.microsoft.com/office/2006/metadata/properties" xmlns:ns2="2c4805a9-dc74-4644-b96f-167f72ca096e" xmlns:ns3="212bfd8b-67e8-494c-be0e-1cffc0be9cd4" targetNamespace="http://schemas.microsoft.com/office/2006/metadata/properties" ma:root="true" ma:fieldsID="aad11d213fe17857a6150c8017f6495c" ns2:_="" ns3:_="">
    <xsd:import namespace="2c4805a9-dc74-4644-b96f-167f72ca096e"/>
    <xsd:import namespace="212bfd8b-67e8-494c-be0e-1cffc0be9c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4805a9-dc74-4644-b96f-167f72ca09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0711c0e-4245-4ab7-b236-62d0b6835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2bfd8b-67e8-494c-be0e-1cffc0be9cd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d3cb348-b3c8-40a3-8578-09404892bba9}" ma:internalName="TaxCatchAll" ma:showField="CatchAllData" ma:web="212bfd8b-67e8-494c-be0e-1cffc0be9c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4805a9-dc74-4644-b96f-167f72ca096e">
      <Terms xmlns="http://schemas.microsoft.com/office/infopath/2007/PartnerControls"/>
    </lcf76f155ced4ddcb4097134ff3c332f>
    <TaxCatchAll xmlns="212bfd8b-67e8-494c-be0e-1cffc0be9cd4" xsi:nil="true"/>
  </documentManagement>
</p:properties>
</file>

<file path=customXml/itemProps1.xml><?xml version="1.0" encoding="utf-8"?>
<ds:datastoreItem xmlns:ds="http://schemas.openxmlformats.org/officeDocument/2006/customXml" ds:itemID="{EE11818F-9591-4064-8F97-022D9C8DDA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C87777-AE2B-477A-B8E8-CFD760DC809E}">
  <ds:schemaRefs>
    <ds:schemaRef ds:uri="212bfd8b-67e8-494c-be0e-1cffc0be9cd4"/>
    <ds:schemaRef ds:uri="2c4805a9-dc74-4644-b96f-167f72ca09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3D6DBF-D6E8-4900-B5C1-4973D8266C40}">
  <ds:schemaRefs>
    <ds:schemaRef ds:uri="212bfd8b-67e8-494c-be0e-1cffc0be9cd4"/>
    <ds:schemaRef ds:uri="2c4805a9-dc74-4644-b96f-167f72ca096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918</Words>
  <Application>Microsoft Office PowerPoint</Application>
  <PresentationFormat>Widescreen</PresentationFormat>
  <Paragraphs>108</Paragraphs>
  <Slides>25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Friday, March 24,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Saturday, March 25, 2023</vt:lpstr>
      <vt:lpstr>Emulsion 30D-60IE Ingredients </vt:lpstr>
      <vt:lpstr>PowerPoint Presentation</vt:lpstr>
      <vt:lpstr>PowerPoint Presentation</vt:lpstr>
      <vt:lpstr>Saturday, March 25, 2023</vt:lpstr>
      <vt:lpstr>Sunday, March 26, 2023</vt:lpstr>
      <vt:lpstr>PowerPoint Presentation</vt:lpstr>
      <vt:lpstr>PowerPoint Presentation</vt:lpstr>
      <vt:lpstr>Monday, March 27 - Wednesday, March 29</vt:lpstr>
      <vt:lpstr>PowerPoint Presentation</vt:lpstr>
      <vt:lpstr>PowerPoint Presentation</vt:lpstr>
      <vt:lpstr>March 27, 2023 - April 20, 2023</vt:lpstr>
      <vt:lpstr>Coast Guard Enforcement </vt:lpstr>
      <vt:lpstr>PowerPoint Presentation</vt:lpstr>
    </vt:vector>
  </TitlesOfParts>
  <Company>United States Coast 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Joshua K CWO-3 USCG SEC DEL BAY (USA)</dc:creator>
  <cp:lastModifiedBy>R3 RRC</cp:lastModifiedBy>
  <cp:revision>2</cp:revision>
  <dcterms:created xsi:type="dcterms:W3CDTF">2023-04-07T16:34:29Z</dcterms:created>
  <dcterms:modified xsi:type="dcterms:W3CDTF">2023-05-03T16:03:05Z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0x01010064090DE81521CE4B88B5512E39F56EF8</vt:lpwstr>
  </property>
  <property fmtid="{D5CDD505-2E9C-101B-9397-08002B2CF9AE}" pid="3" name="MediaServiceImageTags">
    <vt:lpwstr/>
  </property>
</Properties>
</file>