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8" r:id="rId6"/>
    <p:sldMasterId id="2147483682" r:id="rId7"/>
    <p:sldMasterId id="2147483684" r:id="rId8"/>
    <p:sldMasterId id="2147483668" r:id="rId9"/>
    <p:sldMasterId id="2147483696" r:id="rId10"/>
    <p:sldMasterId id="2147483726" r:id="rId11"/>
  </p:sldMasterIdLst>
  <p:notesMasterIdLst>
    <p:notesMasterId r:id="rId26"/>
  </p:notesMasterIdLst>
  <p:sldIdLst>
    <p:sldId id="307" r:id="rId12"/>
    <p:sldId id="394" r:id="rId13"/>
    <p:sldId id="389" r:id="rId14"/>
    <p:sldId id="403" r:id="rId15"/>
    <p:sldId id="387" r:id="rId16"/>
    <p:sldId id="397" r:id="rId17"/>
    <p:sldId id="402" r:id="rId18"/>
    <p:sldId id="405" r:id="rId19"/>
    <p:sldId id="401" r:id="rId20"/>
    <p:sldId id="407" r:id="rId21"/>
    <p:sldId id="259" r:id="rId22"/>
    <p:sldId id="258" r:id="rId23"/>
    <p:sldId id="404" r:id="rId24"/>
    <p:sldId id="39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raphic Slides" id="{EEC44ED7-A162-49B5-B0A3-F0E0AD62A9EC}">
          <p14:sldIdLst>
            <p14:sldId id="307"/>
            <p14:sldId id="394"/>
            <p14:sldId id="389"/>
            <p14:sldId id="403"/>
            <p14:sldId id="387"/>
            <p14:sldId id="397"/>
            <p14:sldId id="402"/>
            <p14:sldId id="405"/>
            <p14:sldId id="401"/>
            <p14:sldId id="407"/>
            <p14:sldId id="259"/>
            <p14:sldId id="258"/>
            <p14:sldId id="404"/>
            <p14:sldId id="399"/>
          </p14:sldIdLst>
        </p14:section>
        <p14:section name="Example Slides" id="{440ADC85-7D32-4A1D-8933-D180E550028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gner, Amanda" initials="WA" lastIdx="1" clrIdx="0">
    <p:extLst>
      <p:ext uri="{19B8F6BF-5375-455C-9EA6-DF929625EA0E}">
        <p15:presenceInfo xmlns:p15="http://schemas.microsoft.com/office/powerpoint/2012/main" userId="S::Amanda.Wagner@WestonSolutions.com::138c4eaf-88cd-4d89-892e-58f8ddb53b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24804E"/>
    <a:srgbClr val="9DC3E6"/>
    <a:srgbClr val="7F9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220" autoAdjust="0"/>
  </p:normalViewPr>
  <p:slideViewPr>
    <p:cSldViewPr snapToGrid="0">
      <p:cViewPr varScale="1">
        <p:scale>
          <a:sx n="68" d="100"/>
          <a:sy n="68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112BC-4C66-454D-A20F-87770E2A034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B088-F0A5-4D38-ACFD-C3D6FF302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9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B843C-A6A5-493C-B344-EE1A6FC20E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93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188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809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425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029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B843C-A6A5-493C-B344-EE1A6FC20E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70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 EPA 40 Hour Hazwoper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2018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Ecology and Environment, Inc./EPA Region 7 START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5D863-8B88-45E0-8D15-C00B575C738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75" y="1200150"/>
            <a:ext cx="5759450" cy="3240088"/>
          </a:xfrm>
          <a:ln/>
        </p:spPr>
      </p:sp>
      <p:sp>
        <p:nvSpPr>
          <p:cNvPr id="256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9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of the biggest hurdles were managing confidential information and medical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54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329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*Notes for Positive Protocol COVID-19 Test Flow Chart: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An individual is considered positive for COVID-19 if they have a single positive COVID-19 test.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an individual receives positive test, they are removed from the response, should seek medical attention as needed, and should work with their supervisors/management to follow their company’s guidance and CDC guidance for handling COVID-19.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an individual receives a positive test result once they return home, then the Medical Unit will implement contact tracing in the field and send additional individuals/pods for testing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CB088-F0A5-4D38-ACFD-C3D6FF3028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81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-Response ran from September 28-December 12, about 3 months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31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963D-2129-4952-8E95-9282B97D9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199"/>
            <a:ext cx="9144000" cy="1909763"/>
          </a:xfrm>
        </p:spPr>
        <p:txBody>
          <a:bodyPr anchor="b"/>
          <a:lstStyle>
            <a:lvl1pPr algn="ctr">
              <a:defRPr sz="6000" b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99593-D3D3-4538-A190-F02C0FD43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1222"/>
            <a:ext cx="9144000" cy="171657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616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F19E-4D69-4A4D-8638-BACA899A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321"/>
            <a:ext cx="10515600" cy="851116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AB53D-977D-4E33-8D99-45A58AD3A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750"/>
            <a:ext cx="10515600" cy="4410939"/>
          </a:xfrm>
        </p:spPr>
        <p:txBody>
          <a:bodyPr/>
          <a:lstStyle>
            <a:lvl1pPr>
              <a:defRPr sz="36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924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5A82-398D-413F-8CF8-D09FD3FA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D066C-6F89-431D-B62A-A26E7B882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12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1CAE-75B9-49EE-A374-908473B6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218750"/>
            <a:ext cx="10515600" cy="8012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0046-7231-4354-A400-1DEDBE942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264" y="2161309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AB676-2078-4C13-B9D1-4D7C21CB7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5878" y="2169622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3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15D34-3435-4615-AD40-E038652C7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71847"/>
            <a:ext cx="5157787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2FF8B-7650-4DD1-A35A-09118DD3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493818"/>
            <a:ext cx="5157787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0BC6E9-EC8E-4AC4-B33F-04D9ADD1F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1847"/>
            <a:ext cx="5183188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ABD5B-22DD-4720-B6FE-150263D2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93818"/>
            <a:ext cx="5183188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86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2FCF-E813-43F2-9047-F77911AC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0313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03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4B5E-2BCC-46AA-BBCA-7AA16FD4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5098"/>
            <a:ext cx="3932237" cy="1384076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DAA9-85BE-42F9-8BBB-18EB80835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05098"/>
            <a:ext cx="6172200" cy="52126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AD2C-27EA-430F-B650-8A1EE2B56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579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60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4006-78DA-4CF7-868F-6FE9E30BF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46662"/>
            <a:ext cx="3932237" cy="119288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AC3DC-74F4-4014-B6A7-E014EFD7D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6663"/>
            <a:ext cx="6172200" cy="49965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569F0-0D5A-4A2F-9F37-8E7E6C2F1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616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29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0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F3258-BEB1-410C-81AC-446D9E51B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916"/>
            <a:ext cx="10515600" cy="4664047"/>
          </a:xfrm>
        </p:spPr>
        <p:txBody>
          <a:bodyPr>
            <a:normAutofit/>
          </a:bodyPr>
          <a:lstStyle>
            <a:lvl1pPr marL="457200" indent="-4572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1pPr>
            <a:lvl2pPr marL="6858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2pPr>
            <a:lvl3pPr marL="11430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3pPr>
            <a:lvl4pPr marL="16002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4pPr>
            <a:lvl5pPr marL="20574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1F9D5-5A9D-489B-8E80-8AC6E82A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78DD82B9-B8EE-4375-B6FF-88FA6ABB15D9}" type="datetime1">
              <a:rPr lang="en-US" smtClean="0"/>
              <a:pPr/>
              <a:t>1/13/2021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57232-99FC-4F6F-8F42-D5AACD55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FD4BB-F4C1-4A4D-9401-33E0948D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4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EBB1-C6D2-46E7-A2CF-4458BFE9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533" y="1268999"/>
            <a:ext cx="4826933" cy="15398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D9C1F17-940E-412E-8CBF-152C1DF5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533" y="3006801"/>
            <a:ext cx="4826933" cy="260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5105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6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14" y="1338349"/>
            <a:ext cx="11486147" cy="50136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053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DC89-1FC6-434B-8C04-0E6D5A74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BC61-BD81-42DC-89F8-425DC7A2D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5087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B65-0C47-4C91-B9AC-FC3EF86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35D-82EA-45FF-BBFA-35F3EB887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CE490-5604-430E-B3CF-126409393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4217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CBA96-5E48-46AD-887A-BFCB79799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2BB41-13A5-442F-8E24-B650ADE8C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03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3595A-C34F-43DE-A826-990BDE3F3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AA2CF-CE27-42FA-8552-445A71C1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035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CBAE6C-2FB4-46BA-B61C-47823A34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33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AE7A-8D38-43CE-BD2C-5EDB3980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153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34DE-A093-4BD0-9D14-FF591D17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533698"/>
            <a:ext cx="3932237" cy="1055514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F254-ECDE-4C47-9013-B4594754D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3369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8D57-771D-4AAF-8AA5-E584CA4E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921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0932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3ED5-DF60-4912-8027-45DDE76A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386436"/>
            <a:ext cx="3932237" cy="1066396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6E0FC-D0B9-4EB3-9238-8EE0D0A96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386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4172E-AC63-4F13-9B3C-4ED346705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48676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87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8" y="2149164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779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98" y="154110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9098" y="2713781"/>
            <a:ext cx="3471753" cy="3670395"/>
          </a:xfrm>
        </p:spPr>
        <p:txBody>
          <a:bodyPr/>
          <a:lstStyle>
            <a:lvl1pPr marL="17145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FE23D1-0235-4A7D-B43B-FAEED4788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3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Picture Placeholder 26">
            <a:extLst>
              <a:ext uri="{FF2B5EF4-FFF2-40B4-BE49-F238E27FC236}">
                <a16:creationId xmlns:a16="http://schemas.microsoft.com/office/drawing/2014/main" id="{8389CA5C-4852-4775-BB11-85C023FB3A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white">
          <a:xfrm>
            <a:off x="-16626" y="-24661"/>
            <a:ext cx="12242576" cy="6882661"/>
          </a:xfrm>
          <a:custGeom>
            <a:avLst/>
            <a:gdLst>
              <a:gd name="connsiteX0" fmla="*/ 0 w 9067800"/>
              <a:gd name="connsiteY0" fmla="*/ 6172200 h 6172200"/>
              <a:gd name="connsiteX1" fmla="*/ 0 w 9067800"/>
              <a:gd name="connsiteY1" fmla="*/ 0 h 6172200"/>
              <a:gd name="connsiteX2" fmla="*/ 9067800 w 9067800"/>
              <a:gd name="connsiteY2" fmla="*/ 6172200 h 6172200"/>
              <a:gd name="connsiteX3" fmla="*/ 0 w 9067800"/>
              <a:gd name="connsiteY3" fmla="*/ 6172200 h 6172200"/>
              <a:gd name="connsiteX0" fmla="*/ 9086850 w 9086850"/>
              <a:gd name="connsiteY0" fmla="*/ 0 h 6276975"/>
              <a:gd name="connsiteX1" fmla="*/ 0 w 9086850"/>
              <a:gd name="connsiteY1" fmla="*/ 104775 h 6276975"/>
              <a:gd name="connsiteX2" fmla="*/ 9067800 w 9086850"/>
              <a:gd name="connsiteY2" fmla="*/ 6276975 h 6276975"/>
              <a:gd name="connsiteX3" fmla="*/ 9086850 w 9086850"/>
              <a:gd name="connsiteY3" fmla="*/ 0 h 6276975"/>
              <a:gd name="connsiteX0" fmla="*/ 9191625 w 9191625"/>
              <a:gd name="connsiteY0" fmla="*/ 0 h 6276975"/>
              <a:gd name="connsiteX1" fmla="*/ 0 w 9191625"/>
              <a:gd name="connsiteY1" fmla="*/ 28575 h 6276975"/>
              <a:gd name="connsiteX2" fmla="*/ 9172575 w 9191625"/>
              <a:gd name="connsiteY2" fmla="*/ 6276975 h 6276975"/>
              <a:gd name="connsiteX3" fmla="*/ 9191625 w 9191625"/>
              <a:gd name="connsiteY3" fmla="*/ 0 h 627697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42171 w 9242171"/>
              <a:gd name="connsiteY0" fmla="*/ 0 h 6905625"/>
              <a:gd name="connsiteX1" fmla="*/ 50546 w 9242171"/>
              <a:gd name="connsiteY1" fmla="*/ 28575 h 6905625"/>
              <a:gd name="connsiteX2" fmla="*/ 5813172 w 9242171"/>
              <a:gd name="connsiteY2" fmla="*/ 6886576 h 6905625"/>
              <a:gd name="connsiteX3" fmla="*/ 9223121 w 9242171"/>
              <a:gd name="connsiteY3" fmla="*/ 6905625 h 6905625"/>
              <a:gd name="connsiteX4" fmla="*/ 9242171 w 9242171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4357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30043 w 9230043"/>
              <a:gd name="connsiteY0" fmla="*/ 198 h 7401870"/>
              <a:gd name="connsiteX1" fmla="*/ 0 w 9230043"/>
              <a:gd name="connsiteY1" fmla="*/ 0 h 7401870"/>
              <a:gd name="connsiteX2" fmla="*/ 5781994 w 9230043"/>
              <a:gd name="connsiteY2" fmla="*/ 6886774 h 7401870"/>
              <a:gd name="connsiteX3" fmla="*/ 9210993 w 9230043"/>
              <a:gd name="connsiteY3" fmla="*/ 6905823 h 7401870"/>
              <a:gd name="connsiteX4" fmla="*/ 9230043 w 9230043"/>
              <a:gd name="connsiteY4" fmla="*/ 198 h 7401870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957"/>
              <a:gd name="connsiteX1" fmla="*/ 0 w 9230043"/>
              <a:gd name="connsiteY1" fmla="*/ 0 h 6905957"/>
              <a:gd name="connsiteX2" fmla="*/ 5762785 w 9230043"/>
              <a:gd name="connsiteY2" fmla="*/ 6905957 h 6905957"/>
              <a:gd name="connsiteX3" fmla="*/ 9210993 w 9230043"/>
              <a:gd name="connsiteY3" fmla="*/ 6905823 h 6905957"/>
              <a:gd name="connsiteX4" fmla="*/ 9230043 w 9230043"/>
              <a:gd name="connsiteY4" fmla="*/ 198 h 6905957"/>
              <a:gd name="connsiteX0" fmla="*/ 9230043 w 9239807"/>
              <a:gd name="connsiteY0" fmla="*/ 198 h 7414994"/>
              <a:gd name="connsiteX1" fmla="*/ 0 w 9239807"/>
              <a:gd name="connsiteY1" fmla="*/ 0 h 7414994"/>
              <a:gd name="connsiteX2" fmla="*/ 5762785 w 9239807"/>
              <a:gd name="connsiteY2" fmla="*/ 6905957 h 7414994"/>
              <a:gd name="connsiteX3" fmla="*/ 9239807 w 9239807"/>
              <a:gd name="connsiteY3" fmla="*/ 6896232 h 7414994"/>
              <a:gd name="connsiteX4" fmla="*/ 9230043 w 9239807"/>
              <a:gd name="connsiteY4" fmla="*/ 198 h 7414994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58857 w 9268621"/>
              <a:gd name="connsiteY0" fmla="*/ 19380 h 7435598"/>
              <a:gd name="connsiteX1" fmla="*/ 0 w 9268621"/>
              <a:gd name="connsiteY1" fmla="*/ 0 h 7435598"/>
              <a:gd name="connsiteX2" fmla="*/ 5791599 w 9268621"/>
              <a:gd name="connsiteY2" fmla="*/ 6925139 h 7435598"/>
              <a:gd name="connsiteX3" fmla="*/ 9268621 w 9268621"/>
              <a:gd name="connsiteY3" fmla="*/ 6915414 h 7435598"/>
              <a:gd name="connsiteX4" fmla="*/ 9258857 w 9268621"/>
              <a:gd name="connsiteY4" fmla="*/ 19380 h 7435598"/>
              <a:gd name="connsiteX0" fmla="*/ 9258857 w 9268621"/>
              <a:gd name="connsiteY0" fmla="*/ 19380 h 7435597"/>
              <a:gd name="connsiteX1" fmla="*/ 0 w 9268621"/>
              <a:gd name="connsiteY1" fmla="*/ 0 h 7435597"/>
              <a:gd name="connsiteX2" fmla="*/ 5791599 w 9268621"/>
              <a:gd name="connsiteY2" fmla="*/ 6925139 h 7435597"/>
              <a:gd name="connsiteX3" fmla="*/ 9268621 w 9268621"/>
              <a:gd name="connsiteY3" fmla="*/ 6915414 h 7435597"/>
              <a:gd name="connsiteX4" fmla="*/ 9258857 w 9268621"/>
              <a:gd name="connsiteY4" fmla="*/ 19380 h 7435597"/>
              <a:gd name="connsiteX0" fmla="*/ 9258857 w 9268621"/>
              <a:gd name="connsiteY0" fmla="*/ 19380 h 6925139"/>
              <a:gd name="connsiteX1" fmla="*/ 0 w 9268621"/>
              <a:gd name="connsiteY1" fmla="*/ 0 h 6925139"/>
              <a:gd name="connsiteX2" fmla="*/ 5791599 w 9268621"/>
              <a:gd name="connsiteY2" fmla="*/ 6925139 h 6925139"/>
              <a:gd name="connsiteX3" fmla="*/ 9268621 w 9268621"/>
              <a:gd name="connsiteY3" fmla="*/ 6915414 h 6925139"/>
              <a:gd name="connsiteX4" fmla="*/ 9258857 w 9268621"/>
              <a:gd name="connsiteY4" fmla="*/ 19380 h 6925139"/>
              <a:gd name="connsiteX0" fmla="*/ 9258857 w 9287830"/>
              <a:gd name="connsiteY0" fmla="*/ 19380 h 7438077"/>
              <a:gd name="connsiteX1" fmla="*/ 0 w 9287830"/>
              <a:gd name="connsiteY1" fmla="*/ 0 h 7438077"/>
              <a:gd name="connsiteX2" fmla="*/ 5791599 w 9287830"/>
              <a:gd name="connsiteY2" fmla="*/ 6925139 h 7438077"/>
              <a:gd name="connsiteX3" fmla="*/ 9287830 w 9287830"/>
              <a:gd name="connsiteY3" fmla="*/ 6925005 h 7438077"/>
              <a:gd name="connsiteX4" fmla="*/ 9258857 w 9287830"/>
              <a:gd name="connsiteY4" fmla="*/ 19380 h 7438077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987195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65447 w 9275211"/>
              <a:gd name="connsiteY0" fmla="*/ 8591 h 6933533"/>
              <a:gd name="connsiteX1" fmla="*/ 0 w 9275211"/>
              <a:gd name="connsiteY1" fmla="*/ 0 h 6933533"/>
              <a:gd name="connsiteX2" fmla="*/ 5974576 w 9275211"/>
              <a:gd name="connsiteY2" fmla="*/ 6933533 h 6933533"/>
              <a:gd name="connsiteX3" fmla="*/ 9275211 w 9275211"/>
              <a:gd name="connsiteY3" fmla="*/ 6933399 h 6933533"/>
              <a:gd name="connsiteX4" fmla="*/ 9265447 w 9275211"/>
              <a:gd name="connsiteY4" fmla="*/ 8591 h 6933533"/>
              <a:gd name="connsiteX0" fmla="*/ 9278066 w 9278764"/>
              <a:gd name="connsiteY0" fmla="*/ 8591 h 6933533"/>
              <a:gd name="connsiteX1" fmla="*/ 0 w 9278764"/>
              <a:gd name="connsiteY1" fmla="*/ 0 h 6933533"/>
              <a:gd name="connsiteX2" fmla="*/ 5974576 w 9278764"/>
              <a:gd name="connsiteY2" fmla="*/ 6933533 h 6933533"/>
              <a:gd name="connsiteX3" fmla="*/ 9275211 w 9278764"/>
              <a:gd name="connsiteY3" fmla="*/ 6933399 h 6933533"/>
              <a:gd name="connsiteX4" fmla="*/ 9278066 w 9278764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7457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8719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65447 w 9265447"/>
              <a:gd name="connsiteY0" fmla="*/ 8591 h 6933533"/>
              <a:gd name="connsiteX1" fmla="*/ 0 w 9265447"/>
              <a:gd name="connsiteY1" fmla="*/ 0 h 6933533"/>
              <a:gd name="connsiteX2" fmla="*/ 5974577 w 9265447"/>
              <a:gd name="connsiteY2" fmla="*/ 6933533 h 6933533"/>
              <a:gd name="connsiteX3" fmla="*/ 9262592 w 9265447"/>
              <a:gd name="connsiteY3" fmla="*/ 6933399 h 6933533"/>
              <a:gd name="connsiteX4" fmla="*/ 9265447 w 9265447"/>
              <a:gd name="connsiteY4" fmla="*/ 8591 h 6933533"/>
              <a:gd name="connsiteX0" fmla="*/ 9265447 w 9265447"/>
              <a:gd name="connsiteY0" fmla="*/ 25379 h 6950321"/>
              <a:gd name="connsiteX1" fmla="*/ 0 w 9265447"/>
              <a:gd name="connsiteY1" fmla="*/ 0 h 6950321"/>
              <a:gd name="connsiteX2" fmla="*/ 5974577 w 9265447"/>
              <a:gd name="connsiteY2" fmla="*/ 6950321 h 6950321"/>
              <a:gd name="connsiteX3" fmla="*/ 9262592 w 9265447"/>
              <a:gd name="connsiteY3" fmla="*/ 6950187 h 6950321"/>
              <a:gd name="connsiteX4" fmla="*/ 9265447 w 9265447"/>
              <a:gd name="connsiteY4" fmla="*/ 25379 h 6950321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50292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37674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52828 w 9252828"/>
              <a:gd name="connsiteY0" fmla="*/ 25379 h 6967109"/>
              <a:gd name="connsiteX1" fmla="*/ 0 w 9252828"/>
              <a:gd name="connsiteY1" fmla="*/ 0 h 6967109"/>
              <a:gd name="connsiteX2" fmla="*/ 6025055 w 9252828"/>
              <a:gd name="connsiteY2" fmla="*/ 6967109 h 6967109"/>
              <a:gd name="connsiteX3" fmla="*/ 9249973 w 9252828"/>
              <a:gd name="connsiteY3" fmla="*/ 6950187 h 6967109"/>
              <a:gd name="connsiteX4" fmla="*/ 9252828 w 9252828"/>
              <a:gd name="connsiteY4" fmla="*/ 25379 h 6967109"/>
              <a:gd name="connsiteX0" fmla="*/ 9246518 w 9246518"/>
              <a:gd name="connsiteY0" fmla="*/ 58956 h 7000686"/>
              <a:gd name="connsiteX1" fmla="*/ 0 w 9246518"/>
              <a:gd name="connsiteY1" fmla="*/ 0 h 7000686"/>
              <a:gd name="connsiteX2" fmla="*/ 6018745 w 9246518"/>
              <a:gd name="connsiteY2" fmla="*/ 7000686 h 7000686"/>
              <a:gd name="connsiteX3" fmla="*/ 9243663 w 9246518"/>
              <a:gd name="connsiteY3" fmla="*/ 6983764 h 7000686"/>
              <a:gd name="connsiteX4" fmla="*/ 9246518 w 9246518"/>
              <a:gd name="connsiteY4" fmla="*/ 58956 h 7000686"/>
              <a:gd name="connsiteX0" fmla="*/ 9240208 w 9240208"/>
              <a:gd name="connsiteY0" fmla="*/ 33774 h 6975504"/>
              <a:gd name="connsiteX1" fmla="*/ 0 w 9240208"/>
              <a:gd name="connsiteY1" fmla="*/ 0 h 6975504"/>
              <a:gd name="connsiteX2" fmla="*/ 6012435 w 9240208"/>
              <a:gd name="connsiteY2" fmla="*/ 6975504 h 6975504"/>
              <a:gd name="connsiteX3" fmla="*/ 9237353 w 9240208"/>
              <a:gd name="connsiteY3" fmla="*/ 6958582 h 6975504"/>
              <a:gd name="connsiteX4" fmla="*/ 9240208 w 9240208"/>
              <a:gd name="connsiteY4" fmla="*/ 33774 h 6975504"/>
              <a:gd name="connsiteX0" fmla="*/ 9252822 w 9252822"/>
              <a:gd name="connsiteY0" fmla="*/ 33774 h 6975504"/>
              <a:gd name="connsiteX1" fmla="*/ 0 w 9252822"/>
              <a:gd name="connsiteY1" fmla="*/ 0 h 6975504"/>
              <a:gd name="connsiteX2" fmla="*/ 6025049 w 9252822"/>
              <a:gd name="connsiteY2" fmla="*/ 6975504 h 6975504"/>
              <a:gd name="connsiteX3" fmla="*/ 9249967 w 9252822"/>
              <a:gd name="connsiteY3" fmla="*/ 6958582 h 6975504"/>
              <a:gd name="connsiteX4" fmla="*/ 9252822 w 9252822"/>
              <a:gd name="connsiteY4" fmla="*/ 33774 h 6975504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50974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05605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0 h 6941730"/>
              <a:gd name="connsiteX1" fmla="*/ 0 w 9278747"/>
              <a:gd name="connsiteY1" fmla="*/ 661 h 6941730"/>
              <a:gd name="connsiteX2" fmla="*/ 6005605 w 9278747"/>
              <a:gd name="connsiteY2" fmla="*/ 6941730 h 6941730"/>
              <a:gd name="connsiteX3" fmla="*/ 9275892 w 9278747"/>
              <a:gd name="connsiteY3" fmla="*/ 6924808 h 6941730"/>
              <a:gd name="connsiteX4" fmla="*/ 9278747 w 9278747"/>
              <a:gd name="connsiteY4" fmla="*/ 0 h 6941730"/>
              <a:gd name="connsiteX0" fmla="*/ 9252822 w 9252822"/>
              <a:gd name="connsiteY0" fmla="*/ 0 h 6941730"/>
              <a:gd name="connsiteX1" fmla="*/ 0 w 9252822"/>
              <a:gd name="connsiteY1" fmla="*/ 35096 h 6941730"/>
              <a:gd name="connsiteX2" fmla="*/ 5979680 w 9252822"/>
              <a:gd name="connsiteY2" fmla="*/ 6941730 h 6941730"/>
              <a:gd name="connsiteX3" fmla="*/ 9249967 w 9252822"/>
              <a:gd name="connsiteY3" fmla="*/ 6924808 h 6941730"/>
              <a:gd name="connsiteX4" fmla="*/ 9252822 w 9252822"/>
              <a:gd name="connsiteY4" fmla="*/ 0 h 6941730"/>
              <a:gd name="connsiteX0" fmla="*/ 9272265 w 9272265"/>
              <a:gd name="connsiteY0" fmla="*/ 0 h 6941730"/>
              <a:gd name="connsiteX1" fmla="*/ 0 w 9272265"/>
              <a:gd name="connsiteY1" fmla="*/ 17878 h 6941730"/>
              <a:gd name="connsiteX2" fmla="*/ 5999123 w 9272265"/>
              <a:gd name="connsiteY2" fmla="*/ 6941730 h 6941730"/>
              <a:gd name="connsiteX3" fmla="*/ 9269410 w 9272265"/>
              <a:gd name="connsiteY3" fmla="*/ 6924808 h 6941730"/>
              <a:gd name="connsiteX4" fmla="*/ 9272265 w 9272265"/>
              <a:gd name="connsiteY4" fmla="*/ 0 h 6941730"/>
              <a:gd name="connsiteX0" fmla="*/ 9272265 w 9272265"/>
              <a:gd name="connsiteY0" fmla="*/ 0 h 6924982"/>
              <a:gd name="connsiteX1" fmla="*/ 0 w 9272265"/>
              <a:gd name="connsiteY1" fmla="*/ 17878 h 6924982"/>
              <a:gd name="connsiteX2" fmla="*/ 5980210 w 9272265"/>
              <a:gd name="connsiteY2" fmla="*/ 6924982 h 6924982"/>
              <a:gd name="connsiteX3" fmla="*/ 9269410 w 9272265"/>
              <a:gd name="connsiteY3" fmla="*/ 6924808 h 6924982"/>
              <a:gd name="connsiteX4" fmla="*/ 9272265 w 9272265"/>
              <a:gd name="connsiteY4" fmla="*/ 0 h 6924982"/>
              <a:gd name="connsiteX0" fmla="*/ 9272265 w 9272265"/>
              <a:gd name="connsiteY0" fmla="*/ 0 h 6933356"/>
              <a:gd name="connsiteX1" fmla="*/ 0 w 9272265"/>
              <a:gd name="connsiteY1" fmla="*/ 17878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4418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52451 w 9252451"/>
              <a:gd name="connsiteY0" fmla="*/ 0 h 6933356"/>
              <a:gd name="connsiteX1" fmla="*/ 0 w 9252451"/>
              <a:gd name="connsiteY1" fmla="*/ 44196 h 6933356"/>
              <a:gd name="connsiteX2" fmla="*/ 5924372 w 9252451"/>
              <a:gd name="connsiteY2" fmla="*/ 6933356 h 6933356"/>
              <a:gd name="connsiteX3" fmla="*/ 9249596 w 9252451"/>
              <a:gd name="connsiteY3" fmla="*/ 6924808 h 6933356"/>
              <a:gd name="connsiteX4" fmla="*/ 9252451 w 9252451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1476 h 6934832"/>
              <a:gd name="connsiteX1" fmla="*/ 3437723 w 9301986"/>
              <a:gd name="connsiteY1" fmla="*/ 0 h 6934832"/>
              <a:gd name="connsiteX2" fmla="*/ 0 w 9301986"/>
              <a:gd name="connsiteY2" fmla="*/ 19354 h 6934832"/>
              <a:gd name="connsiteX3" fmla="*/ 5973907 w 9301986"/>
              <a:gd name="connsiteY3" fmla="*/ 6934832 h 6934832"/>
              <a:gd name="connsiteX4" fmla="*/ 9299131 w 9301986"/>
              <a:gd name="connsiteY4" fmla="*/ 6926284 h 6934832"/>
              <a:gd name="connsiteX5" fmla="*/ 9301986 w 9301986"/>
              <a:gd name="connsiteY5" fmla="*/ 1476 h 6934832"/>
              <a:gd name="connsiteX0" fmla="*/ 9272265 w 9272265"/>
              <a:gd name="connsiteY0" fmla="*/ 1476 h 6934832"/>
              <a:gd name="connsiteX1" fmla="*/ 3408002 w 9272265"/>
              <a:gd name="connsiteY1" fmla="*/ 0 h 6934832"/>
              <a:gd name="connsiteX2" fmla="*/ 0 w 9272265"/>
              <a:gd name="connsiteY2" fmla="*/ 45672 h 6934832"/>
              <a:gd name="connsiteX3" fmla="*/ 5944186 w 9272265"/>
              <a:gd name="connsiteY3" fmla="*/ 6934832 h 6934832"/>
              <a:gd name="connsiteX4" fmla="*/ 9269410 w 9272265"/>
              <a:gd name="connsiteY4" fmla="*/ 6926284 h 6934832"/>
              <a:gd name="connsiteX5" fmla="*/ 9272265 w 9272265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0 h 6933356"/>
              <a:gd name="connsiteX1" fmla="*/ 2998213 w 9284874"/>
              <a:gd name="connsiteY1" fmla="*/ 6898 h 6933356"/>
              <a:gd name="connsiteX2" fmla="*/ 0 w 9284874"/>
              <a:gd name="connsiteY2" fmla="*/ 27448 h 6933356"/>
              <a:gd name="connsiteX3" fmla="*/ 5956795 w 9284874"/>
              <a:gd name="connsiteY3" fmla="*/ 6933356 h 6933356"/>
              <a:gd name="connsiteX4" fmla="*/ 9282019 w 9284874"/>
              <a:gd name="connsiteY4" fmla="*/ 6924808 h 6933356"/>
              <a:gd name="connsiteX5" fmla="*/ 9284874 w 9284874"/>
              <a:gd name="connsiteY5" fmla="*/ 0 h 693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4874" h="6933356">
                <a:moveTo>
                  <a:pt x="9284874" y="0"/>
                </a:moveTo>
                <a:lnTo>
                  <a:pt x="2998213" y="6898"/>
                </a:lnTo>
                <a:lnTo>
                  <a:pt x="0" y="27448"/>
                </a:lnTo>
                <a:lnTo>
                  <a:pt x="5956795" y="6933356"/>
                </a:lnTo>
                <a:lnTo>
                  <a:pt x="9282019" y="6924808"/>
                </a:lnTo>
                <a:cubicBezTo>
                  <a:pt x="9282971" y="4616539"/>
                  <a:pt x="9283922" y="2308269"/>
                  <a:pt x="928487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17145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7E4B7FB-DF0D-40B7-9E50-E8A4164C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A0241D4-C2AE-4B3E-A802-DB50B06B3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2313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1" y="401053"/>
            <a:ext cx="11486147" cy="5459997"/>
          </a:xfrm>
        </p:spPr>
        <p:txBody>
          <a:bodyPr/>
          <a:lstStyle>
            <a:lvl1pPr>
              <a:buClr>
                <a:srgbClr val="24804E"/>
              </a:buClr>
              <a:defRPr sz="3200"/>
            </a:lvl1pPr>
            <a:lvl2pPr>
              <a:buClr>
                <a:srgbClr val="24804E"/>
              </a:buClr>
              <a:defRPr sz="2800"/>
            </a:lvl2pPr>
            <a:lvl3pPr>
              <a:buClr>
                <a:srgbClr val="24804E"/>
              </a:buClr>
              <a:defRPr sz="2400"/>
            </a:lvl3pPr>
            <a:lvl4pPr>
              <a:buClr>
                <a:srgbClr val="24804E"/>
              </a:buClr>
              <a:defRPr sz="2000"/>
            </a:lvl4pPr>
            <a:lvl5pPr>
              <a:buClr>
                <a:srgbClr val="24804E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788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66E95-0968-4F83-991F-AD7B12C6C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4FC34-7B52-4D2E-A074-9CDD5D2A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749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0295-5CDA-44F9-A4AB-EDCB8DA10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E3B64-7F7B-4F63-A901-EC4AA911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145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545A-A67B-4CDA-8310-15175647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9905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3042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10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D3F4EA-F49E-4EF2-831C-27031839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416843"/>
            <a:ext cx="10515600" cy="1110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7627E-D580-4672-AE08-01226A387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550387"/>
            <a:ext cx="10515600" cy="413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A73F86-A234-418C-B764-D7C37E9C6DF6}"/>
              </a:ext>
            </a:extLst>
          </p:cNvPr>
          <p:cNvGrpSpPr/>
          <p:nvPr userDrawn="1"/>
        </p:nvGrpSpPr>
        <p:grpSpPr>
          <a:xfrm>
            <a:off x="0" y="0"/>
            <a:ext cx="12192000" cy="1200150"/>
            <a:chOff x="0" y="0"/>
            <a:chExt cx="12192000" cy="12001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EC31C7-9445-4787-8D41-196105EAEC91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DB51FCC-0F81-4482-B9CF-FA86227270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76275"/>
              <a:ext cx="12192000" cy="0"/>
            </a:xfrm>
            <a:prstGeom prst="line">
              <a:avLst/>
            </a:prstGeom>
            <a:ln w="5715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20F0D74-F077-4B63-8CDD-A56FF5547A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62600" y="133350"/>
              <a:ext cx="1066800" cy="10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4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725" r:id="rId9"/>
    <p:sldLayoutId id="2147483717" r:id="rId10"/>
    <p:sldLayoutId id="2147483718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458D4-7906-401F-B286-F8D3C452E549}"/>
              </a:ext>
            </a:extLst>
          </p:cNvPr>
          <p:cNvGrpSpPr/>
          <p:nvPr userDrawn="1"/>
        </p:nvGrpSpPr>
        <p:grpSpPr>
          <a:xfrm>
            <a:off x="0" y="0"/>
            <a:ext cx="12192000" cy="1348264"/>
            <a:chOff x="0" y="0"/>
            <a:chExt cx="12192000" cy="822385"/>
          </a:xfrm>
          <a:solidFill>
            <a:srgbClr val="002060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D06553-2619-4672-83D4-A8D8CE9B5D37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39EDDB-49EF-480A-AD28-D66DA5F2666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723705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F4AA9-F6A0-498B-AC73-15F7C5E44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580" y="1676637"/>
            <a:ext cx="10515600" cy="4965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41F42-FB64-4AD8-8C5C-D25E3866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465594-4332-40B5-BD59-9C980F88A3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1266AD-9CB6-42B7-BF60-6C6951EC3CDA}"/>
              </a:ext>
            </a:extLst>
          </p:cNvPr>
          <p:cNvSpPr/>
          <p:nvPr userDrawn="1"/>
        </p:nvSpPr>
        <p:spPr>
          <a:xfrm>
            <a:off x="0" y="4156"/>
            <a:ext cx="4239491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1D7B5F-B385-4496-885A-FFA8B7A8BEFE}"/>
              </a:ext>
            </a:extLst>
          </p:cNvPr>
          <p:cNvCxnSpPr/>
          <p:nvPr userDrawn="1"/>
        </p:nvCxnSpPr>
        <p:spPr>
          <a:xfrm>
            <a:off x="4102252" y="4156"/>
            <a:ext cx="0" cy="6858000"/>
          </a:xfrm>
          <a:prstGeom prst="line">
            <a:avLst/>
          </a:prstGeom>
          <a:solidFill>
            <a:srgbClr val="002060"/>
          </a:solidFill>
          <a:ln w="63500">
            <a:solidFill>
              <a:srgbClr val="248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633156" y="500062"/>
            <a:ext cx="71530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640082" y="1825625"/>
            <a:ext cx="71461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298341-691E-4C9B-B787-DE0D9B1E7D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8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4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274320" algn="l" defTabSz="685800" rtl="0" eaLnBrk="1" latinLnBrk="0" hangingPunct="1">
        <a:lnSpc>
          <a:spcPct val="90000"/>
        </a:lnSpc>
        <a:spcBef>
          <a:spcPts val="750"/>
        </a:spcBef>
        <a:buClr>
          <a:srgbClr val="24804E"/>
        </a:buClr>
        <a:buSzPct val="95000"/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D083A3-24A0-4BE1-93C5-F732F5D750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45A8680-6A84-4E52-A813-496B14DD0851}"/>
              </a:ext>
            </a:extLst>
          </p:cNvPr>
          <p:cNvGrpSpPr/>
          <p:nvPr userDrawn="1"/>
        </p:nvGrpSpPr>
        <p:grpSpPr>
          <a:xfrm>
            <a:off x="-604" y="0"/>
            <a:ext cx="7847432" cy="6858000"/>
            <a:chOff x="-604" y="13063"/>
            <a:chExt cx="7847432" cy="6858000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F90C33A5-51F2-4126-8486-DD8F3D7EF462}"/>
                </a:ext>
              </a:extLst>
            </p:cNvPr>
            <p:cNvSpPr/>
            <p:nvPr userDrawn="1"/>
          </p:nvSpPr>
          <p:spPr>
            <a:xfrm>
              <a:off x="0" y="13063"/>
              <a:ext cx="7846828" cy="6858000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8EFB0D08-0DFC-48BD-9CA1-6CA08166865C}"/>
                </a:ext>
              </a:extLst>
            </p:cNvPr>
            <p:cNvSpPr/>
            <p:nvPr userDrawn="1"/>
          </p:nvSpPr>
          <p:spPr>
            <a:xfrm>
              <a:off x="9221" y="123238"/>
              <a:ext cx="7704989" cy="673860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119641 w 7846828"/>
                <a:gd name="connsiteY0" fmla="*/ 6806725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119641 w 7846828"/>
                <a:gd name="connsiteY3" fmla="*/ 6806725 h 6858000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7091 w 7727186"/>
                <a:gd name="connsiteY0" fmla="*/ 6704176 h 6729813"/>
                <a:gd name="connsiteX1" fmla="*/ 0 w 7727186"/>
                <a:gd name="connsiteY1" fmla="*/ 0 h 6729813"/>
                <a:gd name="connsiteX2" fmla="*/ 7727186 w 7727186"/>
                <a:gd name="connsiteY2" fmla="*/ 6729813 h 6729813"/>
                <a:gd name="connsiteX3" fmla="*/ 17091 w 7727186"/>
                <a:gd name="connsiteY3" fmla="*/ 6704176 h 6729813"/>
                <a:gd name="connsiteX0" fmla="*/ 17091 w 7701549"/>
                <a:gd name="connsiteY0" fmla="*/ 6704176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17091 w 7701549"/>
                <a:gd name="connsiteY3" fmla="*/ 6704176 h 6721267"/>
                <a:gd name="connsiteX0" fmla="*/ 25404 w 7701549"/>
                <a:gd name="connsiteY0" fmla="*/ 6712489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25404 w 7701549"/>
                <a:gd name="connsiteY3" fmla="*/ 6712489 h 6721267"/>
                <a:gd name="connsiteX0" fmla="*/ 17091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17091 w 7693236"/>
                <a:gd name="connsiteY3" fmla="*/ 6712489 h 6721267"/>
                <a:gd name="connsiteX0" fmla="*/ 8778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8778 w 7693236"/>
                <a:gd name="connsiteY3" fmla="*/ 6712489 h 672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3236" h="6721267">
                  <a:moveTo>
                    <a:pt x="8778" y="6712489"/>
                  </a:moveTo>
                  <a:lnTo>
                    <a:pt x="0" y="0"/>
                  </a:lnTo>
                  <a:lnTo>
                    <a:pt x="7693236" y="6721267"/>
                  </a:lnTo>
                  <a:lnTo>
                    <a:pt x="8778" y="6712489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A60CF586-DED0-4539-8F56-9E2C09089357}"/>
                </a:ext>
              </a:extLst>
            </p:cNvPr>
            <p:cNvSpPr/>
            <p:nvPr userDrawn="1"/>
          </p:nvSpPr>
          <p:spPr>
            <a:xfrm>
              <a:off x="-604" y="208940"/>
              <a:ext cx="7622796" cy="666212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0 w 7761370"/>
                <a:gd name="connsiteY0" fmla="*/ 6858000 h 6858000"/>
                <a:gd name="connsiteX1" fmla="*/ 0 w 7761370"/>
                <a:gd name="connsiteY1" fmla="*/ 0 h 6858000"/>
                <a:gd name="connsiteX2" fmla="*/ 7761370 w 7761370"/>
                <a:gd name="connsiteY2" fmla="*/ 6789634 h 6858000"/>
                <a:gd name="connsiteX3" fmla="*/ 0 w 7761370"/>
                <a:gd name="connsiteY3" fmla="*/ 6858000 h 6858000"/>
                <a:gd name="connsiteX0" fmla="*/ 51275 w 7761370"/>
                <a:gd name="connsiteY0" fmla="*/ 6755450 h 6789634"/>
                <a:gd name="connsiteX1" fmla="*/ 0 w 7761370"/>
                <a:gd name="connsiteY1" fmla="*/ 0 h 6789634"/>
                <a:gd name="connsiteX2" fmla="*/ 7761370 w 7761370"/>
                <a:gd name="connsiteY2" fmla="*/ 6789634 h 6789634"/>
                <a:gd name="connsiteX3" fmla="*/ 51275 w 7761370"/>
                <a:gd name="connsiteY3" fmla="*/ 6755450 h 6789634"/>
                <a:gd name="connsiteX0" fmla="*/ 0 w 7710095"/>
                <a:gd name="connsiteY0" fmla="*/ 6618717 h 6652901"/>
                <a:gd name="connsiteX1" fmla="*/ 102549 w 7710095"/>
                <a:gd name="connsiteY1" fmla="*/ 0 h 6652901"/>
                <a:gd name="connsiteX2" fmla="*/ 7710095 w 7710095"/>
                <a:gd name="connsiteY2" fmla="*/ 6652901 h 6652901"/>
                <a:gd name="connsiteX3" fmla="*/ 0 w 7710095"/>
                <a:gd name="connsiteY3" fmla="*/ 6618717 h 6652901"/>
                <a:gd name="connsiteX0" fmla="*/ 8546 w 7607546"/>
                <a:gd name="connsiteY0" fmla="*/ 6635808 h 6652901"/>
                <a:gd name="connsiteX1" fmla="*/ 0 w 7607546"/>
                <a:gd name="connsiteY1" fmla="*/ 0 h 6652901"/>
                <a:gd name="connsiteX2" fmla="*/ 7607546 w 7607546"/>
                <a:gd name="connsiteY2" fmla="*/ 6652901 h 6652901"/>
                <a:gd name="connsiteX3" fmla="*/ 8546 w 7607546"/>
                <a:gd name="connsiteY3" fmla="*/ 6635808 h 6652901"/>
                <a:gd name="connsiteX0" fmla="*/ 852 w 7608149"/>
                <a:gd name="connsiteY0" fmla="*/ 6652412 h 6652901"/>
                <a:gd name="connsiteX1" fmla="*/ 603 w 7608149"/>
                <a:gd name="connsiteY1" fmla="*/ 0 h 6652901"/>
                <a:gd name="connsiteX2" fmla="*/ 7608149 w 7608149"/>
                <a:gd name="connsiteY2" fmla="*/ 6652901 h 6652901"/>
                <a:gd name="connsiteX3" fmla="*/ 852 w 7608149"/>
                <a:gd name="connsiteY3" fmla="*/ 6652412 h 66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8149" h="6652901">
                  <a:moveTo>
                    <a:pt x="852" y="6652412"/>
                  </a:moveTo>
                  <a:cubicBezTo>
                    <a:pt x="-1997" y="4440476"/>
                    <a:pt x="3452" y="2211936"/>
                    <a:pt x="603" y="0"/>
                  </a:cubicBezTo>
                  <a:lnTo>
                    <a:pt x="7608149" y="6652901"/>
                  </a:lnTo>
                  <a:lnTo>
                    <a:pt x="852" y="665241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85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0" algn="l" defTabSz="685800" rtl="0" eaLnBrk="1" latinLnBrk="0" hangingPunct="1">
        <a:lnSpc>
          <a:spcPct val="90000"/>
        </a:lnSpc>
        <a:spcBef>
          <a:spcPts val="750"/>
        </a:spcBef>
        <a:buClr>
          <a:srgbClr val="850A01"/>
        </a:buClr>
        <a:buSzPct val="95000"/>
        <a:buFont typeface="Wingdings" panose="05000000000000000000" pitchFamily="2" charset="2"/>
        <a:buNone/>
        <a:defRPr sz="32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A3469-78F8-44F4-B6F5-E81E71E6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EB38F-300A-49CA-A87A-4B7D00CA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06FAED-E66E-4307-93BB-5825199BA9EA}"/>
              </a:ext>
            </a:extLst>
          </p:cNvPr>
          <p:cNvGrpSpPr/>
          <p:nvPr userDrawn="1"/>
        </p:nvGrpSpPr>
        <p:grpSpPr>
          <a:xfrm>
            <a:off x="-2" y="6176963"/>
            <a:ext cx="12192002" cy="681037"/>
            <a:chOff x="-2" y="6710208"/>
            <a:chExt cx="12192002" cy="681037"/>
          </a:xfrm>
          <a:solidFill>
            <a:srgbClr val="002060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AF6862-72B8-49BA-A886-425E2F0DB08F}"/>
                </a:ext>
              </a:extLst>
            </p:cNvPr>
            <p:cNvSpPr/>
            <p:nvPr userDrawn="1"/>
          </p:nvSpPr>
          <p:spPr>
            <a:xfrm>
              <a:off x="-2" y="6710208"/>
              <a:ext cx="12192000" cy="681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D4F8E3-D903-4D45-B4E1-793F3DD83ED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32000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7EC87-CF1B-407C-BA7B-4F8ED195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6" y="6348633"/>
            <a:ext cx="9962121" cy="4836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F505B-9DC9-4843-9E98-E580C0E855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08326" y="6003156"/>
            <a:ext cx="690951" cy="6909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36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33072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32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8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4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0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9085C-2936-461D-8EB1-29D90885A7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6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03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43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17/06/relationships/model3d" Target="../media/model3d1.glb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17/06/relationships/model3d" Target="../media/model3d2.glb"/><Relationship Id="rId5" Type="http://schemas.openxmlformats.org/officeDocument/2006/relationships/image" Target="../media/image12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trombadore.olivia@epa.gov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C0CC97A-8F41-4F3A-B0DC-FFFC1F574067}"/>
              </a:ext>
            </a:extLst>
          </p:cNvPr>
          <p:cNvCxnSpPr>
            <a:cxnSpLocks/>
          </p:cNvCxnSpPr>
          <p:nvPr/>
        </p:nvCxnSpPr>
        <p:spPr>
          <a:xfrm>
            <a:off x="11578046" y="0"/>
            <a:ext cx="0" cy="6858000"/>
          </a:xfrm>
          <a:prstGeom prst="line">
            <a:avLst/>
          </a:prstGeom>
          <a:ln w="38100" cmpd="thinThick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D00616C-B612-474B-87EF-DF27F437C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540" y="1407796"/>
            <a:ext cx="5800460" cy="435034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F148D5-63A8-4A85-8486-3C1EE8722C2F}"/>
              </a:ext>
            </a:extLst>
          </p:cNvPr>
          <p:cNvCxnSpPr>
            <a:cxnSpLocks/>
          </p:cNvCxnSpPr>
          <p:nvPr/>
        </p:nvCxnSpPr>
        <p:spPr>
          <a:xfrm>
            <a:off x="7478" y="6324112"/>
            <a:ext cx="12184522" cy="0"/>
          </a:xfrm>
          <a:prstGeom prst="line">
            <a:avLst/>
          </a:prstGeom>
          <a:ln w="38100" cmpd="thinThick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0AB149D-6BEB-4045-8F36-E5613FB9FE8B}"/>
              </a:ext>
            </a:extLst>
          </p:cNvPr>
          <p:cNvSpPr txBox="1"/>
          <p:nvPr/>
        </p:nvSpPr>
        <p:spPr>
          <a:xfrm>
            <a:off x="6031347" y="4445474"/>
            <a:ext cx="5591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spc="300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Olivia Trombadore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39C74E-0C3B-4F90-BA4D-0AB32FD85814}"/>
              </a:ext>
            </a:extLst>
          </p:cNvPr>
          <p:cNvSpPr txBox="1"/>
          <p:nvPr/>
        </p:nvSpPr>
        <p:spPr>
          <a:xfrm>
            <a:off x="5986852" y="877300"/>
            <a:ext cx="559119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3600" b="1" spc="300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2020 California Fires </a:t>
            </a:r>
          </a:p>
          <a:p>
            <a:pPr algn="ctr"/>
            <a:r>
              <a:rPr lang="en-US" sz="3600" b="1" spc="300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COVID-19 Standard Operating Procedures </a:t>
            </a:r>
          </a:p>
        </p:txBody>
      </p:sp>
    </p:spTree>
    <p:extLst>
      <p:ext uri="{BB962C8B-B14F-4D97-AF65-F5344CB8AC3E}">
        <p14:creationId xmlns:p14="http://schemas.microsoft.com/office/powerpoint/2010/main" val="12022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6160776" y="-19251"/>
            <a:ext cx="6108227" cy="6899957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2CD7696-6F82-40E5-A1A4-D09DE1C1059D}"/>
              </a:ext>
            </a:extLst>
          </p:cNvPr>
          <p:cNvSpPr txBox="1"/>
          <p:nvPr/>
        </p:nvSpPr>
        <p:spPr>
          <a:xfrm>
            <a:off x="7697839" y="4207124"/>
            <a:ext cx="4219249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Protect the health and safety of responders and communities served.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049875" y="1120676"/>
            <a:ext cx="37930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COVID-19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STANDARD OPPERATING PROCEDURES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7956229" y="3868150"/>
            <a:ext cx="380118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0C62D24-D432-4338-BDEB-FAF03CBED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66414" y="5883215"/>
            <a:ext cx="822386" cy="8223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B731E6-3CC8-4A5D-9C3A-4C6B1AAABB7B}"/>
              </a:ext>
            </a:extLst>
          </p:cNvPr>
          <p:cNvSpPr txBox="1"/>
          <p:nvPr/>
        </p:nvSpPr>
        <p:spPr>
          <a:xfrm>
            <a:off x="468272" y="1393528"/>
            <a:ext cx="5387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Social Distancing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57DE7-98B8-46B1-95FB-1890828EF3C0}"/>
              </a:ext>
            </a:extLst>
          </p:cNvPr>
          <p:cNvSpPr txBox="1"/>
          <p:nvPr/>
        </p:nvSpPr>
        <p:spPr>
          <a:xfrm>
            <a:off x="433826" y="2402486"/>
            <a:ext cx="3833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COVID-19 Screening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27E31-CFC3-4C76-B987-87A5B8A15A6E}"/>
              </a:ext>
            </a:extLst>
          </p:cNvPr>
          <p:cNvSpPr txBox="1"/>
          <p:nvPr/>
        </p:nvSpPr>
        <p:spPr>
          <a:xfrm>
            <a:off x="433826" y="3472944"/>
            <a:ext cx="4809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Face Coverings and Personal Protective Equipment (PPE)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6F3EDB-0D32-49B2-93A2-02F8358E02BC}"/>
              </a:ext>
            </a:extLst>
          </p:cNvPr>
          <p:cNvSpPr txBox="1"/>
          <p:nvPr/>
        </p:nvSpPr>
        <p:spPr>
          <a:xfrm>
            <a:off x="397824" y="5007344"/>
            <a:ext cx="4447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Disinfection and Sanitation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60B356-F563-48BD-AF45-9D98DE63E632}"/>
              </a:ext>
            </a:extLst>
          </p:cNvPr>
          <p:cNvSpPr txBox="1"/>
          <p:nvPr/>
        </p:nvSpPr>
        <p:spPr>
          <a:xfrm>
            <a:off x="412340" y="6108077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Enforcement</a:t>
            </a:r>
          </a:p>
        </p:txBody>
      </p:sp>
      <p:pic>
        <p:nvPicPr>
          <p:cNvPr id="9" name="Picture 8" descr="A picture containing circle&#10;&#10;Description automatically generated">
            <a:extLst>
              <a:ext uri="{FF2B5EF4-FFF2-40B4-BE49-F238E27FC236}">
                <a16:creationId xmlns:a16="http://schemas.microsoft.com/office/drawing/2014/main" id="{DEB0B8FC-13C7-43DC-8F3F-663658D4E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298" y="952623"/>
            <a:ext cx="991744" cy="128372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EF2B4D-7C4F-4575-AC8B-689AC1780B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588" t="7141" r="17456" b="8924"/>
          <a:stretch/>
        </p:blipFill>
        <p:spPr>
          <a:xfrm>
            <a:off x="5166625" y="4539019"/>
            <a:ext cx="988660" cy="1868836"/>
          </a:xfrm>
          <a:prstGeom prst="rect">
            <a:avLst/>
          </a:prstGeom>
        </p:spPr>
      </p:pic>
      <p:pic>
        <p:nvPicPr>
          <p:cNvPr id="20" name="Picture 19" descr="A person wearing a hat&#10;&#10;Description automatically generated">
            <a:extLst>
              <a:ext uri="{FF2B5EF4-FFF2-40B4-BE49-F238E27FC236}">
                <a16:creationId xmlns:a16="http://schemas.microsoft.com/office/drawing/2014/main" id="{646B37DF-E7FB-41D5-8E76-AA12A5ECE0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41" y="5539900"/>
            <a:ext cx="2274201" cy="1265024"/>
          </a:xfrm>
          <a:prstGeom prst="rect">
            <a:avLst/>
          </a:prstGeom>
        </p:spPr>
      </p:pic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EB9314A-2022-4D95-8BD3-535833379BF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2"/>
          <a:stretch/>
        </p:blipFill>
        <p:spPr>
          <a:xfrm>
            <a:off x="4580789" y="1410472"/>
            <a:ext cx="991744" cy="190311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E0132ECC-16AA-446F-99F4-63F68B1B30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8" r="19334"/>
          <a:stretch/>
        </p:blipFill>
        <p:spPr>
          <a:xfrm>
            <a:off x="5331015" y="3331514"/>
            <a:ext cx="1699322" cy="127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4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6903095" y="-7581"/>
            <a:ext cx="5348658" cy="6899957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701690" y="738158"/>
            <a:ext cx="3469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Face Coverings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9081655" y="2122183"/>
            <a:ext cx="31103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AD5C7BC-F1CB-4C80-A333-4AFA38C3E5C0}"/>
              </a:ext>
            </a:extLst>
          </p:cNvPr>
          <p:cNvSpPr txBox="1"/>
          <p:nvPr/>
        </p:nvSpPr>
        <p:spPr>
          <a:xfrm>
            <a:off x="464916" y="1030033"/>
            <a:ext cx="70150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Face coverings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Outside hot zone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,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 N95 or KN95 masks without </a:t>
            </a:r>
          </a:p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    exhalation valves shall be worn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Face coverings must be worn properly</a:t>
            </a:r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03ACEDE-25FD-4E9B-94F5-0F34A08396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52"/>
          <a:stretch/>
        </p:blipFill>
        <p:spPr>
          <a:xfrm>
            <a:off x="8533231" y="3460307"/>
            <a:ext cx="3629289" cy="3017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CEC5E6-53ED-47F0-A815-7510F6FF07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13721" r="21422"/>
          <a:stretch/>
        </p:blipFill>
        <p:spPr>
          <a:xfrm rot="5400000">
            <a:off x="150934" y="3023284"/>
            <a:ext cx="3484355" cy="34250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56BCB7-2A30-422D-8269-38725E2C9D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/>
          <a:stretch/>
        </p:blipFill>
        <p:spPr>
          <a:xfrm>
            <a:off x="3814660" y="2990056"/>
            <a:ext cx="4433129" cy="347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1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6160776" y="-41957"/>
            <a:ext cx="6108227" cy="6899957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609847" y="384822"/>
            <a:ext cx="34962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Disinfection and Sanitization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8838560" y="2214650"/>
            <a:ext cx="329533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00F6193-172B-4769-A5BF-681C5D55E029}"/>
              </a:ext>
            </a:extLst>
          </p:cNvPr>
          <p:cNvSpPr txBox="1"/>
          <p:nvPr/>
        </p:nvSpPr>
        <p:spPr>
          <a:xfrm>
            <a:off x="85494" y="1785579"/>
            <a:ext cx="7414129" cy="361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Routinely disinfect all highly touched surfaces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Twice as many wash stations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Increase the frequency of hand 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    washing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Disinfect hotel room and use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    ‘do not disturb’ sign</a:t>
            </a:r>
          </a:p>
        </p:txBody>
      </p:sp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5" name="3D Model 4" descr="Liquid Spray Bottle 4">
                <a:extLst>
                  <a:ext uri="{FF2B5EF4-FFF2-40B4-BE49-F238E27FC236}">
                    <a16:creationId xmlns:a16="http://schemas.microsoft.com/office/drawing/2014/main" id="{2179C184-598A-41CB-9CD9-007B0F56EEB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660428">
              <a:off x="5530491" y="2967362"/>
              <a:ext cx="1147829" cy="2093101"/>
            </p:xfrm>
            <a:graphic>
              <a:graphicData uri="http://schemas.microsoft.com/office/drawing/2017/model3d">
                <am3d:model3d r:embed="rId3">
                  <am3d:spPr>
                    <a:xfrm rot="660428">
                      <a:off x="0" y="0"/>
                      <a:ext cx="1147829" cy="2093101"/>
                    </a:xfrm>
                    <a:prstGeom prst="rect">
                      <a:avLst/>
                    </a:prstGeom>
                  </am3d:spPr>
                  <am3d:camera>
                    <am3d:pos x="0" y="0" z="5297287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81632" d="1000000"/>
                    <am3d:preTrans dx="354383" dy="-3753161" dz="-4223358"/>
                    <am3d:scale>
                      <am3d:sx n="1000000" d="1000000"/>
                      <am3d:sy n="1000000" d="1000000"/>
                      <am3d:sz n="1000000" d="1000000"/>
                    </am3d:scale>
                    <am3d:rot ax="8827985" ay="2137710" az="9562459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306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Liquid Spray Bottle 4">
                <a:extLst>
                  <a:ext uri="{FF2B5EF4-FFF2-40B4-BE49-F238E27FC236}">
                    <a16:creationId xmlns:a16="http://schemas.microsoft.com/office/drawing/2014/main" id="{2179C184-598A-41CB-9CD9-007B0F56EEB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60428">
                <a:off x="5530491" y="2967362"/>
                <a:ext cx="1147829" cy="2093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8" name="3D Model 7" descr="Modern Square Table For 6">
                <a:extLst>
                  <a:ext uri="{FF2B5EF4-FFF2-40B4-BE49-F238E27FC236}">
                    <a16:creationId xmlns:a16="http://schemas.microsoft.com/office/drawing/2014/main" id="{2E22CB52-D821-430D-A476-18C1C2D5E1F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10430" y="3587667"/>
              <a:ext cx="4923462" cy="2885511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4923462" cy="2885511"/>
                    </a:xfrm>
                    <a:prstGeom prst="rect">
                      <a:avLst/>
                    </a:prstGeom>
                  </am3d:spPr>
                  <am3d:camera>
                    <am3d:pos x="0" y="0" z="6058177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267058" d="1000000"/>
                    <am3d:preTrans dx="0" dy="-6420262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537519" ay="16906" az="8111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Modern Square Table For 6">
                <a:extLst>
                  <a:ext uri="{FF2B5EF4-FFF2-40B4-BE49-F238E27FC236}">
                    <a16:creationId xmlns:a16="http://schemas.microsoft.com/office/drawing/2014/main" id="{2E22CB52-D821-430D-A476-18C1C2D5E1F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10430" y="3587667"/>
                <a:ext cx="4923462" cy="2885511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EBE54081-5E72-4EBB-B52C-5F6BD6A10CF9}"/>
              </a:ext>
            </a:extLst>
          </p:cNvPr>
          <p:cNvGrpSpPr/>
          <p:nvPr/>
        </p:nvGrpSpPr>
        <p:grpSpPr>
          <a:xfrm>
            <a:off x="6774541" y="3292245"/>
            <a:ext cx="2353347" cy="1448519"/>
            <a:chOff x="6721126" y="3280508"/>
            <a:chExt cx="2353347" cy="1448519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C921F59-94C4-455B-B386-2E269903B39A}"/>
                </a:ext>
              </a:extLst>
            </p:cNvPr>
            <p:cNvCxnSpPr>
              <a:cxnSpLocks/>
            </p:cNvCxnSpPr>
            <p:nvPr/>
          </p:nvCxnSpPr>
          <p:spPr>
            <a:xfrm>
              <a:off x="6758748" y="3325526"/>
              <a:ext cx="2315725" cy="40379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85B4FF4-1981-4975-9B03-2943F4DD573C}"/>
                </a:ext>
              </a:extLst>
            </p:cNvPr>
            <p:cNvCxnSpPr>
              <a:cxnSpLocks/>
            </p:cNvCxnSpPr>
            <p:nvPr/>
          </p:nvCxnSpPr>
          <p:spPr>
            <a:xfrm>
              <a:off x="6823264" y="3325526"/>
              <a:ext cx="1707823" cy="40379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11E1D4B-01C1-4198-9895-C9F60C255B48}"/>
                </a:ext>
              </a:extLst>
            </p:cNvPr>
            <p:cNvCxnSpPr>
              <a:cxnSpLocks/>
            </p:cNvCxnSpPr>
            <p:nvPr/>
          </p:nvCxnSpPr>
          <p:spPr>
            <a:xfrm>
              <a:off x="6785642" y="3332833"/>
              <a:ext cx="2052918" cy="77807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830A6DD-FE0E-4B32-A12E-628E483CD263}"/>
                </a:ext>
              </a:extLst>
            </p:cNvPr>
            <p:cNvCxnSpPr>
              <a:cxnSpLocks/>
            </p:cNvCxnSpPr>
            <p:nvPr/>
          </p:nvCxnSpPr>
          <p:spPr>
            <a:xfrm>
              <a:off x="6721126" y="3280508"/>
              <a:ext cx="2010498" cy="1448519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DD8CF35-4E55-42D0-9C5C-CAAFA60D6806}"/>
                </a:ext>
              </a:extLst>
            </p:cNvPr>
            <p:cNvCxnSpPr>
              <a:cxnSpLocks/>
            </p:cNvCxnSpPr>
            <p:nvPr/>
          </p:nvCxnSpPr>
          <p:spPr>
            <a:xfrm>
              <a:off x="6725775" y="3280508"/>
              <a:ext cx="1894675" cy="98669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0A4DE91-FB12-48C6-BF2F-437EF3A5FCD0}"/>
              </a:ext>
            </a:extLst>
          </p:cNvPr>
          <p:cNvGrpSpPr/>
          <p:nvPr/>
        </p:nvGrpSpPr>
        <p:grpSpPr>
          <a:xfrm>
            <a:off x="7487216" y="3519109"/>
            <a:ext cx="2220544" cy="1495867"/>
            <a:chOff x="7487216" y="3519109"/>
            <a:chExt cx="2220544" cy="149586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2F66775-CEC1-44DB-A297-6345F315D776}"/>
                </a:ext>
              </a:extLst>
            </p:cNvPr>
            <p:cNvCxnSpPr>
              <a:cxnSpLocks/>
            </p:cNvCxnSpPr>
            <p:nvPr/>
          </p:nvCxnSpPr>
          <p:spPr>
            <a:xfrm>
              <a:off x="7487216" y="3519109"/>
              <a:ext cx="2220544" cy="49615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E64C9F7-9071-4FDC-A6AC-6DED0FCF9E4C}"/>
                </a:ext>
              </a:extLst>
            </p:cNvPr>
            <p:cNvCxnSpPr>
              <a:cxnSpLocks/>
            </p:cNvCxnSpPr>
            <p:nvPr/>
          </p:nvCxnSpPr>
          <p:spPr>
            <a:xfrm>
              <a:off x="8181496" y="3767188"/>
              <a:ext cx="982878" cy="248079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1A769C-2A4B-416E-A9E7-3A5165861E0E}"/>
                </a:ext>
              </a:extLst>
            </p:cNvPr>
            <p:cNvCxnSpPr>
              <a:cxnSpLocks/>
            </p:cNvCxnSpPr>
            <p:nvPr/>
          </p:nvCxnSpPr>
          <p:spPr>
            <a:xfrm>
              <a:off x="7985156" y="3818641"/>
              <a:ext cx="1486691" cy="57821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1B32D80-0CF7-42AF-87EE-A4660FAF504F}"/>
                </a:ext>
              </a:extLst>
            </p:cNvPr>
            <p:cNvCxnSpPr>
              <a:cxnSpLocks/>
            </p:cNvCxnSpPr>
            <p:nvPr/>
          </p:nvCxnSpPr>
          <p:spPr>
            <a:xfrm>
              <a:off x="8181496" y="4125549"/>
              <a:ext cx="1183415" cy="88942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A18B753-F582-47C6-AAE7-1528FD7386F2}"/>
                </a:ext>
              </a:extLst>
            </p:cNvPr>
            <p:cNvCxnSpPr>
              <a:cxnSpLocks/>
            </p:cNvCxnSpPr>
            <p:nvPr/>
          </p:nvCxnSpPr>
          <p:spPr>
            <a:xfrm>
              <a:off x="8143874" y="4013913"/>
              <a:ext cx="1109863" cy="5392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5B8439D-1387-4560-9326-A432F2501DF8}"/>
              </a:ext>
            </a:extLst>
          </p:cNvPr>
          <p:cNvGrpSpPr/>
          <p:nvPr/>
        </p:nvGrpSpPr>
        <p:grpSpPr>
          <a:xfrm>
            <a:off x="6837947" y="3348263"/>
            <a:ext cx="2353347" cy="1448519"/>
            <a:chOff x="6721126" y="3280508"/>
            <a:chExt cx="2353347" cy="1448519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CF8F2F0-294A-420F-AD1B-5E023D7C49FD}"/>
                </a:ext>
              </a:extLst>
            </p:cNvPr>
            <p:cNvCxnSpPr>
              <a:cxnSpLocks/>
            </p:cNvCxnSpPr>
            <p:nvPr/>
          </p:nvCxnSpPr>
          <p:spPr>
            <a:xfrm>
              <a:off x="6758748" y="3325526"/>
              <a:ext cx="2315725" cy="40379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AD30932-EBB0-4ACA-B54F-80E5F0B13040}"/>
                </a:ext>
              </a:extLst>
            </p:cNvPr>
            <p:cNvCxnSpPr>
              <a:cxnSpLocks/>
            </p:cNvCxnSpPr>
            <p:nvPr/>
          </p:nvCxnSpPr>
          <p:spPr>
            <a:xfrm>
              <a:off x="6823264" y="3325526"/>
              <a:ext cx="1707823" cy="40379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66F5622-F672-49B4-A433-9D563FAD0695}"/>
                </a:ext>
              </a:extLst>
            </p:cNvPr>
            <p:cNvCxnSpPr>
              <a:cxnSpLocks/>
            </p:cNvCxnSpPr>
            <p:nvPr/>
          </p:nvCxnSpPr>
          <p:spPr>
            <a:xfrm>
              <a:off x="6785642" y="3332833"/>
              <a:ext cx="2052918" cy="77807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5587A6D-8515-43B9-BF81-27F205ADCEBA}"/>
                </a:ext>
              </a:extLst>
            </p:cNvPr>
            <p:cNvCxnSpPr>
              <a:cxnSpLocks/>
            </p:cNvCxnSpPr>
            <p:nvPr/>
          </p:nvCxnSpPr>
          <p:spPr>
            <a:xfrm>
              <a:off x="6721126" y="3280508"/>
              <a:ext cx="2010498" cy="1448519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E6BA8A5-D72D-418E-BADE-77F4857FF731}"/>
                </a:ext>
              </a:extLst>
            </p:cNvPr>
            <p:cNvCxnSpPr>
              <a:cxnSpLocks/>
            </p:cNvCxnSpPr>
            <p:nvPr/>
          </p:nvCxnSpPr>
          <p:spPr>
            <a:xfrm>
              <a:off x="6725775" y="3280508"/>
              <a:ext cx="1894675" cy="98669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550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89 0.24513 L -2.70833E-6 4.8148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3" y="-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22" presetClass="entr" presetSubtype="8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82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22" presetClass="entr" presetSubtype="8" repeatCount="5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34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21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5475002" y="0"/>
            <a:ext cx="6716998" cy="6899957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318477" y="51457"/>
            <a:ext cx="3793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spc="300" dirty="0">
                <a:solidFill>
                  <a:schemeClr val="bg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Social Distancing and Pods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8779898" y="1772169"/>
            <a:ext cx="329533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E5ABEB2-96C3-415D-83DB-A17E19B6CCE3}"/>
              </a:ext>
            </a:extLst>
          </p:cNvPr>
          <p:cNvSpPr txBox="1"/>
          <p:nvPr/>
        </p:nvSpPr>
        <p:spPr>
          <a:xfrm>
            <a:off x="409242" y="1061324"/>
            <a:ext cx="43938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Remember…</a:t>
            </a:r>
          </a:p>
          <a:p>
            <a:pPr algn="r"/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  A POD that sticks together,</a:t>
            </a:r>
          </a:p>
          <a:p>
            <a:pPr algn="r"/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stays healthy together</a:t>
            </a:r>
          </a:p>
        </p:txBody>
      </p:sp>
      <p:pic>
        <p:nvPicPr>
          <p:cNvPr id="4" name="Picture 3" descr="A picture containing food, fruit, table&#10;&#10;Description automatically generated">
            <a:extLst>
              <a:ext uri="{FF2B5EF4-FFF2-40B4-BE49-F238E27FC236}">
                <a16:creationId xmlns:a16="http://schemas.microsoft.com/office/drawing/2014/main" id="{1FC377E0-5ADD-428B-BF3A-1C94FFBE7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55" y="2400763"/>
            <a:ext cx="4566285" cy="3943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C50811-430B-49CF-A7A6-54FAD0AA8D0D}"/>
              </a:ext>
            </a:extLst>
          </p:cNvPr>
          <p:cNvSpPr txBox="1"/>
          <p:nvPr/>
        </p:nvSpPr>
        <p:spPr>
          <a:xfrm>
            <a:off x="6491796" y="3583028"/>
            <a:ext cx="5619718" cy="1504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lvl="2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Stay with your POD during your</a:t>
            </a:r>
          </a:p>
          <a:p>
            <a:pPr lvl="3">
              <a:lnSpc>
                <a:spcPct val="160000"/>
              </a:lnSpc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shift</a:t>
            </a:r>
          </a:p>
          <a:p>
            <a:pPr marL="1371600" lvl="2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Look after your POD-mates</a:t>
            </a:r>
          </a:p>
        </p:txBody>
      </p:sp>
    </p:spTree>
    <p:extLst>
      <p:ext uri="{BB962C8B-B14F-4D97-AF65-F5344CB8AC3E}">
        <p14:creationId xmlns:p14="http://schemas.microsoft.com/office/powerpoint/2010/main" val="1827799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228811A-995E-4507-ACC0-AB95117DF103}"/>
              </a:ext>
            </a:extLst>
          </p:cNvPr>
          <p:cNvCxnSpPr>
            <a:cxnSpLocks/>
          </p:cNvCxnSpPr>
          <p:nvPr/>
        </p:nvCxnSpPr>
        <p:spPr>
          <a:xfrm flipH="1">
            <a:off x="10920023" y="3951775"/>
            <a:ext cx="7384" cy="21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7911003-611D-4055-B9A7-EC6F475BBC01}"/>
              </a:ext>
            </a:extLst>
          </p:cNvPr>
          <p:cNvCxnSpPr>
            <a:cxnSpLocks/>
          </p:cNvCxnSpPr>
          <p:nvPr/>
        </p:nvCxnSpPr>
        <p:spPr>
          <a:xfrm flipH="1">
            <a:off x="9387026" y="3942952"/>
            <a:ext cx="7384" cy="21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DE4D1D7-53C9-46AE-951E-5E6DD1287B10}"/>
              </a:ext>
            </a:extLst>
          </p:cNvPr>
          <p:cNvCxnSpPr>
            <a:cxnSpLocks/>
          </p:cNvCxnSpPr>
          <p:nvPr/>
        </p:nvCxnSpPr>
        <p:spPr>
          <a:xfrm flipH="1">
            <a:off x="7012749" y="3928943"/>
            <a:ext cx="7384" cy="21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A98CF39-E7A0-468C-91DC-24E04A8BD654}"/>
              </a:ext>
            </a:extLst>
          </p:cNvPr>
          <p:cNvCxnSpPr>
            <a:cxnSpLocks/>
          </p:cNvCxnSpPr>
          <p:nvPr/>
        </p:nvCxnSpPr>
        <p:spPr>
          <a:xfrm flipH="1">
            <a:off x="4927842" y="3969994"/>
            <a:ext cx="7384" cy="21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B86FF3E-36AB-4EA7-9438-2FBDF42F948B}"/>
              </a:ext>
            </a:extLst>
          </p:cNvPr>
          <p:cNvCxnSpPr>
            <a:cxnSpLocks/>
          </p:cNvCxnSpPr>
          <p:nvPr/>
        </p:nvCxnSpPr>
        <p:spPr>
          <a:xfrm flipH="1">
            <a:off x="2693311" y="3922199"/>
            <a:ext cx="7384" cy="21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607987C-2BB0-40C8-9E2A-361A30A2FA30}"/>
              </a:ext>
            </a:extLst>
          </p:cNvPr>
          <p:cNvCxnSpPr>
            <a:cxnSpLocks/>
            <a:endCxn id="16" idx="2"/>
          </p:cNvCxnSpPr>
          <p:nvPr/>
        </p:nvCxnSpPr>
        <p:spPr>
          <a:xfrm flipH="1">
            <a:off x="787534" y="3951775"/>
            <a:ext cx="7384" cy="21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42B7407-33E0-4A07-87CB-6922DC662CC2}"/>
              </a:ext>
            </a:extLst>
          </p:cNvPr>
          <p:cNvCxnSpPr>
            <a:cxnSpLocks/>
          </p:cNvCxnSpPr>
          <p:nvPr/>
        </p:nvCxnSpPr>
        <p:spPr>
          <a:xfrm>
            <a:off x="5928242" y="3303548"/>
            <a:ext cx="0" cy="4404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C0CC97A-8F41-4F3A-B0DC-FFFC1F574067}"/>
              </a:ext>
            </a:extLst>
          </p:cNvPr>
          <p:cNvCxnSpPr>
            <a:cxnSpLocks/>
          </p:cNvCxnSpPr>
          <p:nvPr/>
        </p:nvCxnSpPr>
        <p:spPr>
          <a:xfrm>
            <a:off x="11578046" y="0"/>
            <a:ext cx="0" cy="6858000"/>
          </a:xfrm>
          <a:prstGeom prst="line">
            <a:avLst/>
          </a:prstGeom>
          <a:ln w="38100" cmpd="thinThick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F148D5-63A8-4A85-8486-3C1EE8722C2F}"/>
              </a:ext>
            </a:extLst>
          </p:cNvPr>
          <p:cNvCxnSpPr>
            <a:cxnSpLocks/>
          </p:cNvCxnSpPr>
          <p:nvPr/>
        </p:nvCxnSpPr>
        <p:spPr>
          <a:xfrm>
            <a:off x="7478" y="6308070"/>
            <a:ext cx="12184522" cy="0"/>
          </a:xfrm>
          <a:prstGeom prst="line">
            <a:avLst/>
          </a:prstGeom>
          <a:ln w="38100" cmpd="thinThick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49A380C-CF88-4307-9686-780ECCD7E9EF}"/>
              </a:ext>
            </a:extLst>
          </p:cNvPr>
          <p:cNvSpPr txBox="1"/>
          <p:nvPr/>
        </p:nvSpPr>
        <p:spPr>
          <a:xfrm>
            <a:off x="3148339" y="1648022"/>
            <a:ext cx="5516175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Staging Area Pods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A1B5AE-2AAB-478A-AA1C-9592AE469281}"/>
              </a:ext>
            </a:extLst>
          </p:cNvPr>
          <p:cNvSpPr txBox="1"/>
          <p:nvPr/>
        </p:nvSpPr>
        <p:spPr>
          <a:xfrm>
            <a:off x="5366417" y="2351648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EPA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22125D-6A80-46AB-B079-79C460B2FB4A}"/>
              </a:ext>
            </a:extLst>
          </p:cNvPr>
          <p:cNvSpPr txBox="1"/>
          <p:nvPr/>
        </p:nvSpPr>
        <p:spPr>
          <a:xfrm>
            <a:off x="7724878" y="2351647"/>
            <a:ext cx="1679442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START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910078-27FA-40F5-B62F-106D7421BFE1}"/>
              </a:ext>
            </a:extLst>
          </p:cNvPr>
          <p:cNvSpPr txBox="1"/>
          <p:nvPr/>
        </p:nvSpPr>
        <p:spPr>
          <a:xfrm>
            <a:off x="2361457" y="2351647"/>
            <a:ext cx="1873638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ERRS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3FFE45-7115-4E92-BAF1-846C63157EDF}"/>
              </a:ext>
            </a:extLst>
          </p:cNvPr>
          <p:cNvSpPr txBox="1"/>
          <p:nvPr/>
        </p:nvSpPr>
        <p:spPr>
          <a:xfrm>
            <a:off x="3148339" y="3032866"/>
            <a:ext cx="5636981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Field Team Pods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4D851C-943A-4110-BDFD-88D916DE354F}"/>
              </a:ext>
            </a:extLst>
          </p:cNvPr>
          <p:cNvSpPr txBox="1"/>
          <p:nvPr/>
        </p:nvSpPr>
        <p:spPr>
          <a:xfrm>
            <a:off x="8806209" y="3665974"/>
            <a:ext cx="2594390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Division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59F9D6-D009-4418-80F2-913BE7756EC3}"/>
              </a:ext>
            </a:extLst>
          </p:cNvPr>
          <p:cNvSpPr txBox="1"/>
          <p:nvPr/>
        </p:nvSpPr>
        <p:spPr>
          <a:xfrm>
            <a:off x="201568" y="3665973"/>
            <a:ext cx="3055338" cy="276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Division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59616B-9E53-4033-B610-1C532649B979}"/>
              </a:ext>
            </a:extLst>
          </p:cNvPr>
          <p:cNvSpPr txBox="1"/>
          <p:nvPr/>
        </p:nvSpPr>
        <p:spPr>
          <a:xfrm>
            <a:off x="4421577" y="3665973"/>
            <a:ext cx="3055338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Division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F5BDFA-4ADE-421B-A663-92C43EAF613F}"/>
              </a:ext>
            </a:extLst>
          </p:cNvPr>
          <p:cNvSpPr txBox="1"/>
          <p:nvPr/>
        </p:nvSpPr>
        <p:spPr>
          <a:xfrm>
            <a:off x="226636" y="5790936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2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0446EC-381E-49A3-8F0F-5704420261E4}"/>
              </a:ext>
            </a:extLst>
          </p:cNvPr>
          <p:cNvSpPr txBox="1"/>
          <p:nvPr/>
        </p:nvSpPr>
        <p:spPr>
          <a:xfrm>
            <a:off x="234020" y="5209978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1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0717AD-A3E6-4639-BF90-C6555565899F}"/>
              </a:ext>
            </a:extLst>
          </p:cNvPr>
          <p:cNvSpPr txBox="1"/>
          <p:nvPr/>
        </p:nvSpPr>
        <p:spPr>
          <a:xfrm>
            <a:off x="226636" y="4392264"/>
            <a:ext cx="11217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Task Force Lead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110061-8A12-462E-98AF-6D8DAAAAAF64}"/>
              </a:ext>
            </a:extLst>
          </p:cNvPr>
          <p:cNvSpPr txBox="1"/>
          <p:nvPr/>
        </p:nvSpPr>
        <p:spPr>
          <a:xfrm>
            <a:off x="2114383" y="5790936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2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061B49-0028-4BB0-AB93-CCFC3AADDC60}"/>
              </a:ext>
            </a:extLst>
          </p:cNvPr>
          <p:cNvSpPr txBox="1"/>
          <p:nvPr/>
        </p:nvSpPr>
        <p:spPr>
          <a:xfrm>
            <a:off x="2121767" y="5209978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1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289851-B14C-4414-9C5D-14213084494C}"/>
              </a:ext>
            </a:extLst>
          </p:cNvPr>
          <p:cNvSpPr txBox="1"/>
          <p:nvPr/>
        </p:nvSpPr>
        <p:spPr>
          <a:xfrm>
            <a:off x="2114383" y="4392264"/>
            <a:ext cx="11217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Task Force Lead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3DD171-3983-4D64-8049-A3FC9449D04D}"/>
              </a:ext>
            </a:extLst>
          </p:cNvPr>
          <p:cNvSpPr txBox="1"/>
          <p:nvPr/>
        </p:nvSpPr>
        <p:spPr>
          <a:xfrm>
            <a:off x="4366944" y="5790936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2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BEF4B8-28E9-4114-969D-496DE50EC22E}"/>
              </a:ext>
            </a:extLst>
          </p:cNvPr>
          <p:cNvSpPr txBox="1"/>
          <p:nvPr/>
        </p:nvSpPr>
        <p:spPr>
          <a:xfrm>
            <a:off x="4374328" y="5209978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1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E32AF4-645B-4E83-8548-D4CBA50079C5}"/>
              </a:ext>
            </a:extLst>
          </p:cNvPr>
          <p:cNvSpPr txBox="1"/>
          <p:nvPr/>
        </p:nvSpPr>
        <p:spPr>
          <a:xfrm>
            <a:off x="4366944" y="4392264"/>
            <a:ext cx="11217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Task Force Lead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2FE44D-2702-4457-9F24-58C06A9BE56A}"/>
              </a:ext>
            </a:extLst>
          </p:cNvPr>
          <p:cNvSpPr txBox="1"/>
          <p:nvPr/>
        </p:nvSpPr>
        <p:spPr>
          <a:xfrm>
            <a:off x="6438265" y="5790936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2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DBE2B2-8A53-4F6A-8489-261F622C4A49}"/>
              </a:ext>
            </a:extLst>
          </p:cNvPr>
          <p:cNvSpPr txBox="1"/>
          <p:nvPr/>
        </p:nvSpPr>
        <p:spPr>
          <a:xfrm>
            <a:off x="6445649" y="5209978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1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80DDA7-7AFE-4F28-A621-3A25D36D88F9}"/>
              </a:ext>
            </a:extLst>
          </p:cNvPr>
          <p:cNvSpPr txBox="1"/>
          <p:nvPr/>
        </p:nvSpPr>
        <p:spPr>
          <a:xfrm>
            <a:off x="6438265" y="4392264"/>
            <a:ext cx="11217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Task Force Lead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097B3A-ADA3-4FCA-B63E-83CE034BEE98}"/>
              </a:ext>
            </a:extLst>
          </p:cNvPr>
          <p:cNvSpPr txBox="1"/>
          <p:nvPr/>
        </p:nvSpPr>
        <p:spPr>
          <a:xfrm>
            <a:off x="8806209" y="5790936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2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F0082C6-BA7E-4560-8BC0-B451A5F63FAD}"/>
              </a:ext>
            </a:extLst>
          </p:cNvPr>
          <p:cNvSpPr txBox="1"/>
          <p:nvPr/>
        </p:nvSpPr>
        <p:spPr>
          <a:xfrm>
            <a:off x="8813593" y="5209978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1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C5836F-5D5F-4A87-98D4-35EA2BADC877}"/>
              </a:ext>
            </a:extLst>
          </p:cNvPr>
          <p:cNvSpPr txBox="1"/>
          <p:nvPr/>
        </p:nvSpPr>
        <p:spPr>
          <a:xfrm>
            <a:off x="8806209" y="4392264"/>
            <a:ext cx="11217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Task Force Lead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412908-B3AC-4D0B-B25A-507E6BD12502}"/>
              </a:ext>
            </a:extLst>
          </p:cNvPr>
          <p:cNvSpPr txBox="1"/>
          <p:nvPr/>
        </p:nvSpPr>
        <p:spPr>
          <a:xfrm>
            <a:off x="10342585" y="5792310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>
                <a:cs typeface="Arial" panose="020B0604020202020204" pitchFamily="34" charset="0"/>
              </a:rPr>
              <a:t>HHW </a:t>
            </a:r>
            <a:r>
              <a:rPr lang="en-US" sz="1200" b="1" dirty="0">
                <a:cs typeface="Arial" panose="020B0604020202020204" pitchFamily="34" charset="0"/>
              </a:rPr>
              <a:t>Team 2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6D6018-909D-4B81-8EDB-F4195CFBA908}"/>
              </a:ext>
            </a:extLst>
          </p:cNvPr>
          <p:cNvSpPr txBox="1"/>
          <p:nvPr/>
        </p:nvSpPr>
        <p:spPr>
          <a:xfrm>
            <a:off x="10349969" y="5211352"/>
            <a:ext cx="112179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HHW Team 1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4E4F764-13F4-4F33-B513-0A9D8C6AD8C0}"/>
              </a:ext>
            </a:extLst>
          </p:cNvPr>
          <p:cNvSpPr txBox="1"/>
          <p:nvPr/>
        </p:nvSpPr>
        <p:spPr>
          <a:xfrm>
            <a:off x="10342585" y="4393638"/>
            <a:ext cx="11217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200" b="1" dirty="0">
                <a:cs typeface="Arial" panose="020B0604020202020204" pitchFamily="34" charset="0"/>
              </a:rPr>
              <a:t>Task Force Lead</a:t>
            </a:r>
            <a:endParaRPr lang="en-US" sz="1200" b="1" u="none" strike="noStrike" dirty="0">
              <a:effectLst/>
              <a:cs typeface="Arial" panose="020B06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C81DD22-722B-43A8-A739-D1A6C4A70C0B}"/>
              </a:ext>
            </a:extLst>
          </p:cNvPr>
          <p:cNvCxnSpPr>
            <a:cxnSpLocks/>
            <a:stCxn id="6" idx="2"/>
            <a:endCxn id="11" idx="3"/>
          </p:cNvCxnSpPr>
          <p:nvPr/>
        </p:nvCxnSpPr>
        <p:spPr>
          <a:xfrm flipH="1">
            <a:off x="4235095" y="1925021"/>
            <a:ext cx="1671332" cy="565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6C1ACFD-951C-4BE0-A121-DF99E1CEE880}"/>
              </a:ext>
            </a:extLst>
          </p:cNvPr>
          <p:cNvCxnSpPr>
            <a:cxnSpLocks/>
            <a:stCxn id="6" idx="2"/>
            <a:endCxn id="10" idx="1"/>
          </p:cNvCxnSpPr>
          <p:nvPr/>
        </p:nvCxnSpPr>
        <p:spPr>
          <a:xfrm>
            <a:off x="5906427" y="1925021"/>
            <a:ext cx="1818451" cy="565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E096A09-F80B-44A9-9654-F365C5EF3E16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5932040" y="3316238"/>
            <a:ext cx="2874169" cy="488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146C6AE-516F-48F3-BAFE-0F2923390FA7}"/>
              </a:ext>
            </a:extLst>
          </p:cNvPr>
          <p:cNvCxnSpPr>
            <a:cxnSpLocks/>
            <a:stCxn id="12" idx="2"/>
            <a:endCxn id="14" idx="3"/>
          </p:cNvCxnSpPr>
          <p:nvPr/>
        </p:nvCxnSpPr>
        <p:spPr>
          <a:xfrm flipH="1">
            <a:off x="3256906" y="3309865"/>
            <a:ext cx="2709924" cy="494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39AFD10-51B0-45FB-9834-2121F591A1D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5932040" y="3316238"/>
            <a:ext cx="2874169" cy="488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BC2315D-96E5-4E54-A84F-F34BC6DB9121}"/>
              </a:ext>
            </a:extLst>
          </p:cNvPr>
          <p:cNvCxnSpPr>
            <a:cxnSpLocks/>
          </p:cNvCxnSpPr>
          <p:nvPr/>
        </p:nvCxnSpPr>
        <p:spPr>
          <a:xfrm>
            <a:off x="5912883" y="1911158"/>
            <a:ext cx="0" cy="4404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289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4234009"/>
            <a:ext cx="9144000" cy="238760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/>
            <a:r>
              <a:rPr lang="en-US" sz="2800" cap="all" dirty="0"/>
              <a:t>Felton Staging </a:t>
            </a:r>
            <a:r>
              <a:rPr lang="en-US" sz="2800" cap="all" dirty="0" err="1"/>
              <a:t>ARea</a:t>
            </a:r>
            <a:endParaRPr lang="en-US" sz="2800" cap="all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309F34-8C15-47FA-83A4-3CA299A79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9" y="1251752"/>
            <a:ext cx="9144001" cy="486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22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E0D1B7-61AE-49D6-AF1E-080EF499A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2854" y="2441767"/>
            <a:ext cx="3991804" cy="2993853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49F800-76C0-426F-8DDE-5FC5CC60B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476" y="1942791"/>
            <a:ext cx="5322402" cy="3991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1B305AB-9C64-4BE6-8D5B-3082861160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2"/>
          <a:stretch/>
        </p:blipFill>
        <p:spPr>
          <a:xfrm rot="5400000">
            <a:off x="2935822" y="2270953"/>
            <a:ext cx="3991805" cy="33354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1736BD-B0E1-4274-8BCF-46AF7EA17206}"/>
              </a:ext>
            </a:extLst>
          </p:cNvPr>
          <p:cNvSpPr txBox="1"/>
          <p:nvPr/>
        </p:nvSpPr>
        <p:spPr>
          <a:xfrm>
            <a:off x="3263983" y="5934593"/>
            <a:ext cx="3335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Fig. 2: Drive through for equipment pick up and drop off.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E5E99D-17A7-4C6D-A0AD-8F269982473B}"/>
              </a:ext>
            </a:extLst>
          </p:cNvPr>
          <p:cNvSpPr txBox="1"/>
          <p:nvPr/>
        </p:nvSpPr>
        <p:spPr>
          <a:xfrm>
            <a:off x="146121" y="5934593"/>
            <a:ext cx="2993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Fig. 1: Porta john doors propped open between uses to increase ventilation.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17A1E6-1B0A-40A3-8D51-4A560C0D06DB}"/>
              </a:ext>
            </a:extLst>
          </p:cNvPr>
          <p:cNvSpPr txBox="1"/>
          <p:nvPr/>
        </p:nvSpPr>
        <p:spPr>
          <a:xfrm>
            <a:off x="6723472" y="5934593"/>
            <a:ext cx="5322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Fig. 3: Socially distant, first day field briefing at the central staging area.</a:t>
            </a:r>
          </a:p>
        </p:txBody>
      </p:sp>
    </p:spTree>
    <p:extLst>
      <p:ext uri="{BB962C8B-B14F-4D97-AF65-F5344CB8AC3E}">
        <p14:creationId xmlns:p14="http://schemas.microsoft.com/office/powerpoint/2010/main" val="1798210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E6A9F11-1570-4C7A-B20B-D55F32A728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5" r="13377"/>
          <a:stretch/>
        </p:blipFill>
        <p:spPr>
          <a:xfrm>
            <a:off x="2193727" y="1239028"/>
            <a:ext cx="7490600" cy="57748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CBD522-BD0C-4409-9AC4-04BC51CC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" y="936122"/>
            <a:ext cx="7020791" cy="851116"/>
          </a:xfrm>
        </p:spPr>
        <p:txBody>
          <a:bodyPr/>
          <a:lstStyle/>
          <a:p>
            <a:pPr algn="l"/>
            <a:r>
              <a:rPr lang="en-US" dirty="0"/>
              <a:t>Medical Unit</a:t>
            </a:r>
          </a:p>
        </p:txBody>
      </p:sp>
    </p:spTree>
    <p:extLst>
      <p:ext uri="{BB962C8B-B14F-4D97-AF65-F5344CB8AC3E}">
        <p14:creationId xmlns:p14="http://schemas.microsoft.com/office/powerpoint/2010/main" val="3105216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7046320" y="-20979"/>
            <a:ext cx="5222683" cy="6899957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195763" y="298256"/>
            <a:ext cx="3793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COVID-19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Screening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9310255" y="1707655"/>
            <a:ext cx="295874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EF75F06-69D8-4FFF-BFFF-0A36835B780B}"/>
              </a:ext>
            </a:extLst>
          </p:cNvPr>
          <p:cNvSpPr txBox="1"/>
          <p:nvPr/>
        </p:nvSpPr>
        <p:spPr>
          <a:xfrm>
            <a:off x="203200" y="1083086"/>
            <a:ext cx="71577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Qualitative Screening: 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Symptom Screening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Quantitative Screening: 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COVID-19 Testing</a:t>
            </a:r>
          </a:p>
        </p:txBody>
      </p:sp>
      <p:pic>
        <p:nvPicPr>
          <p:cNvPr id="9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D9B955A-4529-4F14-A2E3-E1BEB31CB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04" y="1613243"/>
            <a:ext cx="1534946" cy="2730158"/>
          </a:xfr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A8626B60-50D6-4CB5-9768-0CB326E08E49}"/>
              </a:ext>
            </a:extLst>
          </p:cNvPr>
          <p:cNvSpPr/>
          <p:nvPr/>
        </p:nvSpPr>
        <p:spPr>
          <a:xfrm>
            <a:off x="2024950" y="2664184"/>
            <a:ext cx="3486424" cy="6234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70587F0-5816-42DE-B19E-4D8937F29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13" y="1613244"/>
            <a:ext cx="1534946" cy="2730157"/>
          </a:xfrm>
          <a:prstGeom prst="rect">
            <a:avLst/>
          </a:prstGeom>
        </p:spPr>
      </p:pic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311E4AD-F613-4C9C-8D22-0BCB0DE75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374" y="1613243"/>
            <a:ext cx="1534946" cy="27301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33F5AC-126B-491D-ADED-A30E92D74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629" y="4806027"/>
            <a:ext cx="3100277" cy="1937673"/>
          </a:xfrm>
          <a:prstGeom prst="rect">
            <a:avLst/>
          </a:prstGeom>
        </p:spPr>
      </p:pic>
      <p:pic>
        <p:nvPicPr>
          <p:cNvPr id="16" name="Content Placeholder 10" descr="A picture containing text, envelope, stationary&#10;&#10;Description automatically generated">
            <a:extLst>
              <a:ext uri="{FF2B5EF4-FFF2-40B4-BE49-F238E27FC236}">
                <a16:creationId xmlns:a16="http://schemas.microsoft.com/office/drawing/2014/main" id="{2FF83164-5491-4818-965B-2D1D18F1B8A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0" r="9249"/>
          <a:stretch/>
        </p:blipFill>
        <p:spPr>
          <a:xfrm>
            <a:off x="317525" y="4821421"/>
            <a:ext cx="2981056" cy="192227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F43569E-6974-4D4A-B7E1-5E6B4985C3AB}"/>
              </a:ext>
            </a:extLst>
          </p:cNvPr>
          <p:cNvSpPr txBox="1"/>
          <p:nvPr/>
        </p:nvSpPr>
        <p:spPr>
          <a:xfrm>
            <a:off x="8842741" y="2791584"/>
            <a:ext cx="39026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Pre-deployment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Deployment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Demobilization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423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5C55B4-053D-4CF2-A7BA-619528D9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98" y="1273892"/>
            <a:ext cx="11775247" cy="7623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Protocol for Individual Displaying Symptoms of COVID-19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6906F71-A206-43BC-B3D3-EA1CB99A4735}"/>
              </a:ext>
            </a:extLst>
          </p:cNvPr>
          <p:cNvSpPr/>
          <p:nvPr/>
        </p:nvSpPr>
        <p:spPr>
          <a:xfrm>
            <a:off x="2503856" y="3426284"/>
            <a:ext cx="625608" cy="3679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7ABFB3-A3B7-4190-976E-2818C1E15C9D}"/>
              </a:ext>
            </a:extLst>
          </p:cNvPr>
          <p:cNvSpPr txBox="1"/>
          <p:nvPr/>
        </p:nvSpPr>
        <p:spPr>
          <a:xfrm>
            <a:off x="174298" y="3198167"/>
            <a:ext cx="232955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Screening questionnaire or temperature check are FAILED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3C3B07-157F-4ED2-8FE2-18BD5B5E5686}"/>
              </a:ext>
            </a:extLst>
          </p:cNvPr>
          <p:cNvSpPr txBox="1"/>
          <p:nvPr/>
        </p:nvSpPr>
        <p:spPr>
          <a:xfrm>
            <a:off x="3129464" y="3064138"/>
            <a:ext cx="270152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600" dirty="0"/>
              <a:t>Individual is stood down and conducts a telemedicine visit with a doctor through the medical unit.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AFEFAA-801D-4D55-9269-AA45C46FB961}"/>
              </a:ext>
            </a:extLst>
          </p:cNvPr>
          <p:cNvSpPr txBox="1"/>
          <p:nvPr/>
        </p:nvSpPr>
        <p:spPr>
          <a:xfrm>
            <a:off x="6451012" y="4203142"/>
            <a:ext cx="163386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Individual is not cleared for field work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24E6CC-FD8D-40CD-AE76-69C079AD42D8}"/>
              </a:ext>
            </a:extLst>
          </p:cNvPr>
          <p:cNvSpPr txBox="1"/>
          <p:nvPr/>
        </p:nvSpPr>
        <p:spPr>
          <a:xfrm>
            <a:off x="6429184" y="2124276"/>
            <a:ext cx="165569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Individual is cleared for field 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1C3C2B-A992-460C-B3B1-72B590E7960A}"/>
              </a:ext>
            </a:extLst>
          </p:cNvPr>
          <p:cNvSpPr txBox="1"/>
          <p:nvPr/>
        </p:nvSpPr>
        <p:spPr>
          <a:xfrm>
            <a:off x="9142986" y="2233875"/>
            <a:ext cx="192603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600" dirty="0"/>
              <a:t>Individual can return to the field</a:t>
            </a:r>
          </a:p>
        </p:txBody>
      </p:sp>
      <p:sp>
        <p:nvSpPr>
          <p:cNvPr id="19" name="Arrow: Bent-Up 18">
            <a:extLst>
              <a:ext uri="{FF2B5EF4-FFF2-40B4-BE49-F238E27FC236}">
                <a16:creationId xmlns:a16="http://schemas.microsoft.com/office/drawing/2014/main" id="{9AEDF143-C513-4228-9E5A-AC6BF3235B0A}"/>
              </a:ext>
            </a:extLst>
          </p:cNvPr>
          <p:cNvSpPr/>
          <p:nvPr/>
        </p:nvSpPr>
        <p:spPr>
          <a:xfrm>
            <a:off x="5830985" y="2964974"/>
            <a:ext cx="1633863" cy="472276"/>
          </a:xfrm>
          <a:prstGeom prst="bentUpArrow">
            <a:avLst>
              <a:gd name="adj1" fmla="val 22977"/>
              <a:gd name="adj2" fmla="val 29634"/>
              <a:gd name="adj3" fmla="val 25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553EB4-E4BF-47F1-8AED-118336581914}"/>
              </a:ext>
            </a:extLst>
          </p:cNvPr>
          <p:cNvSpPr txBox="1"/>
          <p:nvPr/>
        </p:nvSpPr>
        <p:spPr>
          <a:xfrm>
            <a:off x="8733183" y="6416435"/>
            <a:ext cx="36178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Note: CDC defines a fever as 100.4 ⁰F or higher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7B6128-C512-42E3-9DD8-9C9DF536471C}"/>
              </a:ext>
            </a:extLst>
          </p:cNvPr>
          <p:cNvSpPr txBox="1"/>
          <p:nvPr/>
        </p:nvSpPr>
        <p:spPr>
          <a:xfrm>
            <a:off x="9142986" y="4319111"/>
            <a:ext cx="192603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ctr"/>
            <a:r>
              <a:rPr lang="en-US" sz="1600" dirty="0"/>
              <a:t>Individual is tested for COVID-19</a:t>
            </a:r>
          </a:p>
        </p:txBody>
      </p:sp>
      <p:sp>
        <p:nvSpPr>
          <p:cNvPr id="25" name="Arrow: Bent-Up 24">
            <a:extLst>
              <a:ext uri="{FF2B5EF4-FFF2-40B4-BE49-F238E27FC236}">
                <a16:creationId xmlns:a16="http://schemas.microsoft.com/office/drawing/2014/main" id="{D73FC8A6-3C55-4891-BAF3-E2D23160622B}"/>
              </a:ext>
            </a:extLst>
          </p:cNvPr>
          <p:cNvSpPr/>
          <p:nvPr/>
        </p:nvSpPr>
        <p:spPr>
          <a:xfrm flipV="1">
            <a:off x="5841898" y="3690246"/>
            <a:ext cx="1633863" cy="472276"/>
          </a:xfrm>
          <a:prstGeom prst="bentUpArrow">
            <a:avLst>
              <a:gd name="adj1" fmla="val 22977"/>
              <a:gd name="adj2" fmla="val 29634"/>
              <a:gd name="adj3" fmla="val 25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6A6F1DD-56E3-4A99-B6FB-9240C53730D2}"/>
              </a:ext>
            </a:extLst>
          </p:cNvPr>
          <p:cNvSpPr/>
          <p:nvPr/>
        </p:nvSpPr>
        <p:spPr>
          <a:xfrm>
            <a:off x="8081738" y="2373007"/>
            <a:ext cx="1061248" cy="292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906228B-C497-4765-AD18-886D70137789}"/>
              </a:ext>
            </a:extLst>
          </p:cNvPr>
          <p:cNvSpPr/>
          <p:nvPr/>
        </p:nvSpPr>
        <p:spPr>
          <a:xfrm>
            <a:off x="8081738" y="4470331"/>
            <a:ext cx="1061248" cy="292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84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rrow: Right 21">
            <a:extLst>
              <a:ext uri="{FF2B5EF4-FFF2-40B4-BE49-F238E27FC236}">
                <a16:creationId xmlns:a16="http://schemas.microsoft.com/office/drawing/2014/main" id="{81043C8A-AFA8-43EE-A799-2C4686CA2400}"/>
              </a:ext>
            </a:extLst>
          </p:cNvPr>
          <p:cNvSpPr/>
          <p:nvPr/>
        </p:nvSpPr>
        <p:spPr>
          <a:xfrm>
            <a:off x="2443032" y="3917012"/>
            <a:ext cx="4286719" cy="4244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DBE14ED-15CB-4D1C-9368-22891838E738}"/>
              </a:ext>
            </a:extLst>
          </p:cNvPr>
          <p:cNvSpPr/>
          <p:nvPr/>
        </p:nvSpPr>
        <p:spPr>
          <a:xfrm>
            <a:off x="2680363" y="5910548"/>
            <a:ext cx="5412903" cy="393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D9F21-2A1F-49BE-B48E-D28D2A97B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180" y="1294165"/>
            <a:ext cx="6963640" cy="42070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Protocol for Positive COVID-19 Test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6B841B-9CAD-48CD-A146-2C376A785D1D}"/>
              </a:ext>
            </a:extLst>
          </p:cNvPr>
          <p:cNvSpPr txBox="1"/>
          <p:nvPr/>
        </p:nvSpPr>
        <p:spPr>
          <a:xfrm>
            <a:off x="6729751" y="3306625"/>
            <a:ext cx="4944071" cy="18158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 fontAlgn="ctr">
              <a:buFont typeface="+mj-lt"/>
              <a:buAutoNum type="arabicPeriod"/>
            </a:pPr>
            <a:r>
              <a:rPr lang="en-US" sz="1600" b="1" dirty="0"/>
              <a:t>Individual is removed from the response</a:t>
            </a:r>
          </a:p>
          <a:p>
            <a:pPr marL="342900" indent="-342900" fontAlgn="ctr">
              <a:buFont typeface="+mj-lt"/>
              <a:buAutoNum type="arabicPeriod"/>
            </a:pPr>
            <a:r>
              <a:rPr lang="en-US" sz="1600" b="1" dirty="0"/>
              <a:t>Medical Unit conducts contact tracing. Close contacts are removed from the field and tested again.</a:t>
            </a:r>
          </a:p>
          <a:p>
            <a:pPr marL="342900" indent="-342900" fontAlgn="ctr">
              <a:buFont typeface="+mj-lt"/>
              <a:buAutoNum type="arabicPeriod"/>
            </a:pPr>
            <a:r>
              <a:rPr lang="en-US" sz="1600" b="1" dirty="0"/>
              <a:t>Based on the results of contact tracing, the Medical Unit may send additional individuals/pods for testing as needed.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3D07159-815D-45AA-BAB7-CD3795AEFAB8}"/>
              </a:ext>
            </a:extLst>
          </p:cNvPr>
          <p:cNvSpPr/>
          <p:nvPr/>
        </p:nvSpPr>
        <p:spPr>
          <a:xfrm>
            <a:off x="2144000" y="2171245"/>
            <a:ext cx="5762229" cy="360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9ADD7A-272F-4C44-8D62-B4F0D34895BE}"/>
              </a:ext>
            </a:extLst>
          </p:cNvPr>
          <p:cNvSpPr txBox="1"/>
          <p:nvPr/>
        </p:nvSpPr>
        <p:spPr>
          <a:xfrm>
            <a:off x="822431" y="3838730"/>
            <a:ext cx="193066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Single Positive Test Result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6B9C95-B296-4C4D-949C-FE64454F7517}"/>
              </a:ext>
            </a:extLst>
          </p:cNvPr>
          <p:cNvSpPr txBox="1"/>
          <p:nvPr/>
        </p:nvSpPr>
        <p:spPr>
          <a:xfrm>
            <a:off x="8093266" y="5610874"/>
            <a:ext cx="3580556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fontAlgn="ctr"/>
            <a:r>
              <a:rPr lang="en-US" sz="1600" b="1" dirty="0"/>
              <a:t>Medical Unit and OPS assess potential for spread among response personnel and need for a safety stand down of operations.</a:t>
            </a:r>
            <a:endParaRPr lang="en-US" sz="1600" b="1" dirty="0"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B42279-097C-413A-A63B-E0366012FCC7}"/>
              </a:ext>
            </a:extLst>
          </p:cNvPr>
          <p:cNvSpPr txBox="1"/>
          <p:nvPr/>
        </p:nvSpPr>
        <p:spPr>
          <a:xfrm>
            <a:off x="7906229" y="1941558"/>
            <a:ext cx="3767593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fontAlgn="ctr"/>
            <a:r>
              <a:rPr lang="en-US" sz="1600" b="1" dirty="0"/>
              <a:t>Individual is tested again and may continue to work until the second test result is received.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968902-C5C0-4FA1-820D-A503B44D32C4}"/>
              </a:ext>
            </a:extLst>
          </p:cNvPr>
          <p:cNvSpPr txBox="1"/>
          <p:nvPr/>
        </p:nvSpPr>
        <p:spPr>
          <a:xfrm>
            <a:off x="822431" y="5691949"/>
            <a:ext cx="193066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Multiple Positive Test results within two weeks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F7D3B11-29F4-47B4-B7C6-0571159167DC}"/>
              </a:ext>
            </a:extLst>
          </p:cNvPr>
          <p:cNvSpPr txBox="1"/>
          <p:nvPr/>
        </p:nvSpPr>
        <p:spPr>
          <a:xfrm>
            <a:off x="822431" y="2063793"/>
            <a:ext cx="193066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Indeterminate Test Result</a:t>
            </a:r>
          </a:p>
        </p:txBody>
      </p:sp>
    </p:spTree>
    <p:extLst>
      <p:ext uri="{BB962C8B-B14F-4D97-AF65-F5344CB8AC3E}">
        <p14:creationId xmlns:p14="http://schemas.microsoft.com/office/powerpoint/2010/main" val="238621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7429500" y="-19251"/>
            <a:ext cx="4839503" cy="7033115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195763" y="298256"/>
            <a:ext cx="379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Results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9299864" y="1208892"/>
            <a:ext cx="296913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EF75F06-69D8-4FFF-BFFF-0A36835B780B}"/>
              </a:ext>
            </a:extLst>
          </p:cNvPr>
          <p:cNvSpPr txBox="1"/>
          <p:nvPr/>
        </p:nvSpPr>
        <p:spPr>
          <a:xfrm>
            <a:off x="223982" y="1235148"/>
            <a:ext cx="69665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Response ran from September to December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At peak about 180 field personnel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3000+ tests administered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Positive Cases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Twelve total cases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Most cases occurred in the last month when case rates were rising nationally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Three occurred as part of the demobilization tests in December.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Cases coming from outside the response, not spreading within.</a:t>
            </a:r>
          </a:p>
        </p:txBody>
      </p:sp>
    </p:spTree>
    <p:extLst>
      <p:ext uri="{BB962C8B-B14F-4D97-AF65-F5344CB8AC3E}">
        <p14:creationId xmlns:p14="http://schemas.microsoft.com/office/powerpoint/2010/main" val="2938139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A1F77D-BA70-4603-BDF5-672AEB8D0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060" y="1436707"/>
            <a:ext cx="6303380" cy="47275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B233C7-CAFE-40E7-80B9-C4B49C60ABF7}"/>
              </a:ext>
            </a:extLst>
          </p:cNvPr>
          <p:cNvSpPr txBox="1"/>
          <p:nvPr/>
        </p:nvSpPr>
        <p:spPr>
          <a:xfrm>
            <a:off x="6600806" y="3277254"/>
            <a:ext cx="55911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spc="300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Questions?</a:t>
            </a:r>
          </a:p>
          <a:p>
            <a:pPr algn="ctr"/>
            <a:endParaRPr lang="en-US" sz="2800" spc="300" dirty="0">
              <a:solidFill>
                <a:srgbClr val="002060"/>
              </a:solidFill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1600" spc="300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  <a:hlinkClick r:id="rId3"/>
              </a:rPr>
              <a:t>trombadore.olivia@epa.gov</a:t>
            </a:r>
            <a:endParaRPr lang="en-US" sz="1600" spc="300" dirty="0">
              <a:solidFill>
                <a:srgbClr val="002060"/>
              </a:solidFill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1600" spc="300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415-243-7750</a:t>
            </a:r>
            <a:endParaRPr lang="en-US" sz="1600" spc="3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253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9f62856-1543-49d4-a736-4569d363f533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2020-09-28T17:22:57+00:00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  <Records_x0020_Status xmlns="933e0b8b-6739-4417-a5dc-a436632a7ae3">Pending</Records_x0020_Status>
    <Records_x0020_Date xmlns="933e0b8b-6739-4417-a5dc-a436632a7ae3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9AFACC97DED745B1B2AC37C9BFADE3" ma:contentTypeVersion="35" ma:contentTypeDescription="Create a new document." ma:contentTypeScope="" ma:versionID="ee957dce00bd4e3d3fb3bf49cc83dd86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933e0b8b-6739-4417-a5dc-a436632a7ae3" xmlns:ns7="17e402cb-5fb4-4d23-b193-d4225de9164a" targetNamespace="http://schemas.microsoft.com/office/2006/metadata/properties" ma:root="true" ma:fieldsID="48ad3f4d7f095f41458dd6bf8d2b38ee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933e0b8b-6739-4417-a5dc-a436632a7ae3"/>
    <xsd:import namespace="17e402cb-5fb4-4d23-b193-d4225de9164a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DateTaken" minOccurs="0"/>
                <xsd:element ref="ns7:MediaServiceAutoTags" minOccurs="0"/>
                <xsd:element ref="ns7:MediaServiceGenerationTime" minOccurs="0"/>
                <xsd:element ref="ns7:MediaServiceEventHashCode" minOccurs="0"/>
                <xsd:element ref="ns7:MediaServiceOCR" minOccurs="0"/>
                <xsd:element ref="ns7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b1bc438d-61fd-4c9b-9f41-4acb707a4c6e}" ma:internalName="TaxCatchAllLabel" ma:readOnly="true" ma:showField="CatchAllDataLabel" ma:web="933e0b8b-6739-4417-a5dc-a436632a7a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b1bc438d-61fd-4c9b-9f41-4acb707a4c6e}" ma:internalName="TaxCatchAll" ma:showField="CatchAllData" ma:web="933e0b8b-6739-4417-a5dc-a436632a7a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3e0b8b-6739-4417-a5dc-a436632a7ae3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hidden="true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402cb-5fb4-4d23-b193-d4225de916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9A5E5A-41ED-451B-BFBC-555006A2BC9A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18CAFD2-99B8-41C6-8401-3A34525187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7A163E-E85E-46D5-BF09-A5C9F37381FB}">
  <ds:schemaRefs>
    <ds:schemaRef ds:uri="http://purl.org/dc/elements/1.1/"/>
    <ds:schemaRef ds:uri="http://schemas.microsoft.com/office/2006/metadata/properties"/>
    <ds:schemaRef ds:uri="933e0b8b-6739-4417-a5dc-a436632a7ae3"/>
    <ds:schemaRef ds:uri="http://schemas.microsoft.com/sharepoint/v3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7e402cb-5fb4-4d23-b193-d4225de9164a"/>
    <ds:schemaRef ds:uri="http://schemas.microsoft.com/office/2006/documentManagement/types"/>
    <ds:schemaRef ds:uri="http://schemas.microsoft.com/sharepoint/v3/fields"/>
    <ds:schemaRef ds:uri="http://schemas.microsoft.com/sharepoint.v3"/>
    <ds:schemaRef ds:uri="4ffa91fb-a0ff-4ac5-b2db-65c790d184a4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3D85B8F-5712-4AB2-B908-1710122ADE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933e0b8b-6739-4417-a5dc-a436632a7ae3"/>
    <ds:schemaRef ds:uri="17e402cb-5fb4-4d23-b193-d4225de916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3726</TotalTime>
  <Words>649</Words>
  <Application>Microsoft Office PowerPoint</Application>
  <PresentationFormat>Widescreen</PresentationFormat>
  <Paragraphs>128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Corbel</vt:lpstr>
      <vt:lpstr>Helvetica</vt:lpstr>
      <vt:lpstr>Verdana</vt:lpstr>
      <vt:lpstr>Wingdings</vt:lpstr>
      <vt:lpstr>Office Theme</vt:lpstr>
      <vt:lpstr>Custom Design</vt:lpstr>
      <vt:lpstr>6_Office Theme</vt:lpstr>
      <vt:lpstr>7_Office Theme</vt:lpstr>
      <vt:lpstr>11_Custom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Felton Staging ARea</vt:lpstr>
      <vt:lpstr>PowerPoint Presentation</vt:lpstr>
      <vt:lpstr>Medical Unit</vt:lpstr>
      <vt:lpstr>PowerPoint Presentation</vt:lpstr>
      <vt:lpstr>Protocol for Individual Displaying Symptoms of COVID-19</vt:lpstr>
      <vt:lpstr>Protocol for Positive COVID-19 Test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Wagner, Amanda</dc:creator>
  <cp:lastModifiedBy>Jones, Bill</cp:lastModifiedBy>
  <cp:revision>68</cp:revision>
  <dcterms:created xsi:type="dcterms:W3CDTF">2020-05-15T22:01:31Z</dcterms:created>
  <dcterms:modified xsi:type="dcterms:W3CDTF">2021-01-13T20:22:59Z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0x010100BA9AFACC97DED745B1B2AC37C9BFADE3</vt:lpwstr>
  </property>
</Properties>
</file>