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3" r:id="rId4"/>
    <p:sldId id="265" r:id="rId5"/>
    <p:sldId id="264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10D3-2341-4844-8B79-04FEF1D4F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12486-D6E6-4BAB-9250-DEBDC27B8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0AF27-EE68-4E40-8A34-784B567F5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AFCB-8A93-4E49-8B6F-1461B025C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8F94A-C3E4-4589-99AA-FD81A529F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7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3D93-4873-4270-8F9E-DCA971EE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2D97A-857B-4562-9693-0E25277B4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FF1DE-A615-40AB-A8E6-B6EBEB89B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99709-590B-45C5-8920-33E755F75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217EE-FC79-46B1-97DB-C0026E63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4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B14A-7D83-4E57-83BB-69EA7F643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28B77-81D3-4DF7-A4BF-5D06C25F7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F49ED-5EB0-4389-B8B2-4BDF91D74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197AA-9321-4C3E-AEAE-4DB8E094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44DE2-C9B1-40C9-8CEE-943F9E774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3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1BD38-C2A6-476C-9E62-A6C79533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7B53E-0974-46BF-A12E-DEB9998A3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51082-BB98-466B-B2A3-B5150D874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E8A54-9ABD-4B9C-A079-ECA50431B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83977-235B-4DDF-A17D-C90FB70E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FE314-1BA2-418D-8A25-C1F668E4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7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F93C-0BE1-4F80-A5D9-26685CF2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8A8EA-A88C-4025-864B-A25E90DDB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1F2A7-7535-438E-A4F7-A1B180273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4D2530-1201-4291-948F-05B17F23C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5EC685-4C89-4648-940E-9515784D0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FAB02B-9CD8-4369-8B28-4FD50E873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DD399-0EFE-471E-B815-E39CD631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816C9F-71D3-4E71-A984-3C3381ED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C961-1412-4E0B-9A69-7D60C5985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7416E-F6CF-4764-9EFD-A60AD283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12DA5-1392-4322-ABFB-1ED580EA6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7A0C65-3438-40D6-B05B-38E0B3C8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4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13C512-73DA-40E4-A88A-972698DF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BD21A-D820-4E04-817C-03AE9EA15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84B82-269E-46F7-90A0-E0FEB3C91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2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6AF6-21C3-4F02-AE80-462CC7123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52F5B-444A-44FC-BE46-2616ECA43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2F7CC-B9F9-4F29-8DDE-9450331CD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F2F2A7-FB37-47B0-8F31-02F79686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C7477-1C6E-4378-A8B2-7FB4D9107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E7185-9B51-49C3-A049-D9B7B43A1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9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F70C-7B56-4767-9FCF-1958F402B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176F17-0854-4D3E-9647-F821AA5B5A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C72E0-D4C6-479A-9B1E-3C0438B8F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E17A8-EFF0-446F-9F63-B31A03A9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0073A-BA47-472D-B4F0-3A435DA89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A0DA4-1E43-45BF-8F3F-26AD4087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8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2797-C4C0-4CB8-B473-8104901A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E4D6A-0F59-4777-9362-6A1BDA886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8AEE0-FAFC-4FEB-94C5-F6B53E63C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B83F-8F92-4E4D-9E93-650E78DE9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5BF8B-F7B2-47E9-821F-2AA306AF8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3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7987A-B749-40C3-A82D-2541218DB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6A6C7-ABB3-478A-A660-4A7F5A6DC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C7D43-0210-41A3-8BC7-CAE1D68F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C172A-DB54-4439-824D-F71E1FF2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5DE41-53F1-4BBE-ABF0-0FE470AFD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6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3DE879-2430-4194-B5EF-1155E68D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6CD57-E695-4344-B6AD-70102D719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64E19-4C80-44A1-B12A-69A10977B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18D68-E669-4199-9657-1FB626794BA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0AAB6-505F-412E-90DB-5D5D94A60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ECB49-88D6-4C19-A95D-65AC6E919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0DA9B-9F56-4FB8-9BB2-C5D2EBE340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99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00C0-2967-415F-AC78-C8C1650C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EPA Region </a:t>
            </a:r>
            <a:r>
              <a:rPr lang="en-US"/>
              <a:t>9 - Covid </a:t>
            </a:r>
            <a:r>
              <a:rPr lang="en-US" dirty="0"/>
              <a:t>Testing </a:t>
            </a:r>
            <a:br>
              <a:rPr lang="en-US" dirty="0"/>
            </a:br>
            <a:r>
              <a:rPr lang="en-US" dirty="0"/>
              <a:t>During Disaster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42FB7-D09F-49DA-B4FE-416C4D51F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California Wildfires 2020 (approx. 250 people)</a:t>
            </a:r>
          </a:p>
          <a:p>
            <a:r>
              <a:rPr lang="en-US" dirty="0"/>
              <a:t>Personnel from across the U.S.</a:t>
            </a:r>
          </a:p>
          <a:p>
            <a:endParaRPr lang="en-US" dirty="0"/>
          </a:p>
          <a:p>
            <a:r>
              <a:rPr lang="en-US" dirty="0"/>
              <a:t>Many </a:t>
            </a:r>
            <a:r>
              <a:rPr lang="en-US" b="1" u="sng" dirty="0"/>
              <a:t>more important </a:t>
            </a:r>
            <a:r>
              <a:rPr lang="en-US" dirty="0"/>
              <a:t>protective measures were also implemented</a:t>
            </a:r>
          </a:p>
          <a:p>
            <a:endParaRPr lang="en-US" dirty="0"/>
          </a:p>
          <a:p>
            <a:r>
              <a:rPr lang="en-US" dirty="0"/>
              <a:t>Designed to catch early introduction of Covid-19 into the Response population and thereby reduce spread within the Response</a:t>
            </a:r>
          </a:p>
        </p:txBody>
      </p:sp>
    </p:spTree>
    <p:extLst>
      <p:ext uri="{BB962C8B-B14F-4D97-AF65-F5344CB8AC3E}">
        <p14:creationId xmlns:p14="http://schemas.microsoft.com/office/powerpoint/2010/main" val="13928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1883-431B-4552-B51A-8D32ACB3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Covid 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A9547-1D28-4562-86CD-C147DAC0B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Overall, 40% of infected population are asymptomatic and rate varies by age</a:t>
            </a:r>
          </a:p>
          <a:p>
            <a:endParaRPr lang="en-US" dirty="0"/>
          </a:p>
          <a:p>
            <a:r>
              <a:rPr lang="en-US" dirty="0"/>
              <a:t>Earliest ability to detect virus is 3 days after infection</a:t>
            </a:r>
          </a:p>
          <a:p>
            <a:endParaRPr lang="en-US" dirty="0"/>
          </a:p>
          <a:p>
            <a:r>
              <a:rPr lang="en-US" dirty="0"/>
              <a:t>Earliest ability to infect others is 4 days after personal infection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dirty="0" err="1"/>
              <a:t>sysmptoms</a:t>
            </a:r>
            <a:r>
              <a:rPr lang="en-US" dirty="0"/>
              <a:t> do present, average onset is 5 days after infection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54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A6BDF-252C-43FB-9361-516306E97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There are 3 Kinds of Test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94294-C121-4922-BE6F-A3A2C3EC7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rt</a:t>
            </a:r>
            <a:r>
              <a:rPr lang="en-US" dirty="0"/>
              <a:t>-PCR = Reverse Transcription - Polymerase Chain Reaction</a:t>
            </a:r>
          </a:p>
          <a:p>
            <a:endParaRPr lang="en-US" dirty="0"/>
          </a:p>
          <a:p>
            <a:r>
              <a:rPr lang="en-US" dirty="0"/>
              <a:t>Antigen Tests = rapid tests (15 minutes) in solution or fixed matrix</a:t>
            </a:r>
          </a:p>
          <a:p>
            <a:endParaRPr lang="en-US" dirty="0"/>
          </a:p>
          <a:p>
            <a:r>
              <a:rPr lang="en-US" dirty="0"/>
              <a:t>Antibody Testing</a:t>
            </a:r>
          </a:p>
        </p:txBody>
      </p:sp>
    </p:spTree>
    <p:extLst>
      <p:ext uri="{BB962C8B-B14F-4D97-AF65-F5344CB8AC3E}">
        <p14:creationId xmlns:p14="http://schemas.microsoft.com/office/powerpoint/2010/main" val="174169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7642-1752-4A71-8616-4A35C7A7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rt</a:t>
            </a:r>
            <a:r>
              <a:rPr lang="en-US" dirty="0"/>
              <a:t>-PCR is Considered the “Gold Standard”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C8744-D2FB-4D62-88D8-66EADB7EB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98% sensitivity and 99% selectivity</a:t>
            </a:r>
          </a:p>
          <a:p>
            <a:r>
              <a:rPr lang="en-US" dirty="0"/>
              <a:t>Requires 20 minutes to 90 minutes to run the test</a:t>
            </a:r>
          </a:p>
          <a:p>
            <a:r>
              <a:rPr lang="en-US" dirty="0"/>
              <a:t>$120-$150 per test</a:t>
            </a:r>
          </a:p>
          <a:p>
            <a:r>
              <a:rPr lang="en-US" dirty="0"/>
              <a:t>Turnaround: 24 hour to &gt;7 days; very problematic</a:t>
            </a:r>
          </a:p>
          <a:p>
            <a:endParaRPr lang="en-US" dirty="0"/>
          </a:p>
          <a:p>
            <a:r>
              <a:rPr lang="en-US" dirty="0"/>
              <a:t>Three possible results: </a:t>
            </a:r>
            <a:r>
              <a:rPr lang="en-US" b="1" dirty="0"/>
              <a:t>detected</a:t>
            </a:r>
            <a:r>
              <a:rPr lang="en-US" dirty="0"/>
              <a:t>; </a:t>
            </a:r>
            <a:r>
              <a:rPr lang="en-US" b="1" dirty="0"/>
              <a:t>inconclusive</a:t>
            </a:r>
            <a:r>
              <a:rPr lang="en-US" dirty="0"/>
              <a:t> or </a:t>
            </a:r>
            <a:r>
              <a:rPr lang="en-US" b="1" dirty="0"/>
              <a:t>not detected</a:t>
            </a:r>
          </a:p>
        </p:txBody>
      </p:sp>
    </p:spTree>
    <p:extLst>
      <p:ext uri="{BB962C8B-B14F-4D97-AF65-F5344CB8AC3E}">
        <p14:creationId xmlns:p14="http://schemas.microsoft.com/office/powerpoint/2010/main" val="238136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83CC-9F95-4189-87D6-58FE5E023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Emergency Use Authorizations (EAU)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3BCE1-5A57-4E58-BDD3-C972B061E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on there were very few EAU for testing (April 2020)</a:t>
            </a:r>
          </a:p>
          <a:p>
            <a:r>
              <a:rPr lang="en-US" dirty="0"/>
              <a:t>CDC has one location where all EAUs can be found</a:t>
            </a:r>
          </a:p>
          <a:p>
            <a:endParaRPr lang="en-US" dirty="0"/>
          </a:p>
          <a:p>
            <a:r>
              <a:rPr lang="en-US" dirty="0"/>
              <a:t>Initially only nasopharyngeal swab PCR tests by Point of Care (POC)</a:t>
            </a:r>
          </a:p>
          <a:p>
            <a:r>
              <a:rPr lang="en-US" dirty="0"/>
              <a:t>Eventually some Home Collection EAUs emerged with different collection methods</a:t>
            </a:r>
          </a:p>
          <a:p>
            <a:endParaRPr lang="en-US" dirty="0"/>
          </a:p>
          <a:p>
            <a:r>
              <a:rPr lang="en-US" dirty="0"/>
              <a:t>Yale Study regarding the value of saliva as a collection media </a:t>
            </a:r>
          </a:p>
        </p:txBody>
      </p:sp>
    </p:spTree>
    <p:extLst>
      <p:ext uri="{BB962C8B-B14F-4D97-AF65-F5344CB8AC3E}">
        <p14:creationId xmlns:p14="http://schemas.microsoft.com/office/powerpoint/2010/main" val="2590698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E54D4-A13C-468E-8018-30D50338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EPA Region 9 Selected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09459-E8DC-4E2B-A8D1-42C9BFAD1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qt</a:t>
            </a:r>
            <a:r>
              <a:rPr lang="en-US" dirty="0"/>
              <a:t>-PCR using home collection analyzed at the Rutgers Lab in New Jersey</a:t>
            </a:r>
          </a:p>
          <a:p>
            <a:endParaRPr lang="en-US" dirty="0"/>
          </a:p>
          <a:p>
            <a:r>
              <a:rPr lang="en-US" dirty="0"/>
              <a:t>Saliva</a:t>
            </a:r>
          </a:p>
          <a:p>
            <a:endParaRPr lang="en-US" dirty="0"/>
          </a:p>
          <a:p>
            <a:r>
              <a:rPr lang="en-US" dirty="0"/>
              <a:t>Everyone in the Response tested 2X/week</a:t>
            </a:r>
          </a:p>
          <a:p>
            <a:endParaRPr lang="en-US" dirty="0"/>
          </a:p>
          <a:p>
            <a:r>
              <a:rPr lang="en-US" dirty="0"/>
              <a:t>April 2020 (1 approved EAU), July 2020 (4 approved EAUs)</a:t>
            </a:r>
          </a:p>
          <a:p>
            <a:endParaRPr lang="en-US" dirty="0"/>
          </a:p>
          <a:p>
            <a:r>
              <a:rPr lang="en-US" dirty="0"/>
              <a:t>Rapid Antigen Testing was not available except in POC setting</a:t>
            </a:r>
          </a:p>
        </p:txBody>
      </p:sp>
    </p:spTree>
    <p:extLst>
      <p:ext uri="{BB962C8B-B14F-4D97-AF65-F5344CB8AC3E}">
        <p14:creationId xmlns:p14="http://schemas.microsoft.com/office/powerpoint/2010/main" val="4089204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9197-E9FD-42A2-8E8D-853374025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4F5D8-DB66-43A3-9AE0-B1A4CB69A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Turnaround Time</a:t>
            </a:r>
          </a:p>
          <a:p>
            <a:endParaRPr lang="en-US" dirty="0"/>
          </a:p>
          <a:p>
            <a:r>
              <a:rPr lang="en-US" dirty="0"/>
              <a:t>Concept of False Positives </a:t>
            </a:r>
          </a:p>
          <a:p>
            <a:pPr lvl="1"/>
            <a:r>
              <a:rPr lang="en-US" dirty="0"/>
              <a:t>False Negatives = strong likelihood; 	False Positives = very unlikely</a:t>
            </a:r>
          </a:p>
          <a:p>
            <a:pPr lvl="1"/>
            <a:r>
              <a:rPr lang="en-US" b="1" dirty="0"/>
              <a:t>For this test Positive Predictive Value and Negative </a:t>
            </a:r>
            <a:r>
              <a:rPr lang="en-US" b="1"/>
              <a:t>Predictive Value </a:t>
            </a:r>
            <a:r>
              <a:rPr lang="en-US" b="1" dirty="0"/>
              <a:t>are very different</a:t>
            </a:r>
          </a:p>
          <a:p>
            <a:endParaRPr lang="en-US" dirty="0"/>
          </a:p>
          <a:p>
            <a:r>
              <a:rPr lang="en-US" b="1" dirty="0"/>
              <a:t>No Problems with</a:t>
            </a:r>
            <a:r>
              <a:rPr lang="en-US" dirty="0"/>
              <a:t>: Online individual registration, HIPPA compliance, lost samples, </a:t>
            </a:r>
          </a:p>
        </p:txBody>
      </p:sp>
    </p:spTree>
    <p:extLst>
      <p:ext uri="{BB962C8B-B14F-4D97-AF65-F5344CB8AC3E}">
        <p14:creationId xmlns:p14="http://schemas.microsoft.com/office/powerpoint/2010/main" val="2915073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AE338-FF12-4768-8C44-5D2B12F3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EPA Approval for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439E-CD04-4672-8587-D02571061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Extremely Difficult</a:t>
            </a:r>
          </a:p>
          <a:p>
            <a:r>
              <a:rPr lang="en-US" dirty="0"/>
              <a:t>What was happening around testing in Summer and early Fall 2020</a:t>
            </a:r>
          </a:p>
          <a:p>
            <a:r>
              <a:rPr lang="en-US" dirty="0"/>
              <a:t>Purchased with a Credit Card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82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329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EPA Region 9 - Covid Testing  During Disaster Response</vt:lpstr>
      <vt:lpstr>Covid 19</vt:lpstr>
      <vt:lpstr>There are 3 Kinds of Test Available</vt:lpstr>
      <vt:lpstr>rt-PCR is Considered the “Gold Standard”</vt:lpstr>
      <vt:lpstr>Emergency Use Authorizations (EAU)</vt:lpstr>
      <vt:lpstr>EPA Region 9 Selected</vt:lpstr>
      <vt:lpstr>Problems?</vt:lpstr>
      <vt:lpstr>EPA Approval for Testing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Moxley, Bret</dc:creator>
  <cp:lastModifiedBy>Moxley, Bret</cp:lastModifiedBy>
  <cp:revision>15</cp:revision>
  <dcterms:created xsi:type="dcterms:W3CDTF">2021-01-11T20:06:13Z</dcterms:created>
  <dcterms:modified xsi:type="dcterms:W3CDTF">2021-01-13T18:13:42Z</dcterms:modified>
</cp:coreProperties>
</file>