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4073" r:id="rId1"/>
  </p:sldMasterIdLst>
  <p:notesMasterIdLst>
    <p:notesMasterId r:id="rId28"/>
  </p:notesMasterIdLst>
  <p:sldIdLst>
    <p:sldId id="256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261" r:id="rId14"/>
    <p:sldId id="262" r:id="rId15"/>
    <p:sldId id="284" r:id="rId16"/>
    <p:sldId id="269" r:id="rId17"/>
    <p:sldId id="283" r:id="rId18"/>
    <p:sldId id="273" r:id="rId19"/>
    <p:sldId id="276" r:id="rId20"/>
    <p:sldId id="285" r:id="rId21"/>
    <p:sldId id="286" r:id="rId22"/>
    <p:sldId id="287" r:id="rId23"/>
    <p:sldId id="288" r:id="rId24"/>
    <p:sldId id="289" r:id="rId25"/>
    <p:sldId id="290" r:id="rId26"/>
    <p:sldId id="29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F1C31ED-82FB-4D51-A172-1BB4E657AD6C}">
          <p14:sldIdLst>
            <p14:sldId id="256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261"/>
            <p14:sldId id="262"/>
            <p14:sldId id="284"/>
            <p14:sldId id="269"/>
            <p14:sldId id="283"/>
            <p14:sldId id="273"/>
            <p14:sldId id="276"/>
            <p14:sldId id="285"/>
            <p14:sldId id="286"/>
            <p14:sldId id="287"/>
            <p14:sldId id="288"/>
            <p14:sldId id="289"/>
            <p14:sldId id="290"/>
            <p14:sldId id="29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nsen, Roxanne B CDR" initials="JRBC" lastIdx="2" clrIdx="0">
    <p:extLst>
      <p:ext uri="{19B8F6BF-5375-455C-9EA6-DF929625EA0E}">
        <p15:presenceInfo xmlns:p15="http://schemas.microsoft.com/office/powerpoint/2012/main" userId="S-1-5-21-4290293029-226652851-1696308051-9290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0024" autoAdjust="0"/>
  </p:normalViewPr>
  <p:slideViewPr>
    <p:cSldViewPr snapToGrid="0">
      <p:cViewPr varScale="1">
        <p:scale>
          <a:sx n="81" d="100"/>
          <a:sy n="81" d="100"/>
        </p:scale>
        <p:origin x="8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B0B-4C3B-8BEF-CFF2E53155B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B0B-4C3B-8BEF-CFF2E53155B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Federalized Cases</c:v>
                </c:pt>
                <c:pt idx="1">
                  <c:v>Total Cases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5A-43CB-9AAD-8215A8851A2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456268568"/>
        <c:axId val="456265616"/>
      </c:barChart>
      <c:valAx>
        <c:axId val="4562656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6268568"/>
        <c:crosses val="autoZero"/>
        <c:crossBetween val="between"/>
      </c:valAx>
      <c:catAx>
        <c:axId val="4562685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62656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Oil (gallons)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Oil (gallons)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1A1-4253-A62F-DB105A711D3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1A1-4253-A62F-DB105A711D3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Potential Discharges</c:v>
                </c:pt>
                <c:pt idx="1">
                  <c:v>Recovered/Removed (via federal project)</c:v>
                </c:pt>
              </c:strCache>
            </c:strRef>
          </c:cat>
          <c:val>
            <c:numRef>
              <c:f>Sheet1!$B$2:$B$3</c:f>
              <c:numCache>
                <c:formatCode>_(* #,##0_);_(* \(#,##0\);_(* "-"??_);_(@_)</c:formatCode>
                <c:ptCount val="2"/>
                <c:pt idx="0">
                  <c:v>11558</c:v>
                </c:pt>
                <c:pt idx="1">
                  <c:v>1712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7E-403A-9D22-CEDF86694CA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Hazardous</a:t>
            </a:r>
            <a:r>
              <a:rPr lang="en-US" baseline="0" dirty="0" smtClean="0"/>
              <a:t> Substances (pounds)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Hazardous Substance (pounds)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88A-4C4A-BB28-820A590FAE3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88A-4C4A-BB28-820A590FAE3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Potential Releases</c:v>
                </c:pt>
                <c:pt idx="1">
                  <c:v>Actual Releases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201</c:v>
                </c:pt>
                <c:pt idx="1">
                  <c:v>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88A-4C4A-BB28-820A590FAE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E4E626-62A4-49BD-B716-F4D0EB0D9ED2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F6405-FA73-4EA6-9515-FC03D8DAB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419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r>
              <a:rPr lang="en-US" baseline="0" dirty="0" smtClean="0"/>
              <a:t> changes in personnel.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07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chart(s)/verbiage that indicates number of NRC Reports, Actual Discharges/Releases, and Total Gallons/Pounds.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235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chart(s)/verbiage that indicates number of NRC Reports, Actual Discharges/Releases, and Total Gallons/Pounds.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468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Replicate as necessary to highlight unusual or large cases. Acceptable to re-arrange.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804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Replicate as necessary to highlight unusual or large cases. Acceptable to re-arrange.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740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 last </a:t>
            </a:r>
            <a:r>
              <a:rPr lang="en-US" baseline="0" dirty="0" smtClean="0"/>
              <a:t>meeting to next.</a:t>
            </a:r>
            <a:endParaRPr lang="en-US" dirty="0" smtClean="0"/>
          </a:p>
          <a:p>
            <a:r>
              <a:rPr lang="en-US" dirty="0" smtClean="0"/>
              <a:t>For upcoming</a:t>
            </a:r>
            <a:r>
              <a:rPr lang="en-US" baseline="0" dirty="0" smtClean="0"/>
              <a:t> GIUEs, do NOT list the date; note as TBD.</a:t>
            </a:r>
          </a:p>
          <a:p>
            <a:r>
              <a:rPr lang="en-US" baseline="0" dirty="0" smtClean="0"/>
              <a:t>Include local planning and coordination engagements, such as LEPC.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81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changes in personnel.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6318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Add</a:t>
            </a:r>
            <a:r>
              <a:rPr lang="en-US" baseline="0" dirty="0" smtClean="0">
                <a:solidFill>
                  <a:srgbClr val="FFFF00"/>
                </a:solidFill>
              </a:rPr>
              <a:t> chart(s)/verbiage that indicates number </a:t>
            </a:r>
            <a:r>
              <a:rPr lang="en-US" baseline="0" dirty="0" smtClean="0">
                <a:solidFill>
                  <a:schemeClr val="bg1"/>
                </a:solidFill>
              </a:rPr>
              <a:t>of</a:t>
            </a:r>
            <a:r>
              <a:rPr lang="en-US" baseline="0" dirty="0" smtClean="0">
                <a:solidFill>
                  <a:srgbClr val="FFFF00"/>
                </a:solidFill>
              </a:rPr>
              <a:t> NRC Reports, Actual Discharges/Releases, and Total Gallons/Pounds.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811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Replicate</a:t>
            </a:r>
            <a:r>
              <a:rPr lang="en-US" baseline="0" dirty="0" smtClean="0"/>
              <a:t> as necessary to highlight unusual or large cases.  Acceptable to re-arrange.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159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 last </a:t>
            </a:r>
            <a:r>
              <a:rPr lang="en-US" baseline="0" dirty="0" smtClean="0"/>
              <a:t>meeting to next.</a:t>
            </a:r>
            <a:endParaRPr lang="en-US" dirty="0" smtClean="0"/>
          </a:p>
          <a:p>
            <a:r>
              <a:rPr lang="en-US" dirty="0" smtClean="0"/>
              <a:t>For upcoming</a:t>
            </a:r>
            <a:r>
              <a:rPr lang="en-US" baseline="0" dirty="0" smtClean="0"/>
              <a:t> GIUEs, do NOT list the date; note as TBD.</a:t>
            </a:r>
          </a:p>
          <a:p>
            <a:r>
              <a:rPr lang="en-US" baseline="0" dirty="0" smtClean="0"/>
              <a:t>Include local planning and coordination engagements, such as LEPC.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8824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changes in personnel.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45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Verbally discuss movement of equipment, VOSS/SORS divestiture.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1876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8243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Replicate</a:t>
            </a:r>
            <a:r>
              <a:rPr lang="en-US" baseline="0" dirty="0" smtClean="0"/>
              <a:t> as necessary to highlight unusual or large cases. Acceptable to re-arrange.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2099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 last </a:t>
            </a:r>
            <a:r>
              <a:rPr lang="en-US" baseline="0" dirty="0" smtClean="0"/>
              <a:t>meeting to next.</a:t>
            </a:r>
            <a:endParaRPr lang="en-US" dirty="0" smtClean="0"/>
          </a:p>
          <a:p>
            <a:r>
              <a:rPr lang="en-US" dirty="0" smtClean="0"/>
              <a:t>For upcoming</a:t>
            </a:r>
            <a:r>
              <a:rPr lang="en-US" baseline="0" dirty="0" smtClean="0"/>
              <a:t> GIUEs, do NOT list the date; note as TBD.</a:t>
            </a:r>
          </a:p>
          <a:p>
            <a:r>
              <a:rPr lang="en-US" baseline="0" dirty="0" smtClean="0"/>
              <a:t>Include local planning and coordination engagements, such as LEPC.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3929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 last </a:t>
            </a:r>
            <a:r>
              <a:rPr lang="en-US" baseline="0" dirty="0" smtClean="0"/>
              <a:t>meeting to next.</a:t>
            </a:r>
            <a:endParaRPr lang="en-US" dirty="0" smtClean="0"/>
          </a:p>
          <a:p>
            <a:r>
              <a:rPr lang="en-US" dirty="0" smtClean="0"/>
              <a:t>For upcoming</a:t>
            </a:r>
            <a:r>
              <a:rPr lang="en-US" baseline="0" dirty="0" smtClean="0"/>
              <a:t> GIUEs, do NOT list the date; note as TBD.</a:t>
            </a:r>
          </a:p>
          <a:p>
            <a:r>
              <a:rPr lang="en-US" baseline="0" dirty="0" smtClean="0"/>
              <a:t>Include local planning and coordination engagements, such as LEPC.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8904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576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1D6FB6C9-91C8-476D-8875-776FD04705BA}" type="datetime1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309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34670-D72A-4723-8E54-5315D5A35D5C}" type="datetime1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25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D5E0C25-1703-48F8-94D6-D07F7313AC09}" type="datetime1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996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0739-45DB-4DA7-B350-081712931A90}" type="datetime1">
              <a:rPr lang="en-US" smtClean="0"/>
              <a:t>1/12/2021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69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E732F-4D8F-4D02-8E4A-F00077288F70}" type="datetime1">
              <a:rPr lang="en-US" smtClean="0"/>
              <a:t>1/12/2021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04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6E18B-6124-4777-8854-48FD7505D4AE}" type="datetime1">
              <a:rPr lang="en-US" smtClean="0"/>
              <a:t>1/12/2021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971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B1DA-C4B8-4B39-B61B-0A9F942EC0B0}" type="datetime1">
              <a:rPr lang="en-US" smtClean="0"/>
              <a:t>1/12/2021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85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2BCFC61-86FD-493C-8865-A07457A5A516}" type="datetime1">
              <a:rPr lang="en-US" smtClean="0"/>
              <a:t>1/12/2021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107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99973-9065-4C7D-B6E4-84F3537935D0}" type="datetime1">
              <a:rPr lang="en-US" smtClean="0"/>
              <a:t>1/12/2021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899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86A13-9CA2-4C3B-91E6-68A106643E7E}" type="datetime1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425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76397E6-F052-499D-99D6-9DEE0968F2E8}" type="datetime1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319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354D4E6-A34D-4444-A6BB-046204A8D447}" type="datetime1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3518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6" r:id="rId3"/>
    <p:sldLayoutId id="2147484077" r:id="rId4"/>
    <p:sldLayoutId id="2147484078" r:id="rId5"/>
    <p:sldLayoutId id="2147484079" r:id="rId6"/>
    <p:sldLayoutId id="2147484080" r:id="rId7"/>
    <p:sldLayoutId id="2147484081" r:id="rId8"/>
    <p:sldLayoutId id="2147484082" r:id="rId9"/>
    <p:sldLayoutId id="2147484083" r:id="rId10"/>
    <p:sldLayoutId id="2147484084" r:id="rId11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8069" y="838987"/>
            <a:ext cx="10993549" cy="2246780"/>
          </a:xfrm>
        </p:spPr>
        <p:txBody>
          <a:bodyPr>
            <a:normAutofit/>
          </a:bodyPr>
          <a:lstStyle/>
          <a:p>
            <a:r>
              <a:rPr lang="en-US" sz="5400" cap="none" dirty="0" smtClean="0">
                <a:solidFill>
                  <a:schemeClr val="tx1"/>
                </a:solidFill>
              </a:rPr>
              <a:t>U.S. Coast Guard</a:t>
            </a:r>
            <a:br>
              <a:rPr lang="en-US" sz="5400" cap="none" dirty="0" smtClean="0">
                <a:solidFill>
                  <a:schemeClr val="tx1"/>
                </a:solidFill>
              </a:rPr>
            </a:br>
            <a:r>
              <a:rPr lang="en-US" sz="5400" cap="none" dirty="0" smtClean="0">
                <a:solidFill>
                  <a:schemeClr val="tx1"/>
                </a:solidFill>
              </a:rPr>
              <a:t>Sector </a:t>
            </a:r>
            <a:r>
              <a:rPr lang="en-US" sz="5400" cap="none" dirty="0">
                <a:solidFill>
                  <a:schemeClr val="tx1"/>
                </a:solidFill>
              </a:rPr>
              <a:t>H</a:t>
            </a:r>
            <a:r>
              <a:rPr lang="en-US" sz="5400" cap="none" dirty="0" smtClean="0">
                <a:solidFill>
                  <a:schemeClr val="tx1"/>
                </a:solidFill>
              </a:rPr>
              <a:t>onolulu</a:t>
            </a:r>
            <a:endParaRPr lang="en-US" sz="5400" cap="none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1" y="3120814"/>
            <a:ext cx="10993546" cy="772456"/>
          </a:xfrm>
        </p:spPr>
        <p:txBody>
          <a:bodyPr>
            <a:noAutofit/>
          </a:bodyPr>
          <a:lstStyle/>
          <a:p>
            <a:r>
              <a:rPr lang="en-US" sz="2000" cap="none" dirty="0" smtClean="0">
                <a:latin typeface="Century Gothic" panose="020B0502020202020204" pitchFamily="34" charset="0"/>
              </a:rPr>
              <a:t>Oceania Regional </a:t>
            </a:r>
            <a:r>
              <a:rPr lang="en-US" sz="2000" cap="none" dirty="0">
                <a:latin typeface="Century Gothic" panose="020B0502020202020204" pitchFamily="34" charset="0"/>
              </a:rPr>
              <a:t>R</a:t>
            </a:r>
            <a:r>
              <a:rPr lang="en-US" sz="2000" cap="none" dirty="0" smtClean="0">
                <a:latin typeface="Century Gothic" panose="020B0502020202020204" pitchFamily="34" charset="0"/>
              </a:rPr>
              <a:t>esponse </a:t>
            </a:r>
            <a:r>
              <a:rPr lang="en-US" sz="2000" cap="none" dirty="0">
                <a:latin typeface="Century Gothic" panose="020B0502020202020204" pitchFamily="34" charset="0"/>
              </a:rPr>
              <a:t>T</a:t>
            </a:r>
            <a:r>
              <a:rPr lang="en-US" sz="2000" cap="none" dirty="0" smtClean="0">
                <a:latin typeface="Century Gothic" panose="020B0502020202020204" pitchFamily="34" charset="0"/>
              </a:rPr>
              <a:t>eam</a:t>
            </a:r>
          </a:p>
          <a:p>
            <a:r>
              <a:rPr lang="en-US" sz="2000" cap="none" dirty="0" smtClean="0">
                <a:latin typeface="Century Gothic" panose="020B0502020202020204" pitchFamily="34" charset="0"/>
              </a:rPr>
              <a:t>Virtual Meeting</a:t>
            </a:r>
          </a:p>
          <a:p>
            <a:r>
              <a:rPr lang="en-US" sz="2000" cap="none" dirty="0" smtClean="0">
                <a:latin typeface="Century Gothic" panose="020B0502020202020204" pitchFamily="34" charset="0"/>
              </a:rPr>
              <a:t>13 January 2021</a:t>
            </a:r>
            <a:endParaRPr lang="en-US" sz="2000" cap="none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2039" y="1482379"/>
            <a:ext cx="3182388" cy="320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245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 smtClean="0"/>
              <a:t>Pollution Incident Responses (CY2020)</a:t>
            </a:r>
            <a:endParaRPr lang="en-US" sz="4400" cap="non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Sector Honolulu</a:t>
            </a:r>
            <a:endParaRPr lang="en-US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581025" y="2925763"/>
          <a:ext cx="5392738" cy="2935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ontent Placeholder 13"/>
          <p:cNvGraphicFramePr>
            <a:graphicFrameLocks noGrp="1"/>
          </p:cNvGraphicFramePr>
          <p:nvPr>
            <p:ph sz="quarter" idx="4"/>
            <p:extLst/>
          </p:nvPr>
        </p:nvGraphicFramePr>
        <p:xfrm>
          <a:off x="6096002" y="1947618"/>
          <a:ext cx="4690532" cy="2150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all" spc="0" normalizeH="0" baseline="0" noProof="0" smtClean="0">
                <a:ln>
                  <a:noFill/>
                </a:ln>
                <a:solidFill>
                  <a:srgbClr val="4590B8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USCG FOSC Report</a:t>
            </a: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4590B8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4590B8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4590B8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graphicFrame>
        <p:nvGraphicFramePr>
          <p:cNvPr id="12" name="Content Placeholder 13"/>
          <p:cNvGraphicFramePr>
            <a:graphicFrameLocks/>
          </p:cNvGraphicFramePr>
          <p:nvPr>
            <p:extLst/>
          </p:nvPr>
        </p:nvGraphicFramePr>
        <p:xfrm>
          <a:off x="6096002" y="4166687"/>
          <a:ext cx="4690532" cy="2150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29576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 smtClean="0"/>
              <a:t>Significant Cases (CY2020)</a:t>
            </a:r>
            <a:endParaRPr lang="en-US" sz="4400" cap="none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81193" y="2150534"/>
            <a:ext cx="10798007" cy="3710518"/>
          </a:xfrm>
        </p:spPr>
        <p:txBody>
          <a:bodyPr>
            <a:normAutofit/>
          </a:bodyPr>
          <a:lstStyle/>
          <a:p>
            <a:r>
              <a:rPr lang="en-US" dirty="0"/>
              <a:t>04Feb20 FV MIDWAY ISLAND, Hilo HI</a:t>
            </a:r>
          </a:p>
          <a:p>
            <a:r>
              <a:rPr lang="en-US" dirty="0"/>
              <a:t>21Mar20 S/V STEADY BEAT grounding, Waikiki</a:t>
            </a:r>
          </a:p>
          <a:p>
            <a:r>
              <a:rPr lang="en-US" dirty="0"/>
              <a:t>22Jul20 Hurricane Douglas</a:t>
            </a:r>
          </a:p>
          <a:p>
            <a:r>
              <a:rPr lang="en-US" dirty="0"/>
              <a:t>23Jul20 Mystery Hydraulic spill American Samoa</a:t>
            </a:r>
          </a:p>
          <a:p>
            <a:r>
              <a:rPr lang="en-US" dirty="0"/>
              <a:t>08Sep20 P/C TARA </a:t>
            </a:r>
            <a:r>
              <a:rPr lang="en-US" dirty="0" smtClean="0"/>
              <a:t>sinking in Keehi</a:t>
            </a:r>
            <a:endParaRPr lang="en-US" dirty="0"/>
          </a:p>
          <a:p>
            <a:r>
              <a:rPr lang="en-US" dirty="0"/>
              <a:t>28Oct20 Mystery Red Dye Diesel Spill, Honolulu Harbor</a:t>
            </a:r>
          </a:p>
          <a:p>
            <a:r>
              <a:rPr lang="en-US" dirty="0"/>
              <a:t>19Dec20 OSRV OCEAN INTERVENTION </a:t>
            </a:r>
            <a:r>
              <a:rPr lang="en-US" dirty="0" smtClean="0"/>
              <a:t>Fire</a:t>
            </a:r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all" spc="0" normalizeH="0" baseline="0" noProof="0" smtClean="0">
                <a:ln>
                  <a:noFill/>
                </a:ln>
                <a:solidFill>
                  <a:srgbClr val="4590B8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USCG FOSC Report</a:t>
            </a: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4590B8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4590B8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4590B8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2050" name="Picture 2" descr="63f4bc49-1da0-4fee-b56e-c1242e7626d0@NAMP111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90681" y="1289088"/>
            <a:ext cx="4119185" cy="4810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314724" y="6099959"/>
            <a:ext cx="1671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solidFill>
                  <a:schemeClr val="bg1">
                    <a:lumMod val="75000"/>
                  </a:schemeClr>
                </a:solidFill>
              </a:rPr>
              <a:t>P/C TARA, 21Sep2020</a:t>
            </a:r>
            <a:endParaRPr lang="en-US" sz="1400" i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42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af4dae21-03e4-40bc-9efd-ebf54e0a4e89@NAMP111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024" t="13983" r="8965" b="5326"/>
          <a:stretch/>
        </p:blipFill>
        <p:spPr bwMode="auto">
          <a:xfrm>
            <a:off x="436746" y="1862666"/>
            <a:ext cx="11323295" cy="514773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 smtClean="0"/>
              <a:t>MIDWAY ISLAND, Hilo, Hawai’i</a:t>
            </a:r>
            <a:endParaRPr lang="en-US" sz="4400" cap="none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4058540" cy="4088933"/>
          </a:xfrm>
        </p:spPr>
        <p:txBody>
          <a:bodyPr>
            <a:noAutofit/>
          </a:bodyPr>
          <a:lstStyle/>
          <a:p>
            <a:endParaRPr lang="en-US" altLang="en-US" dirty="0" smtClean="0"/>
          </a:p>
          <a:p>
            <a:r>
              <a:rPr lang="en-US" altLang="en-US" dirty="0" smtClean="0"/>
              <a:t>03Feb2020 – 19Mar2020</a:t>
            </a:r>
            <a:endParaRPr lang="en-US" altLang="en-US" dirty="0"/>
          </a:p>
          <a:p>
            <a:endParaRPr lang="en-US" altLang="en-US" dirty="0" smtClean="0"/>
          </a:p>
          <a:p>
            <a:r>
              <a:rPr lang="en-US" altLang="en-US" dirty="0" smtClean="0"/>
              <a:t>63</a:t>
            </a:r>
            <a:r>
              <a:rPr lang="en-US" altLang="en-US" dirty="0"/>
              <a:t>’ motor-sailing vessel </a:t>
            </a:r>
            <a:r>
              <a:rPr lang="en-US" altLang="en-US" dirty="0" smtClean="0"/>
              <a:t>grounded </a:t>
            </a:r>
            <a:r>
              <a:rPr lang="en-US" altLang="en-US" dirty="0"/>
              <a:t>in vicinity </a:t>
            </a:r>
            <a:r>
              <a:rPr lang="en-US" altLang="en-US" dirty="0" smtClean="0"/>
              <a:t>of </a:t>
            </a:r>
            <a:r>
              <a:rPr lang="en-US" altLang="en-US" dirty="0"/>
              <a:t>Ale </a:t>
            </a:r>
            <a:r>
              <a:rPr lang="en-US" altLang="en-US" dirty="0" err="1"/>
              <a:t>Ale’a</a:t>
            </a:r>
            <a:r>
              <a:rPr lang="en-US" altLang="en-US" dirty="0"/>
              <a:t> Point, Hilo Bay next to a 120’ </a:t>
            </a:r>
            <a:r>
              <a:rPr lang="en-US" altLang="en-US" dirty="0" smtClean="0"/>
              <a:t>cliff</a:t>
            </a:r>
            <a:endParaRPr lang="en-US" altLang="en-US" dirty="0"/>
          </a:p>
          <a:p>
            <a:r>
              <a:rPr lang="en-US" altLang="en-US" dirty="0" smtClean="0"/>
              <a:t>Over </a:t>
            </a:r>
            <a:r>
              <a:rPr lang="en-US" altLang="en-US" dirty="0"/>
              <a:t>1,352 gallons of d</a:t>
            </a:r>
            <a:r>
              <a:rPr lang="en-US" altLang="en-US" dirty="0" smtClean="0"/>
              <a:t>iesel/oily waste</a:t>
            </a:r>
          </a:p>
          <a:p>
            <a:r>
              <a:rPr lang="en-US" altLang="en-US" dirty="0" smtClean="0"/>
              <a:t>Several </a:t>
            </a:r>
            <a:r>
              <a:rPr lang="en-US" altLang="en-US" dirty="0"/>
              <a:t>marine batteries and miscellaneous household </a:t>
            </a:r>
            <a:r>
              <a:rPr lang="en-US" altLang="en-US" dirty="0" smtClean="0"/>
              <a:t>hazmat</a:t>
            </a:r>
            <a:endParaRPr lang="en-US" alt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38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/>
              <a:t>MIDWAY </a:t>
            </a:r>
            <a:r>
              <a:rPr lang="en-US" sz="4400" cap="none" dirty="0" smtClean="0"/>
              <a:t>ISLAND</a:t>
            </a:r>
            <a:r>
              <a:rPr lang="en-US" sz="4400" cap="none" dirty="0"/>
              <a:t>, Hilo, Hawai’i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Picture 3" descr="eecac7fd-f26d-4f9e-a408-1b59ed9e5b3f@NAMP111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6975" y="1947333"/>
            <a:ext cx="10238051" cy="4504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441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/>
              <a:t>MIDWAY </a:t>
            </a:r>
            <a:r>
              <a:rPr lang="en-US" sz="4400" cap="none" dirty="0" smtClean="0"/>
              <a:t>ISLAND</a:t>
            </a:r>
            <a:r>
              <a:rPr lang="en-US" sz="4400" cap="none" dirty="0"/>
              <a:t>, Hilo, Hawai’i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9036940" cy="3633047"/>
          </a:xfrm>
        </p:spPr>
        <p:txBody>
          <a:bodyPr>
            <a:noAutofit/>
          </a:bodyPr>
          <a:lstStyle/>
          <a:p>
            <a:r>
              <a:rPr lang="en-US" altLang="en-US" dirty="0" smtClean="0"/>
              <a:t>30 </a:t>
            </a:r>
            <a:r>
              <a:rPr lang="en-US" altLang="en-US" dirty="0"/>
              <a:t>gallons of diesel, 5 gallons of lube oil, and 2-5 gallons of hydraulic oil remain on </a:t>
            </a:r>
            <a:r>
              <a:rPr lang="en-US" altLang="en-US" dirty="0" smtClean="0"/>
              <a:t>board</a:t>
            </a:r>
          </a:p>
          <a:p>
            <a:r>
              <a:rPr lang="en-US" altLang="en-US" dirty="0" smtClean="0"/>
              <a:t>FOSC </a:t>
            </a:r>
            <a:r>
              <a:rPr lang="en-US" altLang="en-US" dirty="0"/>
              <a:t>made the decision to stabilize and move the vessel pier side for pollution </a:t>
            </a:r>
            <a:r>
              <a:rPr lang="en-US" altLang="en-US" dirty="0" smtClean="0"/>
              <a:t>mitigation</a:t>
            </a:r>
          </a:p>
          <a:p>
            <a:r>
              <a:rPr lang="en-US" altLang="en-US" dirty="0" smtClean="0"/>
              <a:t>Transfer </a:t>
            </a:r>
            <a:r>
              <a:rPr lang="en-US" altLang="en-US" dirty="0"/>
              <a:t>to state Department of Land and Natural Resources/Division Of Boating and Ocean Recreation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93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/>
              <a:t>MIDWAY </a:t>
            </a:r>
            <a:r>
              <a:rPr lang="en-US" sz="4400" cap="none" dirty="0" smtClean="0"/>
              <a:t>ISLAND</a:t>
            </a:r>
            <a:r>
              <a:rPr lang="en-US" sz="4400" cap="none" dirty="0"/>
              <a:t>, Hilo, Hawai’i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2" y="2222241"/>
            <a:ext cx="4972759" cy="37295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55676" y="2222241"/>
            <a:ext cx="5697416" cy="375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63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/>
              <a:t>MIDWAY </a:t>
            </a:r>
            <a:r>
              <a:rPr lang="en-US" sz="4400" cap="none" dirty="0" smtClean="0"/>
              <a:t>ISLAND</a:t>
            </a:r>
            <a:r>
              <a:rPr lang="en-US" sz="4400" cap="none" dirty="0"/>
              <a:t>, Hilo, Hawai’i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8556" y="2228003"/>
            <a:ext cx="4965076" cy="37238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478" y="2228003"/>
            <a:ext cx="4965077" cy="372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44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/>
              <a:t>MIDWAY </a:t>
            </a:r>
            <a:r>
              <a:rPr lang="en-US" sz="4400" cap="none" dirty="0" smtClean="0"/>
              <a:t>ISLAND</a:t>
            </a:r>
            <a:r>
              <a:rPr lang="en-US" sz="4400" cap="none" dirty="0"/>
              <a:t>, Hilo, Hawai’i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1" name="Picture 3" descr="c1ac336a-e458-43ec-ab6b-87f9cb553c32@NAMP11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4860" y="1981047"/>
            <a:ext cx="7059138" cy="3970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ff850de4-40c3-440c-869c-f1356e4a4656@NAMP1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1542" y="2869382"/>
            <a:ext cx="3999267" cy="224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142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 smtClean="0"/>
              <a:t>Accomplishments</a:t>
            </a:r>
            <a:endParaRPr lang="en-US" sz="4400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6767874" cy="3633047"/>
          </a:xfrm>
        </p:spPr>
        <p:txBody>
          <a:bodyPr/>
          <a:lstStyle/>
          <a:p>
            <a:r>
              <a:rPr lang="en-US" dirty="0"/>
              <a:t>Built Survey 123 based ADV tracking system </a:t>
            </a:r>
            <a:r>
              <a:rPr lang="en-US" dirty="0" smtClean="0"/>
              <a:t>in cooperation with EPA, NOAA, and CG AUX; not fully populated </a:t>
            </a:r>
            <a:r>
              <a:rPr lang="en-US" dirty="0"/>
              <a:t>due to COVID </a:t>
            </a:r>
            <a:r>
              <a:rPr lang="en-US" dirty="0" smtClean="0"/>
              <a:t>delays</a:t>
            </a:r>
          </a:p>
          <a:p>
            <a:r>
              <a:rPr lang="en-US" dirty="0" smtClean="0"/>
              <a:t>Successful </a:t>
            </a:r>
            <a:r>
              <a:rPr lang="en-US" dirty="0"/>
              <a:t>Wake Island DOD construction project </a:t>
            </a:r>
            <a:endParaRPr lang="en-US" dirty="0" smtClean="0"/>
          </a:p>
          <a:p>
            <a:r>
              <a:rPr lang="en-US" dirty="0" smtClean="0"/>
              <a:t>Renewed </a:t>
            </a:r>
            <a:r>
              <a:rPr lang="en-US" dirty="0"/>
              <a:t>of 11 APCs </a:t>
            </a:r>
            <a:endParaRPr lang="en-US" dirty="0" smtClean="0"/>
          </a:p>
          <a:p>
            <a:r>
              <a:rPr lang="en-US" dirty="0" smtClean="0"/>
              <a:t>Dispersant </a:t>
            </a:r>
            <a:r>
              <a:rPr lang="en-US" dirty="0"/>
              <a:t>provider increase of services over next several years to nullify need for Alternative in Main Hawaiian Islands.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3074" name="Picture 2" descr="e322f998-09c1-48e9-a39d-df5d4e51b2f2@NAMP1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1058" y="1036795"/>
            <a:ext cx="3143497" cy="5596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 smtClean="0"/>
              <a:t>Training - Exercises - Interagency Engagements</a:t>
            </a:r>
            <a:endParaRPr lang="en-US" sz="4400" cap="non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USCG FOSC Report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2196917" y="2648868"/>
          <a:ext cx="7798166" cy="296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96985">
                  <a:extLst>
                    <a:ext uri="{9D8B030D-6E8A-4147-A177-3AD203B41FA5}">
                      <a16:colId xmlns:a16="http://schemas.microsoft.com/office/drawing/2014/main" val="2307940573"/>
                    </a:ext>
                  </a:extLst>
                </a:gridCol>
                <a:gridCol w="3953562">
                  <a:extLst>
                    <a:ext uri="{9D8B030D-6E8A-4147-A177-3AD203B41FA5}">
                      <a16:colId xmlns:a16="http://schemas.microsoft.com/office/drawing/2014/main" val="20098186"/>
                    </a:ext>
                  </a:extLst>
                </a:gridCol>
                <a:gridCol w="1347619">
                  <a:extLst>
                    <a:ext uri="{9D8B030D-6E8A-4147-A177-3AD203B41FA5}">
                      <a16:colId xmlns:a16="http://schemas.microsoft.com/office/drawing/2014/main" val="3073348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Event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Location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332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 Feb 2021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Area Committee Meeting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virtual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894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12-16 Jun</a:t>
                      </a:r>
                      <a:r>
                        <a:rPr lang="en-US" baseline="0" dirty="0" smtClean="0"/>
                        <a:t> 2021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D14 ADDS Drill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Barbers Pt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154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25-30 Aug</a:t>
                      </a:r>
                      <a:r>
                        <a:rPr lang="en-US" baseline="0" dirty="0" smtClean="0"/>
                        <a:t> 2021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D14 Response Trailer</a:t>
                      </a:r>
                      <a:r>
                        <a:rPr lang="en-US" baseline="0" dirty="0" smtClean="0"/>
                        <a:t> Drill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Big Island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569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3-6 Sep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ill Sans MT" panose="020B0502020104020203"/>
                          <a:ea typeface="+mn-ea"/>
                          <a:cs typeface="+mn-cs"/>
                        </a:rPr>
                        <a:t>D14 Response Trailer Drill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Kauai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641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10-14 Sep</a:t>
                      </a:r>
                      <a:r>
                        <a:rPr lang="en-US" baseline="0" dirty="0" smtClean="0"/>
                        <a:t> 2021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ill Sans MT" panose="020B0502020104020203"/>
                          <a:ea typeface="+mn-ea"/>
                          <a:cs typeface="+mn-cs"/>
                        </a:rPr>
                        <a:t>D14 Response Trailer Drill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Maui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986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23-27 Sep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ill Sans MT" panose="020B0502020104020203"/>
                          <a:ea typeface="+mn-ea"/>
                          <a:cs typeface="+mn-cs"/>
                        </a:rPr>
                        <a:t>D14 Response Trailer Drill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Honolulu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95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TBD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Nov 2021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PREP </a:t>
                      </a:r>
                      <a:r>
                        <a:rPr lang="en-US" dirty="0" err="1" smtClean="0"/>
                        <a:t>Govt</a:t>
                      </a:r>
                      <a:r>
                        <a:rPr lang="en-US" dirty="0" smtClean="0"/>
                        <a:t>-Led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Ful</a:t>
                      </a:r>
                      <a:r>
                        <a:rPr lang="en-US" baseline="0" dirty="0" smtClean="0"/>
                        <a:t>l Scale Exercise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TBD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370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859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230477" y="3043911"/>
            <a:ext cx="7380331" cy="1120466"/>
          </a:xfrm>
        </p:spPr>
        <p:txBody>
          <a:bodyPr/>
          <a:lstStyle/>
          <a:p>
            <a:r>
              <a:rPr lang="en-US" cap="none" dirty="0" smtClean="0"/>
              <a:t>LCDR Jason D Nguyen</a:t>
            </a:r>
            <a:endParaRPr lang="en-US" cap="none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307595" y="4164377"/>
            <a:ext cx="7303212" cy="977596"/>
          </a:xfrm>
        </p:spPr>
        <p:txBody>
          <a:bodyPr>
            <a:normAutofit fontScale="92500" lnSpcReduction="20000"/>
          </a:bodyPr>
          <a:lstStyle/>
          <a:p>
            <a:r>
              <a:rPr lang="en-US" i="1" cap="none" dirty="0" smtClean="0">
                <a:solidFill>
                  <a:schemeClr val="accent1"/>
                </a:solidFill>
              </a:rPr>
              <a:t>Chief, Incident Management Division</a:t>
            </a:r>
          </a:p>
          <a:p>
            <a:r>
              <a:rPr lang="en-US" cap="none" dirty="0" smtClean="0"/>
              <a:t>808.842.2656</a:t>
            </a:r>
          </a:p>
          <a:p>
            <a:r>
              <a:rPr lang="en-US" cap="none" dirty="0" smtClean="0"/>
              <a:t>jason.d.nguyen@uscg.mil</a:t>
            </a:r>
            <a:endParaRPr lang="en-US" cap="none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0579" y="3221949"/>
            <a:ext cx="2709103" cy="272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01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8069" y="838987"/>
            <a:ext cx="10993549" cy="2246780"/>
          </a:xfrm>
        </p:spPr>
        <p:txBody>
          <a:bodyPr>
            <a:normAutofit/>
          </a:bodyPr>
          <a:lstStyle/>
          <a:p>
            <a:r>
              <a:rPr lang="en-US" sz="5400" cap="none" dirty="0" smtClean="0">
                <a:solidFill>
                  <a:schemeClr val="tx1"/>
                </a:solidFill>
              </a:rPr>
              <a:t>U.S. Coast Guard</a:t>
            </a:r>
            <a:br>
              <a:rPr lang="en-US" sz="5400" cap="none" dirty="0" smtClean="0">
                <a:solidFill>
                  <a:schemeClr val="tx1"/>
                </a:solidFill>
              </a:rPr>
            </a:br>
            <a:r>
              <a:rPr lang="en-US" sz="5400" cap="none" dirty="0" smtClean="0">
                <a:solidFill>
                  <a:schemeClr val="tx1"/>
                </a:solidFill>
              </a:rPr>
              <a:t>Sector Guam</a:t>
            </a:r>
            <a:endParaRPr lang="en-US" sz="5400" cap="none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1" y="3120814"/>
            <a:ext cx="10993546" cy="772456"/>
          </a:xfrm>
        </p:spPr>
        <p:txBody>
          <a:bodyPr>
            <a:noAutofit/>
          </a:bodyPr>
          <a:lstStyle/>
          <a:p>
            <a:r>
              <a:rPr lang="en-US" sz="2000" cap="none" dirty="0" smtClean="0">
                <a:latin typeface="Century Gothic" panose="020B0502020202020204" pitchFamily="34" charset="0"/>
              </a:rPr>
              <a:t>Oceania Regional </a:t>
            </a:r>
            <a:r>
              <a:rPr lang="en-US" sz="2000" cap="none" dirty="0">
                <a:latin typeface="Century Gothic" panose="020B0502020202020204" pitchFamily="34" charset="0"/>
              </a:rPr>
              <a:t>R</a:t>
            </a:r>
            <a:r>
              <a:rPr lang="en-US" sz="2000" cap="none" dirty="0" smtClean="0">
                <a:latin typeface="Century Gothic" panose="020B0502020202020204" pitchFamily="34" charset="0"/>
              </a:rPr>
              <a:t>esponse </a:t>
            </a:r>
            <a:r>
              <a:rPr lang="en-US" sz="2000" cap="none" dirty="0">
                <a:latin typeface="Century Gothic" panose="020B0502020202020204" pitchFamily="34" charset="0"/>
              </a:rPr>
              <a:t>T</a:t>
            </a:r>
            <a:r>
              <a:rPr lang="en-US" sz="2000" cap="none" dirty="0" smtClean="0">
                <a:latin typeface="Century Gothic" panose="020B0502020202020204" pitchFamily="34" charset="0"/>
              </a:rPr>
              <a:t>eam</a:t>
            </a:r>
          </a:p>
          <a:p>
            <a:r>
              <a:rPr lang="en-US" sz="2000" cap="none" dirty="0" smtClean="0">
                <a:latin typeface="Century Gothic" panose="020B0502020202020204" pitchFamily="34" charset="0"/>
              </a:rPr>
              <a:t>Virtual Meeting</a:t>
            </a:r>
          </a:p>
          <a:p>
            <a:r>
              <a:rPr lang="en-US" sz="2000" cap="none" dirty="0" smtClean="0">
                <a:latin typeface="Century Gothic" panose="020B0502020202020204" pitchFamily="34" charset="0"/>
              </a:rPr>
              <a:t>13 January 2021</a:t>
            </a:r>
            <a:endParaRPr lang="en-US" sz="2000" cap="none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602" y="1517427"/>
            <a:ext cx="3182388" cy="32067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2061" y="1139484"/>
            <a:ext cx="5839407" cy="53457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03831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 smtClean="0"/>
              <a:t>Pollution Incident Responses</a:t>
            </a:r>
            <a:endParaRPr lang="en-US" sz="4400" cap="none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Sector Guam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581194" y="2926053"/>
            <a:ext cx="2296914" cy="293499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38 Cases in Calendar Year 2020</a:t>
            </a:r>
          </a:p>
          <a:p>
            <a:pPr lvl="1"/>
            <a:r>
              <a:rPr lang="en-US" dirty="0" smtClean="0"/>
              <a:t>7 mystery sheens</a:t>
            </a:r>
          </a:p>
          <a:p>
            <a:pPr lvl="1"/>
            <a:r>
              <a:rPr lang="en-US" dirty="0" smtClean="0"/>
              <a:t>Approximately 570 gallons of oil/fuel spilled</a:t>
            </a:r>
          </a:p>
          <a:p>
            <a:pPr lvl="1"/>
            <a:r>
              <a:rPr lang="en-US" dirty="0" smtClean="0"/>
              <a:t>10 cases at PAG Container Yard (no waterway impact)</a:t>
            </a:r>
          </a:p>
          <a:p>
            <a:pPr marL="324000" lvl="1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MSD Saipan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dirty="0" smtClean="0"/>
              <a:t> Total Cases</a:t>
            </a:r>
          </a:p>
          <a:p>
            <a:pPr lvl="1"/>
            <a:r>
              <a:rPr lang="en-US" dirty="0" smtClean="0"/>
              <a:t>Two Letters of Warning Issued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USCG FOSC Report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2757" y="2259368"/>
            <a:ext cx="2266186" cy="38750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1932" y="2427393"/>
            <a:ext cx="2659032" cy="370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882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Guam power authority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300 gallons of waste oil</a:t>
            </a:r>
          </a:p>
          <a:p>
            <a:r>
              <a:rPr lang="en-US" dirty="0" smtClean="0"/>
              <a:t>Faulty oily waste separator valve/overflow</a:t>
            </a:r>
          </a:p>
          <a:p>
            <a:r>
              <a:rPr lang="en-US" dirty="0" smtClean="0"/>
              <a:t>Storm drain leaked into water</a:t>
            </a:r>
          </a:p>
          <a:p>
            <a:r>
              <a:rPr lang="en-US" dirty="0" smtClean="0"/>
              <a:t>LOW issued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31647" y="1921292"/>
            <a:ext cx="4453115" cy="2327151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198" y="4192568"/>
            <a:ext cx="4442565" cy="212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117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 smtClean="0"/>
              <a:t>M/V SEA ARK</a:t>
            </a:r>
            <a:endParaRPr lang="en-US" sz="4400" cap="none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Discharged sheen of diesel fuel</a:t>
            </a:r>
            <a:endParaRPr lang="en-US" dirty="0"/>
          </a:p>
          <a:p>
            <a:r>
              <a:rPr lang="en-US" dirty="0"/>
              <a:t>Sank during heavy rain </a:t>
            </a:r>
            <a:endParaRPr lang="en-US" dirty="0" smtClean="0"/>
          </a:p>
          <a:p>
            <a:r>
              <a:rPr lang="en-US" dirty="0" smtClean="0"/>
              <a:t>Owner SMITHBRIDGE took vessel out of the water</a:t>
            </a:r>
            <a:endParaRPr lang="en-US" dirty="0"/>
          </a:p>
          <a:p>
            <a:r>
              <a:rPr lang="en-US" dirty="0" smtClean="0"/>
              <a:t>LOW Issued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353418" y="2227263"/>
            <a:ext cx="3480153" cy="4089673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207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M/V HANAPA’A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Approximately 25 gallons fuel on board</a:t>
            </a:r>
          </a:p>
          <a:p>
            <a:r>
              <a:rPr lang="en-US" dirty="0" smtClean="0"/>
              <a:t>Sank during heavy rain when bilge pump failed to turn on</a:t>
            </a:r>
          </a:p>
          <a:p>
            <a:r>
              <a:rPr lang="en-US" dirty="0" smtClean="0"/>
              <a:t>Admin order issued</a:t>
            </a:r>
          </a:p>
          <a:p>
            <a:r>
              <a:rPr lang="en-US" dirty="0" smtClean="0"/>
              <a:t>Owner attempted to refloat vessel but was unsuccessful</a:t>
            </a:r>
          </a:p>
          <a:p>
            <a:r>
              <a:rPr lang="en-US" dirty="0" smtClean="0"/>
              <a:t>Case federalized</a:t>
            </a:r>
            <a:endParaRPr lang="en-US" dirty="0"/>
          </a:p>
          <a:p>
            <a:r>
              <a:rPr lang="en-US" dirty="0" smtClean="0"/>
              <a:t>LOW Issued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1" y="2049237"/>
            <a:ext cx="5303932" cy="3990578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17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 smtClean="0"/>
              <a:t>Training - Exercises - Interagency Engagements</a:t>
            </a:r>
            <a:endParaRPr lang="en-US" sz="4400" cap="none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idx="1"/>
          </p:nvPr>
        </p:nvSpPr>
        <p:spPr>
          <a:xfrm>
            <a:off x="581192" y="2417707"/>
            <a:ext cx="5087075" cy="536005"/>
          </a:xfrm>
        </p:spPr>
        <p:txBody>
          <a:bodyPr/>
          <a:lstStyle/>
          <a:p>
            <a:r>
              <a:rPr lang="en-US" dirty="0" smtClean="0"/>
              <a:t>Accomplishments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3"/>
          </p:nvPr>
        </p:nvSpPr>
        <p:spPr>
          <a:xfrm>
            <a:off x="6135352" y="2417707"/>
            <a:ext cx="5087073" cy="553373"/>
          </a:xfrm>
        </p:spPr>
        <p:txBody>
          <a:bodyPr/>
          <a:lstStyle/>
          <a:p>
            <a:r>
              <a:rPr lang="en-US" dirty="0" smtClean="0"/>
              <a:t>Outlook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USCG FOSC Report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134116"/>
              </p:ext>
            </p:extLst>
          </p:nvPr>
        </p:nvGraphicFramePr>
        <p:xfrm>
          <a:off x="6135352" y="2925763"/>
          <a:ext cx="5475456" cy="2658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2362">
                  <a:extLst>
                    <a:ext uri="{9D8B030D-6E8A-4147-A177-3AD203B41FA5}">
                      <a16:colId xmlns:a16="http://schemas.microsoft.com/office/drawing/2014/main" val="3978588718"/>
                    </a:ext>
                  </a:extLst>
                </a:gridCol>
                <a:gridCol w="2351315">
                  <a:extLst>
                    <a:ext uri="{9D8B030D-6E8A-4147-A177-3AD203B41FA5}">
                      <a16:colId xmlns:a16="http://schemas.microsoft.com/office/drawing/2014/main" val="1569791162"/>
                    </a:ext>
                  </a:extLst>
                </a:gridCol>
                <a:gridCol w="1421779">
                  <a:extLst>
                    <a:ext uri="{9D8B030D-6E8A-4147-A177-3AD203B41FA5}">
                      <a16:colId xmlns:a16="http://schemas.microsoft.com/office/drawing/2014/main" val="2399754865"/>
                    </a:ext>
                  </a:extLst>
                </a:gridCol>
              </a:tblGrid>
              <a:tr h="366077">
                <a:tc>
                  <a:txBody>
                    <a:bodyPr/>
                    <a:lstStyle/>
                    <a:p>
                      <a:r>
                        <a:rPr lang="en-US" dirty="0" smtClean="0"/>
                        <a:t>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Event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Location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753883"/>
                  </a:ext>
                </a:extLst>
              </a:tr>
              <a:tr h="459232">
                <a:tc>
                  <a:txBody>
                    <a:bodyPr/>
                    <a:lstStyle/>
                    <a:p>
                      <a:r>
                        <a:rPr lang="en-US" dirty="0" smtClean="0"/>
                        <a:t>25-29 JAN</a:t>
                      </a:r>
                      <a:r>
                        <a:rPr lang="en-US" baseline="0" dirty="0" smtClean="0"/>
                        <a:t> 21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(Mini) MASFO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274284"/>
                  </a:ext>
                </a:extLst>
              </a:tr>
              <a:tr h="459232"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r>
                        <a:rPr lang="en-US" baseline="0" dirty="0" smtClean="0"/>
                        <a:t> APR 21</a:t>
                      </a:r>
                    </a:p>
                    <a:p>
                      <a:r>
                        <a:rPr lang="en-US" baseline="0" dirty="0" smtClean="0"/>
                        <a:t>(Planning </a:t>
                      </a:r>
                      <a:r>
                        <a:rPr lang="en-US" baseline="0" dirty="0" err="1" smtClean="0"/>
                        <a:t>Mtg</a:t>
                      </a:r>
                      <a:r>
                        <a:rPr lang="en-US" baseline="0" dirty="0" smtClean="0"/>
                        <a:t> </a:t>
                      </a:r>
                    </a:p>
                    <a:p>
                      <a:r>
                        <a:rPr lang="en-US" baseline="0" dirty="0" smtClean="0"/>
                        <a:t>21 JAN 21)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Guam</a:t>
                      </a:r>
                      <a:r>
                        <a:rPr lang="en-US" baseline="0" dirty="0" smtClean="0"/>
                        <a:t> PREP ACP TTX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Guam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235204"/>
                  </a:ext>
                </a:extLst>
              </a:tr>
              <a:tr h="459232">
                <a:tc>
                  <a:txBody>
                    <a:bodyPr/>
                    <a:lstStyle/>
                    <a:p>
                      <a:r>
                        <a:rPr lang="en-US" dirty="0" smtClean="0"/>
                        <a:t>26 AUG 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CNMI PREP ACP TTX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TBD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693868"/>
                  </a:ext>
                </a:extLst>
              </a:tr>
              <a:tr h="459232">
                <a:tc>
                  <a:txBody>
                    <a:bodyPr/>
                    <a:lstStyle/>
                    <a:p>
                      <a:r>
                        <a:rPr lang="en-US" dirty="0" smtClean="0"/>
                        <a:t>TBD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GIUE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TBD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388446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965630"/>
              </p:ext>
            </p:extLst>
          </p:nvPr>
        </p:nvGraphicFramePr>
        <p:xfrm>
          <a:off x="581192" y="2911630"/>
          <a:ext cx="5393103" cy="28769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5120">
                  <a:extLst>
                    <a:ext uri="{9D8B030D-6E8A-4147-A177-3AD203B41FA5}">
                      <a16:colId xmlns:a16="http://schemas.microsoft.com/office/drawing/2014/main" val="1120983628"/>
                    </a:ext>
                  </a:extLst>
                </a:gridCol>
                <a:gridCol w="2220685">
                  <a:extLst>
                    <a:ext uri="{9D8B030D-6E8A-4147-A177-3AD203B41FA5}">
                      <a16:colId xmlns:a16="http://schemas.microsoft.com/office/drawing/2014/main" val="242462228"/>
                    </a:ext>
                  </a:extLst>
                </a:gridCol>
                <a:gridCol w="1497298">
                  <a:extLst>
                    <a:ext uri="{9D8B030D-6E8A-4147-A177-3AD203B41FA5}">
                      <a16:colId xmlns:a16="http://schemas.microsoft.com/office/drawing/2014/main" val="3027928400"/>
                    </a:ext>
                  </a:extLst>
                </a:gridCol>
              </a:tblGrid>
              <a:tr h="396724">
                <a:tc>
                  <a:txBody>
                    <a:bodyPr/>
                    <a:lstStyle/>
                    <a:p>
                      <a:r>
                        <a:rPr lang="en-US" dirty="0" smtClean="0"/>
                        <a:t>Date</a:t>
                      </a:r>
                      <a:endParaRPr lang="en-US" dirty="0"/>
                    </a:p>
                  </a:txBody>
                  <a:tcPr marL="93787" marR="9378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Event</a:t>
                      </a:r>
                      <a:endParaRPr lang="en-US" dirty="0"/>
                    </a:p>
                  </a:txBody>
                  <a:tcPr marL="93787" marR="9378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Location</a:t>
                      </a:r>
                      <a:endParaRPr lang="en-US" dirty="0"/>
                    </a:p>
                  </a:txBody>
                  <a:tcPr marL="93787" marR="93787"/>
                </a:tc>
                <a:extLst>
                  <a:ext uri="{0D108BD9-81ED-4DB2-BD59-A6C34878D82A}">
                    <a16:rowId xmlns:a16="http://schemas.microsoft.com/office/drawing/2014/main" val="4172792287"/>
                  </a:ext>
                </a:extLst>
              </a:tr>
              <a:tr h="420498"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r>
                        <a:rPr lang="en-US" baseline="0" dirty="0" smtClean="0"/>
                        <a:t> JAN 20</a:t>
                      </a:r>
                      <a:endParaRPr lang="en-US" dirty="0" smtClean="0"/>
                    </a:p>
                  </a:txBody>
                  <a:tcPr marL="93787" marR="9378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GUIE</a:t>
                      </a:r>
                      <a:endParaRPr lang="en-US" dirty="0"/>
                    </a:p>
                  </a:txBody>
                  <a:tcPr marL="93787" marR="93787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Mobil</a:t>
                      </a:r>
                      <a:r>
                        <a:rPr lang="en-US" baseline="0" dirty="0" smtClean="0"/>
                        <a:t> Tinian</a:t>
                      </a:r>
                      <a:endParaRPr lang="en-US" dirty="0" smtClean="0"/>
                    </a:p>
                  </a:txBody>
                  <a:tcPr marL="93787" marR="93787"/>
                </a:tc>
                <a:extLst>
                  <a:ext uri="{0D108BD9-81ED-4DB2-BD59-A6C34878D82A}">
                    <a16:rowId xmlns:a16="http://schemas.microsoft.com/office/drawing/2014/main" val="1536864216"/>
                  </a:ext>
                </a:extLst>
              </a:tr>
              <a:tr h="684757">
                <a:tc>
                  <a:txBody>
                    <a:bodyPr/>
                    <a:lstStyle/>
                    <a:p>
                      <a:r>
                        <a:rPr lang="en-US" dirty="0" smtClean="0"/>
                        <a:t>20-21 NOV </a:t>
                      </a:r>
                      <a:r>
                        <a:rPr lang="en-US" baseline="0" dirty="0" smtClean="0"/>
                        <a:t>20</a:t>
                      </a:r>
                      <a:endParaRPr lang="en-US" dirty="0"/>
                    </a:p>
                  </a:txBody>
                  <a:tcPr marL="93787" marR="9378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Navy DLA Oil Spill Training</a:t>
                      </a:r>
                      <a:endParaRPr lang="en-US" dirty="0"/>
                    </a:p>
                  </a:txBody>
                  <a:tcPr marL="93787" marR="9378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Virtual/MS Teams</a:t>
                      </a:r>
                      <a:endParaRPr lang="en-US" dirty="0"/>
                    </a:p>
                  </a:txBody>
                  <a:tcPr marL="93787" marR="93787"/>
                </a:tc>
                <a:extLst>
                  <a:ext uri="{0D108BD9-81ED-4DB2-BD59-A6C34878D82A}">
                    <a16:rowId xmlns:a16="http://schemas.microsoft.com/office/drawing/2014/main" val="4090009592"/>
                  </a:ext>
                </a:extLst>
              </a:tr>
              <a:tr h="396724">
                <a:tc>
                  <a:txBody>
                    <a:bodyPr/>
                    <a:lstStyle/>
                    <a:p>
                      <a:r>
                        <a:rPr lang="en-US" dirty="0" smtClean="0"/>
                        <a:t>10 NOV 20</a:t>
                      </a:r>
                      <a:endParaRPr lang="en-US" dirty="0"/>
                    </a:p>
                  </a:txBody>
                  <a:tcPr marL="93787" marR="9378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GIUE</a:t>
                      </a:r>
                      <a:endParaRPr lang="en-US" dirty="0"/>
                    </a:p>
                  </a:txBody>
                  <a:tcPr marL="93787" marR="9378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Mobil Guam</a:t>
                      </a:r>
                      <a:endParaRPr lang="en-US" dirty="0"/>
                    </a:p>
                  </a:txBody>
                  <a:tcPr marL="93787" marR="93787"/>
                </a:tc>
                <a:extLst>
                  <a:ext uri="{0D108BD9-81ED-4DB2-BD59-A6C34878D82A}">
                    <a16:rowId xmlns:a16="http://schemas.microsoft.com/office/drawing/2014/main" val="781374700"/>
                  </a:ext>
                </a:extLst>
              </a:tr>
              <a:tr h="978224">
                <a:tc>
                  <a:txBody>
                    <a:bodyPr/>
                    <a:lstStyle/>
                    <a:p>
                      <a:r>
                        <a:rPr lang="en-US" dirty="0" smtClean="0"/>
                        <a:t>27 OCT 20</a:t>
                      </a:r>
                      <a:endParaRPr lang="en-US" dirty="0"/>
                    </a:p>
                  </a:txBody>
                  <a:tcPr marL="93787" marR="9378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NOAA Scientific Support </a:t>
                      </a:r>
                      <a:r>
                        <a:rPr lang="en-US" dirty="0" err="1" smtClean="0"/>
                        <a:t>Coord</a:t>
                      </a:r>
                      <a:r>
                        <a:rPr lang="en-US" dirty="0" smtClean="0"/>
                        <a:t>. Training</a:t>
                      </a:r>
                      <a:endParaRPr lang="en-US" dirty="0"/>
                    </a:p>
                  </a:txBody>
                  <a:tcPr marL="93787" marR="9378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Virtual/NOAA </a:t>
                      </a:r>
                      <a:r>
                        <a:rPr lang="en-US" dirty="0" err="1" smtClean="0"/>
                        <a:t>Webex</a:t>
                      </a:r>
                      <a:endParaRPr lang="en-US" dirty="0"/>
                    </a:p>
                  </a:txBody>
                  <a:tcPr marL="93787" marR="93787"/>
                </a:tc>
                <a:extLst>
                  <a:ext uri="{0D108BD9-81ED-4DB2-BD59-A6C34878D82A}">
                    <a16:rowId xmlns:a16="http://schemas.microsoft.com/office/drawing/2014/main" val="28339927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18792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230477" y="3043911"/>
            <a:ext cx="7380331" cy="1120466"/>
          </a:xfrm>
        </p:spPr>
        <p:txBody>
          <a:bodyPr/>
          <a:lstStyle/>
          <a:p>
            <a:r>
              <a:rPr lang="en-US" cap="none" dirty="0" smtClean="0"/>
              <a:t>LTJG Noel Garcia</a:t>
            </a:r>
            <a:endParaRPr lang="en-US" cap="none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307595" y="4164377"/>
            <a:ext cx="7303212" cy="977596"/>
          </a:xfrm>
        </p:spPr>
        <p:txBody>
          <a:bodyPr>
            <a:normAutofit fontScale="92500" lnSpcReduction="20000"/>
          </a:bodyPr>
          <a:lstStyle/>
          <a:p>
            <a:r>
              <a:rPr lang="en-US" i="1" cap="none" dirty="0" smtClean="0">
                <a:solidFill>
                  <a:schemeClr val="accent1"/>
                </a:solidFill>
              </a:rPr>
              <a:t>Incident Management Division Chief</a:t>
            </a:r>
          </a:p>
          <a:p>
            <a:r>
              <a:rPr lang="en-US" cap="none" dirty="0" smtClean="0"/>
              <a:t>671-355-4903</a:t>
            </a:r>
          </a:p>
          <a:p>
            <a:r>
              <a:rPr lang="en-US" cap="none" dirty="0" smtClean="0"/>
              <a:t>Noel.L.Garcia@uscg.mil</a:t>
            </a:r>
            <a:endParaRPr lang="en-US" cap="none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579" y="3221949"/>
            <a:ext cx="2709103" cy="272986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014" y="3043911"/>
            <a:ext cx="3711550" cy="33977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204236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8070" y="838987"/>
            <a:ext cx="6733970" cy="2246780"/>
          </a:xfrm>
        </p:spPr>
        <p:txBody>
          <a:bodyPr>
            <a:normAutofit fontScale="90000"/>
          </a:bodyPr>
          <a:lstStyle/>
          <a:p>
            <a:r>
              <a:rPr lang="en-US" sz="5400" cap="none" dirty="0" smtClean="0">
                <a:solidFill>
                  <a:schemeClr val="tx1"/>
                </a:solidFill>
              </a:rPr>
              <a:t>U.S. Coast Guard</a:t>
            </a:r>
            <a:br>
              <a:rPr lang="en-US" sz="5400" cap="none" dirty="0" smtClean="0">
                <a:solidFill>
                  <a:schemeClr val="tx1"/>
                </a:solidFill>
              </a:rPr>
            </a:br>
            <a:r>
              <a:rPr lang="en-US" sz="5400" cap="none" dirty="0" smtClean="0">
                <a:solidFill>
                  <a:schemeClr val="tx1"/>
                </a:solidFill>
              </a:rPr>
              <a:t>District 14 Response Advisory Team (DRAT)</a:t>
            </a:r>
            <a:endParaRPr lang="en-US" sz="5400" cap="none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1" y="3120814"/>
            <a:ext cx="10993546" cy="772456"/>
          </a:xfrm>
        </p:spPr>
        <p:txBody>
          <a:bodyPr>
            <a:noAutofit/>
          </a:bodyPr>
          <a:lstStyle/>
          <a:p>
            <a:r>
              <a:rPr lang="en-US" sz="2000" cap="none" dirty="0" smtClean="0">
                <a:latin typeface="Century Gothic" panose="020B0502020202020204" pitchFamily="34" charset="0"/>
              </a:rPr>
              <a:t>Oceania Regional </a:t>
            </a:r>
            <a:r>
              <a:rPr lang="en-US" sz="2000" cap="none" dirty="0">
                <a:latin typeface="Century Gothic" panose="020B0502020202020204" pitchFamily="34" charset="0"/>
              </a:rPr>
              <a:t>R</a:t>
            </a:r>
            <a:r>
              <a:rPr lang="en-US" sz="2000" cap="none" dirty="0" smtClean="0">
                <a:latin typeface="Century Gothic" panose="020B0502020202020204" pitchFamily="34" charset="0"/>
              </a:rPr>
              <a:t>esponse </a:t>
            </a:r>
            <a:r>
              <a:rPr lang="en-US" sz="2000" cap="none" dirty="0">
                <a:latin typeface="Century Gothic" panose="020B0502020202020204" pitchFamily="34" charset="0"/>
              </a:rPr>
              <a:t>T</a:t>
            </a:r>
            <a:r>
              <a:rPr lang="en-US" sz="2000" cap="none" dirty="0" smtClean="0">
                <a:latin typeface="Century Gothic" panose="020B0502020202020204" pitchFamily="34" charset="0"/>
              </a:rPr>
              <a:t>eam</a:t>
            </a:r>
          </a:p>
          <a:p>
            <a:r>
              <a:rPr lang="en-US" sz="2000" cap="none" dirty="0" smtClean="0">
                <a:latin typeface="Century Gothic" panose="020B0502020202020204" pitchFamily="34" charset="0"/>
              </a:rPr>
              <a:t>Virtual Meeting</a:t>
            </a:r>
          </a:p>
          <a:p>
            <a:r>
              <a:rPr lang="en-US" sz="2000" cap="none" dirty="0" smtClean="0">
                <a:latin typeface="Century Gothic" panose="020B0502020202020204" pitchFamily="34" charset="0"/>
              </a:rPr>
              <a:t>13 January 2021</a:t>
            </a:r>
            <a:endParaRPr lang="en-US" sz="2000" cap="none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884" y="1354614"/>
            <a:ext cx="3182388" cy="3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278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 smtClean="0"/>
              <a:t>Equipment Laydown &amp; Status</a:t>
            </a:r>
            <a:endParaRPr lang="en-US" sz="4400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616" y="1937959"/>
            <a:ext cx="11329312" cy="12505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dirty="0" smtClean="0"/>
              <a:t>  = 07 Response Trailer Locations      = 02 VOSS (Guam/AMSAM)</a:t>
            </a:r>
            <a:endParaRPr lang="en-US" sz="3600" dirty="0"/>
          </a:p>
          <a:p>
            <a:pPr marL="0" indent="0">
              <a:buNone/>
            </a:pPr>
            <a:r>
              <a:rPr lang="en-US" dirty="0" smtClean="0"/>
              <a:t>								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USCG DRAT Report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16" y="2857349"/>
            <a:ext cx="5130478" cy="3788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791" y="2857349"/>
            <a:ext cx="2879436" cy="3788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656" y="2857349"/>
            <a:ext cx="3074848" cy="378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5-Point Star 17"/>
          <p:cNvSpPr/>
          <p:nvPr/>
        </p:nvSpPr>
        <p:spPr>
          <a:xfrm>
            <a:off x="1509823" y="2885009"/>
            <a:ext cx="244549" cy="24454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/>
          <p:cNvSpPr/>
          <p:nvPr/>
        </p:nvSpPr>
        <p:spPr>
          <a:xfrm>
            <a:off x="2640418" y="3292632"/>
            <a:ext cx="244549" cy="24454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0238" y="4107878"/>
            <a:ext cx="317019" cy="32311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8541" y="5057999"/>
            <a:ext cx="317019" cy="32311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8095" y="5021067"/>
            <a:ext cx="317019" cy="32311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04373" y="3356213"/>
            <a:ext cx="317019" cy="32311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616" y="5340424"/>
            <a:ext cx="1914525" cy="13049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931" y="5623398"/>
            <a:ext cx="317019" cy="32311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673" y="2205820"/>
            <a:ext cx="317019" cy="323116"/>
          </a:xfrm>
          <a:prstGeom prst="rect">
            <a:avLst/>
          </a:prstGeom>
        </p:spPr>
      </p:pic>
      <p:sp>
        <p:nvSpPr>
          <p:cNvPr id="31" name="Isosceles Triangle 30"/>
          <p:cNvSpPr/>
          <p:nvPr/>
        </p:nvSpPr>
        <p:spPr>
          <a:xfrm>
            <a:off x="717692" y="5667384"/>
            <a:ext cx="280782" cy="235143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Isosceles Triangle 31"/>
          <p:cNvSpPr/>
          <p:nvPr/>
        </p:nvSpPr>
        <p:spPr>
          <a:xfrm>
            <a:off x="6496870" y="5096553"/>
            <a:ext cx="280782" cy="235143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/>
          <p:cNvSpPr/>
          <p:nvPr/>
        </p:nvSpPr>
        <p:spPr>
          <a:xfrm>
            <a:off x="6507313" y="2237234"/>
            <a:ext cx="280782" cy="235143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/>
          <p:cNvSpPr/>
          <p:nvPr/>
        </p:nvSpPr>
        <p:spPr>
          <a:xfrm>
            <a:off x="7515715" y="3360809"/>
            <a:ext cx="255182" cy="212651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5-Point Star 34"/>
          <p:cNvSpPr/>
          <p:nvPr/>
        </p:nvSpPr>
        <p:spPr>
          <a:xfrm>
            <a:off x="9900952" y="4389384"/>
            <a:ext cx="255182" cy="212651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10156134" y="3573460"/>
            <a:ext cx="448239" cy="8159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7006856" y="3573461"/>
            <a:ext cx="636450" cy="14476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2404" y="3808603"/>
            <a:ext cx="662490" cy="944661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80216">
            <a:off x="10019843" y="3394028"/>
            <a:ext cx="662490" cy="94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6628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932" y="1872882"/>
            <a:ext cx="3300287" cy="4666142"/>
          </a:xfrm>
          <a:ln>
            <a:solidFill>
              <a:schemeClr val="tx1"/>
            </a:solidFill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943" y="1872882"/>
            <a:ext cx="5202865" cy="46661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81192" y="1991171"/>
            <a:ext cx="268654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400ft Boom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Sorbent Pads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Anchors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Tool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Various PPE</a:t>
            </a:r>
            <a:endParaRPr lang="en-US" sz="2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81192" y="741349"/>
            <a:ext cx="11029616" cy="1013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cap="none" dirty="0" smtClean="0"/>
              <a:t>Equipment Laydown &amp; Status</a:t>
            </a:r>
            <a:endParaRPr lang="en-US" sz="4400" cap="none" dirty="0"/>
          </a:p>
        </p:txBody>
      </p:sp>
    </p:spTree>
    <p:extLst>
      <p:ext uri="{BB962C8B-B14F-4D97-AF65-F5344CB8AC3E}">
        <p14:creationId xmlns:p14="http://schemas.microsoft.com/office/powerpoint/2010/main" val="11303129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 smtClean="0"/>
              <a:t>Keehi Lagoon Functional Exercise</a:t>
            </a:r>
            <a:endParaRPr lang="en-US" sz="4400" cap="none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USCG DRAT Report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8" y="1932853"/>
            <a:ext cx="4085979" cy="49251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22798" y="1994769"/>
            <a:ext cx="60737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Participants: </a:t>
            </a:r>
            <a:r>
              <a:rPr lang="en-US" dirty="0" smtClean="0">
                <a:solidFill>
                  <a:srgbClr val="0070C0"/>
                </a:solidFill>
              </a:rPr>
              <a:t>USCG District 14, USCG Sector Honolulu, State </a:t>
            </a:r>
            <a:r>
              <a:rPr lang="en-US" dirty="0">
                <a:solidFill>
                  <a:srgbClr val="0070C0"/>
                </a:solidFill>
              </a:rPr>
              <a:t>of Hawaii </a:t>
            </a:r>
            <a:r>
              <a:rPr lang="en-US" dirty="0" smtClean="0">
                <a:solidFill>
                  <a:srgbClr val="0070C0"/>
                </a:solidFill>
              </a:rPr>
              <a:t>DOH Hazard </a:t>
            </a:r>
            <a:r>
              <a:rPr lang="en-US" dirty="0">
                <a:solidFill>
                  <a:srgbClr val="0070C0"/>
                </a:solidFill>
              </a:rPr>
              <a:t>Evaluation and Emergency Response </a:t>
            </a:r>
            <a:r>
              <a:rPr lang="en-US" dirty="0" smtClean="0">
                <a:solidFill>
                  <a:srgbClr val="0070C0"/>
                </a:solidFill>
              </a:rPr>
              <a:t>Office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dirty="0" smtClean="0"/>
              <a:t>Lessons Learned: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Boom owned by CG only covers 25% of required amount for GRS. GRS will be updated to develop a deflection strategy that can be used initially to reduce impact of pipeline rupture until full strategy can be implemented.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Deployment of strategy is not possible without shallow water craft of line throwing device.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Multiple lessons learned in regards to ESA/EFH consultations, and exercise notification and permit approvals required by State and County; lessons to be added to ACP.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56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 smtClean="0"/>
              <a:t>Training - Exercises - Interagency Engagements</a:t>
            </a:r>
            <a:endParaRPr lang="en-US" sz="4400" cap="none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idx="1"/>
          </p:nvPr>
        </p:nvSpPr>
        <p:spPr>
          <a:xfrm>
            <a:off x="560872" y="1793110"/>
            <a:ext cx="5087075" cy="536005"/>
          </a:xfrm>
        </p:spPr>
        <p:txBody>
          <a:bodyPr/>
          <a:lstStyle/>
          <a:p>
            <a:r>
              <a:rPr lang="en-US" dirty="0" smtClean="0"/>
              <a:t>Accomplishments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3"/>
          </p:nvPr>
        </p:nvSpPr>
        <p:spPr>
          <a:xfrm>
            <a:off x="581192" y="3035477"/>
            <a:ext cx="5087073" cy="553373"/>
          </a:xfrm>
        </p:spPr>
        <p:txBody>
          <a:bodyPr/>
          <a:lstStyle/>
          <a:p>
            <a:r>
              <a:rPr lang="en-US" dirty="0" smtClean="0"/>
              <a:t>Outlook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USCG FOSC Report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92" y="2274420"/>
            <a:ext cx="10931434" cy="8331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031" y="3519230"/>
            <a:ext cx="10941595" cy="32308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8187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 smtClean="0"/>
              <a:t>Training - Exercises - Interagency Engagements</a:t>
            </a:r>
            <a:endParaRPr lang="en-US" sz="4400" cap="none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3"/>
          </p:nvPr>
        </p:nvSpPr>
        <p:spPr>
          <a:xfrm>
            <a:off x="581192" y="1717990"/>
            <a:ext cx="5087073" cy="553373"/>
          </a:xfrm>
        </p:spPr>
        <p:txBody>
          <a:bodyPr/>
          <a:lstStyle/>
          <a:p>
            <a:r>
              <a:rPr lang="en-US" dirty="0" smtClean="0"/>
              <a:t>Outlook cont.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USCG FOSC Report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91" y="2248176"/>
            <a:ext cx="10942452" cy="445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86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230477" y="3043911"/>
            <a:ext cx="7380331" cy="1120466"/>
          </a:xfrm>
        </p:spPr>
        <p:txBody>
          <a:bodyPr/>
          <a:lstStyle/>
          <a:p>
            <a:r>
              <a:rPr lang="en-US" cap="none" dirty="0" smtClean="0"/>
              <a:t>LT Eric J. Juback</a:t>
            </a:r>
            <a:endParaRPr lang="en-US" cap="none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307595" y="4164377"/>
            <a:ext cx="7303212" cy="977596"/>
          </a:xfrm>
        </p:spPr>
        <p:txBody>
          <a:bodyPr>
            <a:normAutofit fontScale="92500" lnSpcReduction="20000"/>
          </a:bodyPr>
          <a:lstStyle/>
          <a:p>
            <a:r>
              <a:rPr lang="en-US" i="1" cap="none" dirty="0" smtClean="0">
                <a:solidFill>
                  <a:schemeClr val="accent1"/>
                </a:solidFill>
              </a:rPr>
              <a:t>DRAT Supervisor</a:t>
            </a:r>
          </a:p>
          <a:p>
            <a:r>
              <a:rPr lang="en-US" cap="none" dirty="0" smtClean="0"/>
              <a:t>808-225-1291</a:t>
            </a:r>
          </a:p>
          <a:p>
            <a:r>
              <a:rPr lang="en-US" cap="none" dirty="0" smtClean="0"/>
              <a:t>Eric.J.Juback@uscg.mil</a:t>
            </a:r>
            <a:endParaRPr lang="en-US" cap="none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USCG DRAT Report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579" y="3232328"/>
            <a:ext cx="2709103" cy="2709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62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612</TotalTime>
  <Words>1121</Words>
  <Application>Microsoft Office PowerPoint</Application>
  <PresentationFormat>Widescreen</PresentationFormat>
  <Paragraphs>255</Paragraphs>
  <Slides>26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Century Gothic</vt:lpstr>
      <vt:lpstr>Gill Sans MT</vt:lpstr>
      <vt:lpstr>Wingdings 2</vt:lpstr>
      <vt:lpstr>Dividend</vt:lpstr>
      <vt:lpstr>U.S. Coast Guard Sector Honolulu</vt:lpstr>
      <vt:lpstr>Pollution Incident Responses (CY2020)</vt:lpstr>
      <vt:lpstr>Significant Cases (CY2020)</vt:lpstr>
      <vt:lpstr>MIDWAY ISLAND, Hilo, Hawai’i</vt:lpstr>
      <vt:lpstr>MIDWAY ISLAND, Hilo, Hawai’i</vt:lpstr>
      <vt:lpstr>MIDWAY ISLAND, Hilo, Hawai’i</vt:lpstr>
      <vt:lpstr>MIDWAY ISLAND, Hilo, Hawai’i</vt:lpstr>
      <vt:lpstr>MIDWAY ISLAND, Hilo, Hawai’i</vt:lpstr>
      <vt:lpstr>MIDWAY ISLAND, Hilo, Hawai’i</vt:lpstr>
      <vt:lpstr>Accomplishments</vt:lpstr>
      <vt:lpstr>Training - Exercises - Interagency Engagements</vt:lpstr>
      <vt:lpstr>LCDR Jason D Nguyen</vt:lpstr>
      <vt:lpstr>U.S. Coast Guard Sector Guam</vt:lpstr>
      <vt:lpstr>Pollution Incident Responses</vt:lpstr>
      <vt:lpstr>Guam power authority</vt:lpstr>
      <vt:lpstr>M/V SEA ARK</vt:lpstr>
      <vt:lpstr>M/V HANAPA’A</vt:lpstr>
      <vt:lpstr>Training - Exercises - Interagency Engagements</vt:lpstr>
      <vt:lpstr>LTJG Noel Garcia</vt:lpstr>
      <vt:lpstr>U.S. Coast Guard District 14 Response Advisory Team (DRAT)</vt:lpstr>
      <vt:lpstr>Equipment Laydown &amp; Status</vt:lpstr>
      <vt:lpstr>PowerPoint Presentation</vt:lpstr>
      <vt:lpstr>Keehi Lagoon Functional Exercise</vt:lpstr>
      <vt:lpstr>Training - Exercises - Interagency Engagements</vt:lpstr>
      <vt:lpstr>Training - Exercises - Interagency Engagements</vt:lpstr>
      <vt:lpstr>LT Eric J. Juback</vt:lpstr>
    </vt:vector>
  </TitlesOfParts>
  <Company>U.S. Department of Defense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ORRT FOSC Briefs</dc:title>
  <dc:creator>Jensen, Roxanne B CDR</dc:creator>
  <cp:lastModifiedBy>Jensen, Roxanne B CDR</cp:lastModifiedBy>
  <cp:revision>44</cp:revision>
  <dcterms:created xsi:type="dcterms:W3CDTF">2020-09-28T23:31:55Z</dcterms:created>
  <dcterms:modified xsi:type="dcterms:W3CDTF">2021-01-12T17:28:44Z</dcterms:modified>
</cp:coreProperties>
</file>