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73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64" r:id="rId9"/>
    <p:sldId id="265" r:id="rId10"/>
    <p:sldId id="280" r:id="rId11"/>
    <p:sldId id="284" r:id="rId12"/>
    <p:sldId id="282" r:id="rId13"/>
    <p:sldId id="285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1C31ED-82FB-4D51-A172-1BB4E657AD6C}">
          <p14:sldIdLst>
            <p14:sldId id="286"/>
            <p14:sldId id="287"/>
            <p14:sldId id="288"/>
            <p14:sldId id="289"/>
            <p14:sldId id="290"/>
            <p14:sldId id="291"/>
            <p14:sldId id="292"/>
            <p14:sldId id="264"/>
            <p14:sldId id="265"/>
            <p14:sldId id="280"/>
            <p14:sldId id="284"/>
            <p14:sldId id="282"/>
            <p14:sldId id="285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sen, Roxanne B CDR" initials="JRBC" lastIdx="2" clrIdx="0">
    <p:extLst>
      <p:ext uri="{19B8F6BF-5375-455C-9EA6-DF929625EA0E}">
        <p15:presenceInfo xmlns:p15="http://schemas.microsoft.com/office/powerpoint/2012/main" userId="S-1-5-21-4290293029-226652851-1696308051-9290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1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24" autoAdjust="0"/>
  </p:normalViewPr>
  <p:slideViewPr>
    <p:cSldViewPr snapToGrid="0">
      <p:cViewPr varScale="1">
        <p:scale>
          <a:sx n="81" d="100"/>
          <a:sy n="81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4E626-62A4-49BD-B716-F4D0EB0D9ED2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F6405-FA73-4EA6-9515-FC03D8DA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1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2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32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8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5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65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changes in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8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Current laydown, VOSS movement still pending should occur in the next month or two / SORS divestiture from USCGC Sequoia.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9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upcoming</a:t>
            </a:r>
            <a:r>
              <a:rPr lang="en-US" baseline="0" dirty="0" smtClean="0"/>
              <a:t> GIUEs, do NOT list the date; note as TBD.</a:t>
            </a:r>
          </a:p>
          <a:p>
            <a:r>
              <a:rPr lang="en-US" baseline="0" dirty="0" smtClean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87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5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Briefly</a:t>
            </a:r>
            <a:r>
              <a:rPr lang="en-US" baseline="0" dirty="0" smtClean="0"/>
              <a:t> Discuss ESA / EFH efforts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88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75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D6FB6C9-91C8-476D-8875-776FD04705BA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0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4670-D72A-4723-8E54-5315D5A35D5C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5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D5E0C25-1703-48F8-94D6-D07F7313AC09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9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0739-45DB-4DA7-B350-081712931A90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732F-4D8F-4D02-8E4A-F00077288F70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E18B-6124-4777-8854-48FD7505D4AE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7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B1DA-C4B8-4B39-B61B-0A9F942EC0B0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5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BCFC61-86FD-493C-8865-A07457A5A516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0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9973-9065-4C7D-B6E4-84F3537935D0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9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86A13-9CA2-4C3B-91E6-68A106643E7E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25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76397E6-F052-499D-99D6-9DEE0968F2E8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1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354D4E6-A34D-4444-A6BB-046204A8D447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518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69" y="838987"/>
            <a:ext cx="10993549" cy="2246780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Sector Guam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05 May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911" y="1048959"/>
            <a:ext cx="5839407" cy="5345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14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Gov’t Initiated Unannounced Exercise</a:t>
            </a:r>
            <a:endParaRPr lang="en-US" sz="4400" cap="none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 major cases</a:t>
            </a:r>
          </a:p>
          <a:p>
            <a:r>
              <a:rPr lang="en-US" dirty="0" smtClean="0"/>
              <a:t>Completion of successful GIUE at IP&amp;E</a:t>
            </a:r>
            <a:endParaRPr lang="en-US" dirty="0"/>
          </a:p>
          <a:p>
            <a:r>
              <a:rPr lang="en-US" dirty="0" smtClean="0"/>
              <a:t>Validated GRS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7" y="2093637"/>
            <a:ext cx="3067254" cy="4365930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1193" y="5871572"/>
            <a:ext cx="6917210" cy="365125"/>
          </a:xfrm>
        </p:spPr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19" y="2093637"/>
            <a:ext cx="3355554" cy="436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8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81025" y="2925763"/>
          <a:ext cx="5257914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38">
                  <a:extLst>
                    <a:ext uri="{9D8B030D-6E8A-4147-A177-3AD203B41FA5}">
                      <a16:colId xmlns:a16="http://schemas.microsoft.com/office/drawing/2014/main" val="554252204"/>
                    </a:ext>
                  </a:extLst>
                </a:gridCol>
                <a:gridCol w="1752638">
                  <a:extLst>
                    <a:ext uri="{9D8B030D-6E8A-4147-A177-3AD203B41FA5}">
                      <a16:colId xmlns:a16="http://schemas.microsoft.com/office/drawing/2014/main" val="932323478"/>
                    </a:ext>
                  </a:extLst>
                </a:gridCol>
                <a:gridCol w="1752638">
                  <a:extLst>
                    <a:ext uri="{9D8B030D-6E8A-4147-A177-3AD203B41FA5}">
                      <a16:colId xmlns:a16="http://schemas.microsoft.com/office/drawing/2014/main" val="99752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4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 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ACP TTX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1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IP&amp;E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75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Ongoing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ADVs - Survey 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Guam/CNMI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76156"/>
                  </a:ext>
                </a:extLst>
              </a:tr>
            </a:tbl>
          </a:graphicData>
        </a:graphic>
      </p:graphicFrame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334299" y="2933760"/>
          <a:ext cx="5352684" cy="1776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228">
                  <a:extLst>
                    <a:ext uri="{9D8B030D-6E8A-4147-A177-3AD203B41FA5}">
                      <a16:colId xmlns:a16="http://schemas.microsoft.com/office/drawing/2014/main" val="4176461887"/>
                    </a:ext>
                  </a:extLst>
                </a:gridCol>
                <a:gridCol w="1784228">
                  <a:extLst>
                    <a:ext uri="{9D8B030D-6E8A-4147-A177-3AD203B41FA5}">
                      <a16:colId xmlns:a16="http://schemas.microsoft.com/office/drawing/2014/main" val="1602380006"/>
                    </a:ext>
                  </a:extLst>
                </a:gridCol>
                <a:gridCol w="1784228">
                  <a:extLst>
                    <a:ext uri="{9D8B030D-6E8A-4147-A177-3AD203B41FA5}">
                      <a16:colId xmlns:a16="http://schemas.microsoft.com/office/drawing/2014/main" val="3108566740"/>
                    </a:ext>
                  </a:extLst>
                </a:gridCol>
              </a:tblGrid>
              <a:tr h="401427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73787"/>
                  </a:ext>
                </a:extLst>
              </a:tr>
              <a:tr h="367537">
                <a:tc>
                  <a:txBody>
                    <a:bodyPr/>
                    <a:lstStyle/>
                    <a:p>
                      <a:r>
                        <a:rPr lang="en-US" dirty="0" smtClean="0"/>
                        <a:t>7 May</a:t>
                      </a:r>
                      <a:r>
                        <a:rPr lang="en-US" baseline="0" dirty="0" smtClean="0"/>
                        <a:t> – 11 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SUPSALV 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Honolulu,</a:t>
                      </a:r>
                      <a:r>
                        <a:rPr lang="en-US" baseline="0" dirty="0" smtClean="0"/>
                        <a:t> HI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2254"/>
                  </a:ext>
                </a:extLst>
              </a:tr>
              <a:tr h="611405">
                <a:tc>
                  <a:txBody>
                    <a:bodyPr/>
                    <a:lstStyle/>
                    <a:p>
                      <a:r>
                        <a:rPr lang="en-US" dirty="0" smtClean="0"/>
                        <a:t>10 May – 14 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International Oil Spill Conference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Virtual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820932"/>
                  </a:ext>
                </a:extLst>
              </a:tr>
              <a:tr h="367537">
                <a:tc>
                  <a:txBody>
                    <a:bodyPr/>
                    <a:lstStyle/>
                    <a:p>
                      <a:r>
                        <a:rPr lang="en-US" dirty="0" smtClean="0"/>
                        <a:t>July/August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 Project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03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11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 smtClean="0"/>
              <a:t>LTJG Noel Garcia	</a:t>
            </a:r>
            <a:endParaRPr lang="en-US" cap="non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 smtClean="0">
                <a:solidFill>
                  <a:schemeClr val="accent1"/>
                </a:solidFill>
              </a:rPr>
              <a:t>Incident Management Division Chief</a:t>
            </a:r>
          </a:p>
          <a:p>
            <a:r>
              <a:rPr lang="en-US" cap="none" dirty="0" smtClean="0"/>
              <a:t>671-355-4903</a:t>
            </a:r>
          </a:p>
          <a:p>
            <a:r>
              <a:rPr lang="en-US" cap="none" dirty="0" smtClean="0"/>
              <a:t>Noel.L.Garcia@uscg.mil</a:t>
            </a:r>
            <a:endParaRPr lang="en-US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15" y="2125979"/>
            <a:ext cx="3017993" cy="2762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945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69" y="838987"/>
            <a:ext cx="10993549" cy="2246780"/>
          </a:xfrm>
        </p:spPr>
        <p:txBody>
          <a:bodyPr>
            <a:normAutofit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Sector </a:t>
            </a:r>
            <a:r>
              <a:rPr lang="en-US" sz="5400" cap="none" dirty="0">
                <a:solidFill>
                  <a:schemeClr val="tx1"/>
                </a:solidFill>
              </a:rPr>
              <a:t>H</a:t>
            </a:r>
            <a:r>
              <a:rPr lang="en-US" sz="5400" cap="none" dirty="0" smtClean="0">
                <a:solidFill>
                  <a:schemeClr val="tx1"/>
                </a:solidFill>
              </a:rPr>
              <a:t>onolulu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05 May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039" y="1482379"/>
            <a:ext cx="3182388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/>
              <a:t>Training - Exercises - Interagency Engagements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USCG FOSC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196917" y="2648868"/>
          <a:ext cx="7798166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96985">
                  <a:extLst>
                    <a:ext uri="{9D8B030D-6E8A-4147-A177-3AD203B41FA5}">
                      <a16:colId xmlns:a16="http://schemas.microsoft.com/office/drawing/2014/main" val="2307940573"/>
                    </a:ext>
                  </a:extLst>
                </a:gridCol>
                <a:gridCol w="3953562">
                  <a:extLst>
                    <a:ext uri="{9D8B030D-6E8A-4147-A177-3AD203B41FA5}">
                      <a16:colId xmlns:a16="http://schemas.microsoft.com/office/drawing/2014/main" val="20098186"/>
                    </a:ext>
                  </a:extLst>
                </a:gridCol>
                <a:gridCol w="1347619">
                  <a:extLst>
                    <a:ext uri="{9D8B030D-6E8A-4147-A177-3AD203B41FA5}">
                      <a16:colId xmlns:a16="http://schemas.microsoft.com/office/drawing/2014/main" val="307334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3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 Jun </a:t>
                      </a:r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Committee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9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/>
                        <a:t>Nov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PREP </a:t>
                      </a:r>
                      <a:r>
                        <a:rPr lang="en-US" dirty="0" err="1"/>
                        <a:t>Govt</a:t>
                      </a:r>
                      <a:r>
                        <a:rPr lang="en-US" dirty="0"/>
                        <a:t>-Led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Ful</a:t>
                      </a:r>
                      <a:r>
                        <a:rPr lang="en-US" baseline="0" dirty="0"/>
                        <a:t>l Scale Exercise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5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Govt</a:t>
                      </a:r>
                      <a:r>
                        <a:rPr lang="en-US" dirty="0" smtClean="0"/>
                        <a:t>-Initiated</a:t>
                      </a:r>
                      <a:r>
                        <a:rPr lang="en-US" baseline="0" dirty="0" smtClean="0"/>
                        <a:t> Unannounced Exercises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6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64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8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37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924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/>
              <a:t>LCDR Jason D Nguyen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>
                <a:solidFill>
                  <a:schemeClr val="accent1"/>
                </a:solidFill>
              </a:rPr>
              <a:t>Chief, Incident Management Division</a:t>
            </a:r>
          </a:p>
          <a:p>
            <a:r>
              <a:rPr lang="en-US" cap="none" dirty="0"/>
              <a:t>808.842.2656</a:t>
            </a:r>
          </a:p>
          <a:p>
            <a:r>
              <a:rPr lang="en-US" cap="none" dirty="0"/>
              <a:t>jason.d.nguyen@uscg.mil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579" y="3221949"/>
            <a:ext cx="2709103" cy="27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1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70" y="838987"/>
            <a:ext cx="6733970" cy="2246780"/>
          </a:xfrm>
        </p:spPr>
        <p:txBody>
          <a:bodyPr>
            <a:normAutofit fontScale="90000"/>
          </a:bodyPr>
          <a:lstStyle/>
          <a:p>
            <a:r>
              <a:rPr lang="en-US" sz="5400" cap="none" dirty="0" smtClean="0">
                <a:solidFill>
                  <a:schemeClr val="tx1"/>
                </a:solidFill>
              </a:rPr>
              <a:t>U.S. Coast Guard</a:t>
            </a:r>
            <a:br>
              <a:rPr lang="en-US" sz="5400" cap="none" dirty="0" smtClean="0">
                <a:solidFill>
                  <a:schemeClr val="tx1"/>
                </a:solidFill>
              </a:rPr>
            </a:br>
            <a:r>
              <a:rPr lang="en-US" sz="5400" cap="none" dirty="0" smtClean="0">
                <a:solidFill>
                  <a:schemeClr val="tx1"/>
                </a:solidFill>
              </a:rPr>
              <a:t>District 14 Response Advisory Team (DRAT)</a:t>
            </a:r>
            <a:endParaRPr lang="en-US" sz="5400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 smtClean="0">
                <a:latin typeface="Century Gothic" panose="020B0502020202020204" pitchFamily="34" charset="0"/>
              </a:rPr>
              <a:t>Oceania Regional </a:t>
            </a:r>
            <a:r>
              <a:rPr lang="en-US" sz="2000" cap="none" dirty="0">
                <a:latin typeface="Century Gothic" panose="020B0502020202020204" pitchFamily="34" charset="0"/>
              </a:rPr>
              <a:t>R</a:t>
            </a:r>
            <a:r>
              <a:rPr lang="en-US" sz="2000" cap="none" dirty="0" smtClean="0">
                <a:latin typeface="Century Gothic" panose="020B0502020202020204" pitchFamily="34" charset="0"/>
              </a:rPr>
              <a:t>esponse </a:t>
            </a:r>
            <a:r>
              <a:rPr lang="en-US" sz="2000" cap="none" dirty="0">
                <a:latin typeface="Century Gothic" panose="020B0502020202020204" pitchFamily="34" charset="0"/>
              </a:rPr>
              <a:t>T</a:t>
            </a:r>
            <a:r>
              <a:rPr lang="en-US" sz="2000" cap="none" dirty="0" smtClean="0">
                <a:latin typeface="Century Gothic" panose="020B0502020202020204" pitchFamily="34" charset="0"/>
              </a:rPr>
              <a:t>eam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 dirty="0" smtClean="0">
                <a:latin typeface="Century Gothic" panose="020B0502020202020204" pitchFamily="34" charset="0"/>
              </a:rPr>
              <a:t>May 2021</a:t>
            </a:r>
            <a:endParaRPr lang="en-US" sz="2000" cap="none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884" y="1354614"/>
            <a:ext cx="3182388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0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Equipment Laydown &amp; Status</a:t>
            </a:r>
            <a:endParaRPr lang="en-US" sz="44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616" y="1937959"/>
            <a:ext cx="11329312" cy="12505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 smtClean="0"/>
              <a:t>  = 07 Response Trailer Locations      = 02 VOSS (Guam/AMSAM)</a:t>
            </a:r>
            <a:endParaRPr lang="en-US" sz="3600" dirty="0"/>
          </a:p>
          <a:p>
            <a:pPr marL="0" indent="0">
              <a:buNone/>
            </a:pPr>
            <a:r>
              <a:rPr lang="en-US" dirty="0" smtClean="0"/>
              <a:t>							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6" y="2857349"/>
            <a:ext cx="5130478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91" y="2857349"/>
            <a:ext cx="2879436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656" y="2857349"/>
            <a:ext cx="3074848" cy="37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5-Point Star 17"/>
          <p:cNvSpPr/>
          <p:nvPr/>
        </p:nvSpPr>
        <p:spPr>
          <a:xfrm>
            <a:off x="1509823" y="2885009"/>
            <a:ext cx="244549" cy="24454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2640418" y="3292632"/>
            <a:ext cx="244549" cy="24454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238" y="4107878"/>
            <a:ext cx="317019" cy="3231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541" y="5057999"/>
            <a:ext cx="317019" cy="3231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8095" y="5021067"/>
            <a:ext cx="317019" cy="3231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4373" y="3356213"/>
            <a:ext cx="317019" cy="3231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616" y="5340424"/>
            <a:ext cx="1914525" cy="1304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931" y="5623398"/>
            <a:ext cx="317019" cy="3231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73" y="2205820"/>
            <a:ext cx="317019" cy="323116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>
            <a:off x="717692" y="5667384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6496870" y="5096553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6507313" y="2237234"/>
            <a:ext cx="280782" cy="23514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7515715" y="3360809"/>
            <a:ext cx="255182" cy="21265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/>
          <p:cNvSpPr/>
          <p:nvPr/>
        </p:nvSpPr>
        <p:spPr>
          <a:xfrm>
            <a:off x="9900952" y="4389384"/>
            <a:ext cx="255182" cy="21265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10156134" y="3573460"/>
            <a:ext cx="448239" cy="815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006856" y="3573461"/>
            <a:ext cx="636450" cy="144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404" y="3808603"/>
            <a:ext cx="662490" cy="94466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80216">
            <a:off x="10019843" y="3394028"/>
            <a:ext cx="662490" cy="94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50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560872" y="1793110"/>
            <a:ext cx="5087075" cy="536005"/>
          </a:xfrm>
        </p:spPr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65" y="2329115"/>
            <a:ext cx="11413672" cy="12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2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581192" y="1717990"/>
            <a:ext cx="5087073" cy="553373"/>
          </a:xfrm>
        </p:spPr>
        <p:txBody>
          <a:bodyPr/>
          <a:lstStyle/>
          <a:p>
            <a:r>
              <a:rPr lang="en-US" dirty="0" smtClean="0"/>
              <a:t>Hawaii Exercise Outlook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71" y="2294211"/>
            <a:ext cx="11169938" cy="436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Hilo Fuel Pier Functional Exercise 12MAY21</a:t>
            </a:r>
            <a:endParaRPr lang="en-US" sz="4400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2798" y="1994769"/>
            <a:ext cx="607373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Participants: </a:t>
            </a:r>
            <a:r>
              <a:rPr lang="en-US" dirty="0" smtClean="0">
                <a:solidFill>
                  <a:srgbClr val="0070C0"/>
                </a:solidFill>
              </a:rPr>
              <a:t>USCG District 14, USCG Sector Honolulu, State </a:t>
            </a:r>
            <a:r>
              <a:rPr lang="en-US" dirty="0">
                <a:solidFill>
                  <a:srgbClr val="0070C0"/>
                </a:solidFill>
              </a:rPr>
              <a:t>of Hawaii </a:t>
            </a:r>
            <a:r>
              <a:rPr lang="en-US" dirty="0" smtClean="0">
                <a:solidFill>
                  <a:srgbClr val="0070C0"/>
                </a:solidFill>
              </a:rPr>
              <a:t>DOH Hazard </a:t>
            </a:r>
            <a:r>
              <a:rPr lang="en-US" dirty="0">
                <a:solidFill>
                  <a:srgbClr val="0070C0"/>
                </a:solidFill>
              </a:rPr>
              <a:t>Evaluation and Emergency Response </a:t>
            </a:r>
            <a:r>
              <a:rPr lang="en-US" dirty="0" smtClean="0">
                <a:solidFill>
                  <a:srgbClr val="0070C0"/>
                </a:solidFill>
              </a:rPr>
              <a:t>Office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 smtClean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Conduct </a:t>
            </a:r>
            <a:r>
              <a:rPr lang="en-US" dirty="0">
                <a:solidFill>
                  <a:srgbClr val="0070C0"/>
                </a:solidFill>
              </a:rPr>
              <a:t>an operational risk assessment and ensure controls are in place to protect responders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Identify </a:t>
            </a:r>
            <a:r>
              <a:rPr lang="en-US" dirty="0">
                <a:solidFill>
                  <a:srgbClr val="0070C0"/>
                </a:solidFill>
              </a:rPr>
              <a:t>and protect environmentally sensitive areas, including wildlife, habitats, and historic properties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Test </a:t>
            </a:r>
            <a:r>
              <a:rPr lang="en-US" dirty="0">
                <a:solidFill>
                  <a:srgbClr val="0070C0"/>
                </a:solidFill>
              </a:rPr>
              <a:t>boom deployment capabilities of CG Responders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Test </a:t>
            </a:r>
            <a:r>
              <a:rPr lang="en-US" dirty="0">
                <a:solidFill>
                  <a:srgbClr val="0070C0"/>
                </a:solidFill>
              </a:rPr>
              <a:t>effectiveness of current strategy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Evaluate </a:t>
            </a:r>
            <a:r>
              <a:rPr lang="en-US" dirty="0">
                <a:solidFill>
                  <a:srgbClr val="0070C0"/>
                </a:solidFill>
              </a:rPr>
              <a:t>total response time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Coordinate </a:t>
            </a:r>
            <a:r>
              <a:rPr lang="en-US" dirty="0">
                <a:solidFill>
                  <a:srgbClr val="0070C0"/>
                </a:solidFill>
              </a:rPr>
              <a:t>response efforts in accordance with Federal, State and local partners.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32" y="1918430"/>
            <a:ext cx="4399365" cy="493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5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/>
              <a:t>Training - Exercises - Interagency Engagements</a:t>
            </a:r>
            <a:endParaRPr lang="en-US" sz="4400" cap="non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581192" y="1717990"/>
            <a:ext cx="5087073" cy="553373"/>
          </a:xfrm>
        </p:spPr>
        <p:txBody>
          <a:bodyPr/>
          <a:lstStyle/>
          <a:p>
            <a:r>
              <a:rPr lang="en-US" dirty="0" smtClean="0"/>
              <a:t>Guam / AMSAM Exercise Outlook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2301837"/>
            <a:ext cx="11336792" cy="440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 smtClean="0"/>
              <a:t>LT Eric J. Juback</a:t>
            </a:r>
            <a:endParaRPr lang="en-US" cap="non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 smtClean="0">
                <a:solidFill>
                  <a:schemeClr val="accent1"/>
                </a:solidFill>
              </a:rPr>
              <a:t>DRAT Supervisor</a:t>
            </a:r>
          </a:p>
          <a:p>
            <a:r>
              <a:rPr lang="en-US" cap="none" dirty="0" smtClean="0"/>
              <a:t>808-225-1291</a:t>
            </a:r>
          </a:p>
          <a:p>
            <a:r>
              <a:rPr lang="en-US" cap="none" dirty="0" smtClean="0"/>
              <a:t>Eric.J.Juback@uscg.mil</a:t>
            </a:r>
            <a:endParaRPr lang="en-US" cap="non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USCG DRAT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79" y="3232328"/>
            <a:ext cx="2709103" cy="270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9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362</TotalTime>
  <Words>444</Words>
  <Application>Microsoft Office PowerPoint</Application>
  <PresentationFormat>Widescreen</PresentationFormat>
  <Paragraphs>132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Gill Sans MT</vt:lpstr>
      <vt:lpstr>Wingdings 2</vt:lpstr>
      <vt:lpstr>Dividend</vt:lpstr>
      <vt:lpstr>U.S. Coast Guard Sector Guam</vt:lpstr>
      <vt:lpstr>Gov’t Initiated Unannounced Exercise</vt:lpstr>
      <vt:lpstr>Training - Exercises - Interagency Engagements</vt:lpstr>
      <vt:lpstr>LTJG Noel Garcia </vt:lpstr>
      <vt:lpstr>U.S. Coast Guard Sector Honolulu</vt:lpstr>
      <vt:lpstr>Training - Exercises - Interagency Engagements</vt:lpstr>
      <vt:lpstr>LCDR Jason D Nguyen</vt:lpstr>
      <vt:lpstr>U.S. Coast Guard District 14 Response Advisory Team (DRAT)</vt:lpstr>
      <vt:lpstr>Equipment Laydown &amp; Status</vt:lpstr>
      <vt:lpstr>Training - Exercises - Interagency Engagements</vt:lpstr>
      <vt:lpstr>Training - Exercises - Interagency Engagements</vt:lpstr>
      <vt:lpstr>Hilo Fuel Pier Functional Exercise 12MAY21</vt:lpstr>
      <vt:lpstr>Training - Exercises - Interagency Engagements</vt:lpstr>
      <vt:lpstr>LT Eric J. Juback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ORRT Presentation</dc:title>
  <dc:creator>Jensen, Roxanne B CDR</dc:creator>
  <cp:lastModifiedBy>Jensen, Roxanne B CDR</cp:lastModifiedBy>
  <cp:revision>41</cp:revision>
  <dcterms:created xsi:type="dcterms:W3CDTF">2020-09-28T23:31:55Z</dcterms:created>
  <dcterms:modified xsi:type="dcterms:W3CDTF">2021-05-04T17:52:40Z</dcterms:modified>
</cp:coreProperties>
</file>