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4073" r:id="rId4"/>
  </p:sldMasterIdLst>
  <p:notesMasterIdLst>
    <p:notesMasterId r:id="rId19"/>
  </p:notesMasterIdLst>
  <p:sldIdLst>
    <p:sldId id="283" r:id="rId5"/>
    <p:sldId id="284" r:id="rId6"/>
    <p:sldId id="285" r:id="rId7"/>
    <p:sldId id="286" r:id="rId8"/>
    <p:sldId id="261" r:id="rId9"/>
    <p:sldId id="269" r:id="rId10"/>
    <p:sldId id="281" r:id="rId11"/>
    <p:sldId id="276" r:id="rId12"/>
    <p:sldId id="264" r:id="rId13"/>
    <p:sldId id="287" r:id="rId14"/>
    <p:sldId id="288" r:id="rId15"/>
    <p:sldId id="280" r:id="rId16"/>
    <p:sldId id="282" r:id="rId17"/>
    <p:sldId id="277"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F1C31ED-82FB-4D51-A172-1BB4E657AD6C}">
          <p14:sldIdLst>
            <p14:sldId id="283"/>
            <p14:sldId id="284"/>
            <p14:sldId id="285"/>
            <p14:sldId id="286"/>
            <p14:sldId id="261"/>
            <p14:sldId id="269"/>
            <p14:sldId id="281"/>
            <p14:sldId id="276"/>
            <p14:sldId id="264"/>
            <p14:sldId id="287"/>
            <p14:sldId id="288"/>
            <p14:sldId id="280"/>
            <p14:sldId id="282"/>
            <p14:sldId id="27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sen, Roxanne B CDR" initials="JRBC" lastIdx="2" clrIdx="0">
    <p:extLst>
      <p:ext uri="{19B8F6BF-5375-455C-9EA6-DF929625EA0E}">
        <p15:presenceInfo xmlns:p15="http://schemas.microsoft.com/office/powerpoint/2012/main" userId="S-1-5-21-4290293029-226652851-1696308051-9290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024" autoAdjust="0"/>
  </p:normalViewPr>
  <p:slideViewPr>
    <p:cSldViewPr snapToGrid="0">
      <p:cViewPr varScale="1">
        <p:scale>
          <a:sx n="90" d="100"/>
          <a:sy n="90" d="100"/>
        </p:scale>
        <p:origin x="666" y="96"/>
      </p:cViewPr>
      <p:guideLst/>
    </p:cSldViewPr>
  </p:slideViewPr>
  <p:notesTextViewPr>
    <p:cViewPr>
      <p:scale>
        <a:sx n="1" d="1"/>
        <a:sy n="1" d="1"/>
      </p:scale>
      <p:origin x="0" y="0"/>
    </p:cViewPr>
  </p:notesTextViewPr>
  <p:sorterViewPr>
    <p:cViewPr>
      <p:scale>
        <a:sx n="100" d="100"/>
        <a:sy n="100" d="100"/>
      </p:scale>
      <p:origin x="0" y="-15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E4E626-62A4-49BD-B716-F4D0EB0D9ED2}" type="datetimeFigureOut">
              <a:rPr lang="en-US" smtClean="0"/>
              <a:t>10/26/2021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7F6405-FA73-4EA6-9515-FC03D8DAB84C}" type="slidenum">
              <a:rPr lang="en-US" smtClean="0"/>
              <a:t>‹#›</a:t>
            </a:fld>
            <a:endParaRPr lang="en-US"/>
          </a:p>
        </p:txBody>
      </p:sp>
    </p:spTree>
    <p:extLst>
      <p:ext uri="{BB962C8B-B14F-4D97-AF65-F5344CB8AC3E}">
        <p14:creationId xmlns:p14="http://schemas.microsoft.com/office/powerpoint/2010/main" val="111441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changes in personnel.</a:t>
            </a:r>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1</a:t>
            </a:fld>
            <a:endParaRPr lang="en-US"/>
          </a:p>
        </p:txBody>
      </p:sp>
    </p:spTree>
    <p:extLst>
      <p:ext uri="{BB962C8B-B14F-4D97-AF65-F5344CB8AC3E}">
        <p14:creationId xmlns:p14="http://schemas.microsoft.com/office/powerpoint/2010/main" val="2280182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Replicate as necessary to highlight unusual or large cases. Acceptable to re-arrange.</a:t>
            </a:r>
          </a:p>
          <a:p>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2</a:t>
            </a:fld>
            <a:endParaRPr lang="en-US"/>
          </a:p>
        </p:txBody>
      </p:sp>
    </p:spTree>
    <p:extLst>
      <p:ext uri="{BB962C8B-B14F-4D97-AF65-F5344CB8AC3E}">
        <p14:creationId xmlns:p14="http://schemas.microsoft.com/office/powerpoint/2010/main" val="3321222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last </a:t>
            </a:r>
            <a:r>
              <a:rPr lang="en-US" baseline="0" dirty="0" smtClean="0"/>
              <a:t>meeting to next.</a:t>
            </a:r>
            <a:endParaRPr lang="en-US" dirty="0" smtClean="0"/>
          </a:p>
          <a:p>
            <a:r>
              <a:rPr lang="en-US" dirty="0" smtClean="0"/>
              <a:t>For upcoming</a:t>
            </a:r>
            <a:r>
              <a:rPr lang="en-US" baseline="0" dirty="0" smtClean="0"/>
              <a:t> GIUEs, do NOT list the date; note as TBD.</a:t>
            </a:r>
          </a:p>
          <a:p>
            <a:r>
              <a:rPr lang="en-US" baseline="0" dirty="0" smtClean="0"/>
              <a:t>Include local planning and coordination engagements, such as LEPC.</a:t>
            </a:r>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3</a:t>
            </a:fld>
            <a:endParaRPr lang="en-US"/>
          </a:p>
        </p:txBody>
      </p:sp>
    </p:spTree>
    <p:extLst>
      <p:ext uri="{BB962C8B-B14F-4D97-AF65-F5344CB8AC3E}">
        <p14:creationId xmlns:p14="http://schemas.microsoft.com/office/powerpoint/2010/main" val="2464280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changes in personnel.</a:t>
            </a:r>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5</a:t>
            </a:fld>
            <a:endParaRPr lang="en-US"/>
          </a:p>
        </p:txBody>
      </p:sp>
    </p:spTree>
    <p:extLst>
      <p:ext uri="{BB962C8B-B14F-4D97-AF65-F5344CB8AC3E}">
        <p14:creationId xmlns:p14="http://schemas.microsoft.com/office/powerpoint/2010/main" val="601631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Replicate</a:t>
            </a:r>
            <a:r>
              <a:rPr lang="en-US" baseline="0" dirty="0" smtClean="0"/>
              <a:t> as necessary to highlight unusual or large cases.  Acceptable to re-arrange.</a:t>
            </a:r>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6</a:t>
            </a:fld>
            <a:endParaRPr lang="en-US"/>
          </a:p>
        </p:txBody>
      </p:sp>
    </p:spTree>
    <p:extLst>
      <p:ext uri="{BB962C8B-B14F-4D97-AF65-F5344CB8AC3E}">
        <p14:creationId xmlns:p14="http://schemas.microsoft.com/office/powerpoint/2010/main" val="1659159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last </a:t>
            </a:r>
            <a:r>
              <a:rPr lang="en-US" baseline="0" dirty="0" smtClean="0"/>
              <a:t>meeting to next.</a:t>
            </a:r>
            <a:endParaRPr lang="en-US" dirty="0" smtClean="0"/>
          </a:p>
          <a:p>
            <a:r>
              <a:rPr lang="en-US" dirty="0" smtClean="0"/>
              <a:t>For upcoming</a:t>
            </a:r>
            <a:r>
              <a:rPr lang="en-US" baseline="0" dirty="0" smtClean="0"/>
              <a:t> GIUEs, do NOT list the date; note as TBD.</a:t>
            </a:r>
          </a:p>
          <a:p>
            <a:r>
              <a:rPr lang="en-US" baseline="0" dirty="0" smtClean="0"/>
              <a:t>Include local planning and coordination engagements, such as LEPC.</a:t>
            </a:r>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7</a:t>
            </a:fld>
            <a:endParaRPr lang="en-US"/>
          </a:p>
        </p:txBody>
      </p:sp>
    </p:spTree>
    <p:extLst>
      <p:ext uri="{BB962C8B-B14F-4D97-AF65-F5344CB8AC3E}">
        <p14:creationId xmlns:p14="http://schemas.microsoft.com/office/powerpoint/2010/main" val="968203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changes in personnel.</a:t>
            </a:r>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9</a:t>
            </a:fld>
            <a:endParaRPr lang="en-US"/>
          </a:p>
        </p:txBody>
      </p:sp>
    </p:spTree>
    <p:extLst>
      <p:ext uri="{BB962C8B-B14F-4D97-AF65-F5344CB8AC3E}">
        <p14:creationId xmlns:p14="http://schemas.microsoft.com/office/powerpoint/2010/main" val="315398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10</a:t>
            </a:fld>
            <a:endParaRPr lang="en-US"/>
          </a:p>
        </p:txBody>
      </p:sp>
    </p:spTree>
    <p:extLst>
      <p:ext uri="{BB962C8B-B14F-4D97-AF65-F5344CB8AC3E}">
        <p14:creationId xmlns:p14="http://schemas.microsoft.com/office/powerpoint/2010/main" val="427712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completion of pre-spill Endangered Species Act and Essential Fish Habitat consultations, from technical assistance requests to Biological Evaluation (BE) and Essential Fish Habit Assessments (EFHA), required a significant amount of time. Programmatic consultations for proposed actions associated with geographic response strategies should be considered going forward to reduce the workload of Sector and District personnel in advance of exercises or real-world incidents.</a:t>
            </a:r>
          </a:p>
          <a:p>
            <a:endParaRPr lang="en-US" dirty="0" smtClean="0"/>
          </a:p>
          <a:p>
            <a:r>
              <a:rPr lang="en-US" dirty="0" smtClean="0"/>
              <a:t>When coral spawning events are occurring in the waters of Guam, preparedness activities should not take place to avoid physical impacts to these corals. The Mariana Islands Area Contingency Plan should ensure these spawning periods are noted as a conservation recommendation.</a:t>
            </a:r>
          </a:p>
          <a:p>
            <a:endParaRPr lang="en-US" dirty="0" smtClean="0"/>
          </a:p>
          <a:p>
            <a:r>
              <a:rPr lang="en-US" dirty="0" smtClean="0"/>
              <a:t>The environmental elements in Guam have tremendous impact on the operability of the VOSS equipment. Extensive maintenance was performed prior to conducting the exercise due to neglect and failure to maintain a preventative maintenance schedule.</a:t>
            </a:r>
          </a:p>
          <a:p>
            <a:endParaRPr lang="en-US" dirty="0" smtClean="0"/>
          </a:p>
          <a:p>
            <a:r>
              <a:rPr lang="en-US" dirty="0" smtClean="0"/>
              <a:t>The loading of the VOSS requires the use of a crane to lift equipment onto the vessel of opportunity; however, cranes with the required lift rating are limited. The price in 2018 was $8,738.00; in 2019, the cost was $23,822.00; this year, the quote for the same equipment was $40,205.00.</a:t>
            </a:r>
          </a:p>
          <a:p>
            <a:endParaRPr lang="en-US" dirty="0" smtClean="0"/>
          </a:p>
          <a:p>
            <a:r>
              <a:rPr lang="en-US" dirty="0" smtClean="0"/>
              <a:t>An alternative communications method or source, be it a different brand radio or government owned and provided cell phones for traveling, should be examined as possibilities for remote areas of operation</a:t>
            </a:r>
          </a:p>
          <a:p>
            <a:endParaRPr lang="en-US" dirty="0" smtClean="0"/>
          </a:p>
          <a:p>
            <a:r>
              <a:rPr lang="en-US" dirty="0" smtClean="0"/>
              <a:t>During the exercise, M/V PATRIOT was used as the vessel of opportunity. This vessel, while ultimately functional, had limited on deck and rail space, making stowing, loading, deploying, and operating the VOSS system difficult. The lack of deck space made for a cluttered work area, rife with trip and fall hazards. Potential use of USCG FRC in future.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11</a:t>
            </a:fld>
            <a:endParaRPr lang="en-US"/>
          </a:p>
        </p:txBody>
      </p:sp>
    </p:spTree>
    <p:extLst>
      <p:ext uri="{BB962C8B-B14F-4D97-AF65-F5344CB8AC3E}">
        <p14:creationId xmlns:p14="http://schemas.microsoft.com/office/powerpoint/2010/main" val="7563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Aerial Dispersant Deployment System (ADDS). </a:t>
            </a:r>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12</a:t>
            </a:fld>
            <a:endParaRPr lang="en-US"/>
          </a:p>
        </p:txBody>
      </p:sp>
    </p:spTree>
    <p:extLst>
      <p:ext uri="{BB962C8B-B14F-4D97-AF65-F5344CB8AC3E}">
        <p14:creationId xmlns:p14="http://schemas.microsoft.com/office/powerpoint/2010/main" val="2032187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F6405-FA73-4EA6-9515-FC03D8DAB84C}" type="slidenum">
              <a:rPr lang="en-US" smtClean="0"/>
              <a:t>14</a:t>
            </a:fld>
            <a:endParaRPr lang="en-US"/>
          </a:p>
        </p:txBody>
      </p:sp>
    </p:spTree>
    <p:extLst>
      <p:ext uri="{BB962C8B-B14F-4D97-AF65-F5344CB8AC3E}">
        <p14:creationId xmlns:p14="http://schemas.microsoft.com/office/powerpoint/2010/main" val="206627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1D6FB6C9-91C8-476D-8875-776FD04705BA}" type="datetime1">
              <a:rPr lang="en-US" smtClean="0"/>
              <a:t>10/26/2021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r>
              <a:rPr lang="en-US" smtClean="0"/>
              <a:t>USCG FOSC Report</a:t>
            </a:r>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9630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934670-D72A-4723-8E54-5315D5A35D5C}" type="datetime1">
              <a:rPr lang="en-US" smtClean="0"/>
              <a:t>10/26/2021</a:t>
            </a:fld>
            <a:endParaRPr lang="en-US" dirty="0"/>
          </a:p>
        </p:txBody>
      </p:sp>
      <p:sp>
        <p:nvSpPr>
          <p:cNvPr id="5" name="Footer Placeholder 4"/>
          <p:cNvSpPr>
            <a:spLocks noGrp="1"/>
          </p:cNvSpPr>
          <p:nvPr>
            <p:ph type="ftr" sz="quarter" idx="11"/>
          </p:nvPr>
        </p:nvSpPr>
        <p:spPr/>
        <p:txBody>
          <a:bodyPr/>
          <a:lstStyle/>
          <a:p>
            <a:r>
              <a:rPr lang="en-US" smtClean="0"/>
              <a:t>USCG FOSC Report</a:t>
            </a:r>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0525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7D5E0C25-1703-48F8-94D6-D07F7313AC09}" type="datetime1">
              <a:rPr lang="en-US" smtClean="0"/>
              <a:t>10/26/2021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smtClean="0"/>
              <a:t>USCG FOSC Report</a:t>
            </a:r>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17996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2E0739-45DB-4DA7-B350-081712931A90}" type="datetime1">
              <a:rPr lang="en-US" smtClean="0"/>
              <a:t>10/26/2021</a:t>
            </a:fld>
            <a:endParaRPr lang="en-US" dirty="0"/>
          </a:p>
        </p:txBody>
      </p:sp>
      <p:sp>
        <p:nvSpPr>
          <p:cNvPr id="6" name="Footer Placeholder 5"/>
          <p:cNvSpPr>
            <a:spLocks noGrp="1"/>
          </p:cNvSpPr>
          <p:nvPr>
            <p:ph type="ftr" sz="quarter" idx="11"/>
          </p:nvPr>
        </p:nvSpPr>
        <p:spPr/>
        <p:txBody>
          <a:bodyPr/>
          <a:lstStyle/>
          <a:p>
            <a:r>
              <a:rPr lang="en-US" smtClean="0"/>
              <a:t>USCG FOSC Report</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1669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83E732F-4D8F-4D02-8E4A-F00077288F70}" type="datetime1">
              <a:rPr lang="en-US" smtClean="0"/>
              <a:t>10/26/2021</a:t>
            </a:fld>
            <a:endParaRPr lang="en-US" dirty="0"/>
          </a:p>
        </p:txBody>
      </p:sp>
      <p:sp>
        <p:nvSpPr>
          <p:cNvPr id="8" name="Footer Placeholder 7"/>
          <p:cNvSpPr>
            <a:spLocks noGrp="1"/>
          </p:cNvSpPr>
          <p:nvPr>
            <p:ph type="ftr" sz="quarter" idx="11"/>
          </p:nvPr>
        </p:nvSpPr>
        <p:spPr/>
        <p:txBody>
          <a:bodyPr/>
          <a:lstStyle/>
          <a:p>
            <a:r>
              <a:rPr lang="en-US" smtClean="0"/>
              <a:t>USCG FOSC Report</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204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856E18B-6124-4777-8854-48FD7505D4AE}" type="datetime1">
              <a:rPr lang="en-US" smtClean="0"/>
              <a:t>10/26/2021</a:t>
            </a:fld>
            <a:endParaRPr lang="en-US" dirty="0"/>
          </a:p>
        </p:txBody>
      </p:sp>
      <p:sp>
        <p:nvSpPr>
          <p:cNvPr id="4" name="Footer Placeholder 3"/>
          <p:cNvSpPr>
            <a:spLocks noGrp="1"/>
          </p:cNvSpPr>
          <p:nvPr>
            <p:ph type="ftr" sz="quarter" idx="11"/>
          </p:nvPr>
        </p:nvSpPr>
        <p:spPr/>
        <p:txBody>
          <a:bodyPr/>
          <a:lstStyle/>
          <a:p>
            <a:r>
              <a:rPr lang="en-US" smtClean="0"/>
              <a:t>USCG FOSC Report</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814971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9B1DA-C4B8-4B39-B61B-0A9F942EC0B0}" type="datetime1">
              <a:rPr lang="en-US" smtClean="0"/>
              <a:t>10/26/2021</a:t>
            </a:fld>
            <a:endParaRPr lang="en-US" dirty="0"/>
          </a:p>
        </p:txBody>
      </p:sp>
      <p:sp>
        <p:nvSpPr>
          <p:cNvPr id="3" name="Footer Placeholder 2"/>
          <p:cNvSpPr>
            <a:spLocks noGrp="1"/>
          </p:cNvSpPr>
          <p:nvPr>
            <p:ph type="ftr" sz="quarter" idx="11"/>
          </p:nvPr>
        </p:nvSpPr>
        <p:spPr/>
        <p:txBody>
          <a:bodyPr/>
          <a:lstStyle/>
          <a:p>
            <a:r>
              <a:rPr lang="en-US" smtClean="0"/>
              <a:t>USCG FOSC Report</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32857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02BCFC61-86FD-493C-8865-A07457A5A516}" type="datetime1">
              <a:rPr lang="en-US" smtClean="0"/>
              <a:t>10/26/2021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smtClean="0"/>
              <a:t>USCG FOSC Report</a:t>
            </a:r>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12107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A499973-9065-4C7D-B6E4-84F3537935D0}" type="datetime1">
              <a:rPr lang="en-US" smtClean="0"/>
              <a:t>10/26/2021</a:t>
            </a:fld>
            <a:endParaRPr lang="en-US" dirty="0"/>
          </a:p>
        </p:txBody>
      </p:sp>
      <p:sp>
        <p:nvSpPr>
          <p:cNvPr id="6" name="Footer Placeholder 5"/>
          <p:cNvSpPr>
            <a:spLocks noGrp="1"/>
          </p:cNvSpPr>
          <p:nvPr>
            <p:ph type="ftr" sz="quarter" idx="11"/>
          </p:nvPr>
        </p:nvSpPr>
        <p:spPr/>
        <p:txBody>
          <a:bodyPr/>
          <a:lstStyle/>
          <a:p>
            <a:r>
              <a:rPr lang="en-US" smtClean="0"/>
              <a:t>USCG FOSC Report</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80899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586A13-9CA2-4C3B-91E6-68A106643E7E}" type="datetime1">
              <a:rPr lang="en-US" smtClean="0"/>
              <a:t>10/26/2021</a:t>
            </a:fld>
            <a:endParaRPr lang="en-US" dirty="0"/>
          </a:p>
        </p:txBody>
      </p:sp>
      <p:sp>
        <p:nvSpPr>
          <p:cNvPr id="5" name="Footer Placeholder 4"/>
          <p:cNvSpPr>
            <a:spLocks noGrp="1"/>
          </p:cNvSpPr>
          <p:nvPr>
            <p:ph type="ftr" sz="quarter" idx="11"/>
          </p:nvPr>
        </p:nvSpPr>
        <p:spPr/>
        <p:txBody>
          <a:bodyPr/>
          <a:lstStyle/>
          <a:p>
            <a:r>
              <a:rPr lang="en-US" smtClean="0"/>
              <a:t>USCG FOSC Report</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89425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D76397E6-F052-499D-99D6-9DEE0968F2E8}" type="datetime1">
              <a:rPr lang="en-US" smtClean="0"/>
              <a:t>10/26/2021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r>
              <a:rPr lang="en-US" smtClean="0"/>
              <a:t>USCG FOSC Report</a:t>
            </a:r>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8531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F354D4E6-A34D-4444-A6BB-046204A8D447}" type="datetime1">
              <a:rPr lang="en-US" smtClean="0"/>
              <a:t>10/26/2021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smtClean="0"/>
              <a:t>USCG FOSC Report</a:t>
            </a:r>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FAB73BC-B049-4115-A692-8D63A059BFB8}"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35185603"/>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069" y="838987"/>
            <a:ext cx="10993549" cy="2246780"/>
          </a:xfrm>
        </p:spPr>
        <p:txBody>
          <a:bodyPr>
            <a:normAutofit/>
          </a:bodyPr>
          <a:lstStyle/>
          <a:p>
            <a:r>
              <a:rPr lang="en-US" sz="5400" cap="none" dirty="0" smtClean="0">
                <a:solidFill>
                  <a:schemeClr val="tx1"/>
                </a:solidFill>
              </a:rPr>
              <a:t>U.S. Coast Guard</a:t>
            </a:r>
            <a:br>
              <a:rPr lang="en-US" sz="5400" cap="none" dirty="0" smtClean="0">
                <a:solidFill>
                  <a:schemeClr val="tx1"/>
                </a:solidFill>
              </a:rPr>
            </a:br>
            <a:r>
              <a:rPr lang="en-US" sz="5400" cap="none" dirty="0" smtClean="0">
                <a:solidFill>
                  <a:schemeClr val="tx1"/>
                </a:solidFill>
              </a:rPr>
              <a:t>Sector </a:t>
            </a:r>
            <a:r>
              <a:rPr lang="en-US" sz="5400" cap="none" dirty="0">
                <a:solidFill>
                  <a:schemeClr val="tx1"/>
                </a:solidFill>
              </a:rPr>
              <a:t>H</a:t>
            </a:r>
            <a:r>
              <a:rPr lang="en-US" sz="5400" cap="none" dirty="0" smtClean="0">
                <a:solidFill>
                  <a:schemeClr val="tx1"/>
                </a:solidFill>
              </a:rPr>
              <a:t>onolulu</a:t>
            </a:r>
            <a:endParaRPr lang="en-US" sz="5400" cap="none" dirty="0">
              <a:solidFill>
                <a:schemeClr val="tx1"/>
              </a:solidFill>
            </a:endParaRPr>
          </a:p>
        </p:txBody>
      </p:sp>
      <p:sp>
        <p:nvSpPr>
          <p:cNvPr id="3" name="Subtitle 2"/>
          <p:cNvSpPr>
            <a:spLocks noGrp="1"/>
          </p:cNvSpPr>
          <p:nvPr>
            <p:ph type="subTitle" idx="1"/>
          </p:nvPr>
        </p:nvSpPr>
        <p:spPr>
          <a:xfrm>
            <a:off x="581191" y="3120814"/>
            <a:ext cx="10993546" cy="772456"/>
          </a:xfrm>
        </p:spPr>
        <p:txBody>
          <a:bodyPr>
            <a:noAutofit/>
          </a:bodyPr>
          <a:lstStyle/>
          <a:p>
            <a:r>
              <a:rPr lang="en-US" sz="2000" cap="none" dirty="0" smtClean="0">
                <a:latin typeface="Century Gothic" panose="020B0502020202020204" pitchFamily="34" charset="0"/>
              </a:rPr>
              <a:t>Oceania Regional </a:t>
            </a:r>
            <a:r>
              <a:rPr lang="en-US" sz="2000" cap="none" dirty="0">
                <a:latin typeface="Century Gothic" panose="020B0502020202020204" pitchFamily="34" charset="0"/>
              </a:rPr>
              <a:t>R</a:t>
            </a:r>
            <a:r>
              <a:rPr lang="en-US" sz="2000" cap="none" dirty="0" smtClean="0">
                <a:latin typeface="Century Gothic" panose="020B0502020202020204" pitchFamily="34" charset="0"/>
              </a:rPr>
              <a:t>esponse </a:t>
            </a:r>
            <a:r>
              <a:rPr lang="en-US" sz="2000" cap="none" dirty="0">
                <a:latin typeface="Century Gothic" panose="020B0502020202020204" pitchFamily="34" charset="0"/>
              </a:rPr>
              <a:t>T</a:t>
            </a:r>
            <a:r>
              <a:rPr lang="en-US" sz="2000" cap="none" dirty="0" smtClean="0">
                <a:latin typeface="Century Gothic" panose="020B0502020202020204" pitchFamily="34" charset="0"/>
              </a:rPr>
              <a:t>eam</a:t>
            </a:r>
          </a:p>
          <a:p>
            <a:r>
              <a:rPr lang="en-US" sz="2000" cap="none" dirty="0" smtClean="0">
                <a:latin typeface="Century Gothic" panose="020B0502020202020204" pitchFamily="34" charset="0"/>
              </a:rPr>
              <a:t>Virtual Meeting</a:t>
            </a:r>
          </a:p>
          <a:p>
            <a:r>
              <a:rPr lang="en-US" sz="2000" cap="none" dirty="0" smtClean="0">
                <a:latin typeface="Century Gothic" panose="020B0502020202020204" pitchFamily="34" charset="0"/>
              </a:rPr>
              <a:t>27 October 2021</a:t>
            </a:r>
            <a:endParaRPr lang="en-US" sz="2000" cap="none" dirty="0">
              <a:latin typeface="Century Gothic" panose="020B0502020202020204" pitchFamily="34" charset="0"/>
            </a:endParaRPr>
          </a:p>
        </p:txBody>
      </p:sp>
      <p:pic>
        <p:nvPicPr>
          <p:cNvPr id="4" name="Picture 3"/>
          <p:cNvPicPr>
            <a:picLocks noChangeAspect="1"/>
          </p:cNvPicPr>
          <p:nvPr/>
        </p:nvPicPr>
        <p:blipFill>
          <a:blip r:embed="rId3"/>
          <a:stretch>
            <a:fillRect/>
          </a:stretch>
        </p:blipFill>
        <p:spPr>
          <a:xfrm>
            <a:off x="8747393" y="665966"/>
            <a:ext cx="2287030" cy="2304555"/>
          </a:xfrm>
          <a:prstGeom prst="rect">
            <a:avLst/>
          </a:prstGeom>
        </p:spPr>
      </p:pic>
      <p:sp>
        <p:nvSpPr>
          <p:cNvPr id="5" name="Footer Placeholder 3"/>
          <p:cNvSpPr>
            <a:spLocks noGrp="1"/>
          </p:cNvSpPr>
          <p:nvPr>
            <p:ph type="ftr" sz="quarter" idx="11"/>
          </p:nvPr>
        </p:nvSpPr>
        <p:spPr>
          <a:xfrm>
            <a:off x="581192" y="6337417"/>
            <a:ext cx="6917210" cy="365125"/>
          </a:xfrm>
        </p:spPr>
        <p:txBody>
          <a:bodyPr/>
          <a:lstStyle/>
          <a:p>
            <a:r>
              <a:rPr lang="en-US" dirty="0" smtClean="0"/>
              <a:t>USCG FOSC Report</a:t>
            </a:r>
            <a:endParaRPr lang="en-US" dirty="0"/>
          </a:p>
        </p:txBody>
      </p:sp>
    </p:spTree>
    <p:extLst>
      <p:ext uri="{BB962C8B-B14F-4D97-AF65-F5344CB8AC3E}">
        <p14:creationId xmlns:p14="http://schemas.microsoft.com/office/powerpoint/2010/main" val="1464859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none" dirty="0" smtClean="0"/>
              <a:t>TRANS AIR FLIGHT 810</a:t>
            </a:r>
            <a:endParaRPr lang="en-US" sz="4400" cap="none" dirty="0"/>
          </a:p>
        </p:txBody>
      </p:sp>
      <p:sp>
        <p:nvSpPr>
          <p:cNvPr id="9" name="Content Placeholder 8"/>
          <p:cNvSpPr>
            <a:spLocks noGrp="1"/>
          </p:cNvSpPr>
          <p:nvPr>
            <p:ph sz="half" idx="1"/>
          </p:nvPr>
        </p:nvSpPr>
        <p:spPr>
          <a:xfrm>
            <a:off x="424390" y="2031127"/>
            <a:ext cx="5422390" cy="3633047"/>
          </a:xfrm>
        </p:spPr>
        <p:txBody>
          <a:bodyPr>
            <a:normAutofit/>
          </a:bodyPr>
          <a:lstStyle/>
          <a:p>
            <a:pPr marL="342900" indent="-342900">
              <a:defRPr/>
            </a:pPr>
            <a:r>
              <a:rPr lang="en-US" sz="1600" dirty="0" smtClean="0">
                <a:solidFill>
                  <a:schemeClr val="tx1"/>
                </a:solidFill>
                <a:latin typeface="Tw Cen MT" panose="020B0602020104020603" pitchFamily="34" charset="0"/>
              </a:rPr>
              <a:t>Commercial </a:t>
            </a:r>
            <a:r>
              <a:rPr lang="en-US" sz="1600" dirty="0">
                <a:solidFill>
                  <a:schemeClr val="tx1"/>
                </a:solidFill>
                <a:latin typeface="Tw Cen MT" panose="020B0602020104020603" pitchFamily="34" charset="0"/>
              </a:rPr>
              <a:t>737 </a:t>
            </a:r>
            <a:r>
              <a:rPr lang="en-US" sz="1600" dirty="0" smtClean="0">
                <a:solidFill>
                  <a:schemeClr val="tx1"/>
                </a:solidFill>
                <a:latin typeface="Tw Cen MT" panose="020B0602020104020603" pitchFamily="34" charset="0"/>
              </a:rPr>
              <a:t>reported down 2 miles south of Oahu at 1:40am on July 2, 2021</a:t>
            </a:r>
            <a:endParaRPr lang="en-US" sz="1600" dirty="0">
              <a:solidFill>
                <a:schemeClr val="tx1"/>
              </a:solidFill>
              <a:latin typeface="Tw Cen MT" panose="020B0602020104020603" pitchFamily="34" charset="0"/>
            </a:endParaRPr>
          </a:p>
          <a:p>
            <a:pPr marL="342900" indent="-342900">
              <a:defRPr/>
            </a:pPr>
            <a:r>
              <a:rPr lang="en-US" sz="1600" dirty="0">
                <a:solidFill>
                  <a:schemeClr val="tx1"/>
                </a:solidFill>
                <a:latin typeface="Tw Cen MT" panose="020B0602020104020603" pitchFamily="34" charset="0"/>
              </a:rPr>
              <a:t>CG AIRSTA BP and airport firefighters rescued survivors</a:t>
            </a:r>
          </a:p>
          <a:p>
            <a:pPr marL="342900" indent="-342900">
              <a:defRPr/>
            </a:pPr>
            <a:r>
              <a:rPr lang="en-US" sz="1600" dirty="0">
                <a:solidFill>
                  <a:schemeClr val="tx1"/>
                </a:solidFill>
                <a:latin typeface="Tw Cen MT" panose="020B0602020104020603" pitchFamily="34" charset="0"/>
              </a:rPr>
              <a:t>Estimated 2,000gal of Jet Fuel in tanks</a:t>
            </a:r>
          </a:p>
          <a:p>
            <a:pPr marL="342900" indent="-342900">
              <a:defRPr/>
            </a:pPr>
            <a:r>
              <a:rPr lang="en-US" sz="1600" dirty="0">
                <a:solidFill>
                  <a:schemeClr val="tx1"/>
                </a:solidFill>
                <a:latin typeface="Tw Cen MT" panose="020B0602020104020603" pitchFamily="34" charset="0"/>
              </a:rPr>
              <a:t>Sector Honolulu deployed USCGC </a:t>
            </a:r>
            <a:r>
              <a:rPr lang="en-US" sz="1600" dirty="0" smtClean="0">
                <a:solidFill>
                  <a:schemeClr val="tx1"/>
                </a:solidFill>
                <a:latin typeface="Tw Cen MT" panose="020B0602020104020603" pitchFamily="34" charset="0"/>
              </a:rPr>
              <a:t>JOSEPH GERCZAK, C-130</a:t>
            </a:r>
            <a:r>
              <a:rPr lang="en-US" sz="1600" dirty="0">
                <a:solidFill>
                  <a:schemeClr val="tx1"/>
                </a:solidFill>
                <a:latin typeface="Tw Cen MT" panose="020B0602020104020603" pitchFamily="34" charset="0"/>
              </a:rPr>
              <a:t>, &amp; Pollution Responder</a:t>
            </a:r>
          </a:p>
          <a:p>
            <a:pPr marL="342900" indent="-342900">
              <a:defRPr/>
            </a:pPr>
            <a:r>
              <a:rPr lang="en-US" sz="1600" dirty="0">
                <a:solidFill>
                  <a:schemeClr val="tx1"/>
                </a:solidFill>
                <a:latin typeface="Tw Cen MT" panose="020B0602020104020603" pitchFamily="34" charset="0"/>
              </a:rPr>
              <a:t>A.M. Flight: Sheen discovered offshore near incident site</a:t>
            </a:r>
          </a:p>
          <a:p>
            <a:pPr marL="342900" indent="-342900">
              <a:defRPr/>
            </a:pPr>
            <a:r>
              <a:rPr lang="en-US" sz="1600" dirty="0">
                <a:solidFill>
                  <a:schemeClr val="tx1"/>
                </a:solidFill>
                <a:latin typeface="Tw Cen MT" panose="020B0602020104020603" pitchFamily="34" charset="0"/>
              </a:rPr>
              <a:t>P.M. Flight: Sheen unable to be verified, likely evaporated and dissipated</a:t>
            </a:r>
          </a:p>
        </p:txBody>
      </p:sp>
      <p:sp>
        <p:nvSpPr>
          <p:cNvPr id="8" name="Slide Number Placeholder 7"/>
          <p:cNvSpPr>
            <a:spLocks noGrp="1"/>
          </p:cNvSpPr>
          <p:nvPr>
            <p:ph type="sldNum" sz="quarter" idx="12"/>
          </p:nvPr>
        </p:nvSpPr>
        <p:spPr/>
        <p:txBody>
          <a:bodyPr/>
          <a:lstStyle/>
          <a:p>
            <a:fld id="{4FAB73BC-B049-4115-A692-8D63A059BFB8}" type="slidenum">
              <a:rPr lang="en-US" smtClean="0"/>
              <a:pPr/>
              <a:t>2</a:t>
            </a:fld>
            <a:endParaRPr lang="en-US" dirty="0"/>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t="6956" b="28915"/>
          <a:stretch/>
        </p:blipFill>
        <p:spPr>
          <a:xfrm>
            <a:off x="5677786" y="2031127"/>
            <a:ext cx="6057429" cy="2456461"/>
          </a:xfrm>
          <a:prstGeom prst="rect">
            <a:avLst/>
          </a:prstGeom>
          <a:ln>
            <a:solidFill>
              <a:schemeClr val="accent1"/>
            </a:solidFill>
          </a:ln>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2710" y="4487588"/>
            <a:ext cx="2772505" cy="2168393"/>
          </a:xfrm>
          <a:prstGeom prst="rect">
            <a:avLst/>
          </a:prstGeom>
          <a:ln>
            <a:solidFill>
              <a:schemeClr val="accent1"/>
            </a:solidFill>
          </a:ln>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t="10235"/>
          <a:stretch/>
        </p:blipFill>
        <p:spPr>
          <a:xfrm>
            <a:off x="5688954" y="4487588"/>
            <a:ext cx="3273755" cy="2168393"/>
          </a:xfrm>
          <a:prstGeom prst="rect">
            <a:avLst/>
          </a:prstGeom>
          <a:ln>
            <a:solidFill>
              <a:schemeClr val="accent1"/>
            </a:solidFill>
          </a:ln>
        </p:spPr>
      </p:pic>
      <p:sp>
        <p:nvSpPr>
          <p:cNvPr id="10" name="Footer Placeholder 3"/>
          <p:cNvSpPr>
            <a:spLocks noGrp="1"/>
          </p:cNvSpPr>
          <p:nvPr>
            <p:ph type="ftr" sz="quarter" idx="11"/>
          </p:nvPr>
        </p:nvSpPr>
        <p:spPr>
          <a:xfrm>
            <a:off x="581192" y="6337417"/>
            <a:ext cx="6917210" cy="365125"/>
          </a:xfrm>
        </p:spPr>
        <p:txBody>
          <a:bodyPr/>
          <a:lstStyle/>
          <a:p>
            <a:r>
              <a:rPr lang="en-US" dirty="0" smtClean="0"/>
              <a:t>USCG FOSC Report</a:t>
            </a:r>
            <a:endParaRPr lang="en-US" dirty="0"/>
          </a:p>
        </p:txBody>
      </p:sp>
    </p:spTree>
    <p:extLst>
      <p:ext uri="{BB962C8B-B14F-4D97-AF65-F5344CB8AC3E}">
        <p14:creationId xmlns:p14="http://schemas.microsoft.com/office/powerpoint/2010/main" val="2275932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400" cap="none" dirty="0" smtClean="0"/>
              <a:t>Training - Exercises - Interagency Engagements</a:t>
            </a:r>
            <a:endParaRPr lang="en-US" sz="4400" cap="none" dirty="0"/>
          </a:p>
        </p:txBody>
      </p:sp>
      <p:sp>
        <p:nvSpPr>
          <p:cNvPr id="17" name="Text Placeholder 16"/>
          <p:cNvSpPr>
            <a:spLocks noGrp="1"/>
          </p:cNvSpPr>
          <p:nvPr>
            <p:ph type="body" idx="1"/>
          </p:nvPr>
        </p:nvSpPr>
        <p:spPr/>
        <p:txBody>
          <a:bodyPr/>
          <a:lstStyle/>
          <a:p>
            <a:r>
              <a:rPr lang="en-US" dirty="0" smtClean="0"/>
              <a:t>Accomplishments</a:t>
            </a:r>
            <a:endParaRPr lang="en-US" dirty="0"/>
          </a:p>
        </p:txBody>
      </p:sp>
      <p:graphicFrame>
        <p:nvGraphicFramePr>
          <p:cNvPr id="20" name="Content Placeholder 19"/>
          <p:cNvGraphicFramePr>
            <a:graphicFrameLocks noGrp="1"/>
          </p:cNvGraphicFramePr>
          <p:nvPr>
            <p:ph sz="half" idx="2"/>
            <p:extLst/>
          </p:nvPr>
        </p:nvGraphicFramePr>
        <p:xfrm>
          <a:off x="581025" y="2925763"/>
          <a:ext cx="5257914" cy="1854200"/>
        </p:xfrm>
        <a:graphic>
          <a:graphicData uri="http://schemas.openxmlformats.org/drawingml/2006/table">
            <a:tbl>
              <a:tblPr firstRow="1" bandRow="1">
                <a:tableStyleId>{5C22544A-7EE6-4342-B048-85BDC9FD1C3A}</a:tableStyleId>
              </a:tblPr>
              <a:tblGrid>
                <a:gridCol w="1435062">
                  <a:extLst>
                    <a:ext uri="{9D8B030D-6E8A-4147-A177-3AD203B41FA5}">
                      <a16:colId xmlns:a16="http://schemas.microsoft.com/office/drawing/2014/main" val="554252204"/>
                    </a:ext>
                  </a:extLst>
                </a:gridCol>
                <a:gridCol w="2070214">
                  <a:extLst>
                    <a:ext uri="{9D8B030D-6E8A-4147-A177-3AD203B41FA5}">
                      <a16:colId xmlns:a16="http://schemas.microsoft.com/office/drawing/2014/main" val="932323478"/>
                    </a:ext>
                  </a:extLst>
                </a:gridCol>
                <a:gridCol w="1752638">
                  <a:extLst>
                    <a:ext uri="{9D8B030D-6E8A-4147-A177-3AD203B41FA5}">
                      <a16:colId xmlns:a16="http://schemas.microsoft.com/office/drawing/2014/main" val="997528741"/>
                    </a:ext>
                  </a:extLst>
                </a:gridCol>
              </a:tblGrid>
              <a:tr h="370840">
                <a:tc>
                  <a:txBody>
                    <a:bodyPr/>
                    <a:lstStyle/>
                    <a:p>
                      <a:r>
                        <a:rPr lang="en-US" dirty="0" smtClean="0"/>
                        <a:t>Date</a:t>
                      </a:r>
                      <a:endParaRPr lang="en-US" dirty="0"/>
                    </a:p>
                  </a:txBody>
                  <a:tcPr/>
                </a:tc>
                <a:tc>
                  <a:txBody>
                    <a:bodyPr/>
                    <a:lstStyle/>
                    <a:p>
                      <a:r>
                        <a:rPr lang="en-US" dirty="0" smtClean="0"/>
                        <a:t>Event</a:t>
                      </a:r>
                      <a:endParaRPr lang="en-US" dirty="0"/>
                    </a:p>
                  </a:txBody>
                  <a:tcPr/>
                </a:tc>
                <a:tc>
                  <a:txBody>
                    <a:bodyPr/>
                    <a:lstStyle/>
                    <a:p>
                      <a:r>
                        <a:rPr lang="en-US" dirty="0" smtClean="0"/>
                        <a:t>Location</a:t>
                      </a:r>
                      <a:endParaRPr lang="en-US" dirty="0"/>
                    </a:p>
                  </a:txBody>
                  <a:tcPr/>
                </a:tc>
                <a:extLst>
                  <a:ext uri="{0D108BD9-81ED-4DB2-BD59-A6C34878D82A}">
                    <a16:rowId xmlns:a16="http://schemas.microsoft.com/office/drawing/2014/main" val="1682045672"/>
                  </a:ext>
                </a:extLst>
              </a:tr>
              <a:tr h="370840">
                <a:tc>
                  <a:txBody>
                    <a:bodyPr/>
                    <a:lstStyle/>
                    <a:p>
                      <a:r>
                        <a:rPr lang="en-US" dirty="0" smtClean="0"/>
                        <a:t>20 May 2021</a:t>
                      </a:r>
                      <a:endParaRPr lang="en-US" dirty="0"/>
                    </a:p>
                  </a:txBody>
                  <a:tcPr/>
                </a:tc>
                <a:tc>
                  <a:txBody>
                    <a:bodyPr/>
                    <a:lstStyle/>
                    <a:p>
                      <a:r>
                        <a:rPr lang="en-US" dirty="0" smtClean="0"/>
                        <a:t>GIUE: IES</a:t>
                      </a:r>
                      <a:endParaRPr lang="en-US" dirty="0"/>
                    </a:p>
                  </a:txBody>
                  <a:tcPr/>
                </a:tc>
                <a:tc>
                  <a:txBody>
                    <a:bodyPr/>
                    <a:lstStyle/>
                    <a:p>
                      <a:r>
                        <a:rPr lang="en-US" sz="1800" dirty="0" smtClean="0"/>
                        <a:t>Honolulu, Oahu</a:t>
                      </a:r>
                      <a:endParaRPr lang="en-US" sz="1600" dirty="0"/>
                    </a:p>
                  </a:txBody>
                  <a:tcPr/>
                </a:tc>
                <a:extLst>
                  <a:ext uri="{0D108BD9-81ED-4DB2-BD59-A6C34878D82A}">
                    <a16:rowId xmlns:a16="http://schemas.microsoft.com/office/drawing/2014/main" val="2676312569"/>
                  </a:ext>
                </a:extLst>
              </a:tr>
              <a:tr h="370840">
                <a:tc>
                  <a:txBody>
                    <a:bodyPr/>
                    <a:lstStyle/>
                    <a:p>
                      <a:r>
                        <a:rPr lang="en-US" dirty="0" smtClean="0"/>
                        <a:t>22 Jul</a:t>
                      </a:r>
                      <a:r>
                        <a:rPr lang="en-US" baseline="0" dirty="0" smtClean="0"/>
                        <a:t> 2021</a:t>
                      </a:r>
                      <a:endParaRPr lang="en-US" dirty="0"/>
                    </a:p>
                  </a:txBody>
                  <a:tcPr/>
                </a:tc>
                <a:tc>
                  <a:txBody>
                    <a:bodyPr/>
                    <a:lstStyle/>
                    <a:p>
                      <a:r>
                        <a:rPr lang="en-US" dirty="0" smtClean="0"/>
                        <a:t>GIUE: Aloha Pet.</a:t>
                      </a:r>
                      <a:endParaRPr lang="en-US" dirty="0"/>
                    </a:p>
                  </a:txBody>
                  <a:tcPr/>
                </a:tc>
                <a:tc>
                  <a:txBody>
                    <a:bodyPr/>
                    <a:lstStyle/>
                    <a:p>
                      <a:r>
                        <a:rPr lang="en-US" dirty="0" smtClean="0"/>
                        <a:t>Lihue,</a:t>
                      </a:r>
                      <a:r>
                        <a:rPr lang="en-US" baseline="0" dirty="0" smtClean="0"/>
                        <a:t> Kauai</a:t>
                      </a:r>
                      <a:endParaRPr lang="en-US" dirty="0"/>
                    </a:p>
                  </a:txBody>
                  <a:tcPr/>
                </a:tc>
                <a:extLst>
                  <a:ext uri="{0D108BD9-81ED-4DB2-BD59-A6C34878D82A}">
                    <a16:rowId xmlns:a16="http://schemas.microsoft.com/office/drawing/2014/main" val="3598755206"/>
                  </a:ext>
                </a:extLst>
              </a:tr>
              <a:tr h="370840">
                <a:tc>
                  <a:txBody>
                    <a:bodyPr/>
                    <a:lstStyle/>
                    <a:p>
                      <a:r>
                        <a:rPr lang="en-US" dirty="0" smtClean="0"/>
                        <a:t>3-5 Aug 2021</a:t>
                      </a:r>
                      <a:endParaRPr lang="en-US" dirty="0"/>
                    </a:p>
                  </a:txBody>
                  <a:tcPr/>
                </a:tc>
                <a:tc>
                  <a:txBody>
                    <a:bodyPr/>
                    <a:lstStyle/>
                    <a:p>
                      <a:r>
                        <a:rPr lang="en-US" dirty="0" smtClean="0"/>
                        <a:t>ADDS Ex</a:t>
                      </a:r>
                      <a:endParaRPr lang="en-US" dirty="0"/>
                    </a:p>
                  </a:txBody>
                  <a:tcPr/>
                </a:tc>
                <a:tc>
                  <a:txBody>
                    <a:bodyPr/>
                    <a:lstStyle/>
                    <a:p>
                      <a:r>
                        <a:rPr lang="en-US" sz="1600" dirty="0" smtClean="0"/>
                        <a:t>AIRSTA</a:t>
                      </a:r>
                      <a:r>
                        <a:rPr lang="en-US" sz="1600" baseline="0" dirty="0" smtClean="0"/>
                        <a:t> Barbers Pt</a:t>
                      </a:r>
                      <a:endParaRPr lang="en-US" sz="1600" dirty="0"/>
                    </a:p>
                  </a:txBody>
                  <a:tcPr/>
                </a:tc>
                <a:extLst>
                  <a:ext uri="{0D108BD9-81ED-4DB2-BD59-A6C34878D82A}">
                    <a16:rowId xmlns:a16="http://schemas.microsoft.com/office/drawing/2014/main" val="1729576156"/>
                  </a:ext>
                </a:extLst>
              </a:tr>
              <a:tr h="370840">
                <a:tc>
                  <a:txBody>
                    <a:bodyPr/>
                    <a:lstStyle/>
                    <a:p>
                      <a:r>
                        <a:rPr lang="en-US" dirty="0" smtClean="0"/>
                        <a:t>28 Sep 2021</a:t>
                      </a:r>
                      <a:endParaRPr lang="en-US" dirty="0"/>
                    </a:p>
                  </a:txBody>
                  <a:tcPr/>
                </a:tc>
                <a:tc>
                  <a:txBody>
                    <a:bodyPr/>
                    <a:lstStyle/>
                    <a:p>
                      <a:r>
                        <a:rPr lang="en-US" sz="1800" dirty="0" smtClean="0"/>
                        <a:t>GIUE: Allied</a:t>
                      </a:r>
                      <a:r>
                        <a:rPr lang="en-US" sz="1800" baseline="0" dirty="0" smtClean="0"/>
                        <a:t> Marine</a:t>
                      </a:r>
                      <a:endParaRPr lang="en-US" sz="1800" dirty="0"/>
                    </a:p>
                  </a:txBody>
                  <a:tcPr/>
                </a:tc>
                <a:tc>
                  <a:txBody>
                    <a:bodyPr/>
                    <a:lstStyle/>
                    <a:p>
                      <a:r>
                        <a:rPr lang="en-US" dirty="0" smtClean="0"/>
                        <a:t>Waianae,</a:t>
                      </a:r>
                      <a:r>
                        <a:rPr lang="en-US" baseline="0" dirty="0" smtClean="0"/>
                        <a:t> Oahu</a:t>
                      </a:r>
                      <a:endParaRPr lang="en-US" dirty="0"/>
                    </a:p>
                  </a:txBody>
                  <a:tcPr/>
                </a:tc>
                <a:extLst>
                  <a:ext uri="{0D108BD9-81ED-4DB2-BD59-A6C34878D82A}">
                    <a16:rowId xmlns:a16="http://schemas.microsoft.com/office/drawing/2014/main" val="1658960659"/>
                  </a:ext>
                </a:extLst>
              </a:tr>
            </a:tbl>
          </a:graphicData>
        </a:graphic>
      </p:graphicFrame>
      <p:sp>
        <p:nvSpPr>
          <p:cNvPr id="18" name="Text Placeholder 17"/>
          <p:cNvSpPr>
            <a:spLocks noGrp="1"/>
          </p:cNvSpPr>
          <p:nvPr>
            <p:ph type="body" sz="quarter" idx="3"/>
          </p:nvPr>
        </p:nvSpPr>
        <p:spPr/>
        <p:txBody>
          <a:bodyPr/>
          <a:lstStyle/>
          <a:p>
            <a:r>
              <a:rPr lang="en-US" dirty="0" smtClean="0"/>
              <a:t>Outlook</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3</a:t>
            </a:fld>
            <a:endParaRPr lang="en-US" dirty="0"/>
          </a:p>
        </p:txBody>
      </p:sp>
      <p:graphicFrame>
        <p:nvGraphicFramePr>
          <p:cNvPr id="10" name="Content Placeholder 19"/>
          <p:cNvGraphicFramePr>
            <a:graphicFrameLocks/>
          </p:cNvGraphicFramePr>
          <p:nvPr>
            <p:extLst/>
          </p:nvPr>
        </p:nvGraphicFramePr>
        <p:xfrm>
          <a:off x="6217709" y="2923545"/>
          <a:ext cx="5257914" cy="1854200"/>
        </p:xfrm>
        <a:graphic>
          <a:graphicData uri="http://schemas.openxmlformats.org/drawingml/2006/table">
            <a:tbl>
              <a:tblPr firstRow="1" bandRow="1">
                <a:tableStyleId>{21E4AEA4-8DFA-4A89-87EB-49C32662AFE0}</a:tableStyleId>
              </a:tblPr>
              <a:tblGrid>
                <a:gridCol w="1752638">
                  <a:extLst>
                    <a:ext uri="{9D8B030D-6E8A-4147-A177-3AD203B41FA5}">
                      <a16:colId xmlns:a16="http://schemas.microsoft.com/office/drawing/2014/main" val="554252204"/>
                    </a:ext>
                  </a:extLst>
                </a:gridCol>
                <a:gridCol w="1752638">
                  <a:extLst>
                    <a:ext uri="{9D8B030D-6E8A-4147-A177-3AD203B41FA5}">
                      <a16:colId xmlns:a16="http://schemas.microsoft.com/office/drawing/2014/main" val="932323478"/>
                    </a:ext>
                  </a:extLst>
                </a:gridCol>
                <a:gridCol w="1752638">
                  <a:extLst>
                    <a:ext uri="{9D8B030D-6E8A-4147-A177-3AD203B41FA5}">
                      <a16:colId xmlns:a16="http://schemas.microsoft.com/office/drawing/2014/main" val="997528741"/>
                    </a:ext>
                  </a:extLst>
                </a:gridCol>
              </a:tblGrid>
              <a:tr h="370840">
                <a:tc>
                  <a:txBody>
                    <a:bodyPr/>
                    <a:lstStyle/>
                    <a:p>
                      <a:r>
                        <a:rPr lang="en-US" dirty="0" smtClean="0"/>
                        <a:t>Date</a:t>
                      </a:r>
                      <a:endParaRPr lang="en-US" dirty="0"/>
                    </a:p>
                  </a:txBody>
                  <a:tcPr/>
                </a:tc>
                <a:tc>
                  <a:txBody>
                    <a:bodyPr/>
                    <a:lstStyle/>
                    <a:p>
                      <a:r>
                        <a:rPr lang="en-US" dirty="0" smtClean="0"/>
                        <a:t>Event</a:t>
                      </a:r>
                      <a:endParaRPr lang="en-US" dirty="0"/>
                    </a:p>
                  </a:txBody>
                  <a:tcPr/>
                </a:tc>
                <a:tc>
                  <a:txBody>
                    <a:bodyPr/>
                    <a:lstStyle/>
                    <a:p>
                      <a:r>
                        <a:rPr lang="en-US" dirty="0" smtClean="0"/>
                        <a:t>Location</a:t>
                      </a:r>
                      <a:endParaRPr lang="en-US" dirty="0"/>
                    </a:p>
                  </a:txBody>
                  <a:tcPr/>
                </a:tc>
                <a:extLst>
                  <a:ext uri="{0D108BD9-81ED-4DB2-BD59-A6C34878D82A}">
                    <a16:rowId xmlns:a16="http://schemas.microsoft.com/office/drawing/2014/main" val="1682045672"/>
                  </a:ext>
                </a:extLst>
              </a:tr>
              <a:tr h="370840">
                <a:tc>
                  <a:txBody>
                    <a:bodyPr/>
                    <a:lstStyle/>
                    <a:p>
                      <a:r>
                        <a:rPr lang="en-US" sz="1750" dirty="0" smtClean="0"/>
                        <a:t>14-16 Dec 2021</a:t>
                      </a:r>
                      <a:endParaRPr lang="en-US" sz="1750" dirty="0"/>
                    </a:p>
                  </a:txBody>
                  <a:tcPr/>
                </a:tc>
                <a:tc>
                  <a:txBody>
                    <a:bodyPr/>
                    <a:lstStyle/>
                    <a:p>
                      <a:r>
                        <a:rPr lang="en-US" dirty="0" smtClean="0"/>
                        <a:t>D14</a:t>
                      </a:r>
                      <a:r>
                        <a:rPr lang="en-US" baseline="0" dirty="0" smtClean="0"/>
                        <a:t> APC </a:t>
                      </a:r>
                      <a:r>
                        <a:rPr lang="en-US" baseline="0" dirty="0" err="1" smtClean="0"/>
                        <a:t>Mtg</a:t>
                      </a:r>
                      <a:endParaRPr lang="en-US" dirty="0"/>
                    </a:p>
                  </a:txBody>
                  <a:tcPr/>
                </a:tc>
                <a:tc>
                  <a:txBody>
                    <a:bodyPr/>
                    <a:lstStyle/>
                    <a:p>
                      <a:r>
                        <a:rPr lang="en-US" dirty="0" smtClean="0"/>
                        <a:t>Sector </a:t>
                      </a:r>
                      <a:r>
                        <a:rPr lang="en-US" dirty="0" err="1" smtClean="0"/>
                        <a:t>Hono</a:t>
                      </a:r>
                      <a:endParaRPr lang="en-US" dirty="0"/>
                    </a:p>
                  </a:txBody>
                  <a:tcPr/>
                </a:tc>
                <a:extLst>
                  <a:ext uri="{0D108BD9-81ED-4DB2-BD59-A6C34878D82A}">
                    <a16:rowId xmlns:a16="http://schemas.microsoft.com/office/drawing/2014/main" val="2676312569"/>
                  </a:ext>
                </a:extLst>
              </a:tr>
              <a:tr h="370840">
                <a:tc>
                  <a:txBody>
                    <a:bodyPr/>
                    <a:lstStyle/>
                    <a:p>
                      <a:r>
                        <a:rPr lang="en-US" sz="1750" dirty="0" smtClean="0"/>
                        <a:t>TBD March 2022</a:t>
                      </a:r>
                      <a:endParaRPr lang="en-US" sz="1750" dirty="0"/>
                    </a:p>
                  </a:txBody>
                  <a:tcPr/>
                </a:tc>
                <a:tc>
                  <a:txBody>
                    <a:bodyPr/>
                    <a:lstStyle/>
                    <a:p>
                      <a:r>
                        <a:rPr lang="en-US" dirty="0" smtClean="0"/>
                        <a:t>PREP Ex</a:t>
                      </a:r>
                      <a:endParaRPr lang="en-US" dirty="0"/>
                    </a:p>
                  </a:txBody>
                  <a:tcPr/>
                </a:tc>
                <a:tc>
                  <a:txBody>
                    <a:bodyPr/>
                    <a:lstStyle/>
                    <a:p>
                      <a:r>
                        <a:rPr lang="en-US" dirty="0" smtClean="0"/>
                        <a:t>Pearl Harbor</a:t>
                      </a:r>
                      <a:endParaRPr lang="en-US" dirty="0"/>
                    </a:p>
                  </a:txBody>
                  <a:tcPr/>
                </a:tc>
                <a:extLst>
                  <a:ext uri="{0D108BD9-81ED-4DB2-BD59-A6C34878D82A}">
                    <a16:rowId xmlns:a16="http://schemas.microsoft.com/office/drawing/2014/main" val="3598755206"/>
                  </a:ext>
                </a:extLst>
              </a:tr>
              <a:tr h="370840">
                <a:tc>
                  <a:txBody>
                    <a:bodyPr/>
                    <a:lstStyle/>
                    <a:p>
                      <a:endParaRPr lang="en-US"/>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729576156"/>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658960659"/>
                  </a:ext>
                </a:extLst>
              </a:tr>
            </a:tbl>
          </a:graphicData>
        </a:graphic>
      </p:graphicFrame>
      <p:graphicFrame>
        <p:nvGraphicFramePr>
          <p:cNvPr id="2" name="Content Placeholder 19"/>
          <p:cNvGraphicFramePr>
            <a:graphicFrameLocks/>
          </p:cNvGraphicFramePr>
          <p:nvPr>
            <p:extLst/>
          </p:nvPr>
        </p:nvGraphicFramePr>
        <p:xfrm>
          <a:off x="6217709" y="2923545"/>
          <a:ext cx="5257914" cy="1483360"/>
        </p:xfrm>
        <a:graphic>
          <a:graphicData uri="http://schemas.openxmlformats.org/drawingml/2006/table">
            <a:tbl>
              <a:tblPr firstRow="1" bandRow="1">
                <a:tableStyleId>{21E4AEA4-8DFA-4A89-87EB-49C32662AFE0}</a:tableStyleId>
              </a:tblPr>
              <a:tblGrid>
                <a:gridCol w="1752638">
                  <a:extLst>
                    <a:ext uri="{9D8B030D-6E8A-4147-A177-3AD203B41FA5}">
                      <a16:colId xmlns:a16="http://schemas.microsoft.com/office/drawing/2014/main" val="554252204"/>
                    </a:ext>
                  </a:extLst>
                </a:gridCol>
                <a:gridCol w="1752638">
                  <a:extLst>
                    <a:ext uri="{9D8B030D-6E8A-4147-A177-3AD203B41FA5}">
                      <a16:colId xmlns:a16="http://schemas.microsoft.com/office/drawing/2014/main" val="932323478"/>
                    </a:ext>
                  </a:extLst>
                </a:gridCol>
                <a:gridCol w="1752638">
                  <a:extLst>
                    <a:ext uri="{9D8B030D-6E8A-4147-A177-3AD203B41FA5}">
                      <a16:colId xmlns:a16="http://schemas.microsoft.com/office/drawing/2014/main" val="997528741"/>
                    </a:ext>
                  </a:extLst>
                </a:gridCol>
              </a:tblGrid>
              <a:tr h="370840">
                <a:tc>
                  <a:txBody>
                    <a:bodyPr/>
                    <a:lstStyle/>
                    <a:p>
                      <a:r>
                        <a:rPr lang="en-US" dirty="0" smtClean="0"/>
                        <a:t>Date</a:t>
                      </a:r>
                      <a:endParaRPr lang="en-US" dirty="0"/>
                    </a:p>
                  </a:txBody>
                  <a:tcPr/>
                </a:tc>
                <a:tc>
                  <a:txBody>
                    <a:bodyPr/>
                    <a:lstStyle/>
                    <a:p>
                      <a:r>
                        <a:rPr lang="en-US" dirty="0" smtClean="0"/>
                        <a:t>Event</a:t>
                      </a:r>
                      <a:endParaRPr lang="en-US" dirty="0"/>
                    </a:p>
                  </a:txBody>
                  <a:tcPr/>
                </a:tc>
                <a:tc>
                  <a:txBody>
                    <a:bodyPr/>
                    <a:lstStyle/>
                    <a:p>
                      <a:r>
                        <a:rPr lang="en-US" dirty="0" smtClean="0"/>
                        <a:t>Location</a:t>
                      </a:r>
                      <a:endParaRPr lang="en-US" dirty="0"/>
                    </a:p>
                  </a:txBody>
                  <a:tcPr/>
                </a:tc>
                <a:extLst>
                  <a:ext uri="{0D108BD9-81ED-4DB2-BD59-A6C34878D82A}">
                    <a16:rowId xmlns:a16="http://schemas.microsoft.com/office/drawing/2014/main" val="1682045672"/>
                  </a:ext>
                </a:extLst>
              </a:tr>
              <a:tr h="370840">
                <a:tc>
                  <a:txBody>
                    <a:bodyPr/>
                    <a:lstStyle/>
                    <a:p>
                      <a:r>
                        <a:rPr lang="en-US" sz="1750" dirty="0" smtClean="0"/>
                        <a:t>14-16 Dec 2021</a:t>
                      </a:r>
                      <a:endParaRPr lang="en-US" sz="1750" dirty="0"/>
                    </a:p>
                  </a:txBody>
                  <a:tcPr/>
                </a:tc>
                <a:tc>
                  <a:txBody>
                    <a:bodyPr/>
                    <a:lstStyle/>
                    <a:p>
                      <a:r>
                        <a:rPr lang="en-US" dirty="0" smtClean="0"/>
                        <a:t>D14</a:t>
                      </a:r>
                      <a:r>
                        <a:rPr lang="en-US" baseline="0" dirty="0" smtClean="0"/>
                        <a:t> APC </a:t>
                      </a:r>
                      <a:r>
                        <a:rPr lang="en-US" baseline="0" dirty="0" err="1" smtClean="0"/>
                        <a:t>Mtg</a:t>
                      </a:r>
                      <a:endParaRPr lang="en-US" dirty="0"/>
                    </a:p>
                  </a:txBody>
                  <a:tcPr/>
                </a:tc>
                <a:tc>
                  <a:txBody>
                    <a:bodyPr/>
                    <a:lstStyle/>
                    <a:p>
                      <a:r>
                        <a:rPr lang="en-US" dirty="0" smtClean="0"/>
                        <a:t>Sector </a:t>
                      </a:r>
                      <a:r>
                        <a:rPr lang="en-US" dirty="0" err="1" smtClean="0"/>
                        <a:t>Hono</a:t>
                      </a:r>
                      <a:endParaRPr lang="en-US" dirty="0"/>
                    </a:p>
                  </a:txBody>
                  <a:tcPr/>
                </a:tc>
                <a:extLst>
                  <a:ext uri="{0D108BD9-81ED-4DB2-BD59-A6C34878D82A}">
                    <a16:rowId xmlns:a16="http://schemas.microsoft.com/office/drawing/2014/main" val="2676312569"/>
                  </a:ext>
                </a:extLst>
              </a:tr>
              <a:tr h="370840">
                <a:tc>
                  <a:txBody>
                    <a:bodyPr/>
                    <a:lstStyle/>
                    <a:p>
                      <a:r>
                        <a:rPr lang="en-US" sz="1750" dirty="0" smtClean="0"/>
                        <a:t>TBD Mar 2022</a:t>
                      </a:r>
                      <a:endParaRPr lang="en-US" sz="1750" dirty="0"/>
                    </a:p>
                  </a:txBody>
                  <a:tcPr/>
                </a:tc>
                <a:tc>
                  <a:txBody>
                    <a:bodyPr/>
                    <a:lstStyle/>
                    <a:p>
                      <a:r>
                        <a:rPr lang="en-US" dirty="0" smtClean="0"/>
                        <a:t>PREP Ex</a:t>
                      </a:r>
                      <a:endParaRPr lang="en-US" dirty="0"/>
                    </a:p>
                  </a:txBody>
                  <a:tcPr/>
                </a:tc>
                <a:tc>
                  <a:txBody>
                    <a:bodyPr/>
                    <a:lstStyle/>
                    <a:p>
                      <a:r>
                        <a:rPr lang="en-US" dirty="0" smtClean="0"/>
                        <a:t>Pearl Harbor</a:t>
                      </a:r>
                      <a:endParaRPr lang="en-US" dirty="0"/>
                    </a:p>
                  </a:txBody>
                  <a:tcPr/>
                </a:tc>
                <a:extLst>
                  <a:ext uri="{0D108BD9-81ED-4DB2-BD59-A6C34878D82A}">
                    <a16:rowId xmlns:a16="http://schemas.microsoft.com/office/drawing/2014/main" val="3598755206"/>
                  </a:ext>
                </a:extLst>
              </a:tr>
              <a:tr h="370840">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658960659"/>
                  </a:ext>
                </a:extLst>
              </a:tr>
            </a:tbl>
          </a:graphicData>
        </a:graphic>
      </p:graphicFrame>
      <p:sp>
        <p:nvSpPr>
          <p:cNvPr id="11" name="Footer Placeholder 3"/>
          <p:cNvSpPr>
            <a:spLocks noGrp="1"/>
          </p:cNvSpPr>
          <p:nvPr>
            <p:ph type="ftr" sz="quarter" idx="11"/>
          </p:nvPr>
        </p:nvSpPr>
        <p:spPr>
          <a:xfrm>
            <a:off x="581192" y="6337417"/>
            <a:ext cx="6917210" cy="365125"/>
          </a:xfrm>
        </p:spPr>
        <p:txBody>
          <a:bodyPr/>
          <a:lstStyle/>
          <a:p>
            <a:r>
              <a:rPr lang="en-US" dirty="0" smtClean="0"/>
              <a:t>USCG FOSC Report</a:t>
            </a:r>
            <a:endParaRPr lang="en-US" dirty="0"/>
          </a:p>
        </p:txBody>
      </p:sp>
    </p:spTree>
    <p:extLst>
      <p:ext uri="{BB962C8B-B14F-4D97-AF65-F5344CB8AC3E}">
        <p14:creationId xmlns:p14="http://schemas.microsoft.com/office/powerpoint/2010/main" val="3649878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230477" y="3043911"/>
            <a:ext cx="7380331" cy="1120466"/>
          </a:xfrm>
        </p:spPr>
        <p:txBody>
          <a:bodyPr/>
          <a:lstStyle/>
          <a:p>
            <a:r>
              <a:rPr lang="en-US" cap="none" dirty="0" smtClean="0"/>
              <a:t>LCDR Jason Nguyen</a:t>
            </a:r>
            <a:endParaRPr lang="en-US" cap="none" dirty="0"/>
          </a:p>
        </p:txBody>
      </p:sp>
      <p:sp>
        <p:nvSpPr>
          <p:cNvPr id="10" name="Text Placeholder 9"/>
          <p:cNvSpPr>
            <a:spLocks noGrp="1"/>
          </p:cNvSpPr>
          <p:nvPr>
            <p:ph type="body" idx="1"/>
          </p:nvPr>
        </p:nvSpPr>
        <p:spPr>
          <a:xfrm>
            <a:off x="4307595" y="4164377"/>
            <a:ext cx="7303212" cy="977596"/>
          </a:xfrm>
        </p:spPr>
        <p:txBody>
          <a:bodyPr>
            <a:normAutofit fontScale="92500" lnSpcReduction="20000"/>
          </a:bodyPr>
          <a:lstStyle/>
          <a:p>
            <a:r>
              <a:rPr lang="en-US" i="1" cap="none" dirty="0">
                <a:solidFill>
                  <a:schemeClr val="accent1"/>
                </a:solidFill>
              </a:rPr>
              <a:t>Chief, Incident Management Division</a:t>
            </a:r>
          </a:p>
          <a:p>
            <a:r>
              <a:rPr lang="en-US" cap="none" dirty="0"/>
              <a:t>808.842.2656</a:t>
            </a:r>
          </a:p>
          <a:p>
            <a:r>
              <a:rPr lang="en-US" cap="none" dirty="0"/>
              <a:t>Jason.D.Nguyen@uscg.mil</a:t>
            </a:r>
          </a:p>
        </p:txBody>
      </p:sp>
      <p:sp>
        <p:nvSpPr>
          <p:cNvPr id="8" name="Slide Number Placeholder 7"/>
          <p:cNvSpPr>
            <a:spLocks noGrp="1"/>
          </p:cNvSpPr>
          <p:nvPr>
            <p:ph type="sldNum" sz="quarter" idx="12"/>
          </p:nvPr>
        </p:nvSpPr>
        <p:spPr/>
        <p:txBody>
          <a:bodyPr/>
          <a:lstStyle/>
          <a:p>
            <a:fld id="{4FAB73BC-B049-4115-A692-8D63A059BFB8}" type="slidenum">
              <a:rPr lang="en-US" smtClean="0"/>
              <a:pPr/>
              <a:t>4</a:t>
            </a:fld>
            <a:endParaRPr lang="en-US" dirty="0"/>
          </a:p>
        </p:txBody>
      </p:sp>
      <p:pic>
        <p:nvPicPr>
          <p:cNvPr id="11" name="Picture 10"/>
          <p:cNvPicPr>
            <a:picLocks noChangeAspect="1"/>
          </p:cNvPicPr>
          <p:nvPr/>
        </p:nvPicPr>
        <p:blipFill>
          <a:blip r:embed="rId2"/>
          <a:stretch>
            <a:fillRect/>
          </a:stretch>
        </p:blipFill>
        <p:spPr>
          <a:xfrm>
            <a:off x="862107" y="2412111"/>
            <a:ext cx="2709103" cy="2729862"/>
          </a:xfrm>
          <a:prstGeom prst="rect">
            <a:avLst/>
          </a:prstGeom>
        </p:spPr>
      </p:pic>
      <p:sp>
        <p:nvSpPr>
          <p:cNvPr id="12" name="Footer Placeholder 3"/>
          <p:cNvSpPr txBox="1">
            <a:spLocks/>
          </p:cNvSpPr>
          <p:nvPr/>
        </p:nvSpPr>
        <p:spPr>
          <a:xfrm>
            <a:off x="581192" y="6337417"/>
            <a:ext cx="691721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a:solidFill>
                  <a:schemeClr val="accent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USCG FOSC Report</a:t>
            </a:r>
            <a:endParaRPr lang="en-US" dirty="0"/>
          </a:p>
        </p:txBody>
      </p:sp>
    </p:spTree>
    <p:extLst>
      <p:ext uri="{BB962C8B-B14F-4D97-AF65-F5344CB8AC3E}">
        <p14:creationId xmlns:p14="http://schemas.microsoft.com/office/powerpoint/2010/main" val="3245776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069" y="838987"/>
            <a:ext cx="10993549" cy="2246780"/>
          </a:xfrm>
        </p:spPr>
        <p:txBody>
          <a:bodyPr>
            <a:normAutofit/>
          </a:bodyPr>
          <a:lstStyle/>
          <a:p>
            <a:r>
              <a:rPr lang="en-US" sz="5400" cap="none" dirty="0" smtClean="0">
                <a:solidFill>
                  <a:schemeClr val="tx1"/>
                </a:solidFill>
              </a:rPr>
              <a:t>U.S. Coast Guard</a:t>
            </a:r>
            <a:br>
              <a:rPr lang="en-US" sz="5400" cap="none" dirty="0" smtClean="0">
                <a:solidFill>
                  <a:schemeClr val="tx1"/>
                </a:solidFill>
              </a:rPr>
            </a:br>
            <a:r>
              <a:rPr lang="en-US" sz="5400" cap="none" dirty="0" smtClean="0">
                <a:solidFill>
                  <a:schemeClr val="tx1"/>
                </a:solidFill>
              </a:rPr>
              <a:t>Sector Guam</a:t>
            </a:r>
            <a:endParaRPr lang="en-US" sz="5400" cap="none" dirty="0">
              <a:solidFill>
                <a:schemeClr val="tx1"/>
              </a:solidFill>
            </a:endParaRPr>
          </a:p>
        </p:txBody>
      </p:sp>
      <p:sp>
        <p:nvSpPr>
          <p:cNvPr id="3" name="Subtitle 2"/>
          <p:cNvSpPr>
            <a:spLocks noGrp="1"/>
          </p:cNvSpPr>
          <p:nvPr>
            <p:ph type="subTitle" idx="1"/>
          </p:nvPr>
        </p:nvSpPr>
        <p:spPr>
          <a:xfrm>
            <a:off x="581191" y="3120814"/>
            <a:ext cx="10993546" cy="772456"/>
          </a:xfrm>
        </p:spPr>
        <p:txBody>
          <a:bodyPr>
            <a:noAutofit/>
          </a:bodyPr>
          <a:lstStyle/>
          <a:p>
            <a:r>
              <a:rPr lang="en-US" sz="2000" cap="none" dirty="0" smtClean="0">
                <a:latin typeface="Century Gothic" panose="020B0502020202020204" pitchFamily="34" charset="0"/>
              </a:rPr>
              <a:t>Oceania Regional </a:t>
            </a:r>
            <a:r>
              <a:rPr lang="en-US" sz="2000" cap="none" dirty="0">
                <a:latin typeface="Century Gothic" panose="020B0502020202020204" pitchFamily="34" charset="0"/>
              </a:rPr>
              <a:t>R</a:t>
            </a:r>
            <a:r>
              <a:rPr lang="en-US" sz="2000" cap="none" dirty="0" smtClean="0">
                <a:latin typeface="Century Gothic" panose="020B0502020202020204" pitchFamily="34" charset="0"/>
              </a:rPr>
              <a:t>esponse </a:t>
            </a:r>
            <a:r>
              <a:rPr lang="en-US" sz="2000" cap="none" dirty="0">
                <a:latin typeface="Century Gothic" panose="020B0502020202020204" pitchFamily="34" charset="0"/>
              </a:rPr>
              <a:t>T</a:t>
            </a:r>
            <a:r>
              <a:rPr lang="en-US" sz="2000" cap="none" dirty="0" smtClean="0">
                <a:latin typeface="Century Gothic" panose="020B0502020202020204" pitchFamily="34" charset="0"/>
              </a:rPr>
              <a:t>eam</a:t>
            </a:r>
          </a:p>
          <a:p>
            <a:r>
              <a:rPr lang="en-US" sz="2000" cap="none" dirty="0" smtClean="0">
                <a:latin typeface="Century Gothic" panose="020B0502020202020204" pitchFamily="34" charset="0"/>
              </a:rPr>
              <a:t>Virtual Meeting</a:t>
            </a:r>
          </a:p>
          <a:p>
            <a:r>
              <a:rPr lang="en-US" sz="2000" cap="none" dirty="0" smtClean="0">
                <a:latin typeface="Century Gothic" panose="020B0502020202020204" pitchFamily="34" charset="0"/>
              </a:rPr>
              <a:t>27</a:t>
            </a:r>
            <a:r>
              <a:rPr lang="en-US" sz="2000" cap="none" dirty="0">
                <a:latin typeface="Century Gothic" panose="020B0502020202020204" pitchFamily="34" charset="0"/>
              </a:rPr>
              <a:t> </a:t>
            </a:r>
            <a:r>
              <a:rPr lang="en-US" sz="2000" cap="none" dirty="0" smtClean="0">
                <a:latin typeface="Century Gothic" panose="020B0502020202020204" pitchFamily="34" charset="0"/>
              </a:rPr>
              <a:t>October 2021</a:t>
            </a:r>
            <a:endParaRPr lang="en-US" sz="2000" cap="none" dirty="0">
              <a:latin typeface="Century Gothic" panose="020B0502020202020204" pitchFamily="34" charset="0"/>
            </a:endParaRPr>
          </a:p>
        </p:txBody>
      </p:sp>
      <p:pic>
        <p:nvPicPr>
          <p:cNvPr id="5" name="Picture 4"/>
          <p:cNvPicPr>
            <a:picLocks noChangeAspect="1"/>
          </p:cNvPicPr>
          <p:nvPr/>
        </p:nvPicPr>
        <p:blipFill>
          <a:blip r:embed="rId3"/>
          <a:stretch>
            <a:fillRect/>
          </a:stretch>
        </p:blipFill>
        <p:spPr>
          <a:xfrm>
            <a:off x="8604173" y="696104"/>
            <a:ext cx="2494217" cy="2283347"/>
          </a:xfrm>
          <a:prstGeom prst="rect">
            <a:avLst/>
          </a:prstGeom>
          <a:noFill/>
        </p:spPr>
      </p:pic>
      <p:sp>
        <p:nvSpPr>
          <p:cNvPr id="6" name="Footer Placeholder 3"/>
          <p:cNvSpPr>
            <a:spLocks noGrp="1"/>
          </p:cNvSpPr>
          <p:nvPr>
            <p:ph type="ftr" sz="quarter" idx="11"/>
          </p:nvPr>
        </p:nvSpPr>
        <p:spPr>
          <a:xfrm>
            <a:off x="581192" y="6337417"/>
            <a:ext cx="6917210" cy="365125"/>
          </a:xfrm>
        </p:spPr>
        <p:txBody>
          <a:bodyPr/>
          <a:lstStyle/>
          <a:p>
            <a:r>
              <a:rPr lang="en-US" dirty="0" smtClean="0"/>
              <a:t>USCG FOSC Report</a:t>
            </a:r>
            <a:endParaRPr lang="en-US" dirty="0"/>
          </a:p>
        </p:txBody>
      </p:sp>
    </p:spTree>
    <p:extLst>
      <p:ext uri="{BB962C8B-B14F-4D97-AF65-F5344CB8AC3E}">
        <p14:creationId xmlns:p14="http://schemas.microsoft.com/office/powerpoint/2010/main" val="2303831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Abandoned Derelict Vessel Remediation Project</a:t>
            </a:r>
            <a:endParaRPr lang="en-US" dirty="0"/>
          </a:p>
        </p:txBody>
      </p:sp>
      <p:sp>
        <p:nvSpPr>
          <p:cNvPr id="9" name="Content Placeholder 8"/>
          <p:cNvSpPr>
            <a:spLocks noGrp="1"/>
          </p:cNvSpPr>
          <p:nvPr>
            <p:ph sz="half" idx="1"/>
          </p:nvPr>
        </p:nvSpPr>
        <p:spPr>
          <a:xfrm>
            <a:off x="581193" y="2228003"/>
            <a:ext cx="4224723" cy="3633047"/>
          </a:xfrm>
        </p:spPr>
        <p:txBody>
          <a:bodyPr>
            <a:noAutofit/>
          </a:bodyPr>
          <a:lstStyle/>
          <a:p>
            <a:endParaRPr lang="en-US" dirty="0" smtClean="0"/>
          </a:p>
          <a:p>
            <a:r>
              <a:rPr lang="en-US" sz="1600" dirty="0" smtClean="0">
                <a:solidFill>
                  <a:schemeClr val="tx1"/>
                </a:solidFill>
                <a:latin typeface="Tw Cen MT" panose="020B0602020104020603" pitchFamily="34" charset="0"/>
              </a:rPr>
              <a:t>Operation commenced 04OCT2021</a:t>
            </a:r>
          </a:p>
          <a:p>
            <a:r>
              <a:rPr lang="en-US" sz="1600" dirty="0" smtClean="0">
                <a:solidFill>
                  <a:schemeClr val="tx1"/>
                </a:solidFill>
                <a:latin typeface="Tw Cen MT" panose="020B0602020104020603" pitchFamily="34" charset="0"/>
              </a:rPr>
              <a:t>Plan: Remove 11 ADV’s by 15DEC21</a:t>
            </a:r>
          </a:p>
          <a:p>
            <a:r>
              <a:rPr lang="en-US" sz="1600" dirty="0" smtClean="0">
                <a:solidFill>
                  <a:schemeClr val="tx1"/>
                </a:solidFill>
                <a:latin typeface="Tw Cen MT" panose="020B0602020104020603" pitchFamily="34" charset="0"/>
              </a:rPr>
              <a:t>Completed the removal/destruction of four ADV’s to date. Barge in lower right photo is the fifth vessel to be removed from the water. Currently being cut into smaller pieces with exothermal cutting tools for easier transport to debris staging site. </a:t>
            </a:r>
          </a:p>
          <a:p>
            <a:r>
              <a:rPr lang="en-US" sz="1600" dirty="0" smtClean="0">
                <a:solidFill>
                  <a:schemeClr val="tx1"/>
                </a:solidFill>
                <a:latin typeface="Tw Cen MT" panose="020B0602020104020603" pitchFamily="34" charset="0"/>
              </a:rPr>
              <a:t>Minimal pollution taking place. A total of 03 NRC reports have been filed by USCG Pollution Responders/FOSCR’s to report sheening from residual oil. Contractor APEC is on-scene daily with resources for quick clean-up and is under the direction of US-EPA</a:t>
            </a:r>
          </a:p>
          <a:p>
            <a:endParaRPr lang="en-US" dirty="0" smtClean="0"/>
          </a:p>
        </p:txBody>
      </p:sp>
      <p:pic>
        <p:nvPicPr>
          <p:cNvPr id="10" name="Content Placeholder 9">
            <a:extLst>
              <a:ext uri="{FF2B5EF4-FFF2-40B4-BE49-F238E27FC236}">
                <a16:creationId xmlns:a16="http://schemas.microsoft.com/office/drawing/2014/main" id="{0F1D954D-A52A-EA42-8203-9F9AB48E869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6200"/>
          <a:stretch/>
        </p:blipFill>
        <p:spPr>
          <a:xfrm>
            <a:off x="4805915" y="1889975"/>
            <a:ext cx="3434317" cy="2454486"/>
          </a:xfrm>
          <a:ln>
            <a:solidFill>
              <a:schemeClr val="accent1"/>
            </a:solidFill>
          </a:ln>
        </p:spPr>
      </p:pic>
      <p:sp>
        <p:nvSpPr>
          <p:cNvPr id="8" name="Slide Number Placeholder 7"/>
          <p:cNvSpPr>
            <a:spLocks noGrp="1"/>
          </p:cNvSpPr>
          <p:nvPr>
            <p:ph type="sldNum" sz="quarter" idx="12"/>
          </p:nvPr>
        </p:nvSpPr>
        <p:spPr/>
        <p:txBody>
          <a:bodyPr/>
          <a:lstStyle/>
          <a:p>
            <a:fld id="{4FAB73BC-B049-4115-A692-8D63A059BFB8}" type="slidenum">
              <a:rPr lang="en-US" smtClean="0"/>
              <a:pPr/>
              <a:t>6</a:t>
            </a:fld>
            <a:endParaRPr lang="en-US" dirty="0"/>
          </a:p>
        </p:txBody>
      </p:sp>
      <p:pic>
        <p:nvPicPr>
          <p:cNvPr id="11" name="Picture 10">
            <a:extLst>
              <a:ext uri="{FF2B5EF4-FFF2-40B4-BE49-F238E27FC236}">
                <a16:creationId xmlns:a16="http://schemas.microsoft.com/office/drawing/2014/main" id="{6D6486FD-BA53-6341-9D64-0ADBEA85B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3566" y="4332147"/>
            <a:ext cx="3436666" cy="2398261"/>
          </a:xfrm>
          <a:prstGeom prst="rect">
            <a:avLst/>
          </a:prstGeom>
          <a:ln>
            <a:solidFill>
              <a:schemeClr val="accent1"/>
            </a:solidFill>
          </a:ln>
        </p:spPr>
      </p:pic>
      <p:pic>
        <p:nvPicPr>
          <p:cNvPr id="12" name="Picture 11">
            <a:extLst>
              <a:ext uri="{FF2B5EF4-FFF2-40B4-BE49-F238E27FC236}">
                <a16:creationId xmlns:a16="http://schemas.microsoft.com/office/drawing/2014/main" id="{47893516-4426-1D49-B3D0-2B122CF568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2581" y="1889974"/>
            <a:ext cx="3506396" cy="2454486"/>
          </a:xfrm>
          <a:prstGeom prst="rect">
            <a:avLst/>
          </a:prstGeom>
          <a:ln>
            <a:solidFill>
              <a:schemeClr val="accent1"/>
            </a:solidFill>
          </a:ln>
        </p:spPr>
      </p:pic>
      <p:pic>
        <p:nvPicPr>
          <p:cNvPr id="13" name="Picture 12">
            <a:extLst>
              <a:ext uri="{FF2B5EF4-FFF2-40B4-BE49-F238E27FC236}">
                <a16:creationId xmlns:a16="http://schemas.microsoft.com/office/drawing/2014/main" id="{DA353015-8B37-5B42-8A40-0A52DF42C3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40232" y="4332146"/>
            <a:ext cx="3508745" cy="2398261"/>
          </a:xfrm>
          <a:prstGeom prst="rect">
            <a:avLst/>
          </a:prstGeom>
          <a:ln>
            <a:solidFill>
              <a:schemeClr val="accent1"/>
            </a:solidFill>
          </a:ln>
        </p:spPr>
      </p:pic>
      <p:sp>
        <p:nvSpPr>
          <p:cNvPr id="15" name="Footer Placeholder 3"/>
          <p:cNvSpPr>
            <a:spLocks noGrp="1"/>
          </p:cNvSpPr>
          <p:nvPr>
            <p:ph type="ftr" sz="quarter" idx="11"/>
          </p:nvPr>
        </p:nvSpPr>
        <p:spPr>
          <a:xfrm>
            <a:off x="581192" y="6337417"/>
            <a:ext cx="6917210" cy="365125"/>
          </a:xfrm>
        </p:spPr>
        <p:txBody>
          <a:bodyPr/>
          <a:lstStyle/>
          <a:p>
            <a:r>
              <a:rPr lang="en-US" dirty="0" smtClean="0"/>
              <a:t>USCG FOSC Report</a:t>
            </a:r>
            <a:endParaRPr lang="en-US" dirty="0"/>
          </a:p>
        </p:txBody>
      </p:sp>
    </p:spTree>
    <p:extLst>
      <p:ext uri="{BB962C8B-B14F-4D97-AF65-F5344CB8AC3E}">
        <p14:creationId xmlns:p14="http://schemas.microsoft.com/office/powerpoint/2010/main" val="1890207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400" cap="none" dirty="0" smtClean="0"/>
              <a:t>Training - Exercises - Interagency Engagements</a:t>
            </a:r>
            <a:endParaRPr lang="en-US" sz="4400" cap="none" dirty="0"/>
          </a:p>
        </p:txBody>
      </p:sp>
      <p:sp>
        <p:nvSpPr>
          <p:cNvPr id="17" name="Text Placeholder 16"/>
          <p:cNvSpPr>
            <a:spLocks noGrp="1"/>
          </p:cNvSpPr>
          <p:nvPr>
            <p:ph type="body" idx="1"/>
          </p:nvPr>
        </p:nvSpPr>
        <p:spPr/>
        <p:txBody>
          <a:bodyPr/>
          <a:lstStyle/>
          <a:p>
            <a:r>
              <a:rPr lang="en-US" dirty="0" smtClean="0"/>
              <a:t>Accomplishments</a:t>
            </a:r>
            <a:endParaRPr lang="en-US" dirty="0"/>
          </a:p>
        </p:txBody>
      </p:sp>
      <p:graphicFrame>
        <p:nvGraphicFramePr>
          <p:cNvPr id="20" name="Content Placeholder 19"/>
          <p:cNvGraphicFramePr>
            <a:graphicFrameLocks noGrp="1"/>
          </p:cNvGraphicFramePr>
          <p:nvPr>
            <p:ph sz="half" idx="2"/>
            <p:extLst>
              <p:ext uri="{D42A27DB-BD31-4B8C-83A1-F6EECF244321}">
                <p14:modId xmlns:p14="http://schemas.microsoft.com/office/powerpoint/2010/main" val="2431734857"/>
              </p:ext>
            </p:extLst>
          </p:nvPr>
        </p:nvGraphicFramePr>
        <p:xfrm>
          <a:off x="581025" y="2925763"/>
          <a:ext cx="5257914" cy="1854200"/>
        </p:xfrm>
        <a:graphic>
          <a:graphicData uri="http://schemas.openxmlformats.org/drawingml/2006/table">
            <a:tbl>
              <a:tblPr firstRow="1" bandRow="1">
                <a:tableStyleId>{5C22544A-7EE6-4342-B048-85BDC9FD1C3A}</a:tableStyleId>
              </a:tblPr>
              <a:tblGrid>
                <a:gridCol w="1752638">
                  <a:extLst>
                    <a:ext uri="{9D8B030D-6E8A-4147-A177-3AD203B41FA5}">
                      <a16:colId xmlns:a16="http://schemas.microsoft.com/office/drawing/2014/main" val="554252204"/>
                    </a:ext>
                  </a:extLst>
                </a:gridCol>
                <a:gridCol w="1752638">
                  <a:extLst>
                    <a:ext uri="{9D8B030D-6E8A-4147-A177-3AD203B41FA5}">
                      <a16:colId xmlns:a16="http://schemas.microsoft.com/office/drawing/2014/main" val="932323478"/>
                    </a:ext>
                  </a:extLst>
                </a:gridCol>
                <a:gridCol w="1752638">
                  <a:extLst>
                    <a:ext uri="{9D8B030D-6E8A-4147-A177-3AD203B41FA5}">
                      <a16:colId xmlns:a16="http://schemas.microsoft.com/office/drawing/2014/main" val="997528741"/>
                    </a:ext>
                  </a:extLst>
                </a:gridCol>
              </a:tblGrid>
              <a:tr h="370840">
                <a:tc>
                  <a:txBody>
                    <a:bodyPr/>
                    <a:lstStyle/>
                    <a:p>
                      <a:r>
                        <a:rPr lang="en-US" dirty="0" smtClean="0"/>
                        <a:t>Date</a:t>
                      </a:r>
                      <a:endParaRPr lang="en-US" dirty="0"/>
                    </a:p>
                  </a:txBody>
                  <a:tcPr/>
                </a:tc>
                <a:tc>
                  <a:txBody>
                    <a:bodyPr/>
                    <a:lstStyle/>
                    <a:p>
                      <a:r>
                        <a:rPr lang="en-US" dirty="0" smtClean="0"/>
                        <a:t>Event</a:t>
                      </a:r>
                      <a:endParaRPr lang="en-US" dirty="0"/>
                    </a:p>
                  </a:txBody>
                  <a:tcPr/>
                </a:tc>
                <a:tc>
                  <a:txBody>
                    <a:bodyPr/>
                    <a:lstStyle/>
                    <a:p>
                      <a:r>
                        <a:rPr lang="en-US" dirty="0" smtClean="0"/>
                        <a:t>Location</a:t>
                      </a:r>
                      <a:endParaRPr lang="en-US" dirty="0"/>
                    </a:p>
                  </a:txBody>
                  <a:tcPr/>
                </a:tc>
                <a:extLst>
                  <a:ext uri="{0D108BD9-81ED-4DB2-BD59-A6C34878D82A}">
                    <a16:rowId xmlns:a16="http://schemas.microsoft.com/office/drawing/2014/main" val="1682045672"/>
                  </a:ext>
                </a:extLst>
              </a:tr>
              <a:tr h="370840">
                <a:tc>
                  <a:txBody>
                    <a:bodyPr/>
                    <a:lstStyle/>
                    <a:p>
                      <a:r>
                        <a:rPr lang="en-US" dirty="0" smtClean="0"/>
                        <a:t>AUG2021</a:t>
                      </a:r>
                      <a:endParaRPr lang="en-US" dirty="0"/>
                    </a:p>
                  </a:txBody>
                  <a:tcPr/>
                </a:tc>
                <a:tc>
                  <a:txBody>
                    <a:bodyPr/>
                    <a:lstStyle/>
                    <a:p>
                      <a:r>
                        <a:rPr lang="en-US" dirty="0" smtClean="0"/>
                        <a:t>SCAT</a:t>
                      </a:r>
                      <a:r>
                        <a:rPr lang="en-US" baseline="0" dirty="0" smtClean="0"/>
                        <a:t> Training</a:t>
                      </a:r>
                      <a:endParaRPr lang="en-US" dirty="0"/>
                    </a:p>
                  </a:txBody>
                  <a:tcPr/>
                </a:tc>
                <a:tc>
                  <a:txBody>
                    <a:bodyPr/>
                    <a:lstStyle/>
                    <a:p>
                      <a:r>
                        <a:rPr lang="en-US" dirty="0" smtClean="0"/>
                        <a:t>Sector</a:t>
                      </a:r>
                      <a:r>
                        <a:rPr lang="en-US" baseline="0" dirty="0" smtClean="0"/>
                        <a:t> Guam</a:t>
                      </a:r>
                      <a:endParaRPr lang="en-US" dirty="0"/>
                    </a:p>
                  </a:txBody>
                  <a:tcPr/>
                </a:tc>
                <a:extLst>
                  <a:ext uri="{0D108BD9-81ED-4DB2-BD59-A6C34878D82A}">
                    <a16:rowId xmlns:a16="http://schemas.microsoft.com/office/drawing/2014/main" val="267631256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AUG2021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DRAT Visit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Sector Guam</a:t>
                      </a:r>
                    </a:p>
                  </a:txBody>
                  <a:tcPr/>
                </a:tc>
                <a:extLst>
                  <a:ext uri="{0D108BD9-81ED-4DB2-BD59-A6C34878D82A}">
                    <a16:rowId xmlns:a16="http://schemas.microsoft.com/office/drawing/2014/main" val="359875520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SEP2021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HAZMAT</a:t>
                      </a:r>
                      <a:r>
                        <a:rPr lang="en-US" baseline="0" dirty="0" smtClean="0"/>
                        <a:t> TTX</a:t>
                      </a:r>
                      <a:endParaRPr lang="en-US" dirty="0" smtClean="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Virtual</a:t>
                      </a:r>
                    </a:p>
                  </a:txBody>
                  <a:tcPr/>
                </a:tc>
                <a:extLst>
                  <a:ext uri="{0D108BD9-81ED-4DB2-BD59-A6C34878D82A}">
                    <a16:rowId xmlns:a16="http://schemas.microsoft.com/office/drawing/2014/main" val="172957615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OCT2021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ICS Training</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Sector</a:t>
                      </a:r>
                      <a:r>
                        <a:rPr lang="en-US" baseline="0" dirty="0" smtClean="0"/>
                        <a:t> Guam</a:t>
                      </a:r>
                      <a:endParaRPr lang="en-US" dirty="0" smtClean="0"/>
                    </a:p>
                  </a:txBody>
                  <a:tcPr/>
                </a:tc>
                <a:extLst>
                  <a:ext uri="{0D108BD9-81ED-4DB2-BD59-A6C34878D82A}">
                    <a16:rowId xmlns:a16="http://schemas.microsoft.com/office/drawing/2014/main" val="1658960659"/>
                  </a:ext>
                </a:extLst>
              </a:tr>
            </a:tbl>
          </a:graphicData>
        </a:graphic>
      </p:graphicFrame>
      <p:sp>
        <p:nvSpPr>
          <p:cNvPr id="18" name="Text Placeholder 17"/>
          <p:cNvSpPr>
            <a:spLocks noGrp="1"/>
          </p:cNvSpPr>
          <p:nvPr>
            <p:ph type="body" sz="quarter" idx="3"/>
          </p:nvPr>
        </p:nvSpPr>
        <p:spPr/>
        <p:txBody>
          <a:bodyPr/>
          <a:lstStyle/>
          <a:p>
            <a:r>
              <a:rPr lang="en-US" dirty="0" smtClean="0"/>
              <a:t>Outlook</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7</a:t>
            </a:fld>
            <a:endParaRPr lang="en-US" dirty="0"/>
          </a:p>
        </p:txBody>
      </p:sp>
      <p:graphicFrame>
        <p:nvGraphicFramePr>
          <p:cNvPr id="11" name="Content Placeholder 19"/>
          <p:cNvGraphicFramePr>
            <a:graphicFrameLocks/>
          </p:cNvGraphicFramePr>
          <p:nvPr>
            <p:extLst>
              <p:ext uri="{D42A27DB-BD31-4B8C-83A1-F6EECF244321}">
                <p14:modId xmlns:p14="http://schemas.microsoft.com/office/powerpoint/2010/main" val="4140750009"/>
              </p:ext>
            </p:extLst>
          </p:nvPr>
        </p:nvGraphicFramePr>
        <p:xfrm>
          <a:off x="6430298" y="2925762"/>
          <a:ext cx="4984953" cy="2118360"/>
        </p:xfrm>
        <a:graphic>
          <a:graphicData uri="http://schemas.openxmlformats.org/drawingml/2006/table">
            <a:tbl>
              <a:tblPr firstRow="1" bandRow="1">
                <a:tableStyleId>{5C22544A-7EE6-4342-B048-85BDC9FD1C3A}</a:tableStyleId>
              </a:tblPr>
              <a:tblGrid>
                <a:gridCol w="1661651">
                  <a:extLst>
                    <a:ext uri="{9D8B030D-6E8A-4147-A177-3AD203B41FA5}">
                      <a16:colId xmlns:a16="http://schemas.microsoft.com/office/drawing/2014/main" val="554252204"/>
                    </a:ext>
                  </a:extLst>
                </a:gridCol>
                <a:gridCol w="1661651">
                  <a:extLst>
                    <a:ext uri="{9D8B030D-6E8A-4147-A177-3AD203B41FA5}">
                      <a16:colId xmlns:a16="http://schemas.microsoft.com/office/drawing/2014/main" val="932323478"/>
                    </a:ext>
                  </a:extLst>
                </a:gridCol>
                <a:gridCol w="1661651">
                  <a:extLst>
                    <a:ext uri="{9D8B030D-6E8A-4147-A177-3AD203B41FA5}">
                      <a16:colId xmlns:a16="http://schemas.microsoft.com/office/drawing/2014/main" val="997528741"/>
                    </a:ext>
                  </a:extLst>
                </a:gridCol>
              </a:tblGrid>
              <a:tr h="370840">
                <a:tc>
                  <a:txBody>
                    <a:bodyPr/>
                    <a:lstStyle/>
                    <a:p>
                      <a:r>
                        <a:rPr lang="en-US" dirty="0" smtClean="0"/>
                        <a:t>Date</a:t>
                      </a:r>
                      <a:endParaRPr lang="en-US" dirty="0"/>
                    </a:p>
                  </a:txBody>
                  <a:tcPr/>
                </a:tc>
                <a:tc>
                  <a:txBody>
                    <a:bodyPr/>
                    <a:lstStyle/>
                    <a:p>
                      <a:r>
                        <a:rPr lang="en-US" dirty="0" smtClean="0"/>
                        <a:t>Event</a:t>
                      </a:r>
                      <a:endParaRPr lang="en-US" dirty="0"/>
                    </a:p>
                  </a:txBody>
                  <a:tcPr/>
                </a:tc>
                <a:tc>
                  <a:txBody>
                    <a:bodyPr/>
                    <a:lstStyle/>
                    <a:p>
                      <a:r>
                        <a:rPr lang="en-US" dirty="0" smtClean="0"/>
                        <a:t>Location</a:t>
                      </a:r>
                      <a:endParaRPr lang="en-US" dirty="0"/>
                    </a:p>
                  </a:txBody>
                  <a:tcPr/>
                </a:tc>
                <a:extLst>
                  <a:ext uri="{0D108BD9-81ED-4DB2-BD59-A6C34878D82A}">
                    <a16:rowId xmlns:a16="http://schemas.microsoft.com/office/drawing/2014/main" val="1682045672"/>
                  </a:ext>
                </a:extLst>
              </a:tr>
              <a:tr h="360998">
                <a:tc>
                  <a:txBody>
                    <a:bodyPr/>
                    <a:lstStyle/>
                    <a:p>
                      <a:r>
                        <a:rPr lang="en-US" dirty="0" smtClean="0"/>
                        <a:t>NOV2021</a:t>
                      </a:r>
                      <a:endParaRPr lang="en-US" dirty="0"/>
                    </a:p>
                  </a:txBody>
                  <a:tcPr/>
                </a:tc>
                <a:tc>
                  <a:txBody>
                    <a:bodyPr/>
                    <a:lstStyle/>
                    <a:p>
                      <a:r>
                        <a:rPr lang="en-US" dirty="0" smtClean="0"/>
                        <a:t>OSROCO</a:t>
                      </a:r>
                      <a:r>
                        <a:rPr lang="en-US" baseline="0" dirty="0" smtClean="0"/>
                        <a:t> FAM</a:t>
                      </a:r>
                      <a:endParaRPr lang="en-US" dirty="0"/>
                    </a:p>
                  </a:txBody>
                  <a:tcPr/>
                </a:tc>
                <a:tc>
                  <a:txBody>
                    <a:bodyPr/>
                    <a:lstStyle/>
                    <a:p>
                      <a:r>
                        <a:rPr lang="en-US" dirty="0" smtClean="0"/>
                        <a:t>OSROCO</a:t>
                      </a:r>
                      <a:endParaRPr lang="en-US" dirty="0"/>
                    </a:p>
                  </a:txBody>
                  <a:tcPr/>
                </a:tc>
                <a:extLst>
                  <a:ext uri="{0D108BD9-81ED-4DB2-BD59-A6C34878D82A}">
                    <a16:rowId xmlns:a16="http://schemas.microsoft.com/office/drawing/2014/main" val="267631256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DEC21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ADV Hot Wash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TBD</a:t>
                      </a:r>
                    </a:p>
                  </a:txBody>
                  <a:tcPr/>
                </a:tc>
                <a:extLst>
                  <a:ext uri="{0D108BD9-81ED-4DB2-BD59-A6C34878D82A}">
                    <a16:rowId xmlns:a16="http://schemas.microsoft.com/office/drawing/2014/main" val="3598755206"/>
                  </a:ext>
                </a:extLst>
              </a:tr>
              <a:tr h="370840">
                <a:tc>
                  <a:txBody>
                    <a:bodyPr/>
                    <a:lstStyle/>
                    <a:p>
                      <a:r>
                        <a:rPr lang="en-US" dirty="0" smtClean="0"/>
                        <a:t>TBD</a:t>
                      </a:r>
                      <a:endParaRPr lang="en-US" dirty="0"/>
                    </a:p>
                  </a:txBody>
                  <a:tcPr/>
                </a:tc>
                <a:tc>
                  <a:txBody>
                    <a:bodyPr/>
                    <a:lstStyle/>
                    <a:p>
                      <a:r>
                        <a:rPr lang="en-US" dirty="0" smtClean="0"/>
                        <a:t>XRF Training</a:t>
                      </a:r>
                      <a:r>
                        <a:rPr lang="en-US" baseline="0" dirty="0" smtClean="0"/>
                        <a:t> with GEPA</a:t>
                      </a:r>
                      <a:endParaRPr lang="en-US" dirty="0"/>
                    </a:p>
                  </a:txBody>
                  <a:tcPr/>
                </a:tc>
                <a:tc>
                  <a:txBody>
                    <a:bodyPr/>
                    <a:lstStyle/>
                    <a:p>
                      <a:r>
                        <a:rPr lang="en-US" dirty="0" smtClean="0"/>
                        <a:t>TBD</a:t>
                      </a:r>
                      <a:endParaRPr lang="en-US" dirty="0"/>
                    </a:p>
                  </a:txBody>
                  <a:tcPr/>
                </a:tc>
                <a:extLst>
                  <a:ext uri="{0D108BD9-81ED-4DB2-BD59-A6C34878D82A}">
                    <a16:rowId xmlns:a16="http://schemas.microsoft.com/office/drawing/2014/main" val="1729576156"/>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658960659"/>
                  </a:ext>
                </a:extLst>
              </a:tr>
            </a:tbl>
          </a:graphicData>
        </a:graphic>
      </p:graphicFrame>
      <p:sp>
        <p:nvSpPr>
          <p:cNvPr id="9" name="Footer Placeholder 3"/>
          <p:cNvSpPr>
            <a:spLocks noGrp="1"/>
          </p:cNvSpPr>
          <p:nvPr>
            <p:ph type="ftr" sz="quarter" idx="11"/>
          </p:nvPr>
        </p:nvSpPr>
        <p:spPr>
          <a:xfrm>
            <a:off x="581192" y="6337417"/>
            <a:ext cx="6917210" cy="365125"/>
          </a:xfrm>
        </p:spPr>
        <p:txBody>
          <a:bodyPr/>
          <a:lstStyle/>
          <a:p>
            <a:r>
              <a:rPr lang="en-US" dirty="0" smtClean="0"/>
              <a:t>USCG FOSC Report</a:t>
            </a:r>
            <a:endParaRPr lang="en-US" dirty="0"/>
          </a:p>
        </p:txBody>
      </p:sp>
    </p:spTree>
    <p:extLst>
      <p:ext uri="{BB962C8B-B14F-4D97-AF65-F5344CB8AC3E}">
        <p14:creationId xmlns:p14="http://schemas.microsoft.com/office/powerpoint/2010/main" val="337579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230477" y="3043911"/>
            <a:ext cx="7380331" cy="1120466"/>
          </a:xfrm>
        </p:spPr>
        <p:txBody>
          <a:bodyPr/>
          <a:lstStyle/>
          <a:p>
            <a:r>
              <a:rPr lang="en-US" cap="none" dirty="0" smtClean="0"/>
              <a:t>LTJG Edward M. Oingerang</a:t>
            </a:r>
            <a:endParaRPr lang="en-US" cap="none" dirty="0"/>
          </a:p>
        </p:txBody>
      </p:sp>
      <p:sp>
        <p:nvSpPr>
          <p:cNvPr id="10" name="Text Placeholder 9"/>
          <p:cNvSpPr>
            <a:spLocks noGrp="1"/>
          </p:cNvSpPr>
          <p:nvPr>
            <p:ph type="body" idx="1"/>
          </p:nvPr>
        </p:nvSpPr>
        <p:spPr>
          <a:xfrm>
            <a:off x="4307595" y="4164377"/>
            <a:ext cx="7303212" cy="977596"/>
          </a:xfrm>
        </p:spPr>
        <p:txBody>
          <a:bodyPr>
            <a:normAutofit fontScale="92500" lnSpcReduction="20000"/>
          </a:bodyPr>
          <a:lstStyle/>
          <a:p>
            <a:r>
              <a:rPr lang="en-US" i="1" cap="none" dirty="0" smtClean="0">
                <a:solidFill>
                  <a:schemeClr val="accent1"/>
                </a:solidFill>
              </a:rPr>
              <a:t>Chief, Incident Management Division</a:t>
            </a:r>
          </a:p>
          <a:p>
            <a:r>
              <a:rPr lang="en-US" cap="none" dirty="0" smtClean="0"/>
              <a:t>(671)355-4951</a:t>
            </a:r>
          </a:p>
          <a:p>
            <a:r>
              <a:rPr lang="en-US" cap="none" dirty="0" smtClean="0"/>
              <a:t>Edward.M.Oingerang@uscg.mil</a:t>
            </a:r>
            <a:endParaRPr lang="en-US" cap="none" dirty="0"/>
          </a:p>
        </p:txBody>
      </p:sp>
      <p:sp>
        <p:nvSpPr>
          <p:cNvPr id="8" name="Slide Number Placeholder 7"/>
          <p:cNvSpPr>
            <a:spLocks noGrp="1"/>
          </p:cNvSpPr>
          <p:nvPr>
            <p:ph type="sldNum" sz="quarter" idx="12"/>
          </p:nvPr>
        </p:nvSpPr>
        <p:spPr/>
        <p:txBody>
          <a:bodyPr/>
          <a:lstStyle/>
          <a:p>
            <a:fld id="{4FAB73BC-B049-4115-A692-8D63A059BFB8}" type="slidenum">
              <a:rPr lang="en-US" smtClean="0"/>
              <a:pPr/>
              <a:t>8</a:t>
            </a:fld>
            <a:endParaRPr lang="en-US" dirty="0"/>
          </a:p>
        </p:txBody>
      </p:sp>
      <p:pic>
        <p:nvPicPr>
          <p:cNvPr id="12" name="Picture 11"/>
          <p:cNvPicPr>
            <a:picLocks noChangeAspect="1"/>
          </p:cNvPicPr>
          <p:nvPr/>
        </p:nvPicPr>
        <p:blipFill>
          <a:blip r:embed="rId2"/>
          <a:stretch>
            <a:fillRect/>
          </a:stretch>
        </p:blipFill>
        <p:spPr>
          <a:xfrm>
            <a:off x="581192" y="2295253"/>
            <a:ext cx="3017993" cy="2762841"/>
          </a:xfrm>
          <a:prstGeom prst="rect">
            <a:avLst/>
          </a:prstGeom>
          <a:noFill/>
        </p:spPr>
      </p:pic>
      <p:sp>
        <p:nvSpPr>
          <p:cNvPr id="11" name="Footer Placeholder 3"/>
          <p:cNvSpPr>
            <a:spLocks noGrp="1"/>
          </p:cNvSpPr>
          <p:nvPr>
            <p:ph type="ftr" sz="quarter" idx="11"/>
          </p:nvPr>
        </p:nvSpPr>
        <p:spPr>
          <a:xfrm>
            <a:off x="581192" y="6337417"/>
            <a:ext cx="6917210" cy="365125"/>
          </a:xfrm>
        </p:spPr>
        <p:txBody>
          <a:bodyPr/>
          <a:lstStyle/>
          <a:p>
            <a:r>
              <a:rPr lang="en-US" dirty="0" smtClean="0"/>
              <a:t>USCG FOSC Report</a:t>
            </a:r>
            <a:endParaRPr lang="en-US" dirty="0"/>
          </a:p>
        </p:txBody>
      </p:sp>
    </p:spTree>
    <p:extLst>
      <p:ext uri="{BB962C8B-B14F-4D97-AF65-F5344CB8AC3E}">
        <p14:creationId xmlns:p14="http://schemas.microsoft.com/office/powerpoint/2010/main" val="720423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070" y="838987"/>
            <a:ext cx="6733970" cy="2246780"/>
          </a:xfrm>
        </p:spPr>
        <p:txBody>
          <a:bodyPr>
            <a:normAutofit fontScale="90000"/>
          </a:bodyPr>
          <a:lstStyle/>
          <a:p>
            <a:r>
              <a:rPr lang="en-US" sz="5400" cap="none" dirty="0" smtClean="0">
                <a:solidFill>
                  <a:schemeClr val="tx1"/>
                </a:solidFill>
              </a:rPr>
              <a:t>U.S. Coast Guard</a:t>
            </a:r>
            <a:br>
              <a:rPr lang="en-US" sz="5400" cap="none" dirty="0" smtClean="0">
                <a:solidFill>
                  <a:schemeClr val="tx1"/>
                </a:solidFill>
              </a:rPr>
            </a:br>
            <a:r>
              <a:rPr lang="en-US" sz="5400" cap="none" dirty="0" smtClean="0">
                <a:solidFill>
                  <a:schemeClr val="tx1"/>
                </a:solidFill>
              </a:rPr>
              <a:t>District 14 Response Advisory Team (DRAT)</a:t>
            </a:r>
            <a:endParaRPr lang="en-US" sz="5400" cap="none" dirty="0">
              <a:solidFill>
                <a:schemeClr val="tx1"/>
              </a:solidFill>
            </a:endParaRPr>
          </a:p>
        </p:txBody>
      </p:sp>
      <p:sp>
        <p:nvSpPr>
          <p:cNvPr id="3" name="Subtitle 2"/>
          <p:cNvSpPr>
            <a:spLocks noGrp="1"/>
          </p:cNvSpPr>
          <p:nvPr>
            <p:ph type="subTitle" idx="1"/>
          </p:nvPr>
        </p:nvSpPr>
        <p:spPr>
          <a:xfrm>
            <a:off x="581191" y="3120814"/>
            <a:ext cx="10993546" cy="772456"/>
          </a:xfrm>
        </p:spPr>
        <p:txBody>
          <a:bodyPr>
            <a:noAutofit/>
          </a:bodyPr>
          <a:lstStyle/>
          <a:p>
            <a:r>
              <a:rPr lang="en-US" sz="2000" cap="none" dirty="0" smtClean="0">
                <a:latin typeface="Century Gothic" panose="020B0502020202020204" pitchFamily="34" charset="0"/>
              </a:rPr>
              <a:t>Oceania Regional </a:t>
            </a:r>
            <a:r>
              <a:rPr lang="en-US" sz="2000" cap="none" dirty="0">
                <a:latin typeface="Century Gothic" panose="020B0502020202020204" pitchFamily="34" charset="0"/>
              </a:rPr>
              <a:t>R</a:t>
            </a:r>
            <a:r>
              <a:rPr lang="en-US" sz="2000" cap="none" dirty="0" smtClean="0">
                <a:latin typeface="Century Gothic" panose="020B0502020202020204" pitchFamily="34" charset="0"/>
              </a:rPr>
              <a:t>esponse </a:t>
            </a:r>
            <a:r>
              <a:rPr lang="en-US" sz="2000" cap="none" dirty="0">
                <a:latin typeface="Century Gothic" panose="020B0502020202020204" pitchFamily="34" charset="0"/>
              </a:rPr>
              <a:t>T</a:t>
            </a:r>
            <a:r>
              <a:rPr lang="en-US" sz="2000" cap="none" dirty="0" smtClean="0">
                <a:latin typeface="Century Gothic" panose="020B0502020202020204" pitchFamily="34" charset="0"/>
              </a:rPr>
              <a:t>eam</a:t>
            </a:r>
          </a:p>
          <a:p>
            <a:r>
              <a:rPr lang="en-US" sz="2000" cap="none" dirty="0" smtClean="0">
                <a:latin typeface="Century Gothic" panose="020B0502020202020204" pitchFamily="34" charset="0"/>
              </a:rPr>
              <a:t>Virtual Meeting</a:t>
            </a:r>
          </a:p>
          <a:p>
            <a:r>
              <a:rPr lang="en-US" sz="2000" cap="none" dirty="0" smtClean="0">
                <a:latin typeface="Century Gothic" panose="020B0502020202020204" pitchFamily="34" charset="0"/>
              </a:rPr>
              <a:t>27 October 2021</a:t>
            </a:r>
            <a:endParaRPr lang="en-US" sz="2000" cap="none" dirty="0">
              <a:latin typeface="Century Gothic" panose="020B0502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3324" y="605423"/>
            <a:ext cx="2389217" cy="2389217"/>
          </a:xfrm>
          <a:prstGeom prst="rect">
            <a:avLst/>
          </a:prstGeom>
        </p:spPr>
      </p:pic>
      <p:sp>
        <p:nvSpPr>
          <p:cNvPr id="5" name="Footer Placeholder 3"/>
          <p:cNvSpPr>
            <a:spLocks noGrp="1"/>
          </p:cNvSpPr>
          <p:nvPr>
            <p:ph type="ftr" sz="quarter" idx="11"/>
          </p:nvPr>
        </p:nvSpPr>
        <p:spPr>
          <a:xfrm>
            <a:off x="581192" y="6337417"/>
            <a:ext cx="6917210" cy="365125"/>
          </a:xfrm>
        </p:spPr>
        <p:txBody>
          <a:bodyPr/>
          <a:lstStyle/>
          <a:p>
            <a:r>
              <a:rPr lang="en-US" dirty="0" smtClean="0"/>
              <a:t>USCG </a:t>
            </a:r>
            <a:r>
              <a:rPr lang="en-US" dirty="0" smtClean="0"/>
              <a:t>D14 </a:t>
            </a:r>
            <a:r>
              <a:rPr lang="en-US" dirty="0" smtClean="0"/>
              <a:t>DRAT</a:t>
            </a:r>
            <a:r>
              <a:rPr lang="en-US" dirty="0" smtClean="0"/>
              <a:t> </a:t>
            </a:r>
            <a:r>
              <a:rPr lang="en-US" dirty="0" smtClean="0"/>
              <a:t>Report</a:t>
            </a:r>
            <a:endParaRPr lang="en-US" dirty="0"/>
          </a:p>
        </p:txBody>
      </p:sp>
    </p:spTree>
    <p:extLst>
      <p:ext uri="{BB962C8B-B14F-4D97-AF65-F5344CB8AC3E}">
        <p14:creationId xmlns:p14="http://schemas.microsoft.com/office/powerpoint/2010/main" val="1802302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none" dirty="0" smtClean="0"/>
              <a:t>Equipment Laydown &amp; Status</a:t>
            </a:r>
            <a:endParaRPr lang="en-US" sz="4400" cap="none" dirty="0"/>
          </a:p>
        </p:txBody>
      </p:sp>
      <p:sp>
        <p:nvSpPr>
          <p:cNvPr id="3" name="Content Placeholder 2"/>
          <p:cNvSpPr>
            <a:spLocks noGrp="1"/>
          </p:cNvSpPr>
          <p:nvPr>
            <p:ph idx="1"/>
          </p:nvPr>
        </p:nvSpPr>
        <p:spPr>
          <a:xfrm>
            <a:off x="451616" y="1937959"/>
            <a:ext cx="11329312" cy="1250529"/>
          </a:xfrm>
        </p:spPr>
        <p:txBody>
          <a:bodyPr>
            <a:normAutofit fontScale="92500"/>
          </a:bodyPr>
          <a:lstStyle/>
          <a:p>
            <a:pPr marL="0" indent="0">
              <a:buNone/>
            </a:pPr>
            <a:r>
              <a:rPr lang="en-US" sz="3600" dirty="0" smtClean="0"/>
              <a:t>  = 07 Response Trailer Locations      = 02 VOSS (Guam/AMSAM)</a:t>
            </a:r>
            <a:endParaRPr lang="en-US" sz="3600" dirty="0"/>
          </a:p>
          <a:p>
            <a:pPr marL="0" indent="0">
              <a:buNone/>
            </a:pPr>
            <a:r>
              <a:rPr lang="en-US" dirty="0" smtClean="0"/>
              <a:t>								</a:t>
            </a:r>
          </a:p>
        </p:txBody>
      </p:sp>
      <p:sp>
        <p:nvSpPr>
          <p:cNvPr id="4" name="Footer Placeholder 3"/>
          <p:cNvSpPr>
            <a:spLocks noGrp="1"/>
          </p:cNvSpPr>
          <p:nvPr>
            <p:ph type="ftr" sz="quarter" idx="11"/>
          </p:nvPr>
        </p:nvSpPr>
        <p:spPr/>
        <p:txBody>
          <a:bodyPr/>
          <a:lstStyle/>
          <a:p>
            <a:r>
              <a:rPr lang="en-US" dirty="0" smtClean="0"/>
              <a:t>USCG DRAT Report</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10</a:t>
            </a:fld>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617" y="2882236"/>
            <a:ext cx="5130478" cy="3455181"/>
          </a:xfrm>
          <a:prstGeom prst="rect">
            <a:avLst/>
          </a:prstGeom>
          <a:ln>
            <a:solidFill>
              <a:schemeClr val="tx1"/>
            </a:solidFill>
          </a:ln>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1791" y="2857349"/>
            <a:ext cx="2879436" cy="3480068"/>
          </a:xfrm>
          <a:prstGeom prst="rect">
            <a:avLst/>
          </a:prstGeom>
          <a:ln>
            <a:solidFill>
              <a:schemeClr val="tx1"/>
            </a:solidFill>
          </a:ln>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5656" y="2857349"/>
            <a:ext cx="3074848" cy="3480068"/>
          </a:xfrm>
          <a:prstGeom prst="rect">
            <a:avLst/>
          </a:prstGeom>
          <a:ln>
            <a:solidFill>
              <a:schemeClr val="tx1"/>
            </a:solidFill>
          </a:ln>
        </p:spPr>
      </p:pic>
      <p:sp>
        <p:nvSpPr>
          <p:cNvPr id="18" name="5-Point Star 17"/>
          <p:cNvSpPr/>
          <p:nvPr/>
        </p:nvSpPr>
        <p:spPr>
          <a:xfrm>
            <a:off x="1411311" y="3340719"/>
            <a:ext cx="244549" cy="244549"/>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5-Point Star 18"/>
          <p:cNvSpPr/>
          <p:nvPr/>
        </p:nvSpPr>
        <p:spPr>
          <a:xfrm>
            <a:off x="2569969" y="3960224"/>
            <a:ext cx="244549" cy="244549"/>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6"/>
          <a:stretch>
            <a:fillRect/>
          </a:stretch>
        </p:blipFill>
        <p:spPr>
          <a:xfrm>
            <a:off x="4039797" y="3895901"/>
            <a:ext cx="317019" cy="323116"/>
          </a:xfrm>
          <a:prstGeom prst="rect">
            <a:avLst/>
          </a:prstGeom>
        </p:spPr>
      </p:pic>
      <p:pic>
        <p:nvPicPr>
          <p:cNvPr id="21" name="Picture 20"/>
          <p:cNvPicPr>
            <a:picLocks noChangeAspect="1"/>
          </p:cNvPicPr>
          <p:nvPr/>
        </p:nvPicPr>
        <p:blipFill>
          <a:blip r:embed="rId6"/>
          <a:stretch>
            <a:fillRect/>
          </a:stretch>
        </p:blipFill>
        <p:spPr>
          <a:xfrm>
            <a:off x="3906498" y="5367603"/>
            <a:ext cx="317019" cy="323116"/>
          </a:xfrm>
          <a:prstGeom prst="rect">
            <a:avLst/>
          </a:prstGeom>
        </p:spPr>
      </p:pic>
      <p:pic>
        <p:nvPicPr>
          <p:cNvPr id="22" name="Picture 21"/>
          <p:cNvPicPr>
            <a:picLocks noChangeAspect="1"/>
          </p:cNvPicPr>
          <p:nvPr/>
        </p:nvPicPr>
        <p:blipFill>
          <a:blip r:embed="rId6"/>
          <a:stretch>
            <a:fillRect/>
          </a:stretch>
        </p:blipFill>
        <p:spPr>
          <a:xfrm>
            <a:off x="7475769" y="3250344"/>
            <a:ext cx="317019" cy="323116"/>
          </a:xfrm>
          <a:prstGeom prst="rect">
            <a:avLst/>
          </a:prstGeom>
        </p:spPr>
      </p:pic>
      <p:pic>
        <p:nvPicPr>
          <p:cNvPr id="23" name="Picture 22"/>
          <p:cNvPicPr>
            <a:picLocks noChangeAspect="1"/>
          </p:cNvPicPr>
          <p:nvPr/>
        </p:nvPicPr>
        <p:blipFill>
          <a:blip r:embed="rId6"/>
          <a:stretch>
            <a:fillRect/>
          </a:stretch>
        </p:blipFill>
        <p:spPr>
          <a:xfrm>
            <a:off x="9736541" y="4699135"/>
            <a:ext cx="317019" cy="323116"/>
          </a:xfrm>
          <a:prstGeom prst="rect">
            <a:avLst/>
          </a:prstGeom>
        </p:spPr>
      </p:pic>
      <p:pic>
        <p:nvPicPr>
          <p:cNvPr id="25" name="Picture 24"/>
          <p:cNvPicPr>
            <a:picLocks noChangeAspect="1"/>
          </p:cNvPicPr>
          <p:nvPr/>
        </p:nvPicPr>
        <p:blipFill>
          <a:blip r:embed="rId7"/>
          <a:stretch>
            <a:fillRect/>
          </a:stretch>
        </p:blipFill>
        <p:spPr>
          <a:xfrm>
            <a:off x="451616" y="5022251"/>
            <a:ext cx="1914525" cy="1304925"/>
          </a:xfrm>
          <a:prstGeom prst="rect">
            <a:avLst/>
          </a:prstGeom>
          <a:ln>
            <a:solidFill>
              <a:schemeClr val="tx1"/>
            </a:solidFill>
          </a:ln>
        </p:spPr>
      </p:pic>
      <p:pic>
        <p:nvPicPr>
          <p:cNvPr id="26" name="Picture 25"/>
          <p:cNvPicPr>
            <a:picLocks noChangeAspect="1"/>
          </p:cNvPicPr>
          <p:nvPr/>
        </p:nvPicPr>
        <p:blipFill>
          <a:blip r:embed="rId6"/>
          <a:stretch>
            <a:fillRect/>
          </a:stretch>
        </p:blipFill>
        <p:spPr>
          <a:xfrm>
            <a:off x="1450348" y="5557649"/>
            <a:ext cx="317019" cy="323116"/>
          </a:xfrm>
          <a:prstGeom prst="rect">
            <a:avLst/>
          </a:prstGeom>
        </p:spPr>
      </p:pic>
      <p:pic>
        <p:nvPicPr>
          <p:cNvPr id="27" name="Picture 26"/>
          <p:cNvPicPr>
            <a:picLocks noChangeAspect="1"/>
          </p:cNvPicPr>
          <p:nvPr/>
        </p:nvPicPr>
        <p:blipFill>
          <a:blip r:embed="rId6"/>
          <a:stretch>
            <a:fillRect/>
          </a:stretch>
        </p:blipFill>
        <p:spPr>
          <a:xfrm>
            <a:off x="400673" y="2205820"/>
            <a:ext cx="317019" cy="323116"/>
          </a:xfrm>
          <a:prstGeom prst="rect">
            <a:avLst/>
          </a:prstGeom>
        </p:spPr>
      </p:pic>
      <p:sp>
        <p:nvSpPr>
          <p:cNvPr id="31" name="Isosceles Triangle 30"/>
          <p:cNvSpPr/>
          <p:nvPr/>
        </p:nvSpPr>
        <p:spPr>
          <a:xfrm>
            <a:off x="1736487" y="5608756"/>
            <a:ext cx="280782" cy="235143"/>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p:nvSpPr>
        <p:spPr>
          <a:xfrm>
            <a:off x="6239253" y="5251459"/>
            <a:ext cx="280782" cy="235143"/>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a:off x="6507313" y="2237234"/>
            <a:ext cx="280782" cy="235143"/>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ooter Placeholder 3"/>
          <p:cNvSpPr txBox="1">
            <a:spLocks/>
          </p:cNvSpPr>
          <p:nvPr/>
        </p:nvSpPr>
        <p:spPr>
          <a:xfrm>
            <a:off x="581192" y="6337417"/>
            <a:ext cx="691721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USCG D14 DRAT Report</a:t>
            </a:r>
            <a:endParaRPr lang="en-US" dirty="0"/>
          </a:p>
        </p:txBody>
      </p:sp>
    </p:spTree>
    <p:extLst>
      <p:ext uri="{BB962C8B-B14F-4D97-AF65-F5344CB8AC3E}">
        <p14:creationId xmlns:p14="http://schemas.microsoft.com/office/powerpoint/2010/main" val="936869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none" dirty="0" smtClean="0"/>
              <a:t>Guam VOSS </a:t>
            </a:r>
            <a:r>
              <a:rPr lang="en-US" sz="4400" cap="none" dirty="0" smtClean="0"/>
              <a:t>Functional Exercise </a:t>
            </a:r>
            <a:r>
              <a:rPr lang="en-US" sz="4400" cap="none" dirty="0" smtClean="0"/>
              <a:t>23/24 AUG </a:t>
            </a:r>
            <a:r>
              <a:rPr lang="en-US" sz="4400" cap="none" dirty="0" smtClean="0"/>
              <a:t>21</a:t>
            </a:r>
            <a:endParaRPr lang="en-US" sz="4400" cap="none" dirty="0"/>
          </a:p>
        </p:txBody>
      </p:sp>
      <p:sp>
        <p:nvSpPr>
          <p:cNvPr id="7" name="Footer Placeholder 6"/>
          <p:cNvSpPr>
            <a:spLocks noGrp="1"/>
          </p:cNvSpPr>
          <p:nvPr>
            <p:ph type="ftr" sz="quarter" idx="11"/>
          </p:nvPr>
        </p:nvSpPr>
        <p:spPr/>
        <p:txBody>
          <a:bodyPr/>
          <a:lstStyle/>
          <a:p>
            <a:r>
              <a:rPr lang="en-US" dirty="0" smtClean="0"/>
              <a:t>USCG DRAT Report</a:t>
            </a:r>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smtClean="0"/>
              <a:pPr/>
              <a:t>11</a:t>
            </a:fld>
            <a:endParaRPr lang="en-US" dirty="0"/>
          </a:p>
        </p:txBody>
      </p:sp>
      <p:sp>
        <p:nvSpPr>
          <p:cNvPr id="6" name="TextBox 5"/>
          <p:cNvSpPr txBox="1"/>
          <p:nvPr/>
        </p:nvSpPr>
        <p:spPr>
          <a:xfrm>
            <a:off x="5387248" y="1994769"/>
            <a:ext cx="5409282" cy="3416320"/>
          </a:xfrm>
          <a:prstGeom prst="rect">
            <a:avLst/>
          </a:prstGeom>
          <a:noFill/>
        </p:spPr>
        <p:txBody>
          <a:bodyPr wrap="square" rtlCol="0">
            <a:spAutoFit/>
          </a:bodyPr>
          <a:lstStyle/>
          <a:p>
            <a:r>
              <a:rPr lang="en-US" dirty="0" smtClean="0"/>
              <a:t>Participants: </a:t>
            </a:r>
            <a:r>
              <a:rPr lang="en-US" dirty="0" smtClean="0">
                <a:solidFill>
                  <a:srgbClr val="0070C0"/>
                </a:solidFill>
              </a:rPr>
              <a:t>USCG District 14, USCG Sector </a:t>
            </a:r>
            <a:r>
              <a:rPr lang="en-US" dirty="0" smtClean="0">
                <a:solidFill>
                  <a:srgbClr val="0070C0"/>
                </a:solidFill>
              </a:rPr>
              <a:t>Guam, Pacific Strike Team, USCGC SEQUOIA Guam EPA </a:t>
            </a:r>
            <a:r>
              <a:rPr lang="en-US" dirty="0">
                <a:solidFill>
                  <a:srgbClr val="0070C0"/>
                </a:solidFill>
              </a:rPr>
              <a:t>and </a:t>
            </a:r>
            <a:r>
              <a:rPr lang="en-US" dirty="0" smtClean="0">
                <a:solidFill>
                  <a:srgbClr val="0070C0"/>
                </a:solidFill>
              </a:rPr>
              <a:t>Cabras Brothers</a:t>
            </a:r>
            <a:endParaRPr lang="en-US" dirty="0" smtClean="0">
              <a:solidFill>
                <a:srgbClr val="0070C0"/>
              </a:solidFill>
            </a:endParaRPr>
          </a:p>
          <a:p>
            <a:endParaRPr lang="en-US" dirty="0">
              <a:solidFill>
                <a:srgbClr val="0070C0"/>
              </a:solidFill>
            </a:endParaRPr>
          </a:p>
          <a:p>
            <a:r>
              <a:rPr lang="en-US" dirty="0" smtClean="0"/>
              <a:t>Lessons Learned:</a:t>
            </a:r>
            <a:endParaRPr lang="en-US" dirty="0" smtClean="0"/>
          </a:p>
          <a:p>
            <a:pPr marL="285750" indent="-285750">
              <a:buFont typeface="Arial" panose="020B0604020202020204" pitchFamily="34" charset="0"/>
              <a:buChar char="•"/>
            </a:pPr>
            <a:r>
              <a:rPr lang="en-US" dirty="0" smtClean="0">
                <a:solidFill>
                  <a:srgbClr val="0070C0"/>
                </a:solidFill>
              </a:rPr>
              <a:t>ESA/EFH Consultation</a:t>
            </a:r>
          </a:p>
          <a:p>
            <a:pPr marL="285750" indent="-285750">
              <a:buFont typeface="Arial" panose="020B0604020202020204" pitchFamily="34" charset="0"/>
              <a:buChar char="•"/>
            </a:pPr>
            <a:r>
              <a:rPr lang="en-US" dirty="0" smtClean="0">
                <a:solidFill>
                  <a:srgbClr val="0070C0"/>
                </a:solidFill>
              </a:rPr>
              <a:t>Coral Spawning Events</a:t>
            </a:r>
            <a:endParaRPr lang="en-US" dirty="0" smtClean="0">
              <a:solidFill>
                <a:srgbClr val="0070C0"/>
              </a:solidFill>
            </a:endParaRPr>
          </a:p>
          <a:p>
            <a:pPr marL="285750" indent="-285750">
              <a:buFont typeface="Arial" panose="020B0604020202020204" pitchFamily="34" charset="0"/>
              <a:buChar char="•"/>
            </a:pPr>
            <a:r>
              <a:rPr lang="en-US" dirty="0" smtClean="0">
                <a:solidFill>
                  <a:srgbClr val="0070C0"/>
                </a:solidFill>
              </a:rPr>
              <a:t>VOSS Storage and Maintenance</a:t>
            </a:r>
          </a:p>
          <a:p>
            <a:pPr marL="285750" indent="-285750">
              <a:buFont typeface="Arial" panose="020B0604020202020204" pitchFamily="34" charset="0"/>
              <a:buChar char="•"/>
            </a:pPr>
            <a:r>
              <a:rPr lang="en-US" dirty="0" smtClean="0">
                <a:solidFill>
                  <a:srgbClr val="0070C0"/>
                </a:solidFill>
              </a:rPr>
              <a:t>VOSS Loading</a:t>
            </a:r>
          </a:p>
          <a:p>
            <a:pPr marL="285750" indent="-285750">
              <a:buFont typeface="Arial" panose="020B0604020202020204" pitchFamily="34" charset="0"/>
              <a:buChar char="•"/>
            </a:pPr>
            <a:r>
              <a:rPr lang="en-US" dirty="0" smtClean="0">
                <a:solidFill>
                  <a:srgbClr val="0070C0"/>
                </a:solidFill>
              </a:rPr>
              <a:t>Communications</a:t>
            </a:r>
          </a:p>
          <a:p>
            <a:pPr marL="285750" indent="-285750">
              <a:buFont typeface="Arial" panose="020B0604020202020204" pitchFamily="34" charset="0"/>
              <a:buChar char="•"/>
            </a:pPr>
            <a:r>
              <a:rPr lang="en-US" dirty="0" smtClean="0">
                <a:solidFill>
                  <a:srgbClr val="0070C0"/>
                </a:solidFill>
              </a:rPr>
              <a:t>VOSS Platform Selection</a:t>
            </a:r>
          </a:p>
          <a:p>
            <a:pPr marL="285750" indent="-285750">
              <a:buFont typeface="Arial" panose="020B0604020202020204" pitchFamily="34" charset="0"/>
              <a:buChar char="•"/>
            </a:pPr>
            <a:r>
              <a:rPr lang="en-US" dirty="0" smtClean="0">
                <a:solidFill>
                  <a:srgbClr val="0070C0"/>
                </a:solidFill>
              </a:rPr>
              <a:t>Pandemic Impacts to Exercises</a:t>
            </a:r>
            <a:r>
              <a:rPr lang="en-US" dirty="0" smtClean="0">
                <a:solidFill>
                  <a:srgbClr val="0070C0"/>
                </a:solidFill>
              </a:rPr>
              <a:t> </a:t>
            </a:r>
            <a:endParaRPr lang="en-US" dirty="0">
              <a:solidFill>
                <a:srgbClr val="0070C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95759" y="1905540"/>
            <a:ext cx="4891488" cy="2666460"/>
          </a:xfrm>
          <a:prstGeom prst="rect">
            <a:avLst/>
          </a:prstGeom>
          <a:ln>
            <a:solidFill>
              <a:schemeClr val="accent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757" y="4219460"/>
            <a:ext cx="4891489" cy="2515068"/>
          </a:xfrm>
          <a:prstGeom prst="rect">
            <a:avLst/>
          </a:prstGeom>
          <a:ln>
            <a:solidFill>
              <a:schemeClr val="accent1"/>
            </a:solidFill>
          </a:ln>
        </p:spPr>
      </p:pic>
      <p:sp>
        <p:nvSpPr>
          <p:cNvPr id="9" name="Footer Placeholder 3"/>
          <p:cNvSpPr txBox="1">
            <a:spLocks/>
          </p:cNvSpPr>
          <p:nvPr/>
        </p:nvSpPr>
        <p:spPr>
          <a:xfrm>
            <a:off x="581192" y="6337417"/>
            <a:ext cx="691721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t>USCG D14 DRAT Report</a:t>
            </a:r>
            <a:endParaRPr lang="en-US" dirty="0"/>
          </a:p>
        </p:txBody>
      </p:sp>
    </p:spTree>
    <p:extLst>
      <p:ext uri="{BB962C8B-B14F-4D97-AF65-F5344CB8AC3E}">
        <p14:creationId xmlns:p14="http://schemas.microsoft.com/office/powerpoint/2010/main" val="416379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400" cap="none" dirty="0" smtClean="0"/>
              <a:t>FY21 Equipment Exercise Summary</a:t>
            </a:r>
            <a:endParaRPr lang="en-US" sz="4400" cap="none"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12</a:t>
            </a:fld>
            <a:endParaRPr lang="en-US" dirty="0"/>
          </a:p>
        </p:txBody>
      </p:sp>
      <p:sp>
        <p:nvSpPr>
          <p:cNvPr id="7" name="TextBox 6"/>
          <p:cNvSpPr txBox="1"/>
          <p:nvPr/>
        </p:nvSpPr>
        <p:spPr>
          <a:xfrm>
            <a:off x="581192" y="1906634"/>
            <a:ext cx="9977108" cy="4062651"/>
          </a:xfrm>
          <a:prstGeom prst="rect">
            <a:avLst/>
          </a:prstGeom>
          <a:noFill/>
        </p:spPr>
        <p:txBody>
          <a:bodyPr wrap="square" rtlCol="0">
            <a:spAutoFit/>
          </a:bodyPr>
          <a:lstStyle/>
          <a:p>
            <a:r>
              <a:rPr lang="en-US" sz="1600" dirty="0" smtClean="0">
                <a:latin typeface="Tw Cen MT" panose="020B0602020104020603" pitchFamily="34" charset="0"/>
              </a:rPr>
              <a:t>Completed Exercises</a:t>
            </a:r>
            <a:r>
              <a:rPr lang="en-US" sz="1600" dirty="0" smtClean="0">
                <a:latin typeface="Tw Cen MT" panose="020B0602020104020603" pitchFamily="34" charset="0"/>
              </a:rPr>
              <a:t>: </a:t>
            </a:r>
          </a:p>
          <a:p>
            <a:pPr marL="285750" indent="-285750">
              <a:buFont typeface="Arial" panose="020B0604020202020204" pitchFamily="34" charset="0"/>
              <a:buChar char="•"/>
            </a:pPr>
            <a:r>
              <a:rPr lang="en-US" sz="1600" dirty="0">
                <a:solidFill>
                  <a:srgbClr val="0070C0"/>
                </a:solidFill>
                <a:latin typeface="Tw Cen MT" panose="020B0602020104020603" pitchFamily="34" charset="0"/>
              </a:rPr>
              <a:t>Hawaiian </a:t>
            </a:r>
            <a:r>
              <a:rPr lang="en-US" sz="1600" dirty="0" smtClean="0">
                <a:solidFill>
                  <a:srgbClr val="0070C0"/>
                </a:solidFill>
                <a:latin typeface="Tw Cen MT" panose="020B0602020104020603" pitchFamily="34" charset="0"/>
              </a:rPr>
              <a:t>Islands </a:t>
            </a:r>
            <a:r>
              <a:rPr lang="en-US" sz="1600" dirty="0">
                <a:solidFill>
                  <a:srgbClr val="0070C0"/>
                </a:solidFill>
                <a:latin typeface="Tw Cen MT" panose="020B0602020104020603" pitchFamily="34" charset="0"/>
              </a:rPr>
              <a:t>Preparedness Assessment Verification (PAV) (Hawaii, Maui, Molokai, Lanai, Oahu, Kauai)</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Keehi Lagoon, Oahu</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Hilo, Hawaii</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Ma’alaea Maui</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Port Allen, Kauai</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Apra Harbor, Guam</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Aerial </a:t>
            </a:r>
            <a:r>
              <a:rPr lang="en-US" sz="1600" dirty="0">
                <a:solidFill>
                  <a:srgbClr val="0070C0"/>
                </a:solidFill>
                <a:latin typeface="Tw Cen MT" panose="020B0602020104020603" pitchFamily="34" charset="0"/>
              </a:rPr>
              <a:t>Dispersant </a:t>
            </a:r>
            <a:endParaRPr lang="en-US" sz="1600" dirty="0" smtClean="0">
              <a:solidFill>
                <a:srgbClr val="0070C0"/>
              </a:solidFill>
              <a:latin typeface="Tw Cen MT" panose="020B0602020104020603" pitchFamily="34" charset="0"/>
            </a:endParaRPr>
          </a:p>
          <a:p>
            <a:r>
              <a:rPr lang="en-US" sz="1600" dirty="0" smtClean="0">
                <a:solidFill>
                  <a:srgbClr val="0070C0"/>
                </a:solidFill>
                <a:latin typeface="Tw Cen MT" panose="020B0602020104020603" pitchFamily="34" charset="0"/>
              </a:rPr>
              <a:t>     Deployment </a:t>
            </a:r>
            <a:r>
              <a:rPr lang="en-US" sz="1600" dirty="0">
                <a:solidFill>
                  <a:srgbClr val="0070C0"/>
                </a:solidFill>
                <a:latin typeface="Tw Cen MT" panose="020B0602020104020603" pitchFamily="34" charset="0"/>
              </a:rPr>
              <a:t>System (ADDS). </a:t>
            </a:r>
            <a:endParaRPr lang="en-US" sz="1600" dirty="0" smtClean="0">
              <a:solidFill>
                <a:srgbClr val="0070C0"/>
              </a:solidFill>
              <a:latin typeface="Tw Cen MT" panose="020B0602020104020603" pitchFamily="34" charset="0"/>
            </a:endParaRPr>
          </a:p>
          <a:p>
            <a:r>
              <a:rPr lang="en-US" sz="1600" dirty="0" smtClean="0">
                <a:solidFill>
                  <a:srgbClr val="0070C0"/>
                </a:solidFill>
                <a:latin typeface="Tw Cen MT" panose="020B0602020104020603" pitchFamily="34" charset="0"/>
              </a:rPr>
              <a:t>     (Pictured)</a:t>
            </a:r>
          </a:p>
          <a:p>
            <a:endParaRPr lang="en-US" sz="1600" dirty="0">
              <a:solidFill>
                <a:srgbClr val="0070C0"/>
              </a:solidFill>
              <a:latin typeface="Tw Cen MT" panose="020B0602020104020603" pitchFamily="34" charset="0"/>
            </a:endParaRPr>
          </a:p>
          <a:p>
            <a:r>
              <a:rPr lang="en-US" sz="1600" dirty="0" smtClean="0">
                <a:latin typeface="Tw Cen MT" panose="020B0602020104020603" pitchFamily="34" charset="0"/>
              </a:rPr>
              <a:t>Canceled Exercises:</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Rota, CNMI</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Tinian, CNMI</a:t>
            </a:r>
          </a:p>
          <a:p>
            <a:pPr marL="285750" indent="-285750">
              <a:buFont typeface="Arial" panose="020B0604020202020204" pitchFamily="34" charset="0"/>
              <a:buChar char="•"/>
            </a:pPr>
            <a:r>
              <a:rPr lang="en-US" sz="1600" dirty="0" smtClean="0">
                <a:solidFill>
                  <a:srgbClr val="0070C0"/>
                </a:solidFill>
                <a:latin typeface="Tw Cen MT" panose="020B0602020104020603" pitchFamily="34" charset="0"/>
              </a:rPr>
              <a:t>American Samoa </a:t>
            </a:r>
            <a:endParaRPr lang="en-US" sz="1600" dirty="0">
              <a:solidFill>
                <a:srgbClr val="0070C0"/>
              </a:solidFill>
              <a:latin typeface="Tw Cen MT" panose="020B0602020104020603" pitchFamily="34" charset="0"/>
            </a:endParaRPr>
          </a:p>
          <a:p>
            <a:endParaRPr lang="en-US" dirty="0" smtClean="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5005" y="2587561"/>
            <a:ext cx="3572708" cy="4170325"/>
          </a:xfrm>
          <a:prstGeom prst="rect">
            <a:avLst/>
          </a:prstGeom>
          <a:ln>
            <a:solidFill>
              <a:schemeClr val="accent1"/>
            </a:solidFill>
          </a:ln>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712" y="2587561"/>
            <a:ext cx="4815293" cy="2091955"/>
          </a:xfrm>
          <a:prstGeom prst="rect">
            <a:avLst/>
          </a:prstGeom>
          <a:ln>
            <a:solidFill>
              <a:schemeClr val="accent1"/>
            </a:solidFill>
          </a:ln>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9711" y="4338084"/>
            <a:ext cx="4815293" cy="2419801"/>
          </a:xfrm>
          <a:prstGeom prst="rect">
            <a:avLst/>
          </a:prstGeom>
          <a:ln>
            <a:solidFill>
              <a:schemeClr val="accent1"/>
            </a:solidFill>
          </a:ln>
        </p:spPr>
      </p:pic>
      <p:sp>
        <p:nvSpPr>
          <p:cNvPr id="17" name="Footer Placeholder 3"/>
          <p:cNvSpPr>
            <a:spLocks noGrp="1"/>
          </p:cNvSpPr>
          <p:nvPr>
            <p:ph type="ftr" sz="quarter" idx="11"/>
          </p:nvPr>
        </p:nvSpPr>
        <p:spPr>
          <a:xfrm>
            <a:off x="581192" y="6337417"/>
            <a:ext cx="6917210" cy="365125"/>
          </a:xfrm>
        </p:spPr>
        <p:txBody>
          <a:bodyPr/>
          <a:lstStyle/>
          <a:p>
            <a:r>
              <a:rPr lang="en-US" dirty="0" smtClean="0"/>
              <a:t>USCG </a:t>
            </a:r>
            <a:r>
              <a:rPr lang="en-US" dirty="0" smtClean="0"/>
              <a:t>D14 </a:t>
            </a:r>
            <a:r>
              <a:rPr lang="en-US" dirty="0" smtClean="0"/>
              <a:t>DRAT</a:t>
            </a:r>
            <a:r>
              <a:rPr lang="en-US" dirty="0" smtClean="0"/>
              <a:t> </a:t>
            </a:r>
            <a:r>
              <a:rPr lang="en-US" dirty="0" smtClean="0"/>
              <a:t>Report</a:t>
            </a:r>
            <a:endParaRPr lang="en-US" dirty="0"/>
          </a:p>
        </p:txBody>
      </p:sp>
    </p:spTree>
    <p:extLst>
      <p:ext uri="{BB962C8B-B14F-4D97-AF65-F5344CB8AC3E}">
        <p14:creationId xmlns:p14="http://schemas.microsoft.com/office/powerpoint/2010/main" val="1625629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none" dirty="0"/>
              <a:t>Planned FY22 Equipment Exercises</a:t>
            </a:r>
            <a:endParaRPr lang="en-US" sz="4400" dirty="0">
              <a:latin typeface="Gill Sans MT" panose="020B0502020104020203" pitchFamily="34" charset="0"/>
            </a:endParaRPr>
          </a:p>
        </p:txBody>
      </p:sp>
      <p:sp>
        <p:nvSpPr>
          <p:cNvPr id="5" name="Slide Number Placeholder 4"/>
          <p:cNvSpPr>
            <a:spLocks noGrp="1"/>
          </p:cNvSpPr>
          <p:nvPr>
            <p:ph type="sldNum" sz="quarter" idx="12"/>
          </p:nvPr>
        </p:nvSpPr>
        <p:spPr/>
        <p:txBody>
          <a:bodyPr/>
          <a:lstStyle/>
          <a:p>
            <a:fld id="{4FAB73BC-B049-4115-A692-8D63A059BFB8}" type="slidenum">
              <a:rPr lang="en-US" smtClean="0"/>
              <a:pPr/>
              <a:t>13</a:t>
            </a:fld>
            <a:endParaRPr lang="en-US" dirty="0"/>
          </a:p>
        </p:txBody>
      </p:sp>
      <p:pic>
        <p:nvPicPr>
          <p:cNvPr id="7" name="Picture 6"/>
          <p:cNvPicPr>
            <a:picLocks noChangeAspect="1"/>
          </p:cNvPicPr>
          <p:nvPr/>
        </p:nvPicPr>
        <p:blipFill>
          <a:blip r:embed="rId2"/>
          <a:stretch>
            <a:fillRect/>
          </a:stretch>
        </p:blipFill>
        <p:spPr>
          <a:xfrm>
            <a:off x="441018" y="1893983"/>
            <a:ext cx="5430971" cy="4057828"/>
          </a:xfrm>
          <a:prstGeom prst="rect">
            <a:avLst/>
          </a:prstGeom>
        </p:spPr>
      </p:pic>
      <p:pic>
        <p:nvPicPr>
          <p:cNvPr id="10" name="Picture 9"/>
          <p:cNvPicPr>
            <a:picLocks noChangeAspect="1"/>
          </p:cNvPicPr>
          <p:nvPr/>
        </p:nvPicPr>
        <p:blipFill>
          <a:blip r:embed="rId3"/>
          <a:stretch>
            <a:fillRect/>
          </a:stretch>
        </p:blipFill>
        <p:spPr>
          <a:xfrm>
            <a:off x="6224531" y="1893983"/>
            <a:ext cx="5521688" cy="314325"/>
          </a:xfrm>
          <a:prstGeom prst="rect">
            <a:avLst/>
          </a:prstGeom>
        </p:spPr>
      </p:pic>
      <p:pic>
        <p:nvPicPr>
          <p:cNvPr id="11" name="Picture 10"/>
          <p:cNvPicPr>
            <a:picLocks noChangeAspect="1"/>
          </p:cNvPicPr>
          <p:nvPr/>
        </p:nvPicPr>
        <p:blipFill>
          <a:blip r:embed="rId4"/>
          <a:stretch>
            <a:fillRect/>
          </a:stretch>
        </p:blipFill>
        <p:spPr>
          <a:xfrm>
            <a:off x="6224531" y="2159306"/>
            <a:ext cx="5521688" cy="3792506"/>
          </a:xfrm>
          <a:prstGeom prst="rect">
            <a:avLst/>
          </a:prstGeom>
        </p:spPr>
      </p:pic>
      <p:sp>
        <p:nvSpPr>
          <p:cNvPr id="12" name="Footer Placeholder 3"/>
          <p:cNvSpPr>
            <a:spLocks noGrp="1"/>
          </p:cNvSpPr>
          <p:nvPr>
            <p:ph type="ftr" sz="quarter" idx="11"/>
          </p:nvPr>
        </p:nvSpPr>
        <p:spPr>
          <a:xfrm>
            <a:off x="581192" y="6337417"/>
            <a:ext cx="6917210" cy="365125"/>
          </a:xfrm>
        </p:spPr>
        <p:txBody>
          <a:bodyPr/>
          <a:lstStyle/>
          <a:p>
            <a:r>
              <a:rPr lang="en-US" dirty="0" smtClean="0"/>
              <a:t>USCG </a:t>
            </a:r>
            <a:r>
              <a:rPr lang="en-US" dirty="0" smtClean="0"/>
              <a:t>D14 </a:t>
            </a:r>
            <a:r>
              <a:rPr lang="en-US" dirty="0" smtClean="0"/>
              <a:t>DRAT</a:t>
            </a:r>
            <a:r>
              <a:rPr lang="en-US" dirty="0" smtClean="0"/>
              <a:t> </a:t>
            </a:r>
            <a:r>
              <a:rPr lang="en-US" dirty="0" smtClean="0"/>
              <a:t>Report</a:t>
            </a:r>
            <a:endParaRPr lang="en-US" dirty="0"/>
          </a:p>
        </p:txBody>
      </p:sp>
    </p:spTree>
    <p:extLst>
      <p:ext uri="{BB962C8B-B14F-4D97-AF65-F5344CB8AC3E}">
        <p14:creationId xmlns:p14="http://schemas.microsoft.com/office/powerpoint/2010/main" val="20499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230477" y="3043911"/>
            <a:ext cx="7380331" cy="1120466"/>
          </a:xfrm>
        </p:spPr>
        <p:txBody>
          <a:bodyPr/>
          <a:lstStyle/>
          <a:p>
            <a:r>
              <a:rPr lang="en-US" cap="none" dirty="0" smtClean="0"/>
              <a:t>LT Eric </a:t>
            </a:r>
            <a:r>
              <a:rPr lang="en-US" cap="none" dirty="0" err="1" smtClean="0"/>
              <a:t>Juback</a:t>
            </a:r>
            <a:endParaRPr lang="en-US" cap="none" dirty="0"/>
          </a:p>
        </p:txBody>
      </p:sp>
      <p:sp>
        <p:nvSpPr>
          <p:cNvPr id="10" name="Text Placeholder 9"/>
          <p:cNvSpPr>
            <a:spLocks noGrp="1"/>
          </p:cNvSpPr>
          <p:nvPr>
            <p:ph type="body" idx="1"/>
          </p:nvPr>
        </p:nvSpPr>
        <p:spPr>
          <a:xfrm>
            <a:off x="4307595" y="4164377"/>
            <a:ext cx="7303212" cy="977596"/>
          </a:xfrm>
        </p:spPr>
        <p:txBody>
          <a:bodyPr>
            <a:normAutofit fontScale="92500" lnSpcReduction="20000"/>
          </a:bodyPr>
          <a:lstStyle/>
          <a:p>
            <a:r>
              <a:rPr lang="en-US" i="1" cap="none" dirty="0" smtClean="0">
                <a:solidFill>
                  <a:schemeClr val="accent1"/>
                </a:solidFill>
              </a:rPr>
              <a:t>District Response Advisory Team Supervisor</a:t>
            </a:r>
          </a:p>
          <a:p>
            <a:r>
              <a:rPr lang="en-US" cap="none" dirty="0" smtClean="0"/>
              <a:t>(808) 225-1291</a:t>
            </a:r>
          </a:p>
          <a:p>
            <a:r>
              <a:rPr lang="en-US" cap="none" dirty="0" smtClean="0"/>
              <a:t>Eric.J.Juback@uscg.mil</a:t>
            </a:r>
            <a:endParaRPr lang="en-US" cap="none" dirty="0"/>
          </a:p>
        </p:txBody>
      </p:sp>
      <p:sp>
        <p:nvSpPr>
          <p:cNvPr id="8" name="Slide Number Placeholder 7"/>
          <p:cNvSpPr>
            <a:spLocks noGrp="1"/>
          </p:cNvSpPr>
          <p:nvPr>
            <p:ph type="sldNum" sz="quarter" idx="12"/>
          </p:nvPr>
        </p:nvSpPr>
        <p:spPr/>
        <p:txBody>
          <a:bodyPr/>
          <a:lstStyle/>
          <a:p>
            <a:fld id="{4FAB73BC-B049-4115-A692-8D63A059BFB8}" type="slidenum">
              <a:rPr lang="en-US" smtClean="0"/>
              <a:pPr/>
              <a:t>14</a:t>
            </a:fld>
            <a:endParaRPr lang="en-US"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073" y="2348991"/>
            <a:ext cx="2709103" cy="2709103"/>
          </a:xfrm>
          <a:prstGeom prst="rect">
            <a:avLst/>
          </a:prstGeom>
        </p:spPr>
      </p:pic>
      <p:sp>
        <p:nvSpPr>
          <p:cNvPr id="12" name="Footer Placeholder 3"/>
          <p:cNvSpPr>
            <a:spLocks noGrp="1"/>
          </p:cNvSpPr>
          <p:nvPr>
            <p:ph type="ftr" sz="quarter" idx="11"/>
          </p:nvPr>
        </p:nvSpPr>
        <p:spPr>
          <a:xfrm>
            <a:off x="581192" y="6337417"/>
            <a:ext cx="6917210" cy="365125"/>
          </a:xfrm>
        </p:spPr>
        <p:txBody>
          <a:bodyPr/>
          <a:lstStyle/>
          <a:p>
            <a:r>
              <a:rPr lang="en-US" dirty="0" smtClean="0"/>
              <a:t>USCG </a:t>
            </a:r>
            <a:r>
              <a:rPr lang="en-US" dirty="0" smtClean="0"/>
              <a:t>D14 </a:t>
            </a:r>
            <a:r>
              <a:rPr lang="en-US" dirty="0" smtClean="0"/>
              <a:t>DRAT</a:t>
            </a:r>
            <a:r>
              <a:rPr lang="en-US" dirty="0" smtClean="0"/>
              <a:t> </a:t>
            </a:r>
            <a:r>
              <a:rPr lang="en-US" dirty="0" smtClean="0"/>
              <a:t>Report</a:t>
            </a:r>
            <a:endParaRPr lang="en-US" dirty="0"/>
          </a:p>
        </p:txBody>
      </p:sp>
    </p:spTree>
    <p:extLst>
      <p:ext uri="{BB962C8B-B14F-4D97-AF65-F5344CB8AC3E}">
        <p14:creationId xmlns:p14="http://schemas.microsoft.com/office/powerpoint/2010/main" val="3550690069"/>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F773F178B7A024FB2588595540D0C1E" ma:contentTypeVersion="7" ma:contentTypeDescription="Create a new document." ma:contentTypeScope="" ma:versionID="e71e17d555bdb95eecabc3004feda1eb">
  <xsd:schema xmlns:xsd="http://www.w3.org/2001/XMLSchema" xmlns:xs="http://www.w3.org/2001/XMLSchema" xmlns:p="http://schemas.microsoft.com/office/2006/metadata/properties" xmlns:ns3="ec982078-58fc-43d5-97a5-a7b933997b7d" targetNamespace="http://schemas.microsoft.com/office/2006/metadata/properties" ma:root="true" ma:fieldsID="88bb9530e445753d004749deaceb152f" ns3:_="">
    <xsd:import namespace="ec982078-58fc-43d5-97a5-a7b933997b7d"/>
    <xsd:element name="properties">
      <xsd:complexType>
        <xsd:sequence>
          <xsd:element name="documentManagement">
            <xsd:complexType>
              <xsd:all>
                <xsd:element ref="ns3:MediaServiceMetadata" minOccurs="0"/>
                <xsd:element ref="ns3:MediaServiceFastMetadata" minOccurs="0"/>
                <xsd:element ref="ns3:MediaLengthInSecond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982078-58fc-43d5-97a5-a7b933997b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AF79F4-EDBE-4455-863C-0F21BF3F6144}">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ec982078-58fc-43d5-97a5-a7b933997b7d"/>
    <ds:schemaRef ds:uri="http://www.w3.org/XML/1998/namespace"/>
    <ds:schemaRef ds:uri="http://purl.org/dc/dcmitype/"/>
  </ds:schemaRefs>
</ds:datastoreItem>
</file>

<file path=customXml/itemProps2.xml><?xml version="1.0" encoding="utf-8"?>
<ds:datastoreItem xmlns:ds="http://schemas.openxmlformats.org/officeDocument/2006/customXml" ds:itemID="{46818E82-4652-45AB-B058-ADAD21EEDCBC}">
  <ds:schemaRefs>
    <ds:schemaRef ds:uri="http://schemas.microsoft.com/sharepoint/v3/contenttype/forms"/>
  </ds:schemaRefs>
</ds:datastoreItem>
</file>

<file path=customXml/itemProps3.xml><?xml version="1.0" encoding="utf-8"?>
<ds:datastoreItem xmlns:ds="http://schemas.openxmlformats.org/officeDocument/2006/customXml" ds:itemID="{1C140ACC-F347-4350-9EFC-A1F82E5FA1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982078-58fc-43d5-97a5-a7b933997b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Dividend</Template>
  <TotalTime>244</TotalTime>
  <Words>1043</Words>
  <Application>Microsoft Office PowerPoint</Application>
  <PresentationFormat>Widescreen</PresentationFormat>
  <Paragraphs>195</Paragraphs>
  <Slides>14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Gill Sans MT</vt:lpstr>
      <vt:lpstr>Tw Cen MT</vt:lpstr>
      <vt:lpstr>Wingdings 2</vt:lpstr>
      <vt:lpstr>Dividend</vt:lpstr>
      <vt:lpstr>U.S. Coast Guard Sector Honolulu</vt:lpstr>
      <vt:lpstr>TRANS AIR FLIGHT 810</vt:lpstr>
      <vt:lpstr>Training - Exercises - Interagency Engagements</vt:lpstr>
      <vt:lpstr>LCDR Jason Nguyen</vt:lpstr>
      <vt:lpstr>U.S. Coast Guard Sector Guam</vt:lpstr>
      <vt:lpstr>Abandoned Derelict Vessel Remediation Project</vt:lpstr>
      <vt:lpstr>Training - Exercises - Interagency Engagements</vt:lpstr>
      <vt:lpstr>LTJG Edward M. Oingerang</vt:lpstr>
      <vt:lpstr>U.S. Coast Guard District 14 Response Advisory Team (DRAT)</vt:lpstr>
      <vt:lpstr>Equipment Laydown &amp; Status</vt:lpstr>
      <vt:lpstr>Guam VOSS Functional Exercise 23/24 AUG 21</vt:lpstr>
      <vt:lpstr>FY21 Equipment Exercise Summary</vt:lpstr>
      <vt:lpstr>Planned FY22 Equipment Exercises</vt:lpstr>
      <vt:lpstr>LT Eric Juback</vt:lpstr>
    </vt:vector>
  </TitlesOfParts>
  <Company>U.S. 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Coast Guard Sector Honolulu</dc:title>
  <dc:creator>Jensen, Roxanne B CDR</dc:creator>
  <cp:lastModifiedBy>Juback, Eric Joseph LT USCG D14 (USA)</cp:lastModifiedBy>
  <cp:revision>54</cp:revision>
  <dcterms:created xsi:type="dcterms:W3CDTF">2020-09-28T23:31:55Z</dcterms:created>
  <dcterms:modified xsi:type="dcterms:W3CDTF">2021-10-26T21:06:43Z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0x010100CF773F178B7A024FB2588595540D0C1E</vt:lpwstr>
  </property>
</Properties>
</file>