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4073" r:id="rId4"/>
  </p:sldMasterIdLst>
  <p:notesMasterIdLst>
    <p:notesMasterId r:id="rId11"/>
  </p:notesMasterIdLst>
  <p:sldIdLst>
    <p:sldId id="261" r:id="rId5"/>
    <p:sldId id="286" r:id="rId6"/>
    <p:sldId id="289" r:id="rId7"/>
    <p:sldId id="290" r:id="rId8"/>
    <p:sldId id="287" r:id="rId9"/>
    <p:sldId id="28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F1C31ED-82FB-4D51-A172-1BB4E657AD6C}">
          <p14:sldIdLst>
            <p14:sldId id="261"/>
            <p14:sldId id="286"/>
            <p14:sldId id="289"/>
            <p14:sldId id="290"/>
            <p14:sldId id="287"/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F0DC76-0067-9B14-7F4F-DF3E2712B4D0}" name="Crose, Ryan T CDR USCG SEC GUAM (USA)" initials="RC" userId="S::Ryan.T.Crose@uscg.mil::28719700-3bb1-443a-ac78-6fa90587ba7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nsen, Roxanne B CDR" initials="JRBC" lastIdx="2" clrIdx="0">
    <p:extLst>
      <p:ext uri="{19B8F6BF-5375-455C-9EA6-DF929625EA0E}">
        <p15:presenceInfo xmlns:p15="http://schemas.microsoft.com/office/powerpoint/2012/main" userId="S-1-5-21-4290293029-226652851-1696308051-9290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07CDB2-200C-4E68-AA4B-87781CFA8B73}" v="2" dt="2023-12-11T00:18:47.197"/>
    <p1510:client id="{A614AD16-DE35-4887-AC9D-F0F84492F637}" v="10" dt="2023-12-07T02:55:26.774"/>
    <p1510:client id="{A890B39A-5E5F-49A1-B750-322E1F0F46F1}" v="11" dt="2023-12-10T22:33:08.1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0024" autoAdjust="0"/>
  </p:normalViewPr>
  <p:slideViewPr>
    <p:cSldViewPr snapToGrid="0">
      <p:cViewPr varScale="1">
        <p:scale>
          <a:sx n="85" d="100"/>
          <a:sy n="85" d="100"/>
        </p:scale>
        <p:origin x="15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4E626-62A4-49BD-B716-F4D0EB0D9ED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F6405-FA73-4EA6-9515-FC03D8DAB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419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631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Right: VOYAGER</a:t>
            </a:r>
          </a:p>
          <a:p>
            <a:r>
              <a:rPr lang="en-US" dirty="0"/>
              <a:t>Center top: Navy vessel 09MAR23</a:t>
            </a:r>
          </a:p>
          <a:p>
            <a:r>
              <a:rPr lang="en-US" dirty="0"/>
              <a:t>Center bottom: </a:t>
            </a:r>
            <a:r>
              <a:rPr lang="en-US" dirty="0" err="1"/>
              <a:t>Sumay</a:t>
            </a:r>
            <a:r>
              <a:rPr lang="en-US" dirty="0"/>
              <a:t> Marina post MAWAR 25MAY23</a:t>
            </a:r>
          </a:p>
          <a:p>
            <a:r>
              <a:rPr lang="en-US" dirty="0"/>
              <a:t>Left center: Agat Marina Post MAWAR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Left: Tristar discharge response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488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Top Left: M/V POLARIS</a:t>
            </a:r>
          </a:p>
          <a:p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Bottom Left: Upcoming FM/Sector Guam Drone Program</a:t>
            </a:r>
          </a:p>
          <a:p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Center top: Barge/pier damage during Typhoon </a:t>
            </a:r>
            <a:r>
              <a:rPr lang="en-US" dirty="0" err="1">
                <a:solidFill>
                  <a:srgbClr val="FF0000"/>
                </a:solidFill>
                <a:highlight>
                  <a:srgbClr val="FFFF00"/>
                </a:highlight>
              </a:rPr>
              <a:t>Mawar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Center bottom: Rota Mobil GIUE 06FEB23</a:t>
            </a:r>
          </a:p>
          <a:p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Top Right: Heavy Lift Hauler land 21MAR23</a:t>
            </a:r>
          </a:p>
          <a:p>
            <a:r>
              <a:rPr lang="en-US">
                <a:solidFill>
                  <a:srgbClr val="FF0000"/>
                </a:solidFill>
                <a:highlight>
                  <a:srgbClr val="FFFF00"/>
                </a:highlight>
              </a:rPr>
              <a:t>Bottom Right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: Matson Oil Exercise in Apra Harbor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12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M/V Voyager, Became hard aground after Typhoon </a:t>
            </a:r>
            <a:r>
              <a:rPr lang="en-US" dirty="0" err="1">
                <a:solidFill>
                  <a:srgbClr val="FF0000"/>
                </a:solidFill>
                <a:highlight>
                  <a:srgbClr val="FFFF00"/>
                </a:highlight>
              </a:rPr>
              <a:t>Mawar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. Federalized case costing approximately $800k, and we removed about 50k of oily water.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500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last </a:t>
            </a:r>
            <a:r>
              <a:rPr lang="en-US" baseline="0" dirty="0"/>
              <a:t>meeting to next.</a:t>
            </a:r>
            <a:endParaRPr lang="en-US" dirty="0"/>
          </a:p>
          <a:p>
            <a:r>
              <a:rPr lang="en-US" dirty="0"/>
              <a:t>For upcoming</a:t>
            </a:r>
            <a:r>
              <a:rPr lang="en-US" baseline="0" dirty="0"/>
              <a:t> GIUEs, do NOT list the date; note as TBD.</a:t>
            </a:r>
          </a:p>
          <a:p>
            <a:r>
              <a:rPr lang="en-US" baseline="0" dirty="0"/>
              <a:t>Include local planning and coordination engagements, such as LEPC.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F6405-FA73-4EA6-9515-FC03D8DAB84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087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D6FB6C9-91C8-476D-8875-776FD04705BA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309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34670-D72A-4723-8E54-5315D5A35D5C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25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D5E0C25-1703-48F8-94D6-D07F7313AC09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996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0739-45DB-4DA7-B350-081712931A90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USCG FOSC Report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69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E732F-4D8F-4D02-8E4A-F00077288F70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USCG FOSC Report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04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6E18B-6124-4777-8854-48FD7505D4AE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USCG FOSC Report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971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B1DA-C4B8-4B39-B61B-0A9F942EC0B0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USCG FOSC Report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85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2BCFC61-86FD-493C-8865-A07457A5A516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USCG FOSC Report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107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99973-9065-4C7D-B6E4-84F3537935D0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USCG FOSC Report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99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86A13-9CA2-4C3B-91E6-68A106643E7E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425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76397E6-F052-499D-99D6-9DEE0968F2E8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r>
              <a:rPr lang="en-US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319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354D4E6-A34D-4444-A6BB-046204A8D447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r>
              <a:rPr lang="en-US"/>
              <a:t>USCG FOSC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3518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8070" y="838987"/>
            <a:ext cx="5720080" cy="2246780"/>
          </a:xfrm>
        </p:spPr>
        <p:txBody>
          <a:bodyPr>
            <a:normAutofit fontScale="90000"/>
          </a:bodyPr>
          <a:lstStyle/>
          <a:p>
            <a:r>
              <a:rPr lang="en-US" sz="5400" cap="none" dirty="0">
                <a:solidFill>
                  <a:schemeClr val="tx1"/>
                </a:solidFill>
              </a:rPr>
              <a:t>U.S. Coast Guard Forces Micronesia</a:t>
            </a:r>
            <a:br>
              <a:rPr lang="en-US" sz="5400" cap="none" dirty="0">
                <a:solidFill>
                  <a:schemeClr val="tx1"/>
                </a:solidFill>
              </a:rPr>
            </a:br>
            <a:r>
              <a:rPr lang="en-US" sz="5400" cap="none" dirty="0">
                <a:solidFill>
                  <a:schemeClr val="tx1"/>
                </a:solidFill>
              </a:rPr>
              <a:t>Sector Guam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1" y="3120814"/>
            <a:ext cx="10993546" cy="772456"/>
          </a:xfrm>
        </p:spPr>
        <p:txBody>
          <a:bodyPr>
            <a:noAutofit/>
          </a:bodyPr>
          <a:lstStyle/>
          <a:p>
            <a:r>
              <a:rPr lang="en-US" sz="2000" cap="none" dirty="0">
                <a:latin typeface="Century Gothic" panose="020B0502020202020204" pitchFamily="34" charset="0"/>
              </a:rPr>
              <a:t>Oceania Regional Response Team</a:t>
            </a:r>
          </a:p>
          <a:p>
            <a:r>
              <a:rPr lang="en-US" sz="2000" cap="none" dirty="0">
                <a:latin typeface="Century Gothic" panose="020B0502020202020204" pitchFamily="34" charset="0"/>
              </a:rPr>
              <a:t>Virtual Meeting</a:t>
            </a:r>
          </a:p>
          <a:p>
            <a:r>
              <a:rPr lang="en-US" sz="2000" cap="none">
                <a:latin typeface="Century Gothic" panose="020B0502020202020204" pitchFamily="34" charset="0"/>
              </a:rPr>
              <a:t>Dec </a:t>
            </a:r>
            <a:r>
              <a:rPr lang="en-US" sz="2000" cap="none" dirty="0">
                <a:latin typeface="Century Gothic" panose="020B0502020202020204" pitchFamily="34" charset="0"/>
              </a:rPr>
              <a:t>2023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58E6E7-4102-F26B-1373-F8E459DC3EF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8849" y="838987"/>
            <a:ext cx="5329895" cy="4234113"/>
          </a:xfrm>
          <a:prstGeom prst="rect">
            <a:avLst/>
          </a:prstGeom>
        </p:spPr>
      </p:pic>
      <p:sp>
        <p:nvSpPr>
          <p:cNvPr id="5" name="Footer Placeholder 6">
            <a:extLst>
              <a:ext uri="{FF2B5EF4-FFF2-40B4-BE49-F238E27FC236}">
                <a16:creationId xmlns:a16="http://schemas.microsoft.com/office/drawing/2014/main" id="{4C140310-D0BB-FF02-53B7-4521C6D0A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/>
          <a:p>
            <a:r>
              <a:rPr lang="en-US"/>
              <a:t>USCG FOSC Report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831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660" y="729658"/>
            <a:ext cx="11252418" cy="988332"/>
          </a:xfrm>
        </p:spPr>
        <p:txBody>
          <a:bodyPr>
            <a:normAutofit/>
          </a:bodyPr>
          <a:lstStyle/>
          <a:p>
            <a:r>
              <a:rPr lang="en-US" sz="3600" cap="none" dirty="0"/>
              <a:t>CGFM Sector Guam Cases since last meeting (DEC22)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246896" y="1957616"/>
            <a:ext cx="4591471" cy="399419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61 NRC reports (Guam and CNMI)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22 NRC reports impacted  waterways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1 Federalized case (M/V VOYAGER)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62659" y="5968744"/>
            <a:ext cx="6917210" cy="365125"/>
          </a:xfrm>
        </p:spPr>
        <p:txBody>
          <a:bodyPr/>
          <a:lstStyle/>
          <a:p>
            <a:r>
              <a:rPr lang="en-US" dirty="0"/>
              <a:t>USCG FOSC Report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24DD17-6E88-9924-7046-0585DAC627B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3383" y="2029590"/>
            <a:ext cx="3815513" cy="392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06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cap="none" dirty="0"/>
              <a:t>Guam &amp; CNMI notable cases and exercises</a:t>
            </a:r>
          </a:p>
        </p:txBody>
      </p:sp>
      <p:pic>
        <p:nvPicPr>
          <p:cNvPr id="12" name="Picture 11" descr="A picture containing sky, boat, outdoor, dock&#10;&#10;Description automatically generated">
            <a:extLst>
              <a:ext uri="{FF2B5EF4-FFF2-40B4-BE49-F238E27FC236}">
                <a16:creationId xmlns:a16="http://schemas.microsoft.com/office/drawing/2014/main" id="{5E333A4A-4DF9-F67B-D199-E08884CCF1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631" y="2077748"/>
            <a:ext cx="3331971" cy="2498978"/>
          </a:xfrm>
          <a:prstGeom prst="rect">
            <a:avLst/>
          </a:prstGeom>
        </p:spPr>
      </p:pic>
      <p:pic>
        <p:nvPicPr>
          <p:cNvPr id="15" name="Picture 14" descr="A picture containing sky, outdoor, ground, dock&#10;&#10;Description automatically generated">
            <a:extLst>
              <a:ext uri="{FF2B5EF4-FFF2-40B4-BE49-F238E27FC236}">
                <a16:creationId xmlns:a16="http://schemas.microsoft.com/office/drawing/2014/main" id="{25B9BF7D-1F16-B993-069B-D4932846741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4242" y="2077749"/>
            <a:ext cx="3830043" cy="24989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25467AE-16F2-D2C3-093A-B932DFB60FD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2393" y="4753901"/>
            <a:ext cx="2517866" cy="1889924"/>
          </a:xfrm>
          <a:prstGeom prst="rect">
            <a:avLst/>
          </a:prstGeom>
        </p:spPr>
      </p:pic>
      <p:pic>
        <p:nvPicPr>
          <p:cNvPr id="3" name="Picture 2" descr="A picture containing indoor, floor, table&#10;&#10;Description automatically generated">
            <a:extLst>
              <a:ext uri="{FF2B5EF4-FFF2-40B4-BE49-F238E27FC236}">
                <a16:creationId xmlns:a16="http://schemas.microsoft.com/office/drawing/2014/main" id="{C50658FF-4E2E-55A4-CA55-69A5DE11533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531" y="4753901"/>
            <a:ext cx="2516716" cy="1887537"/>
          </a:xfrm>
          <a:prstGeom prst="rect">
            <a:avLst/>
          </a:prstGeom>
        </p:spPr>
      </p:pic>
      <p:pic>
        <p:nvPicPr>
          <p:cNvPr id="4" name="Picture 3" descr="A picture containing ground, truck, outdoor, parked&#10;&#10;Description automatically generated">
            <a:extLst>
              <a:ext uri="{FF2B5EF4-FFF2-40B4-BE49-F238E27FC236}">
                <a16:creationId xmlns:a16="http://schemas.microsoft.com/office/drawing/2014/main" id="{059C836F-51C1-A1E5-94E4-2434B9D0B7E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3925" y="2068362"/>
            <a:ext cx="2926334" cy="2498978"/>
          </a:xfrm>
          <a:prstGeom prst="rect">
            <a:avLst/>
          </a:prstGeom>
        </p:spPr>
      </p:pic>
      <p:pic>
        <p:nvPicPr>
          <p:cNvPr id="8" name="Picture 7" descr="A picture containing cement, stone&#10;&#10;Description automatically generated">
            <a:extLst>
              <a:ext uri="{FF2B5EF4-FFF2-40B4-BE49-F238E27FC236}">
                <a16:creationId xmlns:a16="http://schemas.microsoft.com/office/drawing/2014/main" id="{9069B33F-2E87-2805-4B2A-35B211813E7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10719" y="3269305"/>
            <a:ext cx="1889924" cy="4854346"/>
          </a:xfrm>
          <a:prstGeom prst="rect">
            <a:avLst/>
          </a:prstGeom>
        </p:spPr>
      </p:pic>
      <p:sp>
        <p:nvSpPr>
          <p:cNvPr id="5" name="Footer Placeholder 6">
            <a:extLst>
              <a:ext uri="{FF2B5EF4-FFF2-40B4-BE49-F238E27FC236}">
                <a16:creationId xmlns:a16="http://schemas.microsoft.com/office/drawing/2014/main" id="{D771EF28-735C-2036-3665-5E83F602C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5925" y="6561411"/>
            <a:ext cx="6917210" cy="365125"/>
          </a:xfrm>
        </p:spPr>
        <p:txBody>
          <a:bodyPr/>
          <a:lstStyle/>
          <a:p>
            <a:r>
              <a:rPr lang="en-US"/>
              <a:t>USCG FOSC Report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109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3600" dirty="0">
                <a:cs typeface="Calibri" panose="020F0502020204030204" pitchFamily="34" charset="0"/>
              </a:rPr>
              <a:t>M/V VOYAGER Pollution Response</a:t>
            </a:r>
            <a:endParaRPr lang="en-US" sz="3600" cap="none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20225A4-D1F0-32CD-2E7A-CEA2420EAE26}"/>
              </a:ext>
            </a:extLst>
          </p:cNvPr>
          <p:cNvGrpSpPr/>
          <p:nvPr/>
        </p:nvGrpSpPr>
        <p:grpSpPr>
          <a:xfrm>
            <a:off x="1420089" y="2511279"/>
            <a:ext cx="8928262" cy="1879509"/>
            <a:chOff x="1736749" y="1132414"/>
            <a:chExt cx="8732520" cy="2289083"/>
          </a:xfrm>
        </p:grpSpPr>
        <p:pic>
          <p:nvPicPr>
            <p:cNvPr id="4" name="Content Placeholder 13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85423FE6-98BB-6A31-355E-45C4CDEE6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39036" y="1140709"/>
              <a:ext cx="1302287" cy="2278076"/>
            </a:xfrm>
            <a:prstGeom prst="rect">
              <a:avLst/>
            </a:prstGeom>
          </p:spPr>
        </p:pic>
        <p:pic>
          <p:nvPicPr>
            <p:cNvPr id="5" name="Content Placeholder 11" descr="A picture containing indoor, cluttered&#10;&#10;Description automatically generated">
              <a:extLst>
                <a:ext uri="{FF2B5EF4-FFF2-40B4-BE49-F238E27FC236}">
                  <a16:creationId xmlns:a16="http://schemas.microsoft.com/office/drawing/2014/main" id="{C2053F78-3783-4AD1-86ED-4268F6A9E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36749" y="1132414"/>
              <a:ext cx="1302286" cy="2285493"/>
            </a:xfrm>
            <a:prstGeom prst="rect">
              <a:avLst/>
            </a:prstGeom>
          </p:spPr>
        </p:pic>
        <p:pic>
          <p:nvPicPr>
            <p:cNvPr id="8" name="Picture 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29AC4BF6-EDFE-2422-BAFB-AC7CFBF7F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41321" y="1141310"/>
              <a:ext cx="1281457" cy="2280187"/>
            </a:xfrm>
            <a:prstGeom prst="rect">
              <a:avLst/>
            </a:prstGeom>
          </p:spPr>
        </p:pic>
        <p:pic>
          <p:nvPicPr>
            <p:cNvPr id="9" name="Picture 8" descr="A picture containing floor, wooden&#10;&#10;Description automatically generated">
              <a:extLst>
                <a:ext uri="{FF2B5EF4-FFF2-40B4-BE49-F238E27FC236}">
                  <a16:creationId xmlns:a16="http://schemas.microsoft.com/office/drawing/2014/main" id="{F7BB17B0-E905-923F-2352-92EC1DC3E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22779" y="1167627"/>
              <a:ext cx="1452282" cy="2250719"/>
            </a:xfrm>
            <a:prstGeom prst="rect">
              <a:avLst/>
            </a:prstGeom>
          </p:spPr>
        </p:pic>
        <p:pic>
          <p:nvPicPr>
            <p:cNvPr id="10" name="Picture 9" descr="A picture containing text, floor, indoor, chair&#10;&#10;Description automatically generated">
              <a:extLst>
                <a:ext uri="{FF2B5EF4-FFF2-40B4-BE49-F238E27FC236}">
                  <a16:creationId xmlns:a16="http://schemas.microsoft.com/office/drawing/2014/main" id="{3DC54AB7-7CC8-3C72-5DEA-AFD055B2B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75061" y="1167187"/>
              <a:ext cx="2194208" cy="2252534"/>
            </a:xfrm>
            <a:prstGeom prst="rect">
              <a:avLst/>
            </a:prstGeom>
          </p:spPr>
        </p:pic>
        <p:pic>
          <p:nvPicPr>
            <p:cNvPr id="11" name="Picture 10" descr="A picture containing text, indoor&#10;&#10;Description automatically generated">
              <a:extLst>
                <a:ext uri="{FF2B5EF4-FFF2-40B4-BE49-F238E27FC236}">
                  <a16:creationId xmlns:a16="http://schemas.microsoft.com/office/drawing/2014/main" id="{34C3ACD2-9D8C-A868-A9F6-A32117345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22777" y="1144502"/>
              <a:ext cx="1213205" cy="226885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B5357C8-E2FF-524F-247F-AF37D101D1E7}"/>
              </a:ext>
            </a:extLst>
          </p:cNvPr>
          <p:cNvGrpSpPr/>
          <p:nvPr/>
        </p:nvGrpSpPr>
        <p:grpSpPr>
          <a:xfrm>
            <a:off x="1420089" y="4582142"/>
            <a:ext cx="8845722" cy="2107398"/>
            <a:chOff x="1752601" y="3524186"/>
            <a:chExt cx="8716669" cy="2664854"/>
          </a:xfrm>
        </p:grpSpPr>
        <p:pic>
          <p:nvPicPr>
            <p:cNvPr id="14" name="Picture 13" descr="A picture containing text, floor, indoor, cluttered&#10;&#10;Description automatically generated">
              <a:extLst>
                <a:ext uri="{FF2B5EF4-FFF2-40B4-BE49-F238E27FC236}">
                  <a16:creationId xmlns:a16="http://schemas.microsoft.com/office/drawing/2014/main" id="{0FD5DECB-D4EF-BE25-BE63-83BF364C6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16463" y="3524434"/>
              <a:ext cx="3552807" cy="2664606"/>
            </a:xfrm>
            <a:prstGeom prst="rect">
              <a:avLst/>
            </a:prstGeom>
          </p:spPr>
        </p:pic>
        <p:pic>
          <p:nvPicPr>
            <p:cNvPr id="18" name="Picture 17" descr="A picture containing indoor, ceiling&#10;&#10;Description automatically generated">
              <a:extLst>
                <a:ext uri="{FF2B5EF4-FFF2-40B4-BE49-F238E27FC236}">
                  <a16:creationId xmlns:a16="http://schemas.microsoft.com/office/drawing/2014/main" id="{CE0D679C-602B-0B8E-0E2E-1548DEE1C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52601" y="3524186"/>
              <a:ext cx="3552807" cy="2664605"/>
            </a:xfrm>
            <a:prstGeom prst="rect">
              <a:avLst/>
            </a:prstGeom>
          </p:spPr>
        </p:pic>
        <p:pic>
          <p:nvPicPr>
            <p:cNvPr id="19" name="Picture 18" descr="A picture containing text, indoor&#10;&#10;Description automatically generated">
              <a:extLst>
                <a:ext uri="{FF2B5EF4-FFF2-40B4-BE49-F238E27FC236}">
                  <a16:creationId xmlns:a16="http://schemas.microsoft.com/office/drawing/2014/main" id="{5D799270-2132-CDD9-1BFF-F51AA13275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4782944" y="4052342"/>
              <a:ext cx="2658910" cy="1613987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A099971-CD54-FA1F-E22E-B4584EA7A898}"/>
              </a:ext>
            </a:extLst>
          </p:cNvPr>
          <p:cNvSpPr txBox="1"/>
          <p:nvPr/>
        </p:nvSpPr>
        <p:spPr>
          <a:xfrm>
            <a:off x="445303" y="3104359"/>
            <a:ext cx="950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 of </a:t>
            </a:r>
          </a:p>
          <a:p>
            <a:r>
              <a:rPr lang="en-US" b="1" dirty="0">
                <a:solidFill>
                  <a:srgbClr val="92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B199E1-2BB4-D4BC-C89F-73DE656B9D06}"/>
              </a:ext>
            </a:extLst>
          </p:cNvPr>
          <p:cNvSpPr txBox="1"/>
          <p:nvPr/>
        </p:nvSpPr>
        <p:spPr>
          <a:xfrm>
            <a:off x="362427" y="5323593"/>
            <a:ext cx="11160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Final </a:t>
            </a: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Condition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8D38C25-BF3E-F854-1351-86A93E0CEB2E}"/>
              </a:ext>
            </a:extLst>
          </p:cNvPr>
          <p:cNvSpPr/>
          <p:nvPr/>
        </p:nvSpPr>
        <p:spPr>
          <a:xfrm>
            <a:off x="418041" y="1903791"/>
            <a:ext cx="11355917" cy="5230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1700" b="1" i="0" dirty="0">
                <a:solidFill>
                  <a:srgbClr val="374151"/>
                </a:solidFill>
                <a:effectLst/>
                <a:latin typeface="Söhne"/>
              </a:rPr>
              <a:t>Approximately 51,000 gallons of oily waste, 4 cubic yards of oiled debris, 4 drums of oiled sorbent material, and various paints, hazmat, and batteries were removed and disposed of.</a:t>
            </a:r>
            <a:endParaRPr lang="en-US" sz="17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78A0B3C-3B4F-F922-04FD-6CDA05402702}"/>
              </a:ext>
            </a:extLst>
          </p:cNvPr>
          <p:cNvCxnSpPr/>
          <p:nvPr/>
        </p:nvCxnSpPr>
        <p:spPr>
          <a:xfrm>
            <a:off x="445303" y="4485290"/>
            <a:ext cx="11580957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6">
            <a:extLst>
              <a:ext uri="{FF2B5EF4-FFF2-40B4-BE49-F238E27FC236}">
                <a16:creationId xmlns:a16="http://schemas.microsoft.com/office/drawing/2014/main" id="{292E67F5-1861-BE2F-829F-396A535B5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47300" y="6322228"/>
            <a:ext cx="6917210" cy="365125"/>
          </a:xfrm>
        </p:spPr>
        <p:txBody>
          <a:bodyPr/>
          <a:lstStyle/>
          <a:p>
            <a:r>
              <a:rPr lang="en-US"/>
              <a:t>USCG FOSC Report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418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cap="none" dirty="0"/>
              <a:t>Training - Exercises - Interagency Engagements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idx="1"/>
          </p:nvPr>
        </p:nvSpPr>
        <p:spPr>
          <a:xfrm>
            <a:off x="887219" y="2171869"/>
            <a:ext cx="5087075" cy="536005"/>
          </a:xfrm>
        </p:spPr>
        <p:txBody>
          <a:bodyPr/>
          <a:lstStyle/>
          <a:p>
            <a:r>
              <a:rPr lang="en-US" dirty="0"/>
              <a:t>Accomplishments</a:t>
            </a:r>
          </a:p>
        </p:txBody>
      </p:sp>
      <p:graphicFrame>
        <p:nvGraphicFramePr>
          <p:cNvPr id="20" name="Content Placeholder 1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94753380"/>
              </p:ext>
            </p:extLst>
          </p:nvPr>
        </p:nvGraphicFramePr>
        <p:xfrm>
          <a:off x="581190" y="2722560"/>
          <a:ext cx="5257914" cy="3424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9403">
                  <a:extLst>
                    <a:ext uri="{9D8B030D-6E8A-4147-A177-3AD203B41FA5}">
                      <a16:colId xmlns:a16="http://schemas.microsoft.com/office/drawing/2014/main" val="554252204"/>
                    </a:ext>
                  </a:extLst>
                </a:gridCol>
                <a:gridCol w="1725873">
                  <a:extLst>
                    <a:ext uri="{9D8B030D-6E8A-4147-A177-3AD203B41FA5}">
                      <a16:colId xmlns:a16="http://schemas.microsoft.com/office/drawing/2014/main" val="932323478"/>
                    </a:ext>
                  </a:extLst>
                </a:gridCol>
                <a:gridCol w="1752638">
                  <a:extLst>
                    <a:ext uri="{9D8B030D-6E8A-4147-A177-3AD203B41FA5}">
                      <a16:colId xmlns:a16="http://schemas.microsoft.com/office/drawing/2014/main" val="997528741"/>
                    </a:ext>
                  </a:extLst>
                </a:gridCol>
              </a:tblGrid>
              <a:tr h="402228">
                <a:tc>
                  <a:txBody>
                    <a:bodyPr/>
                    <a:lstStyle/>
                    <a:p>
                      <a:r>
                        <a:rPr lang="en-US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045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Feb &amp; Sep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GIUE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Guam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755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Sept – Nov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dirty="0"/>
                        <a:t>M/V VOYAGER </a:t>
                      </a:r>
                      <a:r>
                        <a:rPr lang="en-US" dirty="0"/>
                        <a:t>Pollution Response (Guam EPA, DOA, Aquatic Resources, NOAA)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Guam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576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Nov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Matson Oil WCD Exercise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Guam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960659"/>
                  </a:ext>
                </a:extLst>
              </a:tr>
            </a:tbl>
          </a:graphicData>
        </a:graphic>
      </p:graphicFrame>
      <p:sp>
        <p:nvSpPr>
          <p:cNvPr id="18" name="Text Placeholder 17"/>
          <p:cNvSpPr>
            <a:spLocks noGrp="1"/>
          </p:cNvSpPr>
          <p:nvPr>
            <p:ph type="body" sz="quarter" idx="3"/>
          </p:nvPr>
        </p:nvSpPr>
        <p:spPr>
          <a:xfrm>
            <a:off x="6523735" y="2171869"/>
            <a:ext cx="5087073" cy="553373"/>
          </a:xfrm>
        </p:spPr>
        <p:txBody>
          <a:bodyPr/>
          <a:lstStyle/>
          <a:p>
            <a:r>
              <a:rPr lang="en-US" dirty="0"/>
              <a:t>Outlook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94146" y="6492875"/>
            <a:ext cx="6917210" cy="365125"/>
          </a:xfrm>
        </p:spPr>
        <p:txBody>
          <a:bodyPr/>
          <a:lstStyle/>
          <a:p>
            <a:r>
              <a:rPr lang="en-US" dirty="0"/>
              <a:t>USCG FOSC Report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11" name="Content Placeholder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5551707"/>
              </p:ext>
            </p:extLst>
          </p:nvPr>
        </p:nvGraphicFramePr>
        <p:xfrm>
          <a:off x="5974295" y="2722560"/>
          <a:ext cx="5440956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426">
                  <a:extLst>
                    <a:ext uri="{9D8B030D-6E8A-4147-A177-3AD203B41FA5}">
                      <a16:colId xmlns:a16="http://schemas.microsoft.com/office/drawing/2014/main" val="554252204"/>
                    </a:ext>
                  </a:extLst>
                </a:gridCol>
                <a:gridCol w="1863265">
                  <a:extLst>
                    <a:ext uri="{9D8B030D-6E8A-4147-A177-3AD203B41FA5}">
                      <a16:colId xmlns:a16="http://schemas.microsoft.com/office/drawing/2014/main" val="932323478"/>
                    </a:ext>
                  </a:extLst>
                </a:gridCol>
                <a:gridCol w="1863265">
                  <a:extLst>
                    <a:ext uri="{9D8B030D-6E8A-4147-A177-3AD203B41FA5}">
                      <a16:colId xmlns:a16="http://schemas.microsoft.com/office/drawing/2014/main" val="997528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045672"/>
                  </a:ext>
                </a:extLst>
              </a:tr>
              <a:tr h="360998">
                <a:tc>
                  <a:txBody>
                    <a:bodyPr/>
                    <a:lstStyle/>
                    <a:p>
                      <a:r>
                        <a:rPr lang="en-US" dirty="0"/>
                        <a:t>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02 GIUEs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31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Dec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UAS Program Creation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Guam/CNMI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576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Jan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OSROCO 40 HAZWOPER 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OSROCO: GUAM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96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June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National Preparedness Exercise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CNMI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037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Aug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National Preparedness Exercise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Guam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097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4058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230477" y="3043911"/>
            <a:ext cx="7380331" cy="1120466"/>
          </a:xfrm>
        </p:spPr>
        <p:txBody>
          <a:bodyPr/>
          <a:lstStyle/>
          <a:p>
            <a:r>
              <a:rPr lang="en-US" cap="none" dirty="0"/>
              <a:t>LTJG Whip C. Blacklaw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307595" y="4164377"/>
            <a:ext cx="7303212" cy="977596"/>
          </a:xfrm>
        </p:spPr>
        <p:txBody>
          <a:bodyPr>
            <a:normAutofit fontScale="92500" lnSpcReduction="20000"/>
          </a:bodyPr>
          <a:lstStyle/>
          <a:p>
            <a:r>
              <a:rPr lang="en-US" i="1" cap="none" dirty="0">
                <a:solidFill>
                  <a:schemeClr val="accent1"/>
                </a:solidFill>
              </a:rPr>
              <a:t>Chief, Incident Management Division</a:t>
            </a:r>
          </a:p>
          <a:p>
            <a:r>
              <a:rPr lang="en-US" cap="none" dirty="0"/>
              <a:t>(671) 988-9146</a:t>
            </a:r>
          </a:p>
          <a:p>
            <a:r>
              <a:rPr lang="en-US" cap="none" dirty="0"/>
              <a:t>Whip.C.Blacklaw@uscg.mil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USCG FOSC Report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D0E0FD-AFC0-3A4E-8FB5-57F05F6A4F2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92" y="2203956"/>
            <a:ext cx="3439724" cy="273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5242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C58FC0955A7F4A9586E53604F32D4A" ma:contentTypeVersion="14" ma:contentTypeDescription="Create a new document." ma:contentTypeScope="" ma:versionID="f1181deff92ef2b10d64ea993737d95f">
  <xsd:schema xmlns:xsd="http://www.w3.org/2001/XMLSchema" xmlns:xs="http://www.w3.org/2001/XMLSchema" xmlns:p="http://schemas.microsoft.com/office/2006/metadata/properties" xmlns:ns2="bac90b65-dc96-4c73-9a2b-07c3d5daa757" xmlns:ns3="c340a06c-502f-4c8a-8b9b-1bd6218628f9" targetNamespace="http://schemas.microsoft.com/office/2006/metadata/properties" ma:root="true" ma:fieldsID="8724dcfc159f7db7ceff6569adb8b363" ns2:_="" ns3:_="">
    <xsd:import namespace="bac90b65-dc96-4c73-9a2b-07c3d5daa757"/>
    <xsd:import namespace="c340a06c-502f-4c8a-8b9b-1bd6218628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c90b65-dc96-4c73-9a2b-07c3d5daa7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60711c0e-4245-4ab7-b236-62d0b6835c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40a06c-502f-4c8a-8b9b-1bd6218628f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812737c7-cfe0-4529-bf3c-9cb39e0d6f6c}" ma:internalName="TaxCatchAll" ma:showField="CatchAllData" ma:web="c340a06c-502f-4c8a-8b9b-1bd6218628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ac90b65-dc96-4c73-9a2b-07c3d5daa757">
      <Terms xmlns="http://schemas.microsoft.com/office/infopath/2007/PartnerControls"/>
    </lcf76f155ced4ddcb4097134ff3c332f>
    <TaxCatchAll xmlns="c340a06c-502f-4c8a-8b9b-1bd6218628f9" xsi:nil="true"/>
  </documentManagement>
</p:properties>
</file>

<file path=customXml/itemProps1.xml><?xml version="1.0" encoding="utf-8"?>
<ds:datastoreItem xmlns:ds="http://schemas.openxmlformats.org/officeDocument/2006/customXml" ds:itemID="{BF6A0AB4-7C89-4CC0-BC48-BE2A0EC54A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ac90b65-dc96-4c73-9a2b-07c3d5daa757"/>
    <ds:schemaRef ds:uri="c340a06c-502f-4c8a-8b9b-1bd6218628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6818E82-4652-45AB-B058-ADAD21EEDC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AF79F4-EDBE-4455-863C-0F21BF3F614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c982078-58fc-43d5-97a5-a7b933997b7d"/>
    <ds:schemaRef ds:uri="http://www.w3.org/XML/1998/namespace"/>
    <ds:schemaRef ds:uri="http://purl.org/dc/dcmitype/"/>
    <ds:schemaRef ds:uri="bac90b65-dc96-4c73-9a2b-07c3d5daa757"/>
    <ds:schemaRef ds:uri="c340a06c-502f-4c8a-8b9b-1bd6218628f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811</TotalTime>
  <Words>378</Words>
  <Application>Microsoft Office PowerPoint</Application>
  <PresentationFormat>Widescreen</PresentationFormat>
  <Paragraphs>86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Century Gothic</vt:lpstr>
      <vt:lpstr>Gill Sans MT</vt:lpstr>
      <vt:lpstr>Söhne</vt:lpstr>
      <vt:lpstr>Wingdings 2</vt:lpstr>
      <vt:lpstr>Dividend</vt:lpstr>
      <vt:lpstr>U.S. Coast Guard Forces Micronesia Sector Guam</vt:lpstr>
      <vt:lpstr>CGFM Sector Guam Cases since last meeting (DEC22)</vt:lpstr>
      <vt:lpstr>Guam &amp; CNMI notable cases and exercises</vt:lpstr>
      <vt:lpstr>M/V VOYAGER Pollution Response</vt:lpstr>
      <vt:lpstr>Training - Exercises - Interagency Engagements</vt:lpstr>
      <vt:lpstr>LTJG Whip C. Blacklaw</vt:lpstr>
    </vt:vector>
  </TitlesOfParts>
  <Company>U.S. Department of Defense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U.S. Coast Guard Sector Honolulu</dc:title>
  <dc:creator>Jensen, Roxanne B CDR</dc:creator>
  <cp:lastModifiedBy>Blacklaw, Whip C LTJG USCG CGFM/SEC GUAM (USA)</cp:lastModifiedBy>
  <cp:revision>84</cp:revision>
  <dcterms:created xsi:type="dcterms:W3CDTF">2020-09-28T23:31:55Z</dcterms:created>
  <dcterms:modified xsi:type="dcterms:W3CDTF">2023-12-12T05:54:33Z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0x010100CF773F178B7A024FB2588595540D0C1E</vt:lpwstr>
  </property>
  <property fmtid="{D5CDD505-2E9C-101B-9397-08002B2CF9AE}" pid="3" name="MediaServiceImageTags">
    <vt:lpwstr/>
  </property>
</Properties>
</file>