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04" r:id="rId2"/>
    <p:sldMasterId id="2147484002" r:id="rId3"/>
  </p:sldMasterIdLst>
  <p:notesMasterIdLst>
    <p:notesMasterId r:id="rId18"/>
  </p:notesMasterIdLst>
  <p:handoutMasterIdLst>
    <p:handoutMasterId r:id="rId19"/>
  </p:handoutMasterIdLst>
  <p:sldIdLst>
    <p:sldId id="356" r:id="rId4"/>
    <p:sldId id="359" r:id="rId5"/>
    <p:sldId id="260" r:id="rId6"/>
    <p:sldId id="317" r:id="rId7"/>
    <p:sldId id="360" r:id="rId8"/>
    <p:sldId id="358" r:id="rId9"/>
    <p:sldId id="357" r:id="rId10"/>
    <p:sldId id="361" r:id="rId11"/>
    <p:sldId id="366" r:id="rId12"/>
    <p:sldId id="362" r:id="rId13"/>
    <p:sldId id="363" r:id="rId14"/>
    <p:sldId id="365" r:id="rId15"/>
    <p:sldId id="368" r:id="rId16"/>
    <p:sldId id="367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30" autoAdjust="0"/>
    <p:restoredTop sz="89915" autoAdjust="0"/>
  </p:normalViewPr>
  <p:slideViewPr>
    <p:cSldViewPr>
      <p:cViewPr varScale="1">
        <p:scale>
          <a:sx n="72" d="100"/>
          <a:sy n="72" d="100"/>
        </p:scale>
        <p:origin x="1740" y="54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10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78E6F58-B812-4FC1-9291-5FBA8354B4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A961114-CAFE-459F-AA5A-FDBD5E522E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2EB1C39E-B6A5-4430-B2DF-38D7E5D7B3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3812B746-3F95-4E9A-8A98-3267C5DC6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35434324-3F3B-4059-B822-8DA3070493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031010-9F5A-4BF6-A067-3A44A13881CE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1C24E494-78AB-448E-868A-086055E945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403F9C13-F2CA-4CFE-94BA-19E279CCB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75A1FEAB-817F-4568-8ABA-D95446F878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F7B1E4-5C7E-4CFE-83B1-E981605DF20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 userDrawn="1"/>
        </p:nvPicPr>
        <p:blipFill>
          <a:blip r:embed="rId2" cstate="print"/>
          <a:srcRect t="4126" b="303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8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676400"/>
            <a:ext cx="4876800" cy="44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C5B7B-8AFA-4A56-A8A9-C60B5E2E1C11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692B1-BCC5-4CE6-84E6-7466EE53F4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F89D4-384D-4F9A-9B68-8D6A1961B9D0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5CBAC-8437-43FB-9D5F-ABA5F93C42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71FFB-86AF-4661-A3D8-8A0F05767D54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E0F62-94E4-4C48-966D-630432E9E2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B35E4-44EF-451D-95AE-E8B02878C60A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19901-B6F9-491B-B177-F3EE81FF36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9471E-FB16-44ED-B4C3-934A256B8EA4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F06B2-FF69-47F0-95E7-4C9E581746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21D72-C408-45FE-AB02-74818C182E8C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28B00-40C1-4DC0-A834-5F8369CA84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0B8A1-2EF2-4377-A76A-733C9686AFD8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96DAC-0B63-453C-85C1-4BF6AAABC1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A61EE6-D4B6-461C-82BC-47211D06329F}" type="datetime1">
              <a:rPr lang="en-US" smtClean="0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49F833-23E8-48BC-8D80-E88D9025C00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5E6D7-8022-429A-A9F3-7F736EEC69E8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6B8D1-C0AE-46C1-8407-0930E83B55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ED7C6-7BED-4692-A3A4-83798EB7279F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0731A-9E84-4EEC-A272-0B25ABA09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9C531-2A01-4065-8780-38DFC5267E0B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F2688-E457-4FFA-B6FE-06016DD70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6D0B6-5837-4FCF-BB3C-23F68E17EC08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821A-C112-4C73-8D75-0039BE941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A61EE6-D4B6-461C-82BC-47211D06329F}" type="datetime1">
              <a:rPr lang="en-US" smtClean="0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49F833-23E8-48BC-8D80-E88D9025C00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A61EE6-D4B6-461C-82BC-47211D06329F}" type="datetime1">
              <a:rPr lang="en-US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B49F833-23E8-48BC-8D80-E88D9025C0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17"/>
          <p:cNvPicPr>
            <a:picLocks noChangeAspect="1" noChangeArrowheads="1"/>
          </p:cNvPicPr>
          <p:nvPr userDrawn="1"/>
        </p:nvPicPr>
        <p:blipFill>
          <a:blip r:embed="rId15" cstate="print"/>
          <a:srcRect t="4126" b="303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4001" r:id="rId8"/>
    <p:sldLayoutId id="2147483994" r:id="rId9"/>
    <p:sldLayoutId id="2147483995" r:id="rId10"/>
    <p:sldLayoutId id="2147483996" r:id="rId11"/>
    <p:sldLayoutId id="2147483997" r:id="rId12"/>
    <p:sldLayoutId id="2147484000" r:id="rId1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439CB-0EC3-407E-A417-2261A69279B1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79DA7-B872-4DF2-A68F-1D4E1BDEC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772400" cy="1905000"/>
          </a:xfrm>
        </p:spPr>
        <p:txBody>
          <a:bodyPr/>
          <a:lstStyle/>
          <a:p>
            <a:r>
              <a:rPr lang="en-US" sz="6600" b="1" dirty="0"/>
              <a:t>USEPA Region 9 </a:t>
            </a:r>
            <a:br>
              <a:rPr lang="en-US" sz="6600" dirty="0"/>
            </a:b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ORRT Meeting </a:t>
            </a:r>
          </a:p>
          <a:p>
            <a:r>
              <a:rPr lang="en-US" b="1" dirty="0">
                <a:solidFill>
                  <a:srgbClr val="00B050"/>
                </a:solidFill>
              </a:rPr>
              <a:t>September 2019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DC5B7B-8AFA-4A56-A8A9-C60B5E2E1C11}" type="datetime1">
              <a:rPr lang="en-US" smtClean="0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692B1-BCC5-4CE6-84E6-7466EE53F4F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8C20D-19CD-4BD5-B7A8-10A55B07B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71599"/>
            <a:ext cx="8229600" cy="912814"/>
          </a:xfrm>
        </p:spPr>
        <p:txBody>
          <a:bodyPr/>
          <a:lstStyle/>
          <a:p>
            <a:r>
              <a:rPr lang="en-US" b="1" dirty="0"/>
              <a:t>Hawai‘i Childhood Lead Poisoning Prevention Program – Aug 2019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8BEC0-5E23-4E9C-BB64-8AC8F9B4D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 lvl="0"/>
            <a:r>
              <a:rPr lang="en-US" dirty="0"/>
              <a:t>Kauai - screen items/conditions at house of 9 month old had elevated blood lead levels</a:t>
            </a:r>
          </a:p>
          <a:p>
            <a:pPr lvl="0"/>
            <a:r>
              <a:rPr lang="en-US" dirty="0"/>
              <a:t>Oahu – surveyed house with multiple children with elevated levels of lead. Identified extensive lead-based-paint throughout the structure (&gt; 5-10% in many in-situ measurements)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386C6-E08E-43C7-8274-B3F869DDB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F89D4-384D-4F9A-9B68-8D6A1961B9D0}" type="datetime1">
              <a:rPr lang="en-US" smtClean="0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88811-EA13-4703-943B-636EA646E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49B5-5068-4F9E-AFD9-24F57975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5CBAC-8437-43FB-9D5F-ABA5F93C428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28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45269" y="4286250"/>
            <a:ext cx="5294710" cy="1472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650707" y="1098948"/>
            <a:ext cx="3251597" cy="4660106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6D7C9D4A-70BE-4FEF-81DC-A78AE48424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2907" y="4400549"/>
            <a:ext cx="4945856" cy="12192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FFFFFF"/>
                </a:solidFill>
              </a:rPr>
              <a:t>Lead Contamination</a:t>
            </a:r>
            <a:br>
              <a:rPr lang="en-US" altLang="en-US">
                <a:solidFill>
                  <a:srgbClr val="FFFFFF"/>
                </a:solidFill>
              </a:rPr>
            </a:br>
            <a:r>
              <a:rPr lang="en-US" altLang="en-US">
                <a:solidFill>
                  <a:srgbClr val="FFFFFF"/>
                </a:solidFill>
              </a:rPr>
              <a:t>(1990s Assessment)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74359F-14A4-9746-841F-C0C1DA3A5EFE}"/>
              </a:ext>
            </a:extLst>
          </p:cNvPr>
          <p:cNvSpPr txBox="1"/>
          <p:nvPr/>
        </p:nvSpPr>
        <p:spPr>
          <a:xfrm>
            <a:off x="6022181" y="1544272"/>
            <a:ext cx="2568179" cy="363974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defRPr/>
            </a:pPr>
            <a:r>
              <a:rPr lang="en-US" sz="3000" u="sng" dirty="0">
                <a:solidFill>
                  <a:srgbClr val="FFFFFF"/>
                </a:solidFill>
                <a:latin typeface="+mn-lt"/>
              </a:rPr>
              <a:t>Problem</a:t>
            </a:r>
            <a:endParaRPr lang="en-US" sz="3000" dirty="0">
              <a:solidFill>
                <a:srgbClr val="FFFFFF"/>
              </a:solidFill>
              <a:latin typeface="+mn-lt"/>
            </a:endParaRP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defRPr/>
            </a:pPr>
            <a:r>
              <a:rPr lang="en-US" sz="3000" dirty="0">
                <a:solidFill>
                  <a:srgbClr val="FFFFFF"/>
                </a:solidFill>
                <a:latin typeface="+mn-lt"/>
              </a:rPr>
              <a:t>High lead     concentrations in shallow soil</a:t>
            </a: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defRPr/>
            </a:pPr>
            <a:r>
              <a:rPr lang="en-US" sz="3000" u="sng" dirty="0">
                <a:solidFill>
                  <a:srgbClr val="FFFFFF"/>
                </a:solidFill>
                <a:latin typeface="+mn-lt"/>
              </a:rPr>
              <a:t>Response</a:t>
            </a: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defRPr/>
            </a:pPr>
            <a:r>
              <a:rPr lang="en-US" sz="3000" dirty="0">
                <a:solidFill>
                  <a:srgbClr val="FFFFFF"/>
                </a:solidFill>
                <a:latin typeface="+mn-lt"/>
              </a:rPr>
              <a:t>Limited removal and capping </a:t>
            </a:r>
          </a:p>
        </p:txBody>
      </p:sp>
      <p:pic>
        <p:nvPicPr>
          <p:cNvPr id="7174" name="Picture 2">
            <a:extLst>
              <a:ext uri="{FF2B5EF4-FFF2-40B4-BE49-F238E27FC236}">
                <a16:creationId xmlns:a16="http://schemas.microsoft.com/office/drawing/2014/main" id="{92F74F0F-EF47-477A-B4BC-5AC94D9A8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3" t="34204" r="15504" b="14694"/>
          <a:stretch>
            <a:fillRect/>
          </a:stretch>
        </p:blipFill>
        <p:spPr bwMode="auto">
          <a:xfrm>
            <a:off x="245269" y="1066800"/>
            <a:ext cx="5297091" cy="3187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06CD40D-CBC9-4D09-8019-3A9F21949F9C}"/>
              </a:ext>
            </a:extLst>
          </p:cNvPr>
          <p:cNvSpPr txBox="1">
            <a:spLocks/>
          </p:cNvSpPr>
          <p:nvPr/>
        </p:nvSpPr>
        <p:spPr bwMode="auto">
          <a:xfrm>
            <a:off x="0" y="5807765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800" b="1" dirty="0"/>
              <a:t>Factory Street – Hawai’i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E82F76-AFD4-494F-928E-FBDD39BDDE3D}"/>
              </a:ext>
            </a:extLst>
          </p:cNvPr>
          <p:cNvSpPr/>
          <p:nvPr/>
        </p:nvSpPr>
        <p:spPr>
          <a:xfrm>
            <a:off x="457200" y="1387822"/>
            <a:ext cx="8610600" cy="4983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Title 1">
            <a:extLst>
              <a:ext uri="{FF2B5EF4-FFF2-40B4-BE49-F238E27FC236}">
                <a16:creationId xmlns:a16="http://schemas.microsoft.com/office/drawing/2014/main" id="{4B3371A4-2F35-4F08-871F-CDB7B65C92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6859" y="102177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000000"/>
                </a:solidFill>
              </a:rPr>
              <a:t>Factory Street </a:t>
            </a:r>
            <a:br>
              <a:rPr lang="en-US" altLang="en-US" sz="4800" b="1" dirty="0">
                <a:solidFill>
                  <a:srgbClr val="000000"/>
                </a:solidFill>
              </a:rPr>
            </a:br>
            <a:r>
              <a:rPr lang="en-US" altLang="en-US" sz="4800" b="1" dirty="0">
                <a:solidFill>
                  <a:srgbClr val="000000"/>
                </a:solidFill>
              </a:rPr>
              <a:t>2017 HDOH Assessment</a:t>
            </a:r>
          </a:p>
        </p:txBody>
      </p:sp>
      <p:pic>
        <p:nvPicPr>
          <p:cNvPr id="9219" name="Content Placeholder 4">
            <a:extLst>
              <a:ext uri="{FF2B5EF4-FFF2-40B4-BE49-F238E27FC236}">
                <a16:creationId xmlns:a16="http://schemas.microsoft.com/office/drawing/2014/main" id="{673ABB50-8CEA-42BC-94C1-2976086466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878" y="1644600"/>
            <a:ext cx="3650456" cy="3263503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946E04-D7BB-694A-89DB-D229AEC924EC}"/>
              </a:ext>
            </a:extLst>
          </p:cNvPr>
          <p:cNvSpPr/>
          <p:nvPr/>
        </p:nvSpPr>
        <p:spPr>
          <a:xfrm>
            <a:off x="1691722" y="4036566"/>
            <a:ext cx="2593181" cy="8608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ysClr val="windowText" lastClr="000000"/>
                </a:solidFill>
              </a:rPr>
              <a:t> 6 Lateral Decision Units (DU)</a:t>
            </a:r>
            <a:r>
              <a:rPr lang="en-US" sz="1800" dirty="0"/>
              <a:t>Lateral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3F68E8-17EA-3142-AC34-73D4092326AA}"/>
              </a:ext>
            </a:extLst>
          </p:cNvPr>
          <p:cNvSpPr/>
          <p:nvPr/>
        </p:nvSpPr>
        <p:spPr>
          <a:xfrm>
            <a:off x="5004041" y="2247057"/>
            <a:ext cx="1810940" cy="248840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2CC7FCB-101E-294A-9780-49337C61D8C6}"/>
              </a:ext>
            </a:extLst>
          </p:cNvPr>
          <p:cNvCxnSpPr>
            <a:cxnSpLocks/>
          </p:cNvCxnSpPr>
          <p:nvPr/>
        </p:nvCxnSpPr>
        <p:spPr>
          <a:xfrm>
            <a:off x="4993325" y="2529234"/>
            <a:ext cx="18216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7ECC4F-DEE4-B747-A1E0-F2002824FDA4}"/>
              </a:ext>
            </a:extLst>
          </p:cNvPr>
          <p:cNvCxnSpPr>
            <a:cxnSpLocks/>
          </p:cNvCxnSpPr>
          <p:nvPr/>
        </p:nvCxnSpPr>
        <p:spPr>
          <a:xfrm>
            <a:off x="4989753" y="2825700"/>
            <a:ext cx="18216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10D6B1-4FBA-F049-AE06-2CA5714EA5EB}"/>
              </a:ext>
            </a:extLst>
          </p:cNvPr>
          <p:cNvCxnSpPr>
            <a:cxnSpLocks/>
          </p:cNvCxnSpPr>
          <p:nvPr/>
        </p:nvCxnSpPr>
        <p:spPr>
          <a:xfrm>
            <a:off x="5004041" y="3282900"/>
            <a:ext cx="18216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CA81775-E0B2-0A4C-AA01-2992C6CBAE7B}"/>
              </a:ext>
            </a:extLst>
          </p:cNvPr>
          <p:cNvCxnSpPr>
            <a:cxnSpLocks/>
          </p:cNvCxnSpPr>
          <p:nvPr/>
        </p:nvCxnSpPr>
        <p:spPr>
          <a:xfrm>
            <a:off x="5004041" y="3761531"/>
            <a:ext cx="18216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6B78AE-E9E8-5B49-AB2A-B8130E87403D}"/>
              </a:ext>
            </a:extLst>
          </p:cNvPr>
          <p:cNvCxnSpPr>
            <a:cxnSpLocks/>
          </p:cNvCxnSpPr>
          <p:nvPr/>
        </p:nvCxnSpPr>
        <p:spPr>
          <a:xfrm>
            <a:off x="4989753" y="4240163"/>
            <a:ext cx="18216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7" name="TextBox 14">
            <a:extLst>
              <a:ext uri="{FF2B5EF4-FFF2-40B4-BE49-F238E27FC236}">
                <a16:creationId xmlns:a16="http://schemas.microsoft.com/office/drawing/2014/main" id="{BA41AC8A-D573-446C-9CE0-2D286E127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1753" y="2283965"/>
            <a:ext cx="28405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228" name="TextBox 15">
            <a:extLst>
              <a:ext uri="{FF2B5EF4-FFF2-40B4-BE49-F238E27FC236}">
                <a16:creationId xmlns:a16="http://schemas.microsoft.com/office/drawing/2014/main" id="{771C9CD5-ABDF-4BD6-B62A-B0CF06FA8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1753" y="2541140"/>
            <a:ext cx="27924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9229" name="TextBox 16">
            <a:extLst>
              <a:ext uri="{FF2B5EF4-FFF2-40B4-BE49-F238E27FC236}">
                <a16:creationId xmlns:a16="http://schemas.microsoft.com/office/drawing/2014/main" id="{B31F3DFA-52E4-4644-A71F-423B2AC20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1753" y="2948334"/>
            <a:ext cx="27764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9230" name="TextBox 17">
            <a:extLst>
              <a:ext uri="{FF2B5EF4-FFF2-40B4-BE49-F238E27FC236}">
                <a16:creationId xmlns:a16="http://schemas.microsoft.com/office/drawing/2014/main" id="{0C36264F-207B-4107-B623-503FEA905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1753" y="3432919"/>
            <a:ext cx="29046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9231" name="TextBox 18">
            <a:extLst>
              <a:ext uri="{FF2B5EF4-FFF2-40B4-BE49-F238E27FC236}">
                <a16:creationId xmlns:a16="http://schemas.microsoft.com/office/drawing/2014/main" id="{4C1638B5-DAD8-49D6-A989-A195BDEB7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4609" y="3915121"/>
            <a:ext cx="2696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9232" name="TextBox 19">
            <a:extLst>
              <a:ext uri="{FF2B5EF4-FFF2-40B4-BE49-F238E27FC236}">
                <a16:creationId xmlns:a16="http://schemas.microsoft.com/office/drawing/2014/main" id="{E8606F54-4D52-4C0C-9F6B-E371F13CC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2943" y="4410421"/>
            <a:ext cx="26481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9233" name="TextBox 20">
            <a:extLst>
              <a:ext uri="{FF2B5EF4-FFF2-40B4-BE49-F238E27FC236}">
                <a16:creationId xmlns:a16="http://schemas.microsoft.com/office/drawing/2014/main" id="{9912842C-F1A5-4629-B05A-8F87FA053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2856" y="1450528"/>
            <a:ext cx="27547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Each DU = 6 Vertical Layers </a:t>
            </a:r>
          </a:p>
        </p:txBody>
      </p:sp>
      <p:sp>
        <p:nvSpPr>
          <p:cNvPr id="9234" name="TextBox 21">
            <a:extLst>
              <a:ext uri="{FF2B5EF4-FFF2-40B4-BE49-F238E27FC236}">
                <a16:creationId xmlns:a16="http://schemas.microsoft.com/office/drawing/2014/main" id="{746DD189-033A-4DB5-AABE-BFB63E26C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9287" y="2262534"/>
            <a:ext cx="55335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0.5 ft</a:t>
            </a:r>
          </a:p>
        </p:txBody>
      </p:sp>
      <p:sp>
        <p:nvSpPr>
          <p:cNvPr id="9235" name="TextBox 22">
            <a:extLst>
              <a:ext uri="{FF2B5EF4-FFF2-40B4-BE49-F238E27FC236}">
                <a16:creationId xmlns:a16="http://schemas.microsoft.com/office/drawing/2014/main" id="{498F64DF-5A49-4F7A-AB9A-15A19155A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1410" y="1850578"/>
            <a:ext cx="95410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500" b="1" u="sng">
                <a:solidFill>
                  <a:schemeClr val="bg1"/>
                </a:solidFill>
              </a:rPr>
              <a:t>Thickness</a:t>
            </a:r>
          </a:p>
        </p:txBody>
      </p:sp>
      <p:sp>
        <p:nvSpPr>
          <p:cNvPr id="9236" name="TextBox 23">
            <a:extLst>
              <a:ext uri="{FF2B5EF4-FFF2-40B4-BE49-F238E27FC236}">
                <a16:creationId xmlns:a16="http://schemas.microsoft.com/office/drawing/2014/main" id="{10EF0632-1219-4198-B968-68FD7E67B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9287" y="2563762"/>
            <a:ext cx="55335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0.5 ft</a:t>
            </a:r>
          </a:p>
        </p:txBody>
      </p:sp>
      <p:sp>
        <p:nvSpPr>
          <p:cNvPr id="9237" name="TextBox 24">
            <a:extLst>
              <a:ext uri="{FF2B5EF4-FFF2-40B4-BE49-F238E27FC236}">
                <a16:creationId xmlns:a16="http://schemas.microsoft.com/office/drawing/2014/main" id="{2D5490B9-A19C-41B2-A397-2A0E203C9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4050" y="2945953"/>
            <a:ext cx="55335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1.0 ft</a:t>
            </a:r>
          </a:p>
        </p:txBody>
      </p:sp>
      <p:sp>
        <p:nvSpPr>
          <p:cNvPr id="9238" name="TextBox 25">
            <a:extLst>
              <a:ext uri="{FF2B5EF4-FFF2-40B4-BE49-F238E27FC236}">
                <a16:creationId xmlns:a16="http://schemas.microsoft.com/office/drawing/2014/main" id="{31EB1D81-6636-4CB7-86A4-9D3D6E8F0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9287" y="3432919"/>
            <a:ext cx="55335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1.0 ft</a:t>
            </a:r>
          </a:p>
        </p:txBody>
      </p:sp>
      <p:sp>
        <p:nvSpPr>
          <p:cNvPr id="9239" name="TextBox 26">
            <a:extLst>
              <a:ext uri="{FF2B5EF4-FFF2-40B4-BE49-F238E27FC236}">
                <a16:creationId xmlns:a16="http://schemas.microsoft.com/office/drawing/2014/main" id="{90FD20E1-84BC-4BA3-868A-368937368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9287" y="3879403"/>
            <a:ext cx="55335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1.0 ft</a:t>
            </a:r>
          </a:p>
        </p:txBody>
      </p:sp>
      <p:sp>
        <p:nvSpPr>
          <p:cNvPr id="9240" name="TextBox 27">
            <a:extLst>
              <a:ext uri="{FF2B5EF4-FFF2-40B4-BE49-F238E27FC236}">
                <a16:creationId xmlns:a16="http://schemas.microsoft.com/office/drawing/2014/main" id="{569A3858-F809-4F1F-A8E3-A53D11845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9287" y="4349700"/>
            <a:ext cx="55335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1.0 ft</a:t>
            </a:r>
          </a:p>
        </p:txBody>
      </p:sp>
      <p:sp>
        <p:nvSpPr>
          <p:cNvPr id="9241" name="TextBox 28">
            <a:extLst>
              <a:ext uri="{FF2B5EF4-FFF2-40B4-BE49-F238E27FC236}">
                <a16:creationId xmlns:a16="http://schemas.microsoft.com/office/drawing/2014/main" id="{097BA67B-58F9-4250-A2C4-6F2C564CC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7328" y="3222178"/>
            <a:ext cx="4219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5 ft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0311C3F-64D6-4444-AD41-644E3AE01177}"/>
              </a:ext>
            </a:extLst>
          </p:cNvPr>
          <p:cNvCxnSpPr/>
          <p:nvPr/>
        </p:nvCxnSpPr>
        <p:spPr>
          <a:xfrm flipV="1">
            <a:off x="4825447" y="2262535"/>
            <a:ext cx="0" cy="82153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C1B453F-F4B1-4C45-B90F-537E8B280354}"/>
              </a:ext>
            </a:extLst>
          </p:cNvPr>
          <p:cNvCxnSpPr>
            <a:cxnSpLocks/>
          </p:cNvCxnSpPr>
          <p:nvPr/>
        </p:nvCxnSpPr>
        <p:spPr>
          <a:xfrm>
            <a:off x="4825447" y="3571032"/>
            <a:ext cx="0" cy="111561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44" name="TextBox 2">
            <a:extLst>
              <a:ext uri="{FF2B5EF4-FFF2-40B4-BE49-F238E27FC236}">
                <a16:creationId xmlns:a16="http://schemas.microsoft.com/office/drawing/2014/main" id="{D4F34800-128A-4D3D-BF40-A29950471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341" y="4990256"/>
            <a:ext cx="315605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100"/>
              <a:t>Assessment Design- Lateral</a:t>
            </a:r>
          </a:p>
        </p:txBody>
      </p:sp>
      <p:sp>
        <p:nvSpPr>
          <p:cNvPr id="9245" name="TextBox 29">
            <a:extLst>
              <a:ext uri="{FF2B5EF4-FFF2-40B4-BE49-F238E27FC236}">
                <a16:creationId xmlns:a16="http://schemas.microsoft.com/office/drawing/2014/main" id="{31015D44-2DF9-42B3-904C-64246F4E4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0480" y="4980731"/>
            <a:ext cx="323787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100"/>
              <a:t>Assessment Design- Vertical</a:t>
            </a:r>
          </a:p>
        </p:txBody>
      </p:sp>
      <p:sp>
        <p:nvSpPr>
          <p:cNvPr id="9246" name="TextBox 30">
            <a:extLst>
              <a:ext uri="{FF2B5EF4-FFF2-40B4-BE49-F238E27FC236}">
                <a16:creationId xmlns:a16="http://schemas.microsoft.com/office/drawing/2014/main" id="{D90B5C3C-57E5-4DCE-9576-247F35974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344" y="1838672"/>
            <a:ext cx="79611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500" b="1" u="sng">
                <a:solidFill>
                  <a:schemeClr val="bg1"/>
                </a:solidFill>
              </a:rPr>
              <a:t>Volume</a:t>
            </a:r>
          </a:p>
        </p:txBody>
      </p:sp>
      <p:sp>
        <p:nvSpPr>
          <p:cNvPr id="9247" name="TextBox 31">
            <a:extLst>
              <a:ext uri="{FF2B5EF4-FFF2-40B4-BE49-F238E27FC236}">
                <a16:creationId xmlns:a16="http://schemas.microsoft.com/office/drawing/2014/main" id="{210780A2-961E-4A8C-9BD5-05D5B0B72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1787" y="2251819"/>
            <a:ext cx="56733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28 yd</a:t>
            </a:r>
          </a:p>
        </p:txBody>
      </p:sp>
      <p:sp>
        <p:nvSpPr>
          <p:cNvPr id="9248" name="TextBox 33">
            <a:extLst>
              <a:ext uri="{FF2B5EF4-FFF2-40B4-BE49-F238E27FC236}">
                <a16:creationId xmlns:a16="http://schemas.microsoft.com/office/drawing/2014/main" id="{A91A58E8-D609-4BB7-A1C5-8B1C9B1A5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5835" y="2926903"/>
            <a:ext cx="56733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>
                <a:solidFill>
                  <a:schemeClr val="bg1"/>
                </a:solidFill>
              </a:rPr>
              <a:t>56 yd</a:t>
            </a:r>
          </a:p>
        </p:txBody>
      </p:sp>
      <p:sp>
        <p:nvSpPr>
          <p:cNvPr id="9249" name="TextBox 7">
            <a:extLst>
              <a:ext uri="{FF2B5EF4-FFF2-40B4-BE49-F238E27FC236}">
                <a16:creationId xmlns:a16="http://schemas.microsoft.com/office/drawing/2014/main" id="{3CE62794-DA70-4AC9-9A64-20CB7B9AD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5884" y="2224434"/>
            <a:ext cx="25359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5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250" name="TextBox 34">
            <a:extLst>
              <a:ext uri="{FF2B5EF4-FFF2-40B4-BE49-F238E27FC236}">
                <a16:creationId xmlns:a16="http://schemas.microsoft.com/office/drawing/2014/main" id="{B46E5308-0648-4386-9DE8-8E9C5DD35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3503" y="2884040"/>
            <a:ext cx="25359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5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AE7BC7-6414-4422-AED9-BC6F0C1A009C}"/>
              </a:ext>
            </a:extLst>
          </p:cNvPr>
          <p:cNvSpPr/>
          <p:nvPr/>
        </p:nvSpPr>
        <p:spPr>
          <a:xfrm>
            <a:off x="533400" y="5401270"/>
            <a:ext cx="84119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chemeClr val="bg1"/>
                </a:solidFill>
              </a:rPr>
              <a:t>DU 6, layer A – approximately 25,000 ppm lead, failed TCLP</a:t>
            </a:r>
          </a:p>
          <a:p>
            <a:endParaRPr lang="en-US" altLang="en-US" sz="600" dirty="0">
              <a:solidFill>
                <a:schemeClr val="bg1"/>
              </a:solidFill>
            </a:endParaRPr>
          </a:p>
          <a:p>
            <a:r>
              <a:rPr lang="en-US" altLang="en-US" dirty="0">
                <a:solidFill>
                  <a:schemeClr val="bg1"/>
                </a:solidFill>
              </a:rPr>
              <a:t>DU’s 3-6, layers A &amp; B – above 400 ppm lead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6CBD-71E1-4CC3-97AA-F377B8AD0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9965" y="23364"/>
            <a:ext cx="8229600" cy="838200"/>
          </a:xfrm>
        </p:spPr>
        <p:txBody>
          <a:bodyPr/>
          <a:lstStyle/>
          <a:p>
            <a:r>
              <a:rPr lang="en-US" b="1" dirty="0"/>
              <a:t>Factory Street – Hawai’i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D33ED-312F-4A97-92E4-032B6A1F6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1564"/>
            <a:ext cx="5715000" cy="3543300"/>
          </a:xfrm>
        </p:spPr>
        <p:txBody>
          <a:bodyPr/>
          <a:lstStyle/>
          <a:p>
            <a:r>
              <a:rPr lang="en-US" dirty="0"/>
              <a:t>Aug 2019 - Subsurface borings for geotechnical survey and disposal profiling</a:t>
            </a:r>
          </a:p>
          <a:p>
            <a:r>
              <a:rPr lang="en-US" dirty="0"/>
              <a:t>Oct 2019 – Removal action</a:t>
            </a:r>
          </a:p>
          <a:p>
            <a:pPr lvl="1"/>
            <a:r>
              <a:rPr lang="en-US" dirty="0"/>
              <a:t>4 weeks</a:t>
            </a:r>
          </a:p>
          <a:p>
            <a:pPr lvl="1"/>
            <a:r>
              <a:rPr lang="en-US" dirty="0"/>
              <a:t>Shallow soil removal</a:t>
            </a:r>
          </a:p>
          <a:p>
            <a:pPr lvl="1"/>
            <a:r>
              <a:rPr lang="en-US" dirty="0"/>
              <a:t>Backfill &amp; paving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C6748-5F30-4726-A2AC-E34C46465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F89D4-384D-4F9A-9B68-8D6A1961B9D0}" type="datetime1">
              <a:rPr lang="en-US" smtClean="0"/>
              <a:pPr>
                <a:defRPr/>
              </a:pPr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5CA43-A104-465E-8B0A-F6C522F17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EC529-D347-4142-B95D-546735314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5CBAC-8437-43FB-9D5F-ABA5F93C428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2B8909B0-864A-4F89-B2F9-FAE96A9E2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1" r="4713" b="-2"/>
          <a:stretch>
            <a:fillRect/>
          </a:stretch>
        </p:blipFill>
        <p:spPr bwMode="auto">
          <a:xfrm>
            <a:off x="5562600" y="1509815"/>
            <a:ext cx="3581400" cy="534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D729C6E2-EC7B-428F-AEE1-B80E09CEA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6" b="47073"/>
          <a:stretch>
            <a:fillRect/>
          </a:stretch>
        </p:blipFill>
        <p:spPr bwMode="auto">
          <a:xfrm>
            <a:off x="0" y="4557264"/>
            <a:ext cx="5888044" cy="2453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77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/>
          <a:lstStyle/>
          <a:p>
            <a:r>
              <a:rPr lang="en-US" b="1" dirty="0"/>
              <a:t>Abandoned &amp; Derelict Vessels – Apra Harbor, Guam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4527550"/>
          </a:xfrm>
        </p:spPr>
        <p:txBody>
          <a:bodyPr/>
          <a:lstStyle/>
          <a:p>
            <a:r>
              <a:rPr lang="en-US" dirty="0"/>
              <a:t>10 ADVs in </a:t>
            </a:r>
            <a:r>
              <a:rPr lang="en-US" dirty="0" err="1"/>
              <a:t>Piti</a:t>
            </a:r>
            <a:r>
              <a:rPr lang="en-US" dirty="0"/>
              <a:t> Harbor of Refuge</a:t>
            </a:r>
          </a:p>
          <a:p>
            <a:pPr lvl="1"/>
            <a:r>
              <a:rPr lang="en-US" dirty="0"/>
              <a:t>GEPA inventory and assessment</a:t>
            </a:r>
          </a:p>
          <a:p>
            <a:pPr lvl="1"/>
            <a:r>
              <a:rPr lang="en-US" dirty="0"/>
              <a:t>SUPSALV to remove vessels and cut them in pieces</a:t>
            </a:r>
          </a:p>
          <a:p>
            <a:pPr lvl="1"/>
            <a:r>
              <a:rPr lang="en-US" dirty="0"/>
              <a:t>EPA to address hazmat</a:t>
            </a:r>
          </a:p>
          <a:p>
            <a:pPr lvl="2"/>
            <a:r>
              <a:rPr lang="en-US" dirty="0"/>
              <a:t>Action Memo being prepared</a:t>
            </a:r>
          </a:p>
          <a:p>
            <a:r>
              <a:rPr lang="en-US" dirty="0"/>
              <a:t>Other Cooperating agencies</a:t>
            </a:r>
          </a:p>
          <a:p>
            <a:pPr lvl="1"/>
            <a:r>
              <a:rPr lang="en-US" dirty="0"/>
              <a:t>USCG</a:t>
            </a:r>
          </a:p>
          <a:p>
            <a:pPr lvl="1"/>
            <a:r>
              <a:rPr lang="en-US" dirty="0"/>
              <a:t>Guam Ports Authority</a:t>
            </a:r>
          </a:p>
          <a:p>
            <a:pPr lvl="1"/>
            <a:r>
              <a:rPr lang="en-US" dirty="0"/>
              <a:t>NOAA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F89D4-384D-4F9A-9B68-8D6A1961B9D0}" type="datetime1">
              <a:rPr lang="en-US" smtClean="0"/>
              <a:pPr>
                <a:defRPr/>
              </a:pPr>
              <a:t>9/4/2019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5CBAC-8437-43FB-9D5F-ABA5F93C428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08025"/>
            <a:ext cx="8610600" cy="1143000"/>
          </a:xfrm>
        </p:spPr>
        <p:txBody>
          <a:bodyPr/>
          <a:lstStyle/>
          <a:p>
            <a:r>
              <a:rPr lang="en-US" b="1" dirty="0"/>
              <a:t>Agent Orange Investigation - Guam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51024"/>
            <a:ext cx="8229600" cy="3711575"/>
          </a:xfrm>
        </p:spPr>
        <p:txBody>
          <a:bodyPr/>
          <a:lstStyle/>
          <a:p>
            <a:r>
              <a:rPr lang="en-US" dirty="0"/>
              <a:t>Referral from Veteran’s Organization</a:t>
            </a:r>
          </a:p>
          <a:p>
            <a:r>
              <a:rPr lang="en-US" dirty="0"/>
              <a:t>Coordinated effort between NAVFAC, Guam EPA and US EPA</a:t>
            </a:r>
          </a:p>
          <a:p>
            <a:r>
              <a:rPr lang="en-US" dirty="0"/>
              <a:t>Sampling locations determined from interviews</a:t>
            </a:r>
          </a:p>
          <a:p>
            <a:r>
              <a:rPr lang="en-US" dirty="0"/>
              <a:t>On base and off base investigation</a:t>
            </a:r>
          </a:p>
          <a:p>
            <a:r>
              <a:rPr lang="en-US" dirty="0"/>
              <a:t>Coordinated report being prepared</a:t>
            </a:r>
          </a:p>
          <a:p>
            <a:r>
              <a:rPr lang="en-US" dirty="0"/>
              <a:t>Additional areas may be sampled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F89D4-384D-4F9A-9B68-8D6A1961B9D0}" type="datetime1">
              <a:rPr lang="en-US" smtClean="0"/>
              <a:pPr>
                <a:defRPr/>
              </a:pPr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5CBAC-8437-43FB-9D5F-ABA5F93C428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37820-F999-4643-9596-4EBCD0EF5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63117"/>
            <a:ext cx="8229600" cy="1143000"/>
          </a:xfrm>
        </p:spPr>
        <p:txBody>
          <a:bodyPr/>
          <a:lstStyle/>
          <a:p>
            <a:r>
              <a:rPr lang="en-US" sz="4800" b="1" dirty="0"/>
              <a:t>Dededo Waste Piles - Guam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C0BB2-735E-49CC-A373-73606DF36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en-US" dirty="0"/>
              <a:t>Land clearing efforts</a:t>
            </a:r>
          </a:p>
          <a:p>
            <a:r>
              <a:rPr lang="en-US" dirty="0"/>
              <a:t>Sampling event planned for Fall 2019</a:t>
            </a:r>
          </a:p>
          <a:p>
            <a:pPr lvl="1"/>
            <a:r>
              <a:rPr lang="en-US" dirty="0"/>
              <a:t>PCBs</a:t>
            </a:r>
          </a:p>
          <a:p>
            <a:pPr lvl="1"/>
            <a:r>
              <a:rPr lang="en-US" dirty="0"/>
              <a:t>SVOCs</a:t>
            </a:r>
          </a:p>
          <a:p>
            <a:pPr lvl="1"/>
            <a:r>
              <a:rPr lang="en-US" dirty="0"/>
              <a:t>Pesticides</a:t>
            </a:r>
          </a:p>
          <a:p>
            <a:r>
              <a:rPr lang="en-US" dirty="0"/>
              <a:t>Determination of Next Steps after Sampling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43375-9AE9-4069-B1C7-2A718B9A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F89D4-384D-4F9A-9B68-8D6A1961B9D0}" type="datetime1">
              <a:rPr lang="en-US" smtClean="0"/>
              <a:pPr>
                <a:defRPr/>
              </a:pPr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08231-4F38-4CBB-BDB2-FDCE5005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7BFA3-1937-4F5A-85E9-F2A0FF01A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5CBAC-8437-43FB-9D5F-ABA5F93C428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71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881F-C637-42E1-BE50-852135AD8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715000" cy="685800"/>
          </a:xfrm>
        </p:spPr>
        <p:txBody>
          <a:bodyPr/>
          <a:lstStyle/>
          <a:p>
            <a:r>
              <a:rPr lang="en-US" sz="4800" b="1" dirty="0"/>
              <a:t>CUC Rota Oil – CNMI</a:t>
            </a:r>
          </a:p>
        </p:txBody>
      </p:sp>
      <p:pic>
        <p:nvPicPr>
          <p:cNvPr id="8" name="Content Placeholder 7" descr="A picture containing ground, outdoor, riding&#10;&#10;Description automatically generated">
            <a:extLst>
              <a:ext uri="{FF2B5EF4-FFF2-40B4-BE49-F238E27FC236}">
                <a16:creationId xmlns:a16="http://schemas.microsoft.com/office/drawing/2014/main" id="{22CE6BC8-FF1D-4444-9DAC-D6D13A696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83883" y="1670646"/>
            <a:ext cx="3611563" cy="270867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E672C-8DE0-4A5F-A63E-345FBFCB1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F89D4-384D-4F9A-9B68-8D6A1961B9D0}" type="datetime1">
              <a:rPr lang="en-US" smtClean="0"/>
              <a:pPr>
                <a:defRPr/>
              </a:pPr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C1D04-420D-4A8C-8EA6-CFFB970A8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FC663-93F4-459F-9024-F7E8A4209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5CBAC-8437-43FB-9D5F-ABA5F93C428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2" name="Picture 11" descr="A picture containing ground&#10;&#10;Description automatically generated">
            <a:extLst>
              <a:ext uri="{FF2B5EF4-FFF2-40B4-BE49-F238E27FC236}">
                <a16:creationId xmlns:a16="http://schemas.microsoft.com/office/drawing/2014/main" id="{6878326C-B574-4A79-A910-CF9AA610F8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61947" y="4695825"/>
            <a:ext cx="2514600" cy="1885950"/>
          </a:xfrm>
          <a:prstGeom prst="rect">
            <a:avLst/>
          </a:prstGeom>
        </p:spPr>
      </p:pic>
      <p:pic>
        <p:nvPicPr>
          <p:cNvPr id="14" name="Picture 13" descr="A picture containing outdoor, person, man&#10;&#10;Description automatically generated">
            <a:extLst>
              <a:ext uri="{FF2B5EF4-FFF2-40B4-BE49-F238E27FC236}">
                <a16:creationId xmlns:a16="http://schemas.microsoft.com/office/drawing/2014/main" id="{DE07872A-3966-4768-B500-1E5CE44560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51444" y="3735983"/>
            <a:ext cx="3611562" cy="270867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3AD5B24-DD47-4047-9141-144324BD9AAA}"/>
              </a:ext>
            </a:extLst>
          </p:cNvPr>
          <p:cNvSpPr txBox="1"/>
          <p:nvPr/>
        </p:nvSpPr>
        <p:spPr>
          <a:xfrm>
            <a:off x="2601128" y="1055668"/>
            <a:ext cx="395207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Historic discharges into Pacific Ocean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EPA Response Action - subsurface containment around shoreline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Tunnels found during construction work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Assessed by EPA in Aug 2019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976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8E2E-C10C-471A-A7C9-AB259D654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43000"/>
            <a:ext cx="9144000" cy="533400"/>
          </a:xfrm>
        </p:spPr>
        <p:txBody>
          <a:bodyPr/>
          <a:lstStyle/>
          <a:p>
            <a:r>
              <a:rPr lang="en-US" sz="4800" b="1" dirty="0"/>
              <a:t>Solar Inc. Drums - American Samoa</a:t>
            </a:r>
          </a:p>
        </p:txBody>
      </p:sp>
      <p:pic>
        <p:nvPicPr>
          <p:cNvPr id="8" name="Content Placeholder 7" descr="A picture containing table, building, outdoor, food&#10;&#10;Description automatically generated">
            <a:extLst>
              <a:ext uri="{FF2B5EF4-FFF2-40B4-BE49-F238E27FC236}">
                <a16:creationId xmlns:a16="http://schemas.microsoft.com/office/drawing/2014/main" id="{31EEB11A-892A-484D-BA53-C3EBAF0DAF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84" y="2362200"/>
            <a:ext cx="5120216" cy="384016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A5C91-6F95-4E2C-AB0A-E08D42D1B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F89D4-384D-4F9A-9B68-8D6A1961B9D0}" type="datetime1">
              <a:rPr lang="en-US" smtClean="0"/>
              <a:pPr>
                <a:defRPr/>
              </a:pPr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4AF50-30F7-4B7A-B2BA-40B977642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803B-14A3-4413-A4B2-9FB44B7E8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5CBAC-8437-43FB-9D5F-ABA5F93C428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4A6330-9859-4023-88CF-9A78D47FECD8}"/>
              </a:ext>
            </a:extLst>
          </p:cNvPr>
          <p:cNvSpPr/>
          <p:nvPr/>
        </p:nvSpPr>
        <p:spPr>
          <a:xfrm>
            <a:off x="43833" y="1955145"/>
            <a:ext cx="397995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Used oil sent to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Starkist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Tuna cannery for combustion in boiler;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In 2018,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Starkist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stopped receiving used oil due to issues with their new boilers; 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drums in poor shape, no secondary containment.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380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outdoor, red, building, tree&#10;&#10;Description automatically generated">
            <a:extLst>
              <a:ext uri="{FF2B5EF4-FFF2-40B4-BE49-F238E27FC236}">
                <a16:creationId xmlns:a16="http://schemas.microsoft.com/office/drawing/2014/main" id="{567A233E-4190-4496-A9C6-8343211ED4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6816" y="2525216"/>
            <a:ext cx="5996781" cy="44975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A68E2E-C10C-471A-A7C9-AB259D654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66800"/>
            <a:ext cx="9176368" cy="533400"/>
          </a:xfrm>
        </p:spPr>
        <p:txBody>
          <a:bodyPr/>
          <a:lstStyle/>
          <a:p>
            <a:r>
              <a:rPr lang="en-US" sz="4800" b="1" dirty="0"/>
              <a:t>Solar Inc. Drums - American Samoa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A5C91-6F95-4E2C-AB0A-E08D42D1B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F89D4-384D-4F9A-9B68-8D6A1961B9D0}" type="datetime1">
              <a:rPr lang="en-US" smtClean="0"/>
              <a:pPr>
                <a:defRPr/>
              </a:pPr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4AF50-30F7-4B7A-B2BA-40B977642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803B-14A3-4413-A4B2-9FB44B7E8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5CBAC-8437-43FB-9D5F-ABA5F93C428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4A6330-9859-4023-88CF-9A78D47FECD8}"/>
              </a:ext>
            </a:extLst>
          </p:cNvPr>
          <p:cNvSpPr/>
          <p:nvPr/>
        </p:nvSpPr>
        <p:spPr>
          <a:xfrm>
            <a:off x="45619" y="1706820"/>
            <a:ext cx="460258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EPA samples to determine waste characterization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2000 drums, 9 totes,  5 tanks = approximately 120,000 gallons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no NPFC funding because no release to waters of the U.S.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interagency workgroup  developing alternatives to address accumulation of material </a:t>
            </a:r>
          </a:p>
        </p:txBody>
      </p:sp>
    </p:spTree>
    <p:extLst>
      <p:ext uri="{BB962C8B-B14F-4D97-AF65-F5344CB8AC3E}">
        <p14:creationId xmlns:p14="http://schemas.microsoft.com/office/powerpoint/2010/main" val="3871784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8E2E-C10C-471A-A7C9-AB259D654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31544"/>
            <a:ext cx="9176368" cy="533400"/>
          </a:xfrm>
        </p:spPr>
        <p:txBody>
          <a:bodyPr/>
          <a:lstStyle/>
          <a:p>
            <a:r>
              <a:rPr lang="en-US" sz="4800" b="1" dirty="0"/>
              <a:t>Other Work - American Samoa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A5C91-6F95-4E2C-AB0A-E08D42D1B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F89D4-384D-4F9A-9B68-8D6A1961B9D0}" type="datetime1">
              <a:rPr lang="en-US" smtClean="0"/>
              <a:pPr>
                <a:defRPr/>
              </a:pPr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4AF50-30F7-4B7A-B2BA-40B977642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803B-14A3-4413-A4B2-9FB44B7E8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5CBAC-8437-43FB-9D5F-ABA5F93C428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4A6330-9859-4023-88CF-9A78D47FECD8}"/>
              </a:ext>
            </a:extLst>
          </p:cNvPr>
          <p:cNvSpPr/>
          <p:nvPr/>
        </p:nvSpPr>
        <p:spPr>
          <a:xfrm>
            <a:off x="1524000" y="2514600"/>
            <a:ext cx="5943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Waste evaluations and sampling: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Dept of Agriculture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Schools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5 locations evaluated for Removal – tentatively planned for Feb 2020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434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3AD9-8568-4A10-A2D4-95B0DD460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50498"/>
          </a:xfrm>
        </p:spPr>
        <p:txBody>
          <a:bodyPr/>
          <a:lstStyle/>
          <a:p>
            <a:r>
              <a:rPr lang="en-US" sz="4800" b="1" dirty="0"/>
              <a:t>Other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A383F-E720-401B-9155-A2A030C89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dirty="0"/>
              <a:t>Staging of equipment and supplies</a:t>
            </a:r>
          </a:p>
          <a:p>
            <a:r>
              <a:rPr lang="en-US" dirty="0"/>
              <a:t>Planning and preparedness</a:t>
            </a:r>
          </a:p>
          <a:p>
            <a:pPr lvl="1"/>
            <a:r>
              <a:rPr lang="en-US" dirty="0"/>
              <a:t>Geographic Response Planning</a:t>
            </a:r>
          </a:p>
          <a:p>
            <a:r>
              <a:rPr lang="en-US" dirty="0"/>
              <a:t>Data and Information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56F0A-6E02-46E0-9641-7F01FFB3B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F89D4-384D-4F9A-9B68-8D6A1961B9D0}" type="datetime1">
              <a:rPr lang="en-US" smtClean="0"/>
              <a:pPr>
                <a:defRPr/>
              </a:pPr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C3143-E3F9-4241-9005-4A9CB1BB2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E518C-95D7-4BFD-9CFF-B97BA38F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5CBAC-8437-43FB-9D5F-ABA5F93C428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487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F9FDA-C8FB-4F74-B95F-DCE047AA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89483"/>
            <a:ext cx="8229600" cy="760413"/>
          </a:xfrm>
        </p:spPr>
        <p:txBody>
          <a:bodyPr/>
          <a:lstStyle/>
          <a:p>
            <a:r>
              <a:rPr lang="en-US" b="1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A51F9-CCEF-480A-842D-3DEFF9C3A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1752601"/>
            <a:ext cx="5791200" cy="4648200"/>
          </a:xfrm>
        </p:spPr>
        <p:txBody>
          <a:bodyPr/>
          <a:lstStyle/>
          <a:p>
            <a:r>
              <a:rPr lang="en-US" dirty="0"/>
              <a:t>40 hour HAZWOPER – US FWS Guam</a:t>
            </a:r>
          </a:p>
          <a:p>
            <a:pPr lvl="1"/>
            <a:r>
              <a:rPr lang="en-US" dirty="0"/>
              <a:t>Aug 2019</a:t>
            </a:r>
          </a:p>
          <a:p>
            <a:r>
              <a:rPr lang="en-US" dirty="0"/>
              <a:t>Inland Oil Spill – DOI </a:t>
            </a:r>
          </a:p>
          <a:p>
            <a:pPr lvl="1"/>
            <a:r>
              <a:rPr lang="en-US" dirty="0"/>
              <a:t>Nov 2020</a:t>
            </a:r>
          </a:p>
          <a:p>
            <a:r>
              <a:rPr lang="en-US" dirty="0"/>
              <a:t>Monitoring/Sampling  </a:t>
            </a:r>
          </a:p>
          <a:p>
            <a:pPr lvl="1"/>
            <a:r>
              <a:rPr lang="en-US" dirty="0"/>
              <a:t>planned Spring 2020</a:t>
            </a:r>
          </a:p>
          <a:p>
            <a:r>
              <a:rPr lang="en-US" dirty="0"/>
              <a:t>Other opportunities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0E378-2BF8-4389-9870-36DB5B7F6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F89D4-384D-4F9A-9B68-8D6A1961B9D0}" type="datetime1">
              <a:rPr lang="en-US" smtClean="0"/>
              <a:pPr>
                <a:defRPr/>
              </a:pPr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A65A6-58BC-442C-9525-9A228CF5C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07A48-0EC3-4534-BD74-27C696925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5CBAC-8437-43FB-9D5F-ABA5F93C428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8" name="Picture 7" descr="A picture containing indoor, wall&#10;&#10;Description automatically generated">
            <a:extLst>
              <a:ext uri="{FF2B5EF4-FFF2-40B4-BE49-F238E27FC236}">
                <a16:creationId xmlns:a16="http://schemas.microsoft.com/office/drawing/2014/main" id="{656330DA-8DCB-40A0-9EBE-8AA94F2E4A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95879" y="4523132"/>
            <a:ext cx="2710070" cy="2032553"/>
          </a:xfrm>
          <a:prstGeom prst="rect">
            <a:avLst/>
          </a:prstGeom>
        </p:spPr>
      </p:pic>
      <p:pic>
        <p:nvPicPr>
          <p:cNvPr id="10" name="Picture 9" descr="A picture containing sitting, ground&#10;&#10;Description automatically generated">
            <a:extLst>
              <a:ext uri="{FF2B5EF4-FFF2-40B4-BE49-F238E27FC236}">
                <a16:creationId xmlns:a16="http://schemas.microsoft.com/office/drawing/2014/main" id="{EA22C0C7-EA86-423B-8A3C-9F35588A7C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57200" y="457200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41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FAF0404F-7098-4D99-A999-CE664389A9E6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3748</TotalTime>
  <Words>588</Words>
  <Application>Microsoft Office PowerPoint</Application>
  <PresentationFormat>On-screen Show (4:3)</PresentationFormat>
  <Paragraphs>141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Office Theme</vt:lpstr>
      <vt:lpstr>Custom Design</vt:lpstr>
      <vt:lpstr>USEPA Region 9  </vt:lpstr>
      <vt:lpstr>Hawai‘i Childhood Lead Poisoning Prevention Program – Aug 2019</vt:lpstr>
      <vt:lpstr>Lead Contamination (1990s Assessment)</vt:lpstr>
      <vt:lpstr>Factory Street  2017 HDOH Assessment</vt:lpstr>
      <vt:lpstr>Factory Street – Hawai’i</vt:lpstr>
      <vt:lpstr>Abandoned &amp; Derelict Vessels – Apra Harbor, Guam</vt:lpstr>
      <vt:lpstr>Agent Orange Investigation - Guam</vt:lpstr>
      <vt:lpstr>Dededo Waste Piles - Guam</vt:lpstr>
      <vt:lpstr>CUC Rota Oil – CNMI</vt:lpstr>
      <vt:lpstr>Solar Inc. Drums - American Samoa</vt:lpstr>
      <vt:lpstr>Solar Inc. Drums - American Samoa</vt:lpstr>
      <vt:lpstr>Other Work - American Samoa</vt:lpstr>
      <vt:lpstr>Other activities</vt:lpstr>
      <vt:lpstr>Training</vt:lpstr>
    </vt:vector>
  </TitlesOfParts>
  <Company>Office 2004 Test Drive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 2004 Test Drive User</dc:creator>
  <cp:lastModifiedBy>Rogow, Michelle</cp:lastModifiedBy>
  <cp:revision>159</cp:revision>
  <dcterms:created xsi:type="dcterms:W3CDTF">2011-02-09T16:00:48Z</dcterms:created>
  <dcterms:modified xsi:type="dcterms:W3CDTF">2019-09-04T23:26:02Z</dcterms:modified>
</cp:coreProperties>
</file>