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x="9144000" cy="6858000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8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75447" y="6449567"/>
            <a:ext cx="1150620" cy="25907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95731" y="657859"/>
            <a:ext cx="1180465" cy="5137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8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75447" y="6449567"/>
            <a:ext cx="1150620" cy="25907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12191" y="1178127"/>
            <a:ext cx="3979545" cy="4294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27575" y="1142745"/>
            <a:ext cx="3758565" cy="46145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1185" y="198500"/>
            <a:ext cx="6413500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93444" y="1504315"/>
            <a:ext cx="7538720" cy="33953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Relationship Id="rId3" Type="http://schemas.openxmlformats.org/officeDocument/2006/relationships/image" Target="../media/image9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Relationship Id="rId3" Type="http://schemas.openxmlformats.org/officeDocument/2006/relationships/image" Target="../media/image12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Relationship Id="rId3" Type="http://schemas.openxmlformats.org/officeDocument/2006/relationships/image" Target="../media/image14.jp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Relationship Id="rId3" Type="http://schemas.openxmlformats.org/officeDocument/2006/relationships/image" Target="../media/image17.jpg"/><Relationship Id="rId4" Type="http://schemas.openxmlformats.org/officeDocument/2006/relationships/image" Target="../media/image18.jp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Relationship Id="rId3" Type="http://schemas.openxmlformats.org/officeDocument/2006/relationships/image" Target="../media/image21.jp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22.png"/><Relationship Id="rId5" Type="http://schemas.openxmlformats.org/officeDocument/2006/relationships/hyperlink" Target="mailto:enkins@matson.com" TargetMode="External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90169" y="6564572"/>
            <a:ext cx="2150745" cy="1479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60"/>
              </a:lnSpc>
            </a:pPr>
            <a:r>
              <a:rPr dirty="0" baseline="6944" sz="1200" b="1">
                <a:solidFill>
                  <a:srgbClr val="F38117"/>
                </a:solidFill>
                <a:latin typeface="Arial"/>
                <a:cs typeface="Arial"/>
              </a:rPr>
              <a:t>1</a:t>
            </a:r>
            <a:r>
              <a:rPr dirty="0" baseline="6944" sz="1200" spc="262" b="1">
                <a:solidFill>
                  <a:srgbClr val="F38117"/>
                </a:solidFill>
                <a:latin typeface="Arial"/>
                <a:cs typeface="Arial"/>
              </a:rPr>
              <a:t>  </a:t>
            </a:r>
            <a:r>
              <a:rPr dirty="0" baseline="5555" sz="1500">
                <a:solidFill>
                  <a:srgbClr val="F38117"/>
                </a:solidFill>
                <a:latin typeface="Arial"/>
                <a:cs typeface="Arial"/>
              </a:rPr>
              <a:t>|</a:t>
            </a:r>
            <a:r>
              <a:rPr dirty="0" baseline="5555" sz="1500" spc="270">
                <a:solidFill>
                  <a:srgbClr val="F38117"/>
                </a:solidFill>
                <a:latin typeface="Arial"/>
                <a:cs typeface="Arial"/>
              </a:rPr>
              <a:t>  </a:t>
            </a:r>
            <a:r>
              <a:rPr dirty="0" sz="800">
                <a:solidFill>
                  <a:srgbClr val="F38117"/>
                </a:solidFill>
                <a:latin typeface="Arial"/>
                <a:cs typeface="Arial"/>
              </a:rPr>
              <a:t>Enter</a:t>
            </a:r>
            <a:r>
              <a:rPr dirty="0" sz="800" spc="-5">
                <a:solidFill>
                  <a:srgbClr val="F3811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38117"/>
                </a:solidFill>
                <a:latin typeface="Arial"/>
                <a:cs typeface="Arial"/>
              </a:rPr>
              <a:t>Presentation</a:t>
            </a:r>
            <a:r>
              <a:rPr dirty="0" sz="800" spc="5">
                <a:solidFill>
                  <a:srgbClr val="F3811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38117"/>
                </a:solidFill>
                <a:latin typeface="Arial"/>
                <a:cs typeface="Arial"/>
              </a:rPr>
              <a:t>Title</a:t>
            </a:r>
            <a:r>
              <a:rPr dirty="0" sz="800" spc="-15">
                <a:solidFill>
                  <a:srgbClr val="F3811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38117"/>
                </a:solidFill>
                <a:latin typeface="Arial"/>
                <a:cs typeface="Arial"/>
              </a:rPr>
              <a:t>(in</a:t>
            </a:r>
            <a:r>
              <a:rPr dirty="0" sz="800" spc="-15">
                <a:solidFill>
                  <a:srgbClr val="F3811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38117"/>
                </a:solidFill>
                <a:latin typeface="Arial"/>
                <a:cs typeface="Arial"/>
              </a:rPr>
              <a:t>Slide</a:t>
            </a:r>
            <a:r>
              <a:rPr dirty="0" sz="800" spc="-5">
                <a:solidFill>
                  <a:srgbClr val="F38117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F38117"/>
                </a:solidFill>
                <a:latin typeface="Arial"/>
                <a:cs typeface="Arial"/>
              </a:rPr>
              <a:t>Master)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3999" cy="6857997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4592" y="560831"/>
              <a:ext cx="1700022" cy="912113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spc="-20">
                <a:latin typeface="Arial"/>
                <a:cs typeface="Arial"/>
              </a:rPr>
              <a:t>ORRT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9559" y="1310652"/>
            <a:ext cx="1760982" cy="520433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414629" y="1361694"/>
            <a:ext cx="14732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June</a:t>
            </a:r>
            <a:r>
              <a:rPr dirty="0" sz="18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28,</a:t>
            </a:r>
            <a:r>
              <a:rPr dirty="0" sz="1800" spc="-20">
                <a:solidFill>
                  <a:srgbClr val="FFFFFF"/>
                </a:solidFill>
                <a:latin typeface="Arial"/>
                <a:cs typeface="Arial"/>
              </a:rPr>
              <a:t> 2023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39511" y="1620011"/>
            <a:ext cx="3904488" cy="360883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77469" y="6539890"/>
            <a:ext cx="22034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b="1">
                <a:solidFill>
                  <a:srgbClr val="F38117"/>
                </a:solidFill>
                <a:latin typeface="Arial"/>
                <a:cs typeface="Arial"/>
              </a:rPr>
              <a:t>2</a:t>
            </a:r>
            <a:r>
              <a:rPr dirty="0" sz="800" spc="185" b="1">
                <a:solidFill>
                  <a:srgbClr val="F38117"/>
                </a:solidFill>
                <a:latin typeface="Arial"/>
                <a:cs typeface="Arial"/>
              </a:rPr>
              <a:t>  </a:t>
            </a:r>
            <a:r>
              <a:rPr dirty="0" sz="1000" spc="-50">
                <a:solidFill>
                  <a:srgbClr val="F38117"/>
                </a:solidFill>
                <a:latin typeface="Arial"/>
                <a:cs typeface="Arial"/>
              </a:rPr>
              <a:t>|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91108" y="6575552"/>
            <a:ext cx="186245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F38117"/>
                </a:solidFill>
                <a:latin typeface="Arial"/>
                <a:cs typeface="Arial"/>
              </a:rPr>
              <a:t>Enter</a:t>
            </a:r>
            <a:r>
              <a:rPr dirty="0" sz="800" spc="-15">
                <a:solidFill>
                  <a:srgbClr val="F3811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38117"/>
                </a:solidFill>
                <a:latin typeface="Arial"/>
                <a:cs typeface="Arial"/>
              </a:rPr>
              <a:t>Presentation</a:t>
            </a:r>
            <a:r>
              <a:rPr dirty="0" sz="800" spc="-5">
                <a:solidFill>
                  <a:srgbClr val="F3811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38117"/>
                </a:solidFill>
                <a:latin typeface="Arial"/>
                <a:cs typeface="Arial"/>
              </a:rPr>
              <a:t>Title</a:t>
            </a:r>
            <a:r>
              <a:rPr dirty="0" sz="800" spc="-20">
                <a:solidFill>
                  <a:srgbClr val="F3811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38117"/>
                </a:solidFill>
                <a:latin typeface="Arial"/>
                <a:cs typeface="Arial"/>
              </a:rPr>
              <a:t>(in</a:t>
            </a:r>
            <a:r>
              <a:rPr dirty="0" sz="800" spc="-25">
                <a:solidFill>
                  <a:srgbClr val="F3811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38117"/>
                </a:solidFill>
                <a:latin typeface="Arial"/>
                <a:cs typeface="Arial"/>
              </a:rPr>
              <a:t>Slide</a:t>
            </a:r>
            <a:r>
              <a:rPr dirty="0" sz="800" spc="-10">
                <a:solidFill>
                  <a:srgbClr val="F38117"/>
                </a:solidFill>
                <a:latin typeface="Arial"/>
                <a:cs typeface="Arial"/>
              </a:rPr>
              <a:t> Master)</a:t>
            </a:r>
            <a:endParaRPr sz="8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69379" y="1491996"/>
            <a:ext cx="2446020" cy="3261359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8495" y="16776"/>
            <a:ext cx="3316224" cy="1141463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93040">
              <a:lnSpc>
                <a:spcPct val="100000"/>
              </a:lnSpc>
              <a:spcBef>
                <a:spcPts val="95"/>
              </a:spcBef>
            </a:pPr>
            <a:r>
              <a:rPr dirty="0">
                <a:latin typeface="Arial"/>
                <a:cs typeface="Arial"/>
              </a:rPr>
              <a:t>Who</a:t>
            </a:r>
            <a:r>
              <a:rPr dirty="0" spc="-2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Am</a:t>
            </a:r>
            <a:r>
              <a:rPr dirty="0" spc="-90">
                <a:latin typeface="Arial"/>
                <a:cs typeface="Arial"/>
              </a:rPr>
              <a:t> </a:t>
            </a:r>
            <a:r>
              <a:rPr dirty="0" spc="-25">
                <a:latin typeface="Arial"/>
                <a:cs typeface="Arial"/>
              </a:rPr>
              <a:t>I?</a:t>
            </a:r>
          </a:p>
        </p:txBody>
      </p:sp>
      <p:sp>
        <p:nvSpPr>
          <p:cNvPr id="7" name="object 7" descr=""/>
          <p:cNvSpPr txBox="1"/>
          <p:nvPr/>
        </p:nvSpPr>
        <p:spPr>
          <a:xfrm>
            <a:off x="459740" y="1526890"/>
            <a:ext cx="5539105" cy="4328160"/>
          </a:xfrm>
          <a:prstGeom prst="rect">
            <a:avLst/>
          </a:prstGeom>
        </p:spPr>
        <p:txBody>
          <a:bodyPr wrap="square" lIns="0" tIns="895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dirty="0" sz="2800">
                <a:latin typeface="Calibri"/>
                <a:cs typeface="Calibri"/>
              </a:rPr>
              <a:t>Greg</a:t>
            </a:r>
            <a:r>
              <a:rPr dirty="0" sz="2800" spc="-10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Jenkins</a:t>
            </a:r>
            <a:endParaRPr sz="2800">
              <a:latin typeface="Calibri"/>
              <a:cs typeface="Calibri"/>
            </a:endParaRPr>
          </a:p>
          <a:p>
            <a:pPr marL="241300" marR="5080" indent="-22860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 spc="-30">
                <a:latin typeface="Calibri"/>
                <a:cs typeface="Calibri"/>
              </a:rPr>
              <a:t>Matson-</a:t>
            </a:r>
            <a:r>
              <a:rPr dirty="0" sz="2800">
                <a:latin typeface="Calibri"/>
                <a:cs typeface="Calibri"/>
              </a:rPr>
              <a:t>Dangerous</a:t>
            </a:r>
            <a:r>
              <a:rPr dirty="0" sz="2800" spc="-7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Goods</a:t>
            </a:r>
            <a:r>
              <a:rPr dirty="0" sz="2800" spc="-9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Specialist, </a:t>
            </a:r>
            <a:r>
              <a:rPr dirty="0" sz="2800" spc="-30">
                <a:latin typeface="Calibri"/>
                <a:cs typeface="Calibri"/>
              </a:rPr>
              <a:t>SQES-</a:t>
            </a:r>
            <a:r>
              <a:rPr dirty="0" sz="2800" spc="-25">
                <a:latin typeface="Calibri"/>
                <a:cs typeface="Calibri"/>
              </a:rPr>
              <a:t>DG</a:t>
            </a:r>
            <a:endParaRPr sz="28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240665" algn="l"/>
              </a:tabLst>
            </a:pPr>
            <a:r>
              <a:rPr dirty="0" sz="2800">
                <a:latin typeface="Calibri"/>
                <a:cs typeface="Calibri"/>
              </a:rPr>
              <a:t>34</a:t>
            </a:r>
            <a:r>
              <a:rPr dirty="0" sz="2800" spc="-50">
                <a:latin typeface="Calibri"/>
                <a:cs typeface="Calibri"/>
              </a:rPr>
              <a:t> </a:t>
            </a:r>
            <a:r>
              <a:rPr dirty="0" sz="2800" spc="-40">
                <a:latin typeface="Calibri"/>
                <a:cs typeface="Calibri"/>
              </a:rPr>
              <a:t>Years</a:t>
            </a:r>
            <a:r>
              <a:rPr dirty="0" sz="2800" spc="-7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in</a:t>
            </a:r>
            <a:r>
              <a:rPr dirty="0" sz="2800" spc="-6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Fire</a:t>
            </a:r>
            <a:r>
              <a:rPr dirty="0" sz="2800" spc="-6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Service</a:t>
            </a:r>
            <a:r>
              <a:rPr dirty="0" sz="2800" spc="-6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and</a:t>
            </a:r>
            <a:r>
              <a:rPr dirty="0" sz="2800" spc="-5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HazMat</a:t>
            </a:r>
            <a:endParaRPr sz="2800">
              <a:latin typeface="Calibri"/>
              <a:cs typeface="Calibri"/>
            </a:endParaRPr>
          </a:p>
          <a:p>
            <a:pPr marL="241300" marR="46355" indent="-228600">
              <a:lnSpc>
                <a:spcPct val="100000"/>
              </a:lnSpc>
              <a:spcBef>
                <a:spcPts val="605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 spc="-35">
                <a:latin typeface="Calibri"/>
                <a:cs typeface="Calibri"/>
              </a:rPr>
              <a:t>Retired-</a:t>
            </a:r>
            <a:r>
              <a:rPr dirty="0" sz="2800">
                <a:latin typeface="Calibri"/>
                <a:cs typeface="Calibri"/>
              </a:rPr>
              <a:t>Captain</a:t>
            </a:r>
            <a:r>
              <a:rPr dirty="0" sz="2800" spc="-8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Maui</a:t>
            </a:r>
            <a:r>
              <a:rPr dirty="0" sz="2800" spc="-8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County</a:t>
            </a:r>
            <a:r>
              <a:rPr dirty="0" sz="2800" spc="-80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Fire </a:t>
            </a:r>
            <a:r>
              <a:rPr dirty="0" sz="2800">
                <a:latin typeface="Calibri"/>
                <a:cs typeface="Calibri"/>
              </a:rPr>
              <a:t>Dept.-</a:t>
            </a:r>
            <a:r>
              <a:rPr dirty="0" sz="2800" spc="-6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HazMat</a:t>
            </a:r>
            <a:r>
              <a:rPr dirty="0" sz="2800" spc="-9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10,</a:t>
            </a:r>
            <a:r>
              <a:rPr dirty="0" sz="2800" spc="-7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Kahului.,</a:t>
            </a:r>
            <a:r>
              <a:rPr dirty="0" sz="2800" spc="-5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26</a:t>
            </a:r>
            <a:r>
              <a:rPr dirty="0" sz="2800" spc="-7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Years</a:t>
            </a:r>
            <a:endParaRPr sz="28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240665" algn="l"/>
              </a:tabLst>
            </a:pPr>
            <a:r>
              <a:rPr dirty="0" sz="2800">
                <a:latin typeface="Calibri"/>
                <a:cs typeface="Calibri"/>
              </a:rPr>
              <a:t>Certified</a:t>
            </a:r>
            <a:r>
              <a:rPr dirty="0" sz="2800" spc="-12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HazMat</a:t>
            </a:r>
            <a:r>
              <a:rPr dirty="0" sz="2800" spc="-12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Specialist</a:t>
            </a:r>
            <a:endParaRPr sz="2800">
              <a:latin typeface="Calibri"/>
              <a:cs typeface="Calibri"/>
            </a:endParaRPr>
          </a:p>
          <a:p>
            <a:pPr marL="241300" marR="102235" indent="-228600">
              <a:lnSpc>
                <a:spcPct val="100699"/>
              </a:lnSpc>
              <a:spcBef>
                <a:spcPts val="575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>
                <a:latin typeface="Calibri"/>
                <a:cs typeface="Calibri"/>
              </a:rPr>
              <a:t>BA</a:t>
            </a:r>
            <a:r>
              <a:rPr dirty="0" sz="2800" spc="-10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Public</a:t>
            </a:r>
            <a:r>
              <a:rPr dirty="0" sz="2800" spc="-7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Administration,</a:t>
            </a:r>
            <a:r>
              <a:rPr dirty="0" sz="2800" spc="-5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University </a:t>
            </a:r>
            <a:r>
              <a:rPr dirty="0" sz="2800">
                <a:latin typeface="Calibri"/>
                <a:cs typeface="Calibri"/>
              </a:rPr>
              <a:t>of</a:t>
            </a:r>
            <a:r>
              <a:rPr dirty="0" sz="2800" spc="-3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Hawaii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50493" y="282955"/>
            <a:ext cx="3575050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55" b="0">
                <a:solidFill>
                  <a:srgbClr val="C00000"/>
                </a:solidFill>
                <a:latin typeface="Calibri Light"/>
                <a:cs typeface="Calibri Light"/>
              </a:rPr>
              <a:t>Corporate</a:t>
            </a:r>
            <a:r>
              <a:rPr dirty="0" sz="4000" spc="-160" b="0">
                <a:solidFill>
                  <a:srgbClr val="C00000"/>
                </a:solidFill>
                <a:latin typeface="Calibri Light"/>
                <a:cs typeface="Calibri Light"/>
              </a:rPr>
              <a:t> </a:t>
            </a:r>
            <a:r>
              <a:rPr dirty="0" sz="4000" spc="-10" b="0">
                <a:solidFill>
                  <a:srgbClr val="C00000"/>
                </a:solidFill>
                <a:latin typeface="Calibri Light"/>
                <a:cs typeface="Calibri Light"/>
              </a:rPr>
              <a:t>Profile:</a:t>
            </a:r>
            <a:endParaRPr sz="4000">
              <a:latin typeface="Calibri Light"/>
              <a:cs typeface="Calibri Ligh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097991" y="1370838"/>
            <a:ext cx="3479165" cy="2037714"/>
          </a:xfrm>
          <a:prstGeom prst="rect">
            <a:avLst/>
          </a:prstGeom>
        </p:spPr>
        <p:txBody>
          <a:bodyPr wrap="square" lIns="0" tIns="48895" rIns="0" bIns="0" rtlCol="0" vert="horz">
            <a:spAutoFit/>
          </a:bodyPr>
          <a:lstStyle/>
          <a:p>
            <a:pPr marL="240029" marR="5080" indent="-227965">
              <a:lnSpc>
                <a:spcPct val="90000"/>
              </a:lnSpc>
              <a:spcBef>
                <a:spcPts val="385"/>
              </a:spcBef>
              <a:buFont typeface="Arial"/>
              <a:buChar char="•"/>
              <a:tabLst>
                <a:tab pos="241300" algn="l"/>
                <a:tab pos="1525905" algn="l"/>
              </a:tabLst>
            </a:pPr>
            <a:r>
              <a:rPr dirty="0" sz="2400">
                <a:latin typeface="Calibri"/>
                <a:cs typeface="Calibri"/>
              </a:rPr>
              <a:t>Captain</a:t>
            </a:r>
            <a:r>
              <a:rPr dirty="0" sz="2400" spc="-5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William</a:t>
            </a:r>
            <a:r>
              <a:rPr dirty="0" sz="2400" spc="-3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Matson </a:t>
            </a:r>
            <a:r>
              <a:rPr dirty="0" sz="2400" spc="-10">
                <a:latin typeface="Calibri"/>
                <a:cs typeface="Calibri"/>
              </a:rPr>
              <a:t>	</a:t>
            </a:r>
            <a:r>
              <a:rPr dirty="0" sz="2400">
                <a:latin typeface="Calibri"/>
                <a:cs typeface="Calibri"/>
              </a:rPr>
              <a:t>sails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his</a:t>
            </a:r>
            <a:r>
              <a:rPr dirty="0" sz="2400" spc="-2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three-masted 	schooner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 i="1">
                <a:latin typeface="Calibri"/>
                <a:cs typeface="Calibri"/>
              </a:rPr>
              <a:t>Emma</a:t>
            </a:r>
            <a:r>
              <a:rPr dirty="0" sz="2400" spc="-20" i="1">
                <a:latin typeface="Calibri"/>
                <a:cs typeface="Calibri"/>
              </a:rPr>
              <a:t> </a:t>
            </a:r>
            <a:r>
              <a:rPr dirty="0" sz="2400" spc="-10" i="1">
                <a:latin typeface="Calibri"/>
                <a:cs typeface="Calibri"/>
              </a:rPr>
              <a:t>Claudina</a:t>
            </a:r>
            <a:r>
              <a:rPr dirty="0" sz="2400" spc="-10" i="1">
                <a:latin typeface="Calibri"/>
                <a:cs typeface="Calibri"/>
              </a:rPr>
              <a:t> </a:t>
            </a:r>
            <a:r>
              <a:rPr dirty="0" sz="2400" spc="-10" i="1">
                <a:latin typeface="Calibri"/>
                <a:cs typeface="Calibri"/>
              </a:rPr>
              <a:t>	</a:t>
            </a:r>
            <a:r>
              <a:rPr dirty="0" sz="2400">
                <a:latin typeface="Calibri"/>
                <a:cs typeface="Calibri"/>
              </a:rPr>
              <a:t>to</a:t>
            </a:r>
            <a:r>
              <a:rPr dirty="0" sz="2400" spc="-5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Hilo,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Hawaii,</a:t>
            </a:r>
            <a:r>
              <a:rPr dirty="0" sz="2400" spc="-6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marking </a:t>
            </a:r>
            <a:r>
              <a:rPr dirty="0" sz="2400" spc="-10">
                <a:latin typeface="Calibri"/>
                <a:cs typeface="Calibri"/>
              </a:rPr>
              <a:t>	</a:t>
            </a:r>
            <a:r>
              <a:rPr dirty="0" sz="2400">
                <a:latin typeface="Calibri"/>
                <a:cs typeface="Calibri"/>
              </a:rPr>
              <a:t>the beginning</a:t>
            </a:r>
            <a:r>
              <a:rPr dirty="0" sz="2400" spc="-2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of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Matson 	Navigation</a:t>
            </a:r>
            <a:r>
              <a:rPr dirty="0" sz="2400" spc="-4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Company.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5051552" y="1372361"/>
            <a:ext cx="3649345" cy="1379220"/>
          </a:xfrm>
          <a:prstGeom prst="rect">
            <a:avLst/>
          </a:prstGeom>
        </p:spPr>
        <p:txBody>
          <a:bodyPr wrap="square" lIns="0" tIns="48895" rIns="0" bIns="0" rtlCol="0" vert="horz">
            <a:spAutoFit/>
          </a:bodyPr>
          <a:lstStyle/>
          <a:p>
            <a:pPr marL="241300" marR="5080" indent="-228600">
              <a:lnSpc>
                <a:spcPct val="90000"/>
              </a:lnSpc>
              <a:spcBef>
                <a:spcPts val="385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400" i="1">
                <a:latin typeface="Calibri"/>
                <a:cs typeface="Calibri"/>
              </a:rPr>
              <a:t>Hawaiian</a:t>
            </a:r>
            <a:r>
              <a:rPr dirty="0" sz="2400" spc="-30" i="1">
                <a:latin typeface="Calibri"/>
                <a:cs typeface="Calibri"/>
              </a:rPr>
              <a:t> </a:t>
            </a:r>
            <a:r>
              <a:rPr dirty="0" sz="2400" i="1">
                <a:latin typeface="Calibri"/>
                <a:cs typeface="Calibri"/>
              </a:rPr>
              <a:t>Citizen</a:t>
            </a:r>
            <a:r>
              <a:rPr dirty="0" sz="2400" spc="-35" i="1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becomes </a:t>
            </a:r>
            <a:r>
              <a:rPr dirty="0" sz="2400">
                <a:latin typeface="Calibri"/>
                <a:cs typeface="Calibri"/>
              </a:rPr>
              <a:t>the</a:t>
            </a:r>
            <a:r>
              <a:rPr dirty="0" sz="2400" spc="-4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first</a:t>
            </a:r>
            <a:r>
              <a:rPr dirty="0" sz="2400" spc="-5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vessel</a:t>
            </a:r>
            <a:r>
              <a:rPr dirty="0" sz="2400" spc="-3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to</a:t>
            </a:r>
            <a:r>
              <a:rPr dirty="0" sz="2400" spc="-45">
                <a:latin typeface="Calibri"/>
                <a:cs typeface="Calibri"/>
              </a:rPr>
              <a:t> </a:t>
            </a:r>
            <a:r>
              <a:rPr dirty="0" sz="2400" spc="-25">
                <a:latin typeface="Calibri"/>
                <a:cs typeface="Calibri"/>
              </a:rPr>
              <a:t>be </a:t>
            </a:r>
            <a:r>
              <a:rPr dirty="0" sz="2400">
                <a:latin typeface="Calibri"/>
                <a:cs typeface="Calibri"/>
              </a:rPr>
              <a:t>converted</a:t>
            </a:r>
            <a:r>
              <a:rPr dirty="0" sz="2400" spc="-7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to</a:t>
            </a:r>
            <a:r>
              <a:rPr dirty="0" sz="2400" spc="-7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</a:t>
            </a:r>
            <a:r>
              <a:rPr dirty="0" sz="2400" spc="-55">
                <a:latin typeface="Calibri"/>
                <a:cs typeface="Calibri"/>
              </a:rPr>
              <a:t> </a:t>
            </a:r>
            <a:r>
              <a:rPr dirty="0" sz="2400" spc="-20">
                <a:latin typeface="Calibri"/>
                <a:cs typeface="Calibri"/>
              </a:rPr>
              <a:t>full </a:t>
            </a:r>
            <a:r>
              <a:rPr dirty="0" sz="2400" spc="-10">
                <a:latin typeface="Calibri"/>
                <a:cs typeface="Calibri"/>
              </a:rPr>
              <a:t>containership</a:t>
            </a:r>
            <a:r>
              <a:rPr dirty="0" sz="2400" spc="-2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in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the</a:t>
            </a:r>
            <a:r>
              <a:rPr dirty="0" sz="2400" spc="-1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Pacific.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771144" y="3500628"/>
            <a:ext cx="7687309" cy="1586865"/>
          </a:xfrm>
          <a:custGeom>
            <a:avLst/>
            <a:gdLst/>
            <a:ahLst/>
            <a:cxnLst/>
            <a:rect l="l" t="t" r="r" b="b"/>
            <a:pathLst>
              <a:path w="7687309" h="1586864">
                <a:moveTo>
                  <a:pt x="6893813" y="0"/>
                </a:moveTo>
                <a:lnTo>
                  <a:pt x="6893813" y="396621"/>
                </a:lnTo>
                <a:lnTo>
                  <a:pt x="0" y="396621"/>
                </a:lnTo>
                <a:lnTo>
                  <a:pt x="396621" y="793242"/>
                </a:lnTo>
                <a:lnTo>
                  <a:pt x="0" y="1189863"/>
                </a:lnTo>
                <a:lnTo>
                  <a:pt x="6893813" y="1189863"/>
                </a:lnTo>
                <a:lnTo>
                  <a:pt x="6893813" y="1586484"/>
                </a:lnTo>
                <a:lnTo>
                  <a:pt x="7687056" y="793242"/>
                </a:lnTo>
                <a:lnTo>
                  <a:pt x="6893813" y="0"/>
                </a:lnTo>
                <a:close/>
              </a:path>
            </a:pathLst>
          </a:custGeom>
          <a:solidFill>
            <a:srgbClr val="B4C6E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1724405" y="4963464"/>
            <a:ext cx="1470660" cy="8801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600" spc="-20">
                <a:latin typeface="Calibri"/>
                <a:cs typeface="Calibri"/>
              </a:rPr>
              <a:t>1882</a:t>
            </a:r>
            <a:endParaRPr sz="5600">
              <a:latin typeface="Calibri"/>
              <a:cs typeface="Calibri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2253742" y="4090161"/>
            <a:ext cx="3954145" cy="408940"/>
            <a:chOff x="2253742" y="4090161"/>
            <a:chExt cx="3954145" cy="408940"/>
          </a:xfrm>
        </p:grpSpPr>
        <p:sp>
          <p:nvSpPr>
            <p:cNvPr id="8" name="object 8" descr=""/>
            <p:cNvSpPr/>
            <p:nvPr/>
          </p:nvSpPr>
          <p:spPr>
            <a:xfrm>
              <a:off x="2260092" y="4096511"/>
              <a:ext cx="398145" cy="396240"/>
            </a:xfrm>
            <a:custGeom>
              <a:avLst/>
              <a:gdLst/>
              <a:ahLst/>
              <a:cxnLst/>
              <a:rect l="l" t="t" r="r" b="b"/>
              <a:pathLst>
                <a:path w="398144" h="396239">
                  <a:moveTo>
                    <a:pt x="198881" y="0"/>
                  </a:moveTo>
                  <a:lnTo>
                    <a:pt x="153275" y="5229"/>
                  </a:lnTo>
                  <a:lnTo>
                    <a:pt x="111411" y="20127"/>
                  </a:lnTo>
                  <a:lnTo>
                    <a:pt x="74484" y="43507"/>
                  </a:lnTo>
                  <a:lnTo>
                    <a:pt x="43687" y="74182"/>
                  </a:lnTo>
                  <a:lnTo>
                    <a:pt x="20211" y="110967"/>
                  </a:lnTo>
                  <a:lnTo>
                    <a:pt x="5251" y="152675"/>
                  </a:lnTo>
                  <a:lnTo>
                    <a:pt x="0" y="198119"/>
                  </a:lnTo>
                  <a:lnTo>
                    <a:pt x="5251" y="243564"/>
                  </a:lnTo>
                  <a:lnTo>
                    <a:pt x="20211" y="285272"/>
                  </a:lnTo>
                  <a:lnTo>
                    <a:pt x="43687" y="322057"/>
                  </a:lnTo>
                  <a:lnTo>
                    <a:pt x="74484" y="352732"/>
                  </a:lnTo>
                  <a:lnTo>
                    <a:pt x="111411" y="376112"/>
                  </a:lnTo>
                  <a:lnTo>
                    <a:pt x="153275" y="391010"/>
                  </a:lnTo>
                  <a:lnTo>
                    <a:pt x="198881" y="396239"/>
                  </a:lnTo>
                  <a:lnTo>
                    <a:pt x="244488" y="391010"/>
                  </a:lnTo>
                  <a:lnTo>
                    <a:pt x="286352" y="376112"/>
                  </a:lnTo>
                  <a:lnTo>
                    <a:pt x="323279" y="352732"/>
                  </a:lnTo>
                  <a:lnTo>
                    <a:pt x="354076" y="322057"/>
                  </a:lnTo>
                  <a:lnTo>
                    <a:pt x="377552" y="285272"/>
                  </a:lnTo>
                  <a:lnTo>
                    <a:pt x="392512" y="243564"/>
                  </a:lnTo>
                  <a:lnTo>
                    <a:pt x="397763" y="198119"/>
                  </a:lnTo>
                  <a:lnTo>
                    <a:pt x="392512" y="152675"/>
                  </a:lnTo>
                  <a:lnTo>
                    <a:pt x="377552" y="110967"/>
                  </a:lnTo>
                  <a:lnTo>
                    <a:pt x="354076" y="74182"/>
                  </a:lnTo>
                  <a:lnTo>
                    <a:pt x="323279" y="43507"/>
                  </a:lnTo>
                  <a:lnTo>
                    <a:pt x="286352" y="20127"/>
                  </a:lnTo>
                  <a:lnTo>
                    <a:pt x="244488" y="5229"/>
                  </a:lnTo>
                  <a:lnTo>
                    <a:pt x="19888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2260092" y="4096511"/>
              <a:ext cx="398145" cy="396240"/>
            </a:xfrm>
            <a:custGeom>
              <a:avLst/>
              <a:gdLst/>
              <a:ahLst/>
              <a:cxnLst/>
              <a:rect l="l" t="t" r="r" b="b"/>
              <a:pathLst>
                <a:path w="398144" h="396239">
                  <a:moveTo>
                    <a:pt x="0" y="198119"/>
                  </a:moveTo>
                  <a:lnTo>
                    <a:pt x="5251" y="152675"/>
                  </a:lnTo>
                  <a:lnTo>
                    <a:pt x="20211" y="110967"/>
                  </a:lnTo>
                  <a:lnTo>
                    <a:pt x="43687" y="74182"/>
                  </a:lnTo>
                  <a:lnTo>
                    <a:pt x="74484" y="43507"/>
                  </a:lnTo>
                  <a:lnTo>
                    <a:pt x="111411" y="20127"/>
                  </a:lnTo>
                  <a:lnTo>
                    <a:pt x="153275" y="5229"/>
                  </a:lnTo>
                  <a:lnTo>
                    <a:pt x="198881" y="0"/>
                  </a:lnTo>
                  <a:lnTo>
                    <a:pt x="244488" y="5229"/>
                  </a:lnTo>
                  <a:lnTo>
                    <a:pt x="286352" y="20127"/>
                  </a:lnTo>
                  <a:lnTo>
                    <a:pt x="323279" y="43507"/>
                  </a:lnTo>
                  <a:lnTo>
                    <a:pt x="354076" y="74182"/>
                  </a:lnTo>
                  <a:lnTo>
                    <a:pt x="377552" y="110967"/>
                  </a:lnTo>
                  <a:lnTo>
                    <a:pt x="392512" y="152675"/>
                  </a:lnTo>
                  <a:lnTo>
                    <a:pt x="397763" y="198119"/>
                  </a:lnTo>
                  <a:lnTo>
                    <a:pt x="392512" y="243564"/>
                  </a:lnTo>
                  <a:lnTo>
                    <a:pt x="377552" y="285272"/>
                  </a:lnTo>
                  <a:lnTo>
                    <a:pt x="354076" y="322057"/>
                  </a:lnTo>
                  <a:lnTo>
                    <a:pt x="323279" y="352732"/>
                  </a:lnTo>
                  <a:lnTo>
                    <a:pt x="286352" y="376112"/>
                  </a:lnTo>
                  <a:lnTo>
                    <a:pt x="244488" y="391010"/>
                  </a:lnTo>
                  <a:lnTo>
                    <a:pt x="198881" y="396239"/>
                  </a:lnTo>
                  <a:lnTo>
                    <a:pt x="153275" y="391010"/>
                  </a:lnTo>
                  <a:lnTo>
                    <a:pt x="111411" y="376112"/>
                  </a:lnTo>
                  <a:lnTo>
                    <a:pt x="74484" y="352732"/>
                  </a:lnTo>
                  <a:lnTo>
                    <a:pt x="43687" y="322057"/>
                  </a:lnTo>
                  <a:lnTo>
                    <a:pt x="20211" y="285272"/>
                  </a:lnTo>
                  <a:lnTo>
                    <a:pt x="5251" y="243564"/>
                  </a:lnTo>
                  <a:lnTo>
                    <a:pt x="0" y="198119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5803392" y="4096511"/>
              <a:ext cx="398145" cy="396240"/>
            </a:xfrm>
            <a:custGeom>
              <a:avLst/>
              <a:gdLst/>
              <a:ahLst/>
              <a:cxnLst/>
              <a:rect l="l" t="t" r="r" b="b"/>
              <a:pathLst>
                <a:path w="398145" h="396239">
                  <a:moveTo>
                    <a:pt x="198882" y="0"/>
                  </a:moveTo>
                  <a:lnTo>
                    <a:pt x="153275" y="5229"/>
                  </a:lnTo>
                  <a:lnTo>
                    <a:pt x="111411" y="20127"/>
                  </a:lnTo>
                  <a:lnTo>
                    <a:pt x="74484" y="43507"/>
                  </a:lnTo>
                  <a:lnTo>
                    <a:pt x="43687" y="74182"/>
                  </a:lnTo>
                  <a:lnTo>
                    <a:pt x="20211" y="110967"/>
                  </a:lnTo>
                  <a:lnTo>
                    <a:pt x="5251" y="152675"/>
                  </a:lnTo>
                  <a:lnTo>
                    <a:pt x="0" y="198119"/>
                  </a:lnTo>
                  <a:lnTo>
                    <a:pt x="5251" y="243564"/>
                  </a:lnTo>
                  <a:lnTo>
                    <a:pt x="20211" y="285272"/>
                  </a:lnTo>
                  <a:lnTo>
                    <a:pt x="43687" y="322057"/>
                  </a:lnTo>
                  <a:lnTo>
                    <a:pt x="74484" y="352732"/>
                  </a:lnTo>
                  <a:lnTo>
                    <a:pt x="111411" y="376112"/>
                  </a:lnTo>
                  <a:lnTo>
                    <a:pt x="153275" y="391010"/>
                  </a:lnTo>
                  <a:lnTo>
                    <a:pt x="198882" y="396239"/>
                  </a:lnTo>
                  <a:lnTo>
                    <a:pt x="244488" y="391010"/>
                  </a:lnTo>
                  <a:lnTo>
                    <a:pt x="286352" y="376112"/>
                  </a:lnTo>
                  <a:lnTo>
                    <a:pt x="323279" y="352732"/>
                  </a:lnTo>
                  <a:lnTo>
                    <a:pt x="354076" y="322057"/>
                  </a:lnTo>
                  <a:lnTo>
                    <a:pt x="377552" y="285272"/>
                  </a:lnTo>
                  <a:lnTo>
                    <a:pt x="392512" y="243564"/>
                  </a:lnTo>
                  <a:lnTo>
                    <a:pt x="397763" y="198119"/>
                  </a:lnTo>
                  <a:lnTo>
                    <a:pt x="392512" y="152675"/>
                  </a:lnTo>
                  <a:lnTo>
                    <a:pt x="377552" y="110967"/>
                  </a:lnTo>
                  <a:lnTo>
                    <a:pt x="354076" y="74182"/>
                  </a:lnTo>
                  <a:lnTo>
                    <a:pt x="323279" y="43507"/>
                  </a:lnTo>
                  <a:lnTo>
                    <a:pt x="286352" y="20127"/>
                  </a:lnTo>
                  <a:lnTo>
                    <a:pt x="244488" y="5229"/>
                  </a:lnTo>
                  <a:lnTo>
                    <a:pt x="1988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5803392" y="4096511"/>
              <a:ext cx="398145" cy="396240"/>
            </a:xfrm>
            <a:custGeom>
              <a:avLst/>
              <a:gdLst/>
              <a:ahLst/>
              <a:cxnLst/>
              <a:rect l="l" t="t" r="r" b="b"/>
              <a:pathLst>
                <a:path w="398145" h="396239">
                  <a:moveTo>
                    <a:pt x="0" y="198119"/>
                  </a:moveTo>
                  <a:lnTo>
                    <a:pt x="5251" y="152675"/>
                  </a:lnTo>
                  <a:lnTo>
                    <a:pt x="20211" y="110967"/>
                  </a:lnTo>
                  <a:lnTo>
                    <a:pt x="43687" y="74182"/>
                  </a:lnTo>
                  <a:lnTo>
                    <a:pt x="74484" y="43507"/>
                  </a:lnTo>
                  <a:lnTo>
                    <a:pt x="111411" y="20127"/>
                  </a:lnTo>
                  <a:lnTo>
                    <a:pt x="153275" y="5229"/>
                  </a:lnTo>
                  <a:lnTo>
                    <a:pt x="198882" y="0"/>
                  </a:lnTo>
                  <a:lnTo>
                    <a:pt x="244488" y="5229"/>
                  </a:lnTo>
                  <a:lnTo>
                    <a:pt x="286352" y="20127"/>
                  </a:lnTo>
                  <a:lnTo>
                    <a:pt x="323279" y="43507"/>
                  </a:lnTo>
                  <a:lnTo>
                    <a:pt x="354076" y="74182"/>
                  </a:lnTo>
                  <a:lnTo>
                    <a:pt x="377552" y="110967"/>
                  </a:lnTo>
                  <a:lnTo>
                    <a:pt x="392512" y="152675"/>
                  </a:lnTo>
                  <a:lnTo>
                    <a:pt x="397763" y="198119"/>
                  </a:lnTo>
                  <a:lnTo>
                    <a:pt x="392512" y="243564"/>
                  </a:lnTo>
                  <a:lnTo>
                    <a:pt x="377552" y="285272"/>
                  </a:lnTo>
                  <a:lnTo>
                    <a:pt x="354076" y="322057"/>
                  </a:lnTo>
                  <a:lnTo>
                    <a:pt x="323279" y="352732"/>
                  </a:lnTo>
                  <a:lnTo>
                    <a:pt x="286352" y="376112"/>
                  </a:lnTo>
                  <a:lnTo>
                    <a:pt x="244488" y="391010"/>
                  </a:lnTo>
                  <a:lnTo>
                    <a:pt x="198882" y="396239"/>
                  </a:lnTo>
                  <a:lnTo>
                    <a:pt x="153275" y="391010"/>
                  </a:lnTo>
                  <a:lnTo>
                    <a:pt x="111411" y="376112"/>
                  </a:lnTo>
                  <a:lnTo>
                    <a:pt x="74484" y="352732"/>
                  </a:lnTo>
                  <a:lnTo>
                    <a:pt x="43687" y="322057"/>
                  </a:lnTo>
                  <a:lnTo>
                    <a:pt x="20211" y="285272"/>
                  </a:lnTo>
                  <a:lnTo>
                    <a:pt x="5251" y="243564"/>
                  </a:lnTo>
                  <a:lnTo>
                    <a:pt x="0" y="198119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5208270" y="4955540"/>
            <a:ext cx="1470660" cy="879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600" spc="-20">
                <a:latin typeface="Calibri"/>
                <a:cs typeface="Calibri"/>
              </a:rPr>
              <a:t>1960</a:t>
            </a:r>
            <a:endParaRPr sz="5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8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533400" y="4677155"/>
            <a:ext cx="8229600" cy="981710"/>
          </a:xfrm>
          <a:prstGeom prst="rect">
            <a:avLst/>
          </a:prstGeom>
          <a:solidFill>
            <a:srgbClr val="D5DCE4">
              <a:alpha val="59999"/>
            </a:srgbClr>
          </a:solidFill>
        </p:spPr>
        <p:txBody>
          <a:bodyPr wrap="square" lIns="0" tIns="28575" rIns="0" bIns="0" rtlCol="0" vert="horz">
            <a:spAutoFit/>
          </a:bodyPr>
          <a:lstStyle/>
          <a:p>
            <a:pPr marL="320040" marR="1280160" indent="-228600">
              <a:lnSpc>
                <a:spcPts val="3020"/>
              </a:lnSpc>
              <a:spcBef>
                <a:spcPts val="225"/>
              </a:spcBef>
              <a:buFont typeface="Arial"/>
              <a:buChar char="•"/>
              <a:tabLst>
                <a:tab pos="320040" algn="l"/>
              </a:tabLst>
            </a:pPr>
            <a:r>
              <a:rPr dirty="0" sz="2800">
                <a:latin typeface="Calibri"/>
                <a:cs typeface="Calibri"/>
              </a:rPr>
              <a:t>Leading</a:t>
            </a:r>
            <a:r>
              <a:rPr dirty="0" sz="2800" spc="-9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Provider</a:t>
            </a:r>
            <a:r>
              <a:rPr dirty="0" sz="2800" spc="-5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of</a:t>
            </a:r>
            <a:r>
              <a:rPr dirty="0" sz="2800" spc="-8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Ocean</a:t>
            </a:r>
            <a:r>
              <a:rPr dirty="0" sz="2800" spc="-85">
                <a:latin typeface="Calibri"/>
                <a:cs typeface="Calibri"/>
              </a:rPr>
              <a:t> </a:t>
            </a:r>
            <a:r>
              <a:rPr dirty="0" sz="2800" spc="-30">
                <a:latin typeface="Calibri"/>
                <a:cs typeface="Calibri"/>
              </a:rPr>
              <a:t>Transportation</a:t>
            </a:r>
            <a:r>
              <a:rPr dirty="0" sz="2800" spc="-55">
                <a:latin typeface="Calibri"/>
                <a:cs typeface="Calibri"/>
              </a:rPr>
              <a:t> </a:t>
            </a:r>
            <a:r>
              <a:rPr dirty="0" sz="2800" spc="-25">
                <a:latin typeface="Calibri"/>
                <a:cs typeface="Calibri"/>
              </a:rPr>
              <a:t>and </a:t>
            </a:r>
            <a:r>
              <a:rPr dirty="0" sz="2800">
                <a:latin typeface="Calibri"/>
                <a:cs typeface="Calibri"/>
              </a:rPr>
              <a:t>Logistics</a:t>
            </a:r>
            <a:r>
              <a:rPr dirty="0" sz="2800" spc="-16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Services.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1460" rIns="0" bIns="0" rtlCol="0" vert="horz">
            <a:spAutoFit/>
          </a:bodyPr>
          <a:lstStyle/>
          <a:p>
            <a:pPr marL="333375">
              <a:lnSpc>
                <a:spcPct val="100000"/>
              </a:lnSpc>
              <a:spcBef>
                <a:spcPts val="105"/>
              </a:spcBef>
            </a:pPr>
            <a:r>
              <a:rPr dirty="0" sz="3200" spc="-30" b="0">
                <a:latin typeface="Calibri Light"/>
                <a:cs typeface="Calibri Light"/>
              </a:rPr>
              <a:t>Corporate</a:t>
            </a:r>
            <a:r>
              <a:rPr dirty="0" sz="3200" spc="-135" b="0">
                <a:latin typeface="Calibri Light"/>
                <a:cs typeface="Calibri Light"/>
              </a:rPr>
              <a:t> </a:t>
            </a:r>
            <a:r>
              <a:rPr dirty="0" sz="3200" spc="-20" b="0">
                <a:latin typeface="Calibri Light"/>
                <a:cs typeface="Calibri Light"/>
              </a:rPr>
              <a:t>Profile:</a:t>
            </a:r>
            <a:endParaRPr sz="3200">
              <a:latin typeface="Calibri Light"/>
              <a:cs typeface="Calibri Ligh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7542" y="648080"/>
            <a:ext cx="3575050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5" b="0">
                <a:latin typeface="Calibri Light"/>
                <a:cs typeface="Calibri Light"/>
              </a:rPr>
              <a:t>Corporate</a:t>
            </a:r>
            <a:r>
              <a:rPr dirty="0" spc="-160" b="0">
                <a:latin typeface="Calibri Light"/>
                <a:cs typeface="Calibri Light"/>
              </a:rPr>
              <a:t> </a:t>
            </a:r>
            <a:r>
              <a:rPr dirty="0" spc="-10" b="0">
                <a:latin typeface="Calibri Light"/>
                <a:cs typeface="Calibri Light"/>
              </a:rPr>
              <a:t>Profile: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07542" y="1793493"/>
            <a:ext cx="3621404" cy="2756535"/>
          </a:xfrm>
          <a:prstGeom prst="rect">
            <a:avLst/>
          </a:prstGeom>
        </p:spPr>
        <p:txBody>
          <a:bodyPr wrap="square" lIns="0" tIns="54610" rIns="0" bIns="0" rtlCol="0" vert="horz">
            <a:spAutoFit/>
          </a:bodyPr>
          <a:lstStyle/>
          <a:p>
            <a:pPr marL="241300" marR="5080" indent="-228600">
              <a:lnSpc>
                <a:spcPct val="90000"/>
              </a:lnSpc>
              <a:spcBef>
                <a:spcPts val="43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>
                <a:latin typeface="Calibri"/>
                <a:cs typeface="Calibri"/>
              </a:rPr>
              <a:t>Matson</a:t>
            </a:r>
            <a:r>
              <a:rPr dirty="0" sz="2800" spc="-9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provides</a:t>
            </a:r>
            <a:r>
              <a:rPr dirty="0" sz="2800" spc="-8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a</a:t>
            </a:r>
            <a:r>
              <a:rPr dirty="0" sz="2800" spc="-10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vital lifeline</a:t>
            </a:r>
            <a:r>
              <a:rPr dirty="0" sz="2800" spc="-6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to</a:t>
            </a:r>
            <a:r>
              <a:rPr dirty="0" sz="2800" spc="-7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the</a:t>
            </a:r>
            <a:r>
              <a:rPr dirty="0" sz="2800" spc="-5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domestic </a:t>
            </a:r>
            <a:r>
              <a:rPr dirty="0" sz="2800" spc="-30">
                <a:latin typeface="Calibri"/>
                <a:cs typeface="Calibri"/>
              </a:rPr>
              <a:t>non-</a:t>
            </a:r>
            <a:r>
              <a:rPr dirty="0" sz="2800" spc="-10">
                <a:latin typeface="Calibri"/>
                <a:cs typeface="Calibri"/>
              </a:rPr>
              <a:t>contiguous economies</a:t>
            </a:r>
            <a:r>
              <a:rPr dirty="0" sz="2800" spc="-6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of</a:t>
            </a:r>
            <a:r>
              <a:rPr dirty="0" sz="2800" spc="-6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Hawaii, </a:t>
            </a:r>
            <a:r>
              <a:rPr dirty="0" sz="2800">
                <a:latin typeface="Calibri"/>
                <a:cs typeface="Calibri"/>
              </a:rPr>
              <a:t>Alaska,</a:t>
            </a:r>
            <a:r>
              <a:rPr dirty="0" sz="2800" spc="-8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Guam,</a:t>
            </a:r>
            <a:r>
              <a:rPr dirty="0" sz="2800" spc="-8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and</a:t>
            </a:r>
            <a:r>
              <a:rPr dirty="0" sz="2800" spc="-80">
                <a:latin typeface="Calibri"/>
                <a:cs typeface="Calibri"/>
              </a:rPr>
              <a:t> </a:t>
            </a:r>
            <a:r>
              <a:rPr dirty="0" sz="2800" spc="-25">
                <a:latin typeface="Calibri"/>
                <a:cs typeface="Calibri"/>
              </a:rPr>
              <a:t>to </a:t>
            </a:r>
            <a:r>
              <a:rPr dirty="0" sz="2800">
                <a:latin typeface="Calibri"/>
                <a:cs typeface="Calibri"/>
              </a:rPr>
              <a:t>other</a:t>
            </a:r>
            <a:r>
              <a:rPr dirty="0" sz="2800" spc="-7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island</a:t>
            </a:r>
            <a:r>
              <a:rPr dirty="0" sz="2800" spc="-6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economies </a:t>
            </a:r>
            <a:r>
              <a:rPr dirty="0" sz="2800">
                <a:latin typeface="Calibri"/>
                <a:cs typeface="Calibri"/>
              </a:rPr>
              <a:t>in</a:t>
            </a:r>
            <a:r>
              <a:rPr dirty="0" sz="2800" spc="-3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Micronesia.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727575" y="1793493"/>
            <a:ext cx="3663315" cy="3140710"/>
          </a:xfrm>
          <a:prstGeom prst="rect">
            <a:avLst/>
          </a:prstGeom>
        </p:spPr>
        <p:txBody>
          <a:bodyPr wrap="square" lIns="0" tIns="54610" rIns="0" bIns="0" rtlCol="0" vert="horz">
            <a:spAutoFit/>
          </a:bodyPr>
          <a:lstStyle/>
          <a:p>
            <a:pPr marL="241300" marR="5080" indent="-228600">
              <a:lnSpc>
                <a:spcPct val="90000"/>
              </a:lnSpc>
              <a:spcBef>
                <a:spcPts val="43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>
                <a:latin typeface="Calibri"/>
                <a:cs typeface="Calibri"/>
              </a:rPr>
              <a:t>Matson</a:t>
            </a:r>
            <a:r>
              <a:rPr dirty="0" sz="2800" spc="-10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also</a:t>
            </a:r>
            <a:r>
              <a:rPr dirty="0" sz="2800" spc="-114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provides</a:t>
            </a:r>
            <a:r>
              <a:rPr dirty="0" sz="2800" spc="-90">
                <a:latin typeface="Calibri"/>
                <a:cs typeface="Calibri"/>
              </a:rPr>
              <a:t> </a:t>
            </a:r>
            <a:r>
              <a:rPr dirty="0" sz="2800" spc="-50">
                <a:latin typeface="Calibri"/>
                <a:cs typeface="Calibri"/>
              </a:rPr>
              <a:t>a </a:t>
            </a:r>
            <a:r>
              <a:rPr dirty="0" sz="2800">
                <a:latin typeface="Calibri"/>
                <a:cs typeface="Calibri"/>
              </a:rPr>
              <a:t>premium,</a:t>
            </a:r>
            <a:r>
              <a:rPr dirty="0" sz="2800" spc="-13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expedited </a:t>
            </a:r>
            <a:r>
              <a:rPr dirty="0" sz="2800">
                <a:latin typeface="Calibri"/>
                <a:cs typeface="Calibri"/>
              </a:rPr>
              <a:t>service</a:t>
            </a:r>
            <a:r>
              <a:rPr dirty="0" sz="2800" spc="-7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from</a:t>
            </a:r>
            <a:r>
              <a:rPr dirty="0" sz="2800" spc="-7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China</a:t>
            </a:r>
            <a:r>
              <a:rPr dirty="0" sz="2800" spc="-70">
                <a:latin typeface="Calibri"/>
                <a:cs typeface="Calibri"/>
              </a:rPr>
              <a:t> </a:t>
            </a:r>
            <a:r>
              <a:rPr dirty="0" sz="2800" spc="-25">
                <a:latin typeface="Calibri"/>
                <a:cs typeface="Calibri"/>
              </a:rPr>
              <a:t>to </a:t>
            </a:r>
            <a:r>
              <a:rPr dirty="0" sz="2800">
                <a:latin typeface="Calibri"/>
                <a:cs typeface="Calibri"/>
              </a:rPr>
              <a:t>Southern</a:t>
            </a:r>
            <a:r>
              <a:rPr dirty="0" sz="2800" spc="-9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California</a:t>
            </a:r>
            <a:r>
              <a:rPr dirty="0" sz="2800" spc="-120">
                <a:latin typeface="Calibri"/>
                <a:cs typeface="Calibri"/>
              </a:rPr>
              <a:t> </a:t>
            </a:r>
            <a:r>
              <a:rPr dirty="0" sz="2800" spc="-25">
                <a:latin typeface="Calibri"/>
                <a:cs typeface="Calibri"/>
              </a:rPr>
              <a:t>and </a:t>
            </a:r>
            <a:r>
              <a:rPr dirty="0" sz="2800">
                <a:latin typeface="Calibri"/>
                <a:cs typeface="Calibri"/>
              </a:rPr>
              <a:t>provides</a:t>
            </a:r>
            <a:r>
              <a:rPr dirty="0" sz="2800" spc="-10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services</a:t>
            </a:r>
            <a:r>
              <a:rPr dirty="0" sz="2800" spc="-114">
                <a:latin typeface="Calibri"/>
                <a:cs typeface="Calibri"/>
              </a:rPr>
              <a:t> </a:t>
            </a:r>
            <a:r>
              <a:rPr dirty="0" sz="2800" spc="-25">
                <a:latin typeface="Calibri"/>
                <a:cs typeface="Calibri"/>
              </a:rPr>
              <a:t>to </a:t>
            </a:r>
            <a:r>
              <a:rPr dirty="0" sz="2800">
                <a:latin typeface="Calibri"/>
                <a:cs typeface="Calibri"/>
              </a:rPr>
              <a:t>Okinawa,</a:t>
            </a:r>
            <a:r>
              <a:rPr dirty="0" sz="2800" spc="-10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Japan</a:t>
            </a:r>
            <a:r>
              <a:rPr dirty="0" sz="2800" spc="-110">
                <a:latin typeface="Calibri"/>
                <a:cs typeface="Calibri"/>
              </a:rPr>
              <a:t> </a:t>
            </a:r>
            <a:r>
              <a:rPr dirty="0" sz="2800" spc="-25">
                <a:latin typeface="Calibri"/>
                <a:cs typeface="Calibri"/>
              </a:rPr>
              <a:t>and </a:t>
            </a:r>
            <a:r>
              <a:rPr dirty="0" sz="2800">
                <a:latin typeface="Calibri"/>
                <a:cs typeface="Calibri"/>
              </a:rPr>
              <a:t>various</a:t>
            </a:r>
            <a:r>
              <a:rPr dirty="0" sz="2800" spc="-9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islands</a:t>
            </a:r>
            <a:r>
              <a:rPr dirty="0" sz="2800" spc="-6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in</a:t>
            </a:r>
            <a:r>
              <a:rPr dirty="0" sz="2800" spc="-95">
                <a:latin typeface="Calibri"/>
                <a:cs typeface="Calibri"/>
              </a:rPr>
              <a:t> </a:t>
            </a:r>
            <a:r>
              <a:rPr dirty="0" sz="2800" spc="-25">
                <a:latin typeface="Calibri"/>
                <a:cs typeface="Calibri"/>
              </a:rPr>
              <a:t>the </a:t>
            </a:r>
            <a:r>
              <a:rPr dirty="0" sz="2800">
                <a:latin typeface="Calibri"/>
                <a:cs typeface="Calibri"/>
              </a:rPr>
              <a:t>South</a:t>
            </a:r>
            <a:r>
              <a:rPr dirty="0" sz="2800" spc="-6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Pacific.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8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533400" y="4677155"/>
            <a:ext cx="8229600" cy="1732914"/>
          </a:xfrm>
          <a:prstGeom prst="rect">
            <a:avLst/>
          </a:prstGeom>
          <a:solidFill>
            <a:srgbClr val="D5DCE4">
              <a:alpha val="59999"/>
            </a:srgbClr>
          </a:solidFill>
        </p:spPr>
        <p:txBody>
          <a:bodyPr wrap="square" lIns="0" tIns="22860" rIns="0" bIns="0" rtlCol="0" vert="horz">
            <a:spAutoFit/>
          </a:bodyPr>
          <a:lstStyle/>
          <a:p>
            <a:pPr marL="320040" marR="459740" indent="-228600">
              <a:lnSpc>
                <a:spcPct val="90000"/>
              </a:lnSpc>
              <a:spcBef>
                <a:spcPts val="180"/>
              </a:spcBef>
              <a:buFont typeface="Arial"/>
              <a:buChar char="•"/>
              <a:tabLst>
                <a:tab pos="320040" algn="l"/>
              </a:tabLst>
            </a:pPr>
            <a:r>
              <a:rPr dirty="0" sz="2800" spc="-20">
                <a:latin typeface="Calibri"/>
                <a:cs typeface="Calibri"/>
              </a:rPr>
              <a:t>Matson’s</a:t>
            </a:r>
            <a:r>
              <a:rPr dirty="0" sz="2800" spc="-4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fleet</a:t>
            </a:r>
            <a:r>
              <a:rPr dirty="0" sz="2800" spc="-8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of</a:t>
            </a:r>
            <a:r>
              <a:rPr dirty="0" sz="2800" spc="-8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owned</a:t>
            </a:r>
            <a:r>
              <a:rPr dirty="0" sz="2800" spc="-7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and</a:t>
            </a:r>
            <a:r>
              <a:rPr dirty="0" sz="2800" spc="-5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chartered</a:t>
            </a:r>
            <a:r>
              <a:rPr dirty="0" sz="2800" spc="-8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vessels </a:t>
            </a:r>
            <a:r>
              <a:rPr dirty="0" sz="2800">
                <a:latin typeface="Calibri"/>
                <a:cs typeface="Calibri"/>
              </a:rPr>
              <a:t>includes</a:t>
            </a:r>
            <a:r>
              <a:rPr dirty="0" sz="2800" spc="-65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containerships,</a:t>
            </a:r>
            <a:r>
              <a:rPr dirty="0" sz="2800" spc="-4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combination</a:t>
            </a:r>
            <a:r>
              <a:rPr dirty="0" sz="2800" spc="-6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container</a:t>
            </a:r>
            <a:r>
              <a:rPr dirty="0" sz="2800" spc="-75">
                <a:latin typeface="Calibri"/>
                <a:cs typeface="Calibri"/>
              </a:rPr>
              <a:t> </a:t>
            </a:r>
            <a:r>
              <a:rPr dirty="0" sz="2800" spc="-25">
                <a:latin typeface="Calibri"/>
                <a:cs typeface="Calibri"/>
              </a:rPr>
              <a:t>and </a:t>
            </a:r>
            <a:r>
              <a:rPr dirty="0" sz="2800" spc="-30">
                <a:latin typeface="Calibri"/>
                <a:cs typeface="Calibri"/>
              </a:rPr>
              <a:t>roll-on/roll-</a:t>
            </a:r>
            <a:r>
              <a:rPr dirty="0" sz="2800">
                <a:latin typeface="Calibri"/>
                <a:cs typeface="Calibri"/>
              </a:rPr>
              <a:t>off</a:t>
            </a:r>
            <a:r>
              <a:rPr dirty="0" sz="2800" spc="-1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(RoRo)</a:t>
            </a:r>
            <a:r>
              <a:rPr dirty="0" sz="2800" spc="-5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ships</a:t>
            </a:r>
            <a:r>
              <a:rPr dirty="0" sz="2800" spc="-2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and</a:t>
            </a:r>
            <a:r>
              <a:rPr dirty="0" sz="2800" spc="-35">
                <a:latin typeface="Calibri"/>
                <a:cs typeface="Calibri"/>
              </a:rPr>
              <a:t> </a:t>
            </a:r>
            <a:r>
              <a:rPr dirty="0" sz="2800" spc="-30">
                <a:latin typeface="Calibri"/>
                <a:cs typeface="Calibri"/>
              </a:rPr>
              <a:t>custom-</a:t>
            </a:r>
            <a:r>
              <a:rPr dirty="0" sz="2800" spc="-10">
                <a:latin typeface="Calibri"/>
                <a:cs typeface="Calibri"/>
              </a:rPr>
              <a:t>designed barges.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2140" y="264033"/>
            <a:ext cx="3575050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5" b="0">
                <a:latin typeface="Calibri Light"/>
                <a:cs typeface="Calibri Light"/>
              </a:rPr>
              <a:t>Corporate</a:t>
            </a:r>
            <a:r>
              <a:rPr dirty="0" spc="-160" b="0">
                <a:latin typeface="Calibri Light"/>
                <a:cs typeface="Calibri Light"/>
              </a:rPr>
              <a:t> </a:t>
            </a:r>
            <a:r>
              <a:rPr dirty="0" spc="-10" b="0">
                <a:latin typeface="Calibri Light"/>
                <a:cs typeface="Calibri Light"/>
              </a:rPr>
              <a:t>Profile: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35940" y="201294"/>
            <a:ext cx="7920355" cy="32708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55" b="0">
                <a:solidFill>
                  <a:srgbClr val="C00000"/>
                </a:solidFill>
                <a:latin typeface="Calibri Light"/>
                <a:cs typeface="Calibri Light"/>
              </a:rPr>
              <a:t>Corporate</a:t>
            </a:r>
            <a:r>
              <a:rPr dirty="0" sz="4000" spc="-160" b="0">
                <a:solidFill>
                  <a:srgbClr val="C00000"/>
                </a:solidFill>
                <a:latin typeface="Calibri Light"/>
                <a:cs typeface="Calibri Light"/>
              </a:rPr>
              <a:t> </a:t>
            </a:r>
            <a:r>
              <a:rPr dirty="0" sz="4000" spc="-10" b="0">
                <a:solidFill>
                  <a:srgbClr val="C00000"/>
                </a:solidFill>
                <a:latin typeface="Calibri Light"/>
                <a:cs typeface="Calibri Light"/>
              </a:rPr>
              <a:t>Profile:</a:t>
            </a:r>
            <a:endParaRPr sz="4000">
              <a:latin typeface="Calibri Light"/>
              <a:cs typeface="Calibri Light"/>
            </a:endParaRPr>
          </a:p>
          <a:p>
            <a:pPr marL="241300" marR="5080" indent="-228600">
              <a:lnSpc>
                <a:spcPct val="90000"/>
              </a:lnSpc>
              <a:spcBef>
                <a:spcPts val="3475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4000">
                <a:latin typeface="Calibri"/>
                <a:cs typeface="Calibri"/>
              </a:rPr>
              <a:t>Matson</a:t>
            </a:r>
            <a:r>
              <a:rPr dirty="0" sz="4000" spc="-170">
                <a:latin typeface="Calibri"/>
                <a:cs typeface="Calibri"/>
              </a:rPr>
              <a:t> </a:t>
            </a:r>
            <a:r>
              <a:rPr dirty="0" sz="4000">
                <a:latin typeface="Calibri"/>
                <a:cs typeface="Calibri"/>
              </a:rPr>
              <a:t>logistics,</a:t>
            </a:r>
            <a:r>
              <a:rPr dirty="0" sz="4000" spc="-160">
                <a:latin typeface="Calibri"/>
                <a:cs typeface="Calibri"/>
              </a:rPr>
              <a:t> </a:t>
            </a:r>
            <a:r>
              <a:rPr dirty="0" sz="4000" spc="-10">
                <a:latin typeface="Calibri"/>
                <a:cs typeface="Calibri"/>
              </a:rPr>
              <a:t>established</a:t>
            </a:r>
            <a:r>
              <a:rPr dirty="0" sz="4000" spc="-165">
                <a:latin typeface="Calibri"/>
                <a:cs typeface="Calibri"/>
              </a:rPr>
              <a:t> </a:t>
            </a:r>
            <a:r>
              <a:rPr dirty="0" sz="4000">
                <a:latin typeface="Calibri"/>
                <a:cs typeface="Calibri"/>
              </a:rPr>
              <a:t>in</a:t>
            </a:r>
            <a:r>
              <a:rPr dirty="0" sz="4000" spc="-160">
                <a:latin typeface="Calibri"/>
                <a:cs typeface="Calibri"/>
              </a:rPr>
              <a:t> </a:t>
            </a:r>
            <a:r>
              <a:rPr dirty="0" sz="4000" spc="-10">
                <a:latin typeface="Calibri"/>
                <a:cs typeface="Calibri"/>
              </a:rPr>
              <a:t>1987, extends</a:t>
            </a:r>
            <a:r>
              <a:rPr dirty="0" sz="4000" spc="-155">
                <a:latin typeface="Calibri"/>
                <a:cs typeface="Calibri"/>
              </a:rPr>
              <a:t> </a:t>
            </a:r>
            <a:r>
              <a:rPr dirty="0" sz="4000">
                <a:latin typeface="Calibri"/>
                <a:cs typeface="Calibri"/>
              </a:rPr>
              <a:t>the</a:t>
            </a:r>
            <a:r>
              <a:rPr dirty="0" sz="4000" spc="-150">
                <a:latin typeface="Calibri"/>
                <a:cs typeface="Calibri"/>
              </a:rPr>
              <a:t> </a:t>
            </a:r>
            <a:r>
              <a:rPr dirty="0" sz="4000" spc="-10">
                <a:latin typeface="Calibri"/>
                <a:cs typeface="Calibri"/>
              </a:rPr>
              <a:t>geographic</a:t>
            </a:r>
            <a:r>
              <a:rPr dirty="0" sz="4000" spc="-145">
                <a:latin typeface="Calibri"/>
                <a:cs typeface="Calibri"/>
              </a:rPr>
              <a:t> </a:t>
            </a:r>
            <a:r>
              <a:rPr dirty="0" sz="4000">
                <a:latin typeface="Calibri"/>
                <a:cs typeface="Calibri"/>
              </a:rPr>
              <a:t>reach</a:t>
            </a:r>
            <a:r>
              <a:rPr dirty="0" sz="4000" spc="-170">
                <a:latin typeface="Calibri"/>
                <a:cs typeface="Calibri"/>
              </a:rPr>
              <a:t> </a:t>
            </a:r>
            <a:r>
              <a:rPr dirty="0" sz="4000" spc="-25">
                <a:latin typeface="Calibri"/>
                <a:cs typeface="Calibri"/>
              </a:rPr>
              <a:t>of </a:t>
            </a:r>
            <a:r>
              <a:rPr dirty="0" sz="4000" spc="-35">
                <a:latin typeface="Calibri"/>
                <a:cs typeface="Calibri"/>
              </a:rPr>
              <a:t>Matson’s</a:t>
            </a:r>
            <a:r>
              <a:rPr dirty="0" sz="4000" spc="-120">
                <a:latin typeface="Calibri"/>
                <a:cs typeface="Calibri"/>
              </a:rPr>
              <a:t> </a:t>
            </a:r>
            <a:r>
              <a:rPr dirty="0" sz="4000" spc="-25">
                <a:latin typeface="Calibri"/>
                <a:cs typeface="Calibri"/>
              </a:rPr>
              <a:t>transportation</a:t>
            </a:r>
            <a:r>
              <a:rPr dirty="0" sz="4000" spc="-130">
                <a:latin typeface="Calibri"/>
                <a:cs typeface="Calibri"/>
              </a:rPr>
              <a:t> </a:t>
            </a:r>
            <a:r>
              <a:rPr dirty="0" sz="4000" spc="-10">
                <a:latin typeface="Calibri"/>
                <a:cs typeface="Calibri"/>
              </a:rPr>
              <a:t>network throughout</a:t>
            </a:r>
            <a:r>
              <a:rPr dirty="0" sz="4000" spc="-100">
                <a:latin typeface="Calibri"/>
                <a:cs typeface="Calibri"/>
              </a:rPr>
              <a:t> </a:t>
            </a:r>
            <a:r>
              <a:rPr dirty="0" sz="4000">
                <a:latin typeface="Calibri"/>
                <a:cs typeface="Calibri"/>
              </a:rPr>
              <a:t>the</a:t>
            </a:r>
            <a:r>
              <a:rPr dirty="0" sz="4000" spc="-95">
                <a:latin typeface="Calibri"/>
                <a:cs typeface="Calibri"/>
              </a:rPr>
              <a:t> </a:t>
            </a:r>
            <a:r>
              <a:rPr dirty="0" sz="4000" spc="-25">
                <a:latin typeface="Calibri"/>
                <a:cs typeface="Calibri"/>
              </a:rPr>
              <a:t>continental</a:t>
            </a:r>
            <a:r>
              <a:rPr dirty="0" sz="4000" spc="-130">
                <a:latin typeface="Calibri"/>
                <a:cs typeface="Calibri"/>
              </a:rPr>
              <a:t> </a:t>
            </a:r>
            <a:r>
              <a:rPr dirty="0" sz="4000" spc="-20">
                <a:latin typeface="Calibri"/>
                <a:cs typeface="Calibri"/>
              </a:rPr>
              <a:t>U.S.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771144" y="3500628"/>
            <a:ext cx="7687309" cy="1586865"/>
          </a:xfrm>
          <a:custGeom>
            <a:avLst/>
            <a:gdLst/>
            <a:ahLst/>
            <a:cxnLst/>
            <a:rect l="l" t="t" r="r" b="b"/>
            <a:pathLst>
              <a:path w="7687309" h="1586864">
                <a:moveTo>
                  <a:pt x="6893813" y="0"/>
                </a:moveTo>
                <a:lnTo>
                  <a:pt x="6893813" y="396621"/>
                </a:lnTo>
                <a:lnTo>
                  <a:pt x="0" y="396621"/>
                </a:lnTo>
                <a:lnTo>
                  <a:pt x="396621" y="793242"/>
                </a:lnTo>
                <a:lnTo>
                  <a:pt x="0" y="1189863"/>
                </a:lnTo>
                <a:lnTo>
                  <a:pt x="6893813" y="1189863"/>
                </a:lnTo>
                <a:lnTo>
                  <a:pt x="6893813" y="1586484"/>
                </a:lnTo>
                <a:lnTo>
                  <a:pt x="7687056" y="793242"/>
                </a:lnTo>
                <a:lnTo>
                  <a:pt x="6893813" y="0"/>
                </a:lnTo>
                <a:close/>
              </a:path>
            </a:pathLst>
          </a:custGeom>
          <a:solidFill>
            <a:srgbClr val="B4C6E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1166875" y="4987544"/>
            <a:ext cx="1440180" cy="863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5500" spc="-20">
                <a:solidFill>
                  <a:srgbClr val="BEBEBE"/>
                </a:solidFill>
                <a:latin typeface="Calibri"/>
                <a:cs typeface="Calibri"/>
              </a:rPr>
              <a:t>1882</a:t>
            </a:r>
            <a:endParaRPr sz="5500">
              <a:latin typeface="Calibri"/>
              <a:cs typeface="Calibri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1685289" y="4090161"/>
            <a:ext cx="5090795" cy="408940"/>
            <a:chOff x="1685289" y="4090161"/>
            <a:chExt cx="5090795" cy="408940"/>
          </a:xfrm>
        </p:grpSpPr>
        <p:sp>
          <p:nvSpPr>
            <p:cNvPr id="6" name="object 6" descr=""/>
            <p:cNvSpPr/>
            <p:nvPr/>
          </p:nvSpPr>
          <p:spPr>
            <a:xfrm>
              <a:off x="1691639" y="4096511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39" h="396239">
                  <a:moveTo>
                    <a:pt x="198120" y="0"/>
                  </a:moveTo>
                  <a:lnTo>
                    <a:pt x="152675" y="5229"/>
                  </a:lnTo>
                  <a:lnTo>
                    <a:pt x="110967" y="20127"/>
                  </a:lnTo>
                  <a:lnTo>
                    <a:pt x="74182" y="43507"/>
                  </a:lnTo>
                  <a:lnTo>
                    <a:pt x="43507" y="74182"/>
                  </a:lnTo>
                  <a:lnTo>
                    <a:pt x="20127" y="110967"/>
                  </a:lnTo>
                  <a:lnTo>
                    <a:pt x="5229" y="152675"/>
                  </a:lnTo>
                  <a:lnTo>
                    <a:pt x="0" y="198119"/>
                  </a:lnTo>
                  <a:lnTo>
                    <a:pt x="5229" y="243564"/>
                  </a:lnTo>
                  <a:lnTo>
                    <a:pt x="20127" y="285272"/>
                  </a:lnTo>
                  <a:lnTo>
                    <a:pt x="43507" y="322057"/>
                  </a:lnTo>
                  <a:lnTo>
                    <a:pt x="74182" y="352732"/>
                  </a:lnTo>
                  <a:lnTo>
                    <a:pt x="110967" y="376112"/>
                  </a:lnTo>
                  <a:lnTo>
                    <a:pt x="152675" y="391010"/>
                  </a:lnTo>
                  <a:lnTo>
                    <a:pt x="198120" y="396239"/>
                  </a:lnTo>
                  <a:lnTo>
                    <a:pt x="243564" y="391010"/>
                  </a:lnTo>
                  <a:lnTo>
                    <a:pt x="285272" y="376112"/>
                  </a:lnTo>
                  <a:lnTo>
                    <a:pt x="322057" y="352732"/>
                  </a:lnTo>
                  <a:lnTo>
                    <a:pt x="352732" y="322057"/>
                  </a:lnTo>
                  <a:lnTo>
                    <a:pt x="376112" y="285272"/>
                  </a:lnTo>
                  <a:lnTo>
                    <a:pt x="391010" y="243564"/>
                  </a:lnTo>
                  <a:lnTo>
                    <a:pt x="396240" y="198119"/>
                  </a:lnTo>
                  <a:lnTo>
                    <a:pt x="391010" y="152675"/>
                  </a:lnTo>
                  <a:lnTo>
                    <a:pt x="376112" y="110967"/>
                  </a:lnTo>
                  <a:lnTo>
                    <a:pt x="352732" y="74182"/>
                  </a:lnTo>
                  <a:lnTo>
                    <a:pt x="322057" y="43507"/>
                  </a:lnTo>
                  <a:lnTo>
                    <a:pt x="285272" y="20127"/>
                  </a:lnTo>
                  <a:lnTo>
                    <a:pt x="243564" y="5229"/>
                  </a:lnTo>
                  <a:lnTo>
                    <a:pt x="198120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691639" y="4096511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39" h="396239">
                  <a:moveTo>
                    <a:pt x="0" y="198119"/>
                  </a:moveTo>
                  <a:lnTo>
                    <a:pt x="5229" y="152675"/>
                  </a:lnTo>
                  <a:lnTo>
                    <a:pt x="20127" y="110967"/>
                  </a:lnTo>
                  <a:lnTo>
                    <a:pt x="43507" y="74182"/>
                  </a:lnTo>
                  <a:lnTo>
                    <a:pt x="74182" y="43507"/>
                  </a:lnTo>
                  <a:lnTo>
                    <a:pt x="110967" y="20127"/>
                  </a:lnTo>
                  <a:lnTo>
                    <a:pt x="152675" y="5229"/>
                  </a:lnTo>
                  <a:lnTo>
                    <a:pt x="198120" y="0"/>
                  </a:lnTo>
                  <a:lnTo>
                    <a:pt x="243564" y="5229"/>
                  </a:lnTo>
                  <a:lnTo>
                    <a:pt x="285272" y="20127"/>
                  </a:lnTo>
                  <a:lnTo>
                    <a:pt x="322057" y="43507"/>
                  </a:lnTo>
                  <a:lnTo>
                    <a:pt x="352732" y="74182"/>
                  </a:lnTo>
                  <a:lnTo>
                    <a:pt x="376112" y="110967"/>
                  </a:lnTo>
                  <a:lnTo>
                    <a:pt x="391010" y="152675"/>
                  </a:lnTo>
                  <a:lnTo>
                    <a:pt x="396240" y="198119"/>
                  </a:lnTo>
                  <a:lnTo>
                    <a:pt x="391010" y="243564"/>
                  </a:lnTo>
                  <a:lnTo>
                    <a:pt x="376112" y="285272"/>
                  </a:lnTo>
                  <a:lnTo>
                    <a:pt x="352732" y="322057"/>
                  </a:lnTo>
                  <a:lnTo>
                    <a:pt x="322057" y="352732"/>
                  </a:lnTo>
                  <a:lnTo>
                    <a:pt x="285272" y="376112"/>
                  </a:lnTo>
                  <a:lnTo>
                    <a:pt x="243564" y="391010"/>
                  </a:lnTo>
                  <a:lnTo>
                    <a:pt x="198120" y="396239"/>
                  </a:lnTo>
                  <a:lnTo>
                    <a:pt x="152675" y="391010"/>
                  </a:lnTo>
                  <a:lnTo>
                    <a:pt x="110967" y="376112"/>
                  </a:lnTo>
                  <a:lnTo>
                    <a:pt x="74182" y="352732"/>
                  </a:lnTo>
                  <a:lnTo>
                    <a:pt x="43507" y="322057"/>
                  </a:lnTo>
                  <a:lnTo>
                    <a:pt x="20127" y="285272"/>
                  </a:lnTo>
                  <a:lnTo>
                    <a:pt x="5229" y="243564"/>
                  </a:lnTo>
                  <a:lnTo>
                    <a:pt x="0" y="198119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4032504" y="4096511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39" h="396239">
                  <a:moveTo>
                    <a:pt x="198120" y="0"/>
                  </a:moveTo>
                  <a:lnTo>
                    <a:pt x="152675" y="5229"/>
                  </a:lnTo>
                  <a:lnTo>
                    <a:pt x="110967" y="20127"/>
                  </a:lnTo>
                  <a:lnTo>
                    <a:pt x="74182" y="43507"/>
                  </a:lnTo>
                  <a:lnTo>
                    <a:pt x="43507" y="74182"/>
                  </a:lnTo>
                  <a:lnTo>
                    <a:pt x="20127" y="110967"/>
                  </a:lnTo>
                  <a:lnTo>
                    <a:pt x="5229" y="152675"/>
                  </a:lnTo>
                  <a:lnTo>
                    <a:pt x="0" y="198119"/>
                  </a:lnTo>
                  <a:lnTo>
                    <a:pt x="5229" y="243564"/>
                  </a:lnTo>
                  <a:lnTo>
                    <a:pt x="20127" y="285272"/>
                  </a:lnTo>
                  <a:lnTo>
                    <a:pt x="43507" y="322057"/>
                  </a:lnTo>
                  <a:lnTo>
                    <a:pt x="74182" y="352732"/>
                  </a:lnTo>
                  <a:lnTo>
                    <a:pt x="110967" y="376112"/>
                  </a:lnTo>
                  <a:lnTo>
                    <a:pt x="152675" y="391010"/>
                  </a:lnTo>
                  <a:lnTo>
                    <a:pt x="198120" y="396239"/>
                  </a:lnTo>
                  <a:lnTo>
                    <a:pt x="243564" y="391010"/>
                  </a:lnTo>
                  <a:lnTo>
                    <a:pt x="285272" y="376112"/>
                  </a:lnTo>
                  <a:lnTo>
                    <a:pt x="322057" y="352732"/>
                  </a:lnTo>
                  <a:lnTo>
                    <a:pt x="352732" y="322057"/>
                  </a:lnTo>
                  <a:lnTo>
                    <a:pt x="376112" y="285272"/>
                  </a:lnTo>
                  <a:lnTo>
                    <a:pt x="391010" y="243564"/>
                  </a:lnTo>
                  <a:lnTo>
                    <a:pt x="396240" y="198119"/>
                  </a:lnTo>
                  <a:lnTo>
                    <a:pt x="391010" y="152675"/>
                  </a:lnTo>
                  <a:lnTo>
                    <a:pt x="376112" y="110967"/>
                  </a:lnTo>
                  <a:lnTo>
                    <a:pt x="352732" y="74182"/>
                  </a:lnTo>
                  <a:lnTo>
                    <a:pt x="322057" y="43507"/>
                  </a:lnTo>
                  <a:lnTo>
                    <a:pt x="285272" y="20127"/>
                  </a:lnTo>
                  <a:lnTo>
                    <a:pt x="243564" y="5229"/>
                  </a:lnTo>
                  <a:lnTo>
                    <a:pt x="198120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4032504" y="4096511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39" h="396239">
                  <a:moveTo>
                    <a:pt x="0" y="198119"/>
                  </a:moveTo>
                  <a:lnTo>
                    <a:pt x="5229" y="152675"/>
                  </a:lnTo>
                  <a:lnTo>
                    <a:pt x="20127" y="110967"/>
                  </a:lnTo>
                  <a:lnTo>
                    <a:pt x="43507" y="74182"/>
                  </a:lnTo>
                  <a:lnTo>
                    <a:pt x="74182" y="43507"/>
                  </a:lnTo>
                  <a:lnTo>
                    <a:pt x="110967" y="20127"/>
                  </a:lnTo>
                  <a:lnTo>
                    <a:pt x="152675" y="5229"/>
                  </a:lnTo>
                  <a:lnTo>
                    <a:pt x="198120" y="0"/>
                  </a:lnTo>
                  <a:lnTo>
                    <a:pt x="243564" y="5229"/>
                  </a:lnTo>
                  <a:lnTo>
                    <a:pt x="285272" y="20127"/>
                  </a:lnTo>
                  <a:lnTo>
                    <a:pt x="322057" y="43507"/>
                  </a:lnTo>
                  <a:lnTo>
                    <a:pt x="352732" y="74182"/>
                  </a:lnTo>
                  <a:lnTo>
                    <a:pt x="376112" y="110967"/>
                  </a:lnTo>
                  <a:lnTo>
                    <a:pt x="391010" y="152675"/>
                  </a:lnTo>
                  <a:lnTo>
                    <a:pt x="396240" y="198119"/>
                  </a:lnTo>
                  <a:lnTo>
                    <a:pt x="391010" y="243564"/>
                  </a:lnTo>
                  <a:lnTo>
                    <a:pt x="376112" y="285272"/>
                  </a:lnTo>
                  <a:lnTo>
                    <a:pt x="352732" y="322057"/>
                  </a:lnTo>
                  <a:lnTo>
                    <a:pt x="322057" y="352732"/>
                  </a:lnTo>
                  <a:lnTo>
                    <a:pt x="285272" y="376112"/>
                  </a:lnTo>
                  <a:lnTo>
                    <a:pt x="243564" y="391010"/>
                  </a:lnTo>
                  <a:lnTo>
                    <a:pt x="198120" y="396239"/>
                  </a:lnTo>
                  <a:lnTo>
                    <a:pt x="152675" y="391010"/>
                  </a:lnTo>
                  <a:lnTo>
                    <a:pt x="110967" y="376112"/>
                  </a:lnTo>
                  <a:lnTo>
                    <a:pt x="74182" y="352732"/>
                  </a:lnTo>
                  <a:lnTo>
                    <a:pt x="43507" y="322057"/>
                  </a:lnTo>
                  <a:lnTo>
                    <a:pt x="20127" y="285272"/>
                  </a:lnTo>
                  <a:lnTo>
                    <a:pt x="5229" y="243564"/>
                  </a:lnTo>
                  <a:lnTo>
                    <a:pt x="0" y="198119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6373368" y="4096511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198120" y="0"/>
                  </a:moveTo>
                  <a:lnTo>
                    <a:pt x="152675" y="5229"/>
                  </a:lnTo>
                  <a:lnTo>
                    <a:pt x="110967" y="20127"/>
                  </a:lnTo>
                  <a:lnTo>
                    <a:pt x="74182" y="43507"/>
                  </a:lnTo>
                  <a:lnTo>
                    <a:pt x="43507" y="74182"/>
                  </a:lnTo>
                  <a:lnTo>
                    <a:pt x="20127" y="110967"/>
                  </a:lnTo>
                  <a:lnTo>
                    <a:pt x="5229" y="152675"/>
                  </a:lnTo>
                  <a:lnTo>
                    <a:pt x="0" y="198119"/>
                  </a:lnTo>
                  <a:lnTo>
                    <a:pt x="5229" y="243564"/>
                  </a:lnTo>
                  <a:lnTo>
                    <a:pt x="20127" y="285272"/>
                  </a:lnTo>
                  <a:lnTo>
                    <a:pt x="43507" y="322057"/>
                  </a:lnTo>
                  <a:lnTo>
                    <a:pt x="74182" y="352732"/>
                  </a:lnTo>
                  <a:lnTo>
                    <a:pt x="110967" y="376112"/>
                  </a:lnTo>
                  <a:lnTo>
                    <a:pt x="152675" y="391010"/>
                  </a:lnTo>
                  <a:lnTo>
                    <a:pt x="198120" y="396239"/>
                  </a:lnTo>
                  <a:lnTo>
                    <a:pt x="243564" y="391010"/>
                  </a:lnTo>
                  <a:lnTo>
                    <a:pt x="285272" y="376112"/>
                  </a:lnTo>
                  <a:lnTo>
                    <a:pt x="322057" y="352732"/>
                  </a:lnTo>
                  <a:lnTo>
                    <a:pt x="352732" y="322057"/>
                  </a:lnTo>
                  <a:lnTo>
                    <a:pt x="376112" y="285272"/>
                  </a:lnTo>
                  <a:lnTo>
                    <a:pt x="391010" y="243564"/>
                  </a:lnTo>
                  <a:lnTo>
                    <a:pt x="396239" y="198119"/>
                  </a:lnTo>
                  <a:lnTo>
                    <a:pt x="391010" y="152675"/>
                  </a:lnTo>
                  <a:lnTo>
                    <a:pt x="376112" y="110967"/>
                  </a:lnTo>
                  <a:lnTo>
                    <a:pt x="352732" y="74182"/>
                  </a:lnTo>
                  <a:lnTo>
                    <a:pt x="322057" y="43507"/>
                  </a:lnTo>
                  <a:lnTo>
                    <a:pt x="285272" y="20127"/>
                  </a:lnTo>
                  <a:lnTo>
                    <a:pt x="243564" y="5229"/>
                  </a:lnTo>
                  <a:lnTo>
                    <a:pt x="1981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6373368" y="4096511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0" y="198119"/>
                  </a:moveTo>
                  <a:lnTo>
                    <a:pt x="5229" y="152675"/>
                  </a:lnTo>
                  <a:lnTo>
                    <a:pt x="20127" y="110967"/>
                  </a:lnTo>
                  <a:lnTo>
                    <a:pt x="43507" y="74182"/>
                  </a:lnTo>
                  <a:lnTo>
                    <a:pt x="74182" y="43507"/>
                  </a:lnTo>
                  <a:lnTo>
                    <a:pt x="110967" y="20127"/>
                  </a:lnTo>
                  <a:lnTo>
                    <a:pt x="152675" y="5229"/>
                  </a:lnTo>
                  <a:lnTo>
                    <a:pt x="198120" y="0"/>
                  </a:lnTo>
                  <a:lnTo>
                    <a:pt x="243564" y="5229"/>
                  </a:lnTo>
                  <a:lnTo>
                    <a:pt x="285272" y="20127"/>
                  </a:lnTo>
                  <a:lnTo>
                    <a:pt x="322057" y="43507"/>
                  </a:lnTo>
                  <a:lnTo>
                    <a:pt x="352732" y="74182"/>
                  </a:lnTo>
                  <a:lnTo>
                    <a:pt x="376112" y="110967"/>
                  </a:lnTo>
                  <a:lnTo>
                    <a:pt x="391010" y="152675"/>
                  </a:lnTo>
                  <a:lnTo>
                    <a:pt x="396239" y="198119"/>
                  </a:lnTo>
                  <a:lnTo>
                    <a:pt x="391010" y="243564"/>
                  </a:lnTo>
                  <a:lnTo>
                    <a:pt x="376112" y="285272"/>
                  </a:lnTo>
                  <a:lnTo>
                    <a:pt x="352732" y="322057"/>
                  </a:lnTo>
                  <a:lnTo>
                    <a:pt x="322057" y="352732"/>
                  </a:lnTo>
                  <a:lnTo>
                    <a:pt x="285272" y="376112"/>
                  </a:lnTo>
                  <a:lnTo>
                    <a:pt x="243564" y="391010"/>
                  </a:lnTo>
                  <a:lnTo>
                    <a:pt x="198120" y="396239"/>
                  </a:lnTo>
                  <a:lnTo>
                    <a:pt x="152675" y="391010"/>
                  </a:lnTo>
                  <a:lnTo>
                    <a:pt x="110967" y="376112"/>
                  </a:lnTo>
                  <a:lnTo>
                    <a:pt x="74182" y="352732"/>
                  </a:lnTo>
                  <a:lnTo>
                    <a:pt x="43507" y="322057"/>
                  </a:lnTo>
                  <a:lnTo>
                    <a:pt x="20127" y="285272"/>
                  </a:lnTo>
                  <a:lnTo>
                    <a:pt x="5229" y="243564"/>
                  </a:lnTo>
                  <a:lnTo>
                    <a:pt x="0" y="198119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3519678" y="4951577"/>
            <a:ext cx="1440180" cy="863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5500" spc="-20">
                <a:solidFill>
                  <a:srgbClr val="BEBEBE"/>
                </a:solidFill>
                <a:latin typeface="Calibri"/>
                <a:cs typeface="Calibri"/>
              </a:rPr>
              <a:t>1960</a:t>
            </a:r>
            <a:endParaRPr sz="55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5862320" y="4987544"/>
            <a:ext cx="1440180" cy="863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5500" spc="-20">
                <a:latin typeface="Calibri"/>
                <a:cs typeface="Calibri"/>
              </a:rPr>
              <a:t>1987</a:t>
            </a:r>
            <a:endParaRPr sz="5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8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335991" y="1156207"/>
            <a:ext cx="3649979" cy="1391920"/>
          </a:xfrm>
          <a:prstGeom prst="rect">
            <a:avLst/>
          </a:prstGeom>
        </p:spPr>
        <p:txBody>
          <a:bodyPr wrap="square" lIns="0" tIns="67945" rIns="0" bIns="0" rtlCol="0" vert="horz">
            <a:spAutoFit/>
          </a:bodyPr>
          <a:lstStyle/>
          <a:p>
            <a:pPr marL="241300" marR="5080" indent="-228600">
              <a:lnSpc>
                <a:spcPts val="3460"/>
              </a:lnSpc>
              <a:spcBef>
                <a:spcPts val="535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3200" spc="-10">
                <a:latin typeface="Calibri"/>
                <a:cs typeface="Calibri"/>
              </a:rPr>
              <a:t>Matson’s</a:t>
            </a:r>
            <a:r>
              <a:rPr dirty="0" sz="3200" spc="-155">
                <a:latin typeface="Calibri"/>
                <a:cs typeface="Calibri"/>
              </a:rPr>
              <a:t> </a:t>
            </a:r>
            <a:r>
              <a:rPr dirty="0" sz="3200" spc="-25">
                <a:latin typeface="Calibri"/>
                <a:cs typeface="Calibri"/>
              </a:rPr>
              <a:t>integrated, </a:t>
            </a:r>
            <a:r>
              <a:rPr dirty="0" sz="3200" spc="-10">
                <a:latin typeface="Calibri"/>
                <a:cs typeface="Calibri"/>
              </a:rPr>
              <a:t>asset-</a:t>
            </a:r>
            <a:r>
              <a:rPr dirty="0" sz="3200">
                <a:latin typeface="Calibri"/>
                <a:cs typeface="Calibri"/>
              </a:rPr>
              <a:t>light</a:t>
            </a:r>
            <a:r>
              <a:rPr dirty="0" sz="3200" spc="-10">
                <a:latin typeface="Calibri"/>
                <a:cs typeface="Calibri"/>
              </a:rPr>
              <a:t> logistics </a:t>
            </a:r>
            <a:r>
              <a:rPr dirty="0" sz="3200">
                <a:latin typeface="Calibri"/>
                <a:cs typeface="Calibri"/>
              </a:rPr>
              <a:t>services</a:t>
            </a:r>
            <a:r>
              <a:rPr dirty="0" sz="3200" spc="-3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include: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991" y="236296"/>
            <a:ext cx="3574415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65" b="0">
                <a:latin typeface="Calibri Light"/>
                <a:cs typeface="Calibri Light"/>
              </a:rPr>
              <a:t>Corporate</a:t>
            </a:r>
            <a:r>
              <a:rPr dirty="0" spc="-90" b="0">
                <a:latin typeface="Calibri Light"/>
                <a:cs typeface="Calibri Light"/>
              </a:rPr>
              <a:t> </a:t>
            </a:r>
            <a:r>
              <a:rPr dirty="0" spc="-10" b="0">
                <a:latin typeface="Calibri Light"/>
                <a:cs typeface="Calibri Light"/>
              </a:rPr>
              <a:t>Profile:</a:t>
            </a:r>
          </a:p>
        </p:txBody>
      </p:sp>
      <p:grpSp>
        <p:nvGrpSpPr>
          <p:cNvPr id="5" name="object 5" descr=""/>
          <p:cNvGrpSpPr/>
          <p:nvPr/>
        </p:nvGrpSpPr>
        <p:grpSpPr>
          <a:xfrm>
            <a:off x="6194805" y="1193038"/>
            <a:ext cx="1625600" cy="1866264"/>
            <a:chOff x="6194805" y="1193038"/>
            <a:chExt cx="1625600" cy="1866264"/>
          </a:xfrm>
        </p:grpSpPr>
        <p:sp>
          <p:nvSpPr>
            <p:cNvPr id="6" name="object 6" descr=""/>
            <p:cNvSpPr/>
            <p:nvPr/>
          </p:nvSpPr>
          <p:spPr>
            <a:xfrm>
              <a:off x="6201155" y="1199388"/>
              <a:ext cx="1612900" cy="1853564"/>
            </a:xfrm>
            <a:custGeom>
              <a:avLst/>
              <a:gdLst/>
              <a:ahLst/>
              <a:cxnLst/>
              <a:rect l="l" t="t" r="r" b="b"/>
              <a:pathLst>
                <a:path w="1612900" h="1853564">
                  <a:moveTo>
                    <a:pt x="806196" y="0"/>
                  </a:moveTo>
                  <a:lnTo>
                    <a:pt x="0" y="403098"/>
                  </a:lnTo>
                  <a:lnTo>
                    <a:pt x="0" y="1450086"/>
                  </a:lnTo>
                  <a:lnTo>
                    <a:pt x="806196" y="1853184"/>
                  </a:lnTo>
                  <a:lnTo>
                    <a:pt x="1612392" y="1450086"/>
                  </a:lnTo>
                  <a:lnTo>
                    <a:pt x="1612392" y="403098"/>
                  </a:lnTo>
                  <a:lnTo>
                    <a:pt x="80619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6201155" y="1199388"/>
              <a:ext cx="1612900" cy="1853564"/>
            </a:xfrm>
            <a:custGeom>
              <a:avLst/>
              <a:gdLst/>
              <a:ahLst/>
              <a:cxnLst/>
              <a:rect l="l" t="t" r="r" b="b"/>
              <a:pathLst>
                <a:path w="1612900" h="1853564">
                  <a:moveTo>
                    <a:pt x="806196" y="0"/>
                  </a:moveTo>
                  <a:lnTo>
                    <a:pt x="1612392" y="403098"/>
                  </a:lnTo>
                  <a:lnTo>
                    <a:pt x="1612392" y="1450086"/>
                  </a:lnTo>
                  <a:lnTo>
                    <a:pt x="806196" y="1853184"/>
                  </a:lnTo>
                  <a:lnTo>
                    <a:pt x="0" y="1450086"/>
                  </a:lnTo>
                  <a:lnTo>
                    <a:pt x="0" y="403098"/>
                  </a:lnTo>
                  <a:lnTo>
                    <a:pt x="806196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6633209" y="1887982"/>
            <a:ext cx="751840" cy="4349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66040">
              <a:lnSpc>
                <a:spcPts val="1610"/>
              </a:lnSpc>
              <a:spcBef>
                <a:spcPts val="105"/>
              </a:spcBef>
            </a:pPr>
            <a:r>
              <a:rPr dirty="0" sz="1400" spc="-10">
                <a:solidFill>
                  <a:srgbClr val="FFFFFF"/>
                </a:solidFill>
                <a:latin typeface="Calibri"/>
                <a:cs typeface="Calibri"/>
              </a:rPr>
              <a:t>Highway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ts val="1610"/>
              </a:lnSpc>
            </a:pPr>
            <a:r>
              <a:rPr dirty="0" sz="1400" spc="-10">
                <a:solidFill>
                  <a:srgbClr val="FFFFFF"/>
                </a:solidFill>
                <a:latin typeface="Calibri"/>
                <a:cs typeface="Calibri"/>
              </a:rPr>
              <a:t>brokerage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4454397" y="1193038"/>
            <a:ext cx="2492375" cy="3439160"/>
            <a:chOff x="4454397" y="1193038"/>
            <a:chExt cx="2492375" cy="3439160"/>
          </a:xfrm>
        </p:grpSpPr>
        <p:sp>
          <p:nvSpPr>
            <p:cNvPr id="10" name="object 10" descr=""/>
            <p:cNvSpPr/>
            <p:nvPr/>
          </p:nvSpPr>
          <p:spPr>
            <a:xfrm>
              <a:off x="4460747" y="1199388"/>
              <a:ext cx="1612900" cy="1853564"/>
            </a:xfrm>
            <a:custGeom>
              <a:avLst/>
              <a:gdLst/>
              <a:ahLst/>
              <a:cxnLst/>
              <a:rect l="l" t="t" r="r" b="b"/>
              <a:pathLst>
                <a:path w="1612900" h="1853564">
                  <a:moveTo>
                    <a:pt x="806196" y="0"/>
                  </a:moveTo>
                  <a:lnTo>
                    <a:pt x="0" y="403098"/>
                  </a:lnTo>
                  <a:lnTo>
                    <a:pt x="0" y="1450086"/>
                  </a:lnTo>
                  <a:lnTo>
                    <a:pt x="806196" y="1853184"/>
                  </a:lnTo>
                  <a:lnTo>
                    <a:pt x="1612391" y="1450086"/>
                  </a:lnTo>
                  <a:lnTo>
                    <a:pt x="1612391" y="403098"/>
                  </a:lnTo>
                  <a:lnTo>
                    <a:pt x="80619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4460747" y="1199388"/>
              <a:ext cx="1612900" cy="1853564"/>
            </a:xfrm>
            <a:custGeom>
              <a:avLst/>
              <a:gdLst/>
              <a:ahLst/>
              <a:cxnLst/>
              <a:rect l="l" t="t" r="r" b="b"/>
              <a:pathLst>
                <a:path w="1612900" h="1853564">
                  <a:moveTo>
                    <a:pt x="806196" y="0"/>
                  </a:moveTo>
                  <a:lnTo>
                    <a:pt x="1612391" y="403098"/>
                  </a:lnTo>
                  <a:lnTo>
                    <a:pt x="1612391" y="1450086"/>
                  </a:lnTo>
                  <a:lnTo>
                    <a:pt x="806196" y="1853184"/>
                  </a:lnTo>
                  <a:lnTo>
                    <a:pt x="0" y="1450086"/>
                  </a:lnTo>
                  <a:lnTo>
                    <a:pt x="0" y="403098"/>
                  </a:lnTo>
                  <a:lnTo>
                    <a:pt x="806196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5327903" y="2772155"/>
              <a:ext cx="1612900" cy="1853564"/>
            </a:xfrm>
            <a:custGeom>
              <a:avLst/>
              <a:gdLst/>
              <a:ahLst/>
              <a:cxnLst/>
              <a:rect l="l" t="t" r="r" b="b"/>
              <a:pathLst>
                <a:path w="1612900" h="1853564">
                  <a:moveTo>
                    <a:pt x="806196" y="0"/>
                  </a:moveTo>
                  <a:lnTo>
                    <a:pt x="0" y="403098"/>
                  </a:lnTo>
                  <a:lnTo>
                    <a:pt x="0" y="1450086"/>
                  </a:lnTo>
                  <a:lnTo>
                    <a:pt x="806196" y="1853184"/>
                  </a:lnTo>
                  <a:lnTo>
                    <a:pt x="1612392" y="1450086"/>
                  </a:lnTo>
                  <a:lnTo>
                    <a:pt x="1612392" y="403098"/>
                  </a:lnTo>
                  <a:lnTo>
                    <a:pt x="80619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5327903" y="2772155"/>
              <a:ext cx="1612900" cy="1853564"/>
            </a:xfrm>
            <a:custGeom>
              <a:avLst/>
              <a:gdLst/>
              <a:ahLst/>
              <a:cxnLst/>
              <a:rect l="l" t="t" r="r" b="b"/>
              <a:pathLst>
                <a:path w="1612900" h="1853564">
                  <a:moveTo>
                    <a:pt x="806196" y="0"/>
                  </a:moveTo>
                  <a:lnTo>
                    <a:pt x="1612392" y="403098"/>
                  </a:lnTo>
                  <a:lnTo>
                    <a:pt x="1612392" y="1450086"/>
                  </a:lnTo>
                  <a:lnTo>
                    <a:pt x="806196" y="1853184"/>
                  </a:lnTo>
                  <a:lnTo>
                    <a:pt x="0" y="1450086"/>
                  </a:lnTo>
                  <a:lnTo>
                    <a:pt x="0" y="403098"/>
                  </a:lnTo>
                  <a:lnTo>
                    <a:pt x="806196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5644641" y="3559302"/>
            <a:ext cx="98044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10">
                <a:solidFill>
                  <a:srgbClr val="FFFFFF"/>
                </a:solidFill>
                <a:latin typeface="Calibri"/>
                <a:cs typeface="Calibri"/>
              </a:rPr>
              <a:t>Warehousing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6194805" y="2765805"/>
            <a:ext cx="2492375" cy="3440429"/>
            <a:chOff x="6194805" y="2765805"/>
            <a:chExt cx="2492375" cy="3440429"/>
          </a:xfrm>
        </p:grpSpPr>
        <p:sp>
          <p:nvSpPr>
            <p:cNvPr id="16" name="object 16" descr=""/>
            <p:cNvSpPr/>
            <p:nvPr/>
          </p:nvSpPr>
          <p:spPr>
            <a:xfrm>
              <a:off x="7068311" y="2772155"/>
              <a:ext cx="1612900" cy="1853564"/>
            </a:xfrm>
            <a:custGeom>
              <a:avLst/>
              <a:gdLst/>
              <a:ahLst/>
              <a:cxnLst/>
              <a:rect l="l" t="t" r="r" b="b"/>
              <a:pathLst>
                <a:path w="1612900" h="1853564">
                  <a:moveTo>
                    <a:pt x="806196" y="0"/>
                  </a:moveTo>
                  <a:lnTo>
                    <a:pt x="0" y="403098"/>
                  </a:lnTo>
                  <a:lnTo>
                    <a:pt x="0" y="1450086"/>
                  </a:lnTo>
                  <a:lnTo>
                    <a:pt x="806196" y="1853184"/>
                  </a:lnTo>
                  <a:lnTo>
                    <a:pt x="1612392" y="1450086"/>
                  </a:lnTo>
                  <a:lnTo>
                    <a:pt x="1612392" y="403098"/>
                  </a:lnTo>
                  <a:lnTo>
                    <a:pt x="80619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7068311" y="2772155"/>
              <a:ext cx="1612900" cy="1853564"/>
            </a:xfrm>
            <a:custGeom>
              <a:avLst/>
              <a:gdLst/>
              <a:ahLst/>
              <a:cxnLst/>
              <a:rect l="l" t="t" r="r" b="b"/>
              <a:pathLst>
                <a:path w="1612900" h="1853564">
                  <a:moveTo>
                    <a:pt x="806196" y="0"/>
                  </a:moveTo>
                  <a:lnTo>
                    <a:pt x="1612392" y="403098"/>
                  </a:lnTo>
                  <a:lnTo>
                    <a:pt x="1612392" y="1450086"/>
                  </a:lnTo>
                  <a:lnTo>
                    <a:pt x="806196" y="1853184"/>
                  </a:lnTo>
                  <a:lnTo>
                    <a:pt x="0" y="1450086"/>
                  </a:lnTo>
                  <a:lnTo>
                    <a:pt x="0" y="403098"/>
                  </a:lnTo>
                  <a:lnTo>
                    <a:pt x="806196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6201155" y="4346447"/>
              <a:ext cx="1612900" cy="1853564"/>
            </a:xfrm>
            <a:custGeom>
              <a:avLst/>
              <a:gdLst/>
              <a:ahLst/>
              <a:cxnLst/>
              <a:rect l="l" t="t" r="r" b="b"/>
              <a:pathLst>
                <a:path w="1612900" h="1853564">
                  <a:moveTo>
                    <a:pt x="806196" y="0"/>
                  </a:moveTo>
                  <a:lnTo>
                    <a:pt x="0" y="403097"/>
                  </a:lnTo>
                  <a:lnTo>
                    <a:pt x="0" y="1450086"/>
                  </a:lnTo>
                  <a:lnTo>
                    <a:pt x="806196" y="1853183"/>
                  </a:lnTo>
                  <a:lnTo>
                    <a:pt x="1612392" y="1450086"/>
                  </a:lnTo>
                  <a:lnTo>
                    <a:pt x="1612392" y="403097"/>
                  </a:lnTo>
                  <a:lnTo>
                    <a:pt x="80619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6201155" y="4346447"/>
              <a:ext cx="1612900" cy="1853564"/>
            </a:xfrm>
            <a:custGeom>
              <a:avLst/>
              <a:gdLst/>
              <a:ahLst/>
              <a:cxnLst/>
              <a:rect l="l" t="t" r="r" b="b"/>
              <a:pathLst>
                <a:path w="1612900" h="1853564">
                  <a:moveTo>
                    <a:pt x="806196" y="0"/>
                  </a:moveTo>
                  <a:lnTo>
                    <a:pt x="1612392" y="403097"/>
                  </a:lnTo>
                  <a:lnTo>
                    <a:pt x="1612392" y="1450086"/>
                  </a:lnTo>
                  <a:lnTo>
                    <a:pt x="806196" y="1853183"/>
                  </a:lnTo>
                  <a:lnTo>
                    <a:pt x="0" y="1450086"/>
                  </a:lnTo>
                  <a:lnTo>
                    <a:pt x="0" y="403097"/>
                  </a:lnTo>
                  <a:lnTo>
                    <a:pt x="806196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 txBox="1"/>
          <p:nvPr/>
        </p:nvSpPr>
        <p:spPr>
          <a:xfrm>
            <a:off x="6585966" y="5035041"/>
            <a:ext cx="846455" cy="434975"/>
          </a:xfrm>
          <a:prstGeom prst="rect">
            <a:avLst/>
          </a:prstGeom>
        </p:spPr>
        <p:txBody>
          <a:bodyPr wrap="square" lIns="0" tIns="34290" rIns="0" bIns="0" rtlCol="0" vert="horz">
            <a:spAutoFit/>
          </a:bodyPr>
          <a:lstStyle/>
          <a:p>
            <a:pPr marL="94615" marR="5080" indent="-82550">
              <a:lnSpc>
                <a:spcPts val="1540"/>
              </a:lnSpc>
              <a:spcBef>
                <a:spcPts val="270"/>
              </a:spcBef>
            </a:pPr>
            <a:r>
              <a:rPr dirty="0" sz="1400" spc="-10">
                <a:solidFill>
                  <a:srgbClr val="FFFFFF"/>
                </a:solidFill>
                <a:latin typeface="Calibri"/>
                <a:cs typeface="Calibri"/>
              </a:rPr>
              <a:t>Forwarding </a:t>
            </a:r>
            <a:r>
              <a:rPr dirty="0" sz="140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dirty="0" sz="14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Calibri"/>
                <a:cs typeface="Calibri"/>
              </a:rPr>
              <a:t>Alaska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21" name="object 21" descr=""/>
          <p:cNvGrpSpPr/>
          <p:nvPr/>
        </p:nvGrpSpPr>
        <p:grpSpPr>
          <a:xfrm>
            <a:off x="4454397" y="4340097"/>
            <a:ext cx="1625600" cy="1866264"/>
            <a:chOff x="4454397" y="4340097"/>
            <a:chExt cx="1625600" cy="1866264"/>
          </a:xfrm>
        </p:grpSpPr>
        <p:sp>
          <p:nvSpPr>
            <p:cNvPr id="22" name="object 22" descr=""/>
            <p:cNvSpPr/>
            <p:nvPr/>
          </p:nvSpPr>
          <p:spPr>
            <a:xfrm>
              <a:off x="4460747" y="4346447"/>
              <a:ext cx="1612900" cy="1853564"/>
            </a:xfrm>
            <a:custGeom>
              <a:avLst/>
              <a:gdLst/>
              <a:ahLst/>
              <a:cxnLst/>
              <a:rect l="l" t="t" r="r" b="b"/>
              <a:pathLst>
                <a:path w="1612900" h="1853564">
                  <a:moveTo>
                    <a:pt x="806196" y="0"/>
                  </a:moveTo>
                  <a:lnTo>
                    <a:pt x="0" y="403097"/>
                  </a:lnTo>
                  <a:lnTo>
                    <a:pt x="0" y="1450086"/>
                  </a:lnTo>
                  <a:lnTo>
                    <a:pt x="806196" y="1853183"/>
                  </a:lnTo>
                  <a:lnTo>
                    <a:pt x="1612391" y="1450086"/>
                  </a:lnTo>
                  <a:lnTo>
                    <a:pt x="1612391" y="403097"/>
                  </a:lnTo>
                  <a:lnTo>
                    <a:pt x="80619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4460747" y="4346447"/>
              <a:ext cx="1612900" cy="1853564"/>
            </a:xfrm>
            <a:custGeom>
              <a:avLst/>
              <a:gdLst/>
              <a:ahLst/>
              <a:cxnLst/>
              <a:rect l="l" t="t" r="r" b="b"/>
              <a:pathLst>
                <a:path w="1612900" h="1853564">
                  <a:moveTo>
                    <a:pt x="806196" y="0"/>
                  </a:moveTo>
                  <a:lnTo>
                    <a:pt x="1612391" y="403097"/>
                  </a:lnTo>
                  <a:lnTo>
                    <a:pt x="1612391" y="1450086"/>
                  </a:lnTo>
                  <a:lnTo>
                    <a:pt x="806196" y="1853183"/>
                  </a:lnTo>
                  <a:lnTo>
                    <a:pt x="0" y="1450086"/>
                  </a:lnTo>
                  <a:lnTo>
                    <a:pt x="0" y="403097"/>
                  </a:lnTo>
                  <a:lnTo>
                    <a:pt x="806196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 descr=""/>
          <p:cNvSpPr txBox="1"/>
          <p:nvPr/>
        </p:nvSpPr>
        <p:spPr>
          <a:xfrm>
            <a:off x="4865623" y="1902079"/>
            <a:ext cx="822960" cy="4527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 indent="266700">
              <a:lnSpc>
                <a:spcPct val="100000"/>
              </a:lnSpc>
              <a:spcBef>
                <a:spcPts val="105"/>
              </a:spcBef>
            </a:pPr>
            <a:r>
              <a:rPr dirty="0" sz="1400" spc="-20">
                <a:solidFill>
                  <a:srgbClr val="FFFFFF"/>
                </a:solidFill>
                <a:latin typeface="Calibri"/>
                <a:cs typeface="Calibri"/>
              </a:rPr>
              <a:t>Rail </a:t>
            </a:r>
            <a:r>
              <a:rPr dirty="0" sz="1400" spc="-10">
                <a:solidFill>
                  <a:srgbClr val="FFFFFF"/>
                </a:solidFill>
                <a:latin typeface="Calibri"/>
                <a:cs typeface="Calibri"/>
              </a:rPr>
              <a:t>intermodal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7388732" y="3450463"/>
            <a:ext cx="997585" cy="4533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 indent="233045">
              <a:lnSpc>
                <a:spcPct val="100000"/>
              </a:lnSpc>
              <a:spcBef>
                <a:spcPts val="105"/>
              </a:spcBef>
            </a:pPr>
            <a:r>
              <a:rPr dirty="0" sz="1400" spc="-10">
                <a:solidFill>
                  <a:srgbClr val="FFFFFF"/>
                </a:solidFill>
                <a:latin typeface="Calibri"/>
                <a:cs typeface="Calibri"/>
              </a:rPr>
              <a:t>Freight consolidation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4771390" y="4999101"/>
            <a:ext cx="103060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97155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solidFill>
                  <a:srgbClr val="FFFFFF"/>
                </a:solidFill>
                <a:latin typeface="Calibri"/>
                <a:cs typeface="Calibri"/>
              </a:rPr>
              <a:t>Asia</a:t>
            </a:r>
            <a:r>
              <a:rPr dirty="0" sz="1400" spc="-10">
                <a:solidFill>
                  <a:srgbClr val="FFFFFF"/>
                </a:solidFill>
                <a:latin typeface="Calibri"/>
                <a:cs typeface="Calibri"/>
              </a:rPr>
              <a:t> supply </a:t>
            </a:r>
            <a:r>
              <a:rPr dirty="0" sz="1400">
                <a:solidFill>
                  <a:srgbClr val="FFFFFF"/>
                </a:solidFill>
                <a:latin typeface="Calibri"/>
                <a:cs typeface="Calibri"/>
              </a:rPr>
              <a:t>chain</a:t>
            </a:r>
            <a:r>
              <a:rPr dirty="0" sz="14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Calibri"/>
                <a:cs typeface="Calibri"/>
              </a:rPr>
              <a:t>services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8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362711" y="4677155"/>
            <a:ext cx="8420100" cy="1333500"/>
          </a:xfrm>
          <a:prstGeom prst="rect">
            <a:avLst/>
          </a:prstGeom>
          <a:solidFill>
            <a:srgbClr val="D5DCE4">
              <a:alpha val="59999"/>
            </a:srgbClr>
          </a:solidFill>
        </p:spPr>
        <p:txBody>
          <a:bodyPr wrap="square" lIns="0" tIns="28575" rIns="0" bIns="0" rtlCol="0" vert="horz">
            <a:spAutoFit/>
          </a:bodyPr>
          <a:lstStyle/>
          <a:p>
            <a:pPr algn="just" marL="776605" marR="381000" indent="-228600">
              <a:lnSpc>
                <a:spcPts val="3020"/>
              </a:lnSpc>
              <a:spcBef>
                <a:spcPts val="225"/>
              </a:spcBef>
              <a:buFont typeface="Arial"/>
              <a:buChar char="•"/>
              <a:tabLst>
                <a:tab pos="776605" algn="l"/>
              </a:tabLst>
            </a:pPr>
            <a:r>
              <a:rPr dirty="0" sz="2800">
                <a:latin typeface="Calibri"/>
                <a:cs typeface="Calibri"/>
              </a:rPr>
              <a:t>Supports</a:t>
            </a:r>
            <a:r>
              <a:rPr dirty="0" sz="2800" spc="-55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Matson’s</a:t>
            </a:r>
            <a:r>
              <a:rPr dirty="0" sz="2800" spc="-6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core</a:t>
            </a:r>
            <a:r>
              <a:rPr dirty="0" sz="2800" spc="-8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values</a:t>
            </a:r>
            <a:r>
              <a:rPr dirty="0" sz="2800" spc="-9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of</a:t>
            </a:r>
            <a:r>
              <a:rPr dirty="0" sz="2800" spc="-9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being</a:t>
            </a:r>
            <a:r>
              <a:rPr dirty="0" sz="2800" spc="-8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a</a:t>
            </a:r>
            <a:r>
              <a:rPr dirty="0" sz="2800" spc="-9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leader</a:t>
            </a:r>
            <a:r>
              <a:rPr dirty="0" sz="2800" spc="-100">
                <a:latin typeface="Calibri"/>
                <a:cs typeface="Calibri"/>
              </a:rPr>
              <a:t> </a:t>
            </a:r>
            <a:r>
              <a:rPr dirty="0" sz="2800" spc="-25">
                <a:latin typeface="Calibri"/>
                <a:cs typeface="Calibri"/>
              </a:rPr>
              <a:t>in environmental</a:t>
            </a:r>
            <a:r>
              <a:rPr dirty="0" sz="2800" spc="-55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stewardship</a:t>
            </a:r>
            <a:r>
              <a:rPr dirty="0" sz="2800" spc="-5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and</a:t>
            </a:r>
            <a:r>
              <a:rPr dirty="0" sz="2800" spc="-7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making</a:t>
            </a:r>
            <a:r>
              <a:rPr dirty="0" sz="2800" spc="-6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workplace safety</a:t>
            </a:r>
            <a:r>
              <a:rPr dirty="0" sz="2800" spc="-9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the</a:t>
            </a:r>
            <a:r>
              <a:rPr dirty="0" sz="2800" spc="-8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highest</a:t>
            </a:r>
            <a:r>
              <a:rPr dirty="0" sz="2800" spc="-5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priority</a:t>
            </a:r>
            <a:r>
              <a:rPr dirty="0" sz="2800" spc="-7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on</a:t>
            </a:r>
            <a:r>
              <a:rPr dirty="0" sz="2800" spc="-8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land</a:t>
            </a:r>
            <a:r>
              <a:rPr dirty="0" sz="2800" spc="-8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and</a:t>
            </a:r>
            <a:r>
              <a:rPr dirty="0" sz="2800" spc="-70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sea.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40842" y="147573"/>
            <a:ext cx="6613525" cy="1183640"/>
          </a:xfrm>
          <a:prstGeom prst="rect"/>
        </p:spPr>
        <p:txBody>
          <a:bodyPr wrap="square" lIns="0" tIns="81280" rIns="0" bIns="0" rtlCol="0" vert="horz">
            <a:spAutoFit/>
          </a:bodyPr>
          <a:lstStyle/>
          <a:p>
            <a:pPr marL="12700" marR="5080">
              <a:lnSpc>
                <a:spcPts val="4320"/>
              </a:lnSpc>
              <a:spcBef>
                <a:spcPts val="640"/>
              </a:spcBef>
            </a:pPr>
            <a:r>
              <a:rPr dirty="0" spc="-105" b="0">
                <a:latin typeface="Calibri Light"/>
                <a:cs typeface="Calibri Light"/>
              </a:rPr>
              <a:t>Safety,</a:t>
            </a:r>
            <a:r>
              <a:rPr dirty="0" spc="-95" b="0">
                <a:latin typeface="Calibri Light"/>
                <a:cs typeface="Calibri Light"/>
              </a:rPr>
              <a:t> </a:t>
            </a:r>
            <a:r>
              <a:rPr dirty="0" spc="-80" b="0">
                <a:latin typeface="Calibri Light"/>
                <a:cs typeface="Calibri Light"/>
              </a:rPr>
              <a:t>Quality,</a:t>
            </a:r>
            <a:r>
              <a:rPr dirty="0" spc="-105" b="0">
                <a:latin typeface="Calibri Light"/>
                <a:cs typeface="Calibri Light"/>
              </a:rPr>
              <a:t> </a:t>
            </a:r>
            <a:r>
              <a:rPr dirty="0" spc="-60" b="0">
                <a:latin typeface="Calibri Light"/>
                <a:cs typeface="Calibri Light"/>
              </a:rPr>
              <a:t>Environment,</a:t>
            </a:r>
            <a:r>
              <a:rPr dirty="0" spc="-105" b="0">
                <a:latin typeface="Calibri Light"/>
                <a:cs typeface="Calibri Light"/>
              </a:rPr>
              <a:t> </a:t>
            </a:r>
            <a:r>
              <a:rPr dirty="0" spc="-25" b="0">
                <a:latin typeface="Calibri Light"/>
                <a:cs typeface="Calibri Light"/>
              </a:rPr>
              <a:t>and </a:t>
            </a:r>
            <a:r>
              <a:rPr dirty="0" spc="-30" b="0">
                <a:latin typeface="Calibri Light"/>
                <a:cs typeface="Calibri Light"/>
              </a:rPr>
              <a:t>Security</a:t>
            </a:r>
            <a:r>
              <a:rPr dirty="0" spc="-190" b="0">
                <a:latin typeface="Calibri Light"/>
                <a:cs typeface="Calibri Light"/>
              </a:rPr>
              <a:t> </a:t>
            </a:r>
            <a:r>
              <a:rPr dirty="0" spc="-30" b="0">
                <a:latin typeface="Calibri Light"/>
                <a:cs typeface="Calibri Light"/>
              </a:rPr>
              <a:t>(SQES)</a:t>
            </a:r>
            <a:r>
              <a:rPr dirty="0" spc="-180" b="0">
                <a:latin typeface="Calibri Light"/>
                <a:cs typeface="Calibri Light"/>
              </a:rPr>
              <a:t> </a:t>
            </a:r>
            <a:r>
              <a:rPr dirty="0" spc="-10" b="0">
                <a:latin typeface="Calibri Light"/>
                <a:cs typeface="Calibri Light"/>
              </a:rPr>
              <a:t>Department: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69442" y="1261110"/>
            <a:ext cx="3788410" cy="3524885"/>
          </a:xfrm>
          <a:prstGeom prst="rect">
            <a:avLst/>
          </a:prstGeom>
        </p:spPr>
        <p:txBody>
          <a:bodyPr wrap="square" lIns="0" tIns="54610" rIns="0" bIns="0" rtlCol="0" vert="horz">
            <a:spAutoFit/>
          </a:bodyPr>
          <a:lstStyle/>
          <a:p>
            <a:pPr marL="241300" marR="5080" indent="-228600">
              <a:lnSpc>
                <a:spcPct val="90000"/>
              </a:lnSpc>
              <a:spcBef>
                <a:spcPts val="43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 spc="-10">
                <a:latin typeface="Calibri"/>
                <a:cs typeface="Calibri"/>
              </a:rPr>
              <a:t>Maintains</a:t>
            </a:r>
            <a:r>
              <a:rPr dirty="0" sz="2800" spc="-7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and</a:t>
            </a:r>
            <a:r>
              <a:rPr dirty="0" sz="2800" spc="-8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manages </a:t>
            </a:r>
            <a:r>
              <a:rPr dirty="0" sz="2800">
                <a:latin typeface="Calibri"/>
                <a:cs typeface="Calibri"/>
              </a:rPr>
              <a:t>vessel</a:t>
            </a:r>
            <a:r>
              <a:rPr dirty="0" sz="2800" spc="-8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and</a:t>
            </a:r>
            <a:r>
              <a:rPr dirty="0" sz="2800" spc="-7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shoreside procedures,</a:t>
            </a:r>
            <a:r>
              <a:rPr dirty="0" sz="2800" spc="-8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coordinates </a:t>
            </a:r>
            <a:r>
              <a:rPr dirty="0" sz="2800">
                <a:latin typeface="Calibri"/>
                <a:cs typeface="Calibri"/>
              </a:rPr>
              <a:t>vessel</a:t>
            </a:r>
            <a:r>
              <a:rPr dirty="0" sz="2800" spc="-8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and</a:t>
            </a:r>
            <a:r>
              <a:rPr dirty="0" sz="2800" spc="-8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office</a:t>
            </a:r>
            <a:r>
              <a:rPr dirty="0" sz="2800" spc="-9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audits, </a:t>
            </a:r>
            <a:r>
              <a:rPr dirty="0" sz="2800">
                <a:latin typeface="Calibri"/>
                <a:cs typeface="Calibri"/>
              </a:rPr>
              <a:t>assists</a:t>
            </a:r>
            <a:r>
              <a:rPr dirty="0" sz="2800" spc="-8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with</a:t>
            </a:r>
            <a:r>
              <a:rPr dirty="0" sz="2800" spc="-10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hazardous </a:t>
            </a:r>
            <a:r>
              <a:rPr dirty="0" sz="2800" spc="-20">
                <a:latin typeface="Calibri"/>
                <a:cs typeface="Calibri"/>
              </a:rPr>
              <a:t>cargo,</a:t>
            </a:r>
            <a:r>
              <a:rPr dirty="0" sz="2800" spc="-9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and</a:t>
            </a:r>
            <a:r>
              <a:rPr dirty="0" sz="2800" spc="-6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monitors</a:t>
            </a:r>
            <a:r>
              <a:rPr dirty="0" sz="2800" spc="-65">
                <a:latin typeface="Calibri"/>
                <a:cs typeface="Calibri"/>
              </a:rPr>
              <a:t> </a:t>
            </a:r>
            <a:r>
              <a:rPr dirty="0" sz="2800" spc="-25">
                <a:latin typeface="Calibri"/>
                <a:cs typeface="Calibri"/>
              </a:rPr>
              <a:t>the </a:t>
            </a:r>
            <a:r>
              <a:rPr dirty="0" sz="2800" spc="-20">
                <a:latin typeface="Calibri"/>
                <a:cs typeface="Calibri"/>
              </a:rPr>
              <a:t>company’s</a:t>
            </a:r>
            <a:r>
              <a:rPr dirty="0" sz="2800" spc="-10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overall</a:t>
            </a:r>
            <a:r>
              <a:rPr dirty="0" sz="2800" spc="-12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vessel </a:t>
            </a:r>
            <a:r>
              <a:rPr dirty="0" sz="2800">
                <a:latin typeface="Calibri"/>
                <a:cs typeface="Calibri"/>
              </a:rPr>
              <a:t>and</a:t>
            </a:r>
            <a:r>
              <a:rPr dirty="0" sz="2800" spc="-10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shoreside</a:t>
            </a:r>
            <a:r>
              <a:rPr dirty="0" sz="2800" spc="-8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security efforts.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82218" y="309753"/>
            <a:ext cx="3729990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0" b="0">
                <a:latin typeface="Calibri Light"/>
                <a:cs typeface="Calibri Light"/>
              </a:rPr>
              <a:t>SQES</a:t>
            </a:r>
            <a:r>
              <a:rPr dirty="0" spc="-190" b="0">
                <a:latin typeface="Calibri Light"/>
                <a:cs typeface="Calibri Light"/>
              </a:rPr>
              <a:t> </a:t>
            </a:r>
            <a:r>
              <a:rPr dirty="0" spc="-30" b="0">
                <a:latin typeface="Calibri Light"/>
                <a:cs typeface="Calibri Light"/>
              </a:rPr>
              <a:t>Department: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5108828" y="1267205"/>
            <a:ext cx="3778885" cy="1988185"/>
          </a:xfrm>
          <a:prstGeom prst="rect">
            <a:avLst/>
          </a:prstGeom>
        </p:spPr>
        <p:txBody>
          <a:bodyPr wrap="square" lIns="0" tIns="54610" rIns="0" bIns="0" rtlCol="0" vert="horz">
            <a:spAutoFit/>
          </a:bodyPr>
          <a:lstStyle/>
          <a:p>
            <a:pPr marL="241300" marR="5080" indent="-228600">
              <a:lnSpc>
                <a:spcPct val="90000"/>
              </a:lnSpc>
              <a:spcBef>
                <a:spcPts val="43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 spc="-10">
                <a:latin typeface="Calibri"/>
                <a:cs typeface="Calibri"/>
              </a:rPr>
              <a:t>Continually</a:t>
            </a:r>
            <a:r>
              <a:rPr dirty="0" sz="2800" spc="-8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endeavor</a:t>
            </a:r>
            <a:r>
              <a:rPr dirty="0" sz="2800" spc="-95">
                <a:latin typeface="Calibri"/>
                <a:cs typeface="Calibri"/>
              </a:rPr>
              <a:t> </a:t>
            </a:r>
            <a:r>
              <a:rPr dirty="0" sz="2800" spc="-25">
                <a:latin typeface="Calibri"/>
                <a:cs typeface="Calibri"/>
              </a:rPr>
              <a:t>to </a:t>
            </a:r>
            <a:r>
              <a:rPr dirty="0" sz="2800" spc="-10">
                <a:latin typeface="Calibri"/>
                <a:cs typeface="Calibri"/>
              </a:rPr>
              <a:t>better</a:t>
            </a:r>
            <a:r>
              <a:rPr dirty="0" sz="2800" spc="-7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the</a:t>
            </a:r>
            <a:r>
              <a:rPr dirty="0" sz="2800" spc="-6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environments </a:t>
            </a:r>
            <a:r>
              <a:rPr dirty="0" sz="2800">
                <a:latin typeface="Calibri"/>
                <a:cs typeface="Calibri"/>
              </a:rPr>
              <a:t>and</a:t>
            </a:r>
            <a:r>
              <a:rPr dirty="0" sz="2800" spc="-7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communities</a:t>
            </a:r>
            <a:r>
              <a:rPr dirty="0" sz="2800" spc="-40">
                <a:latin typeface="Calibri"/>
                <a:cs typeface="Calibri"/>
              </a:rPr>
              <a:t> </a:t>
            </a:r>
            <a:r>
              <a:rPr dirty="0" sz="2800" spc="-25">
                <a:latin typeface="Calibri"/>
                <a:cs typeface="Calibri"/>
              </a:rPr>
              <a:t>we </a:t>
            </a:r>
            <a:r>
              <a:rPr dirty="0" sz="2800">
                <a:latin typeface="Calibri"/>
                <a:cs typeface="Calibri"/>
              </a:rPr>
              <a:t>serve</a:t>
            </a:r>
            <a:r>
              <a:rPr dirty="0" sz="2800" spc="-8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and</a:t>
            </a:r>
            <a:r>
              <a:rPr dirty="0" sz="2800" spc="-7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promote</a:t>
            </a:r>
            <a:r>
              <a:rPr dirty="0" sz="2800" spc="-70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safe </a:t>
            </a:r>
            <a:r>
              <a:rPr dirty="0" sz="2800">
                <a:latin typeface="Calibri"/>
                <a:cs typeface="Calibri"/>
              </a:rPr>
              <a:t>work</a:t>
            </a:r>
            <a:r>
              <a:rPr dirty="0" sz="2800" spc="-8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environments.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8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993444" y="965708"/>
            <a:ext cx="5091430" cy="1988185"/>
          </a:xfrm>
          <a:prstGeom prst="rect">
            <a:avLst/>
          </a:prstGeom>
        </p:spPr>
        <p:txBody>
          <a:bodyPr wrap="square" lIns="0" tIns="54610" rIns="0" bIns="0" rtlCol="0" vert="horz">
            <a:spAutoFit/>
          </a:bodyPr>
          <a:lstStyle/>
          <a:p>
            <a:pPr marL="241300" marR="5080" indent="-228600">
              <a:lnSpc>
                <a:spcPct val="90000"/>
              </a:lnSpc>
              <a:spcBef>
                <a:spcPts val="43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 spc="-10">
                <a:latin typeface="Calibri"/>
                <a:cs typeface="Calibri"/>
              </a:rPr>
              <a:t>Encourage</a:t>
            </a:r>
            <a:r>
              <a:rPr dirty="0" sz="2800" spc="-8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all</a:t>
            </a:r>
            <a:r>
              <a:rPr dirty="0" sz="2800" spc="-9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employees</a:t>
            </a:r>
            <a:r>
              <a:rPr dirty="0" sz="2800" spc="-6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to</a:t>
            </a:r>
            <a:r>
              <a:rPr dirty="0" sz="2800" spc="-85">
                <a:latin typeface="Calibri"/>
                <a:cs typeface="Calibri"/>
              </a:rPr>
              <a:t> </a:t>
            </a:r>
            <a:r>
              <a:rPr dirty="0" sz="2800" spc="-25">
                <a:latin typeface="Calibri"/>
                <a:cs typeface="Calibri"/>
              </a:rPr>
              <a:t>be </a:t>
            </a:r>
            <a:r>
              <a:rPr dirty="0" sz="2800" spc="-10">
                <a:latin typeface="Calibri"/>
                <a:cs typeface="Calibri"/>
              </a:rPr>
              <a:t>familiar</a:t>
            </a:r>
            <a:r>
              <a:rPr dirty="0" sz="2800" spc="-8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with</a:t>
            </a:r>
            <a:r>
              <a:rPr dirty="0" sz="2800" spc="-7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our</a:t>
            </a:r>
            <a:r>
              <a:rPr dirty="0" sz="2800" spc="-6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policies</a:t>
            </a:r>
            <a:r>
              <a:rPr dirty="0" sz="2800" spc="-70">
                <a:latin typeface="Calibri"/>
                <a:cs typeface="Calibri"/>
              </a:rPr>
              <a:t> </a:t>
            </a:r>
            <a:r>
              <a:rPr dirty="0" sz="2800" spc="-25">
                <a:latin typeface="Calibri"/>
                <a:cs typeface="Calibri"/>
              </a:rPr>
              <a:t>and </a:t>
            </a:r>
            <a:r>
              <a:rPr dirty="0" sz="2800">
                <a:latin typeface="Calibri"/>
                <a:cs typeface="Calibri"/>
              </a:rPr>
              <a:t>manuals</a:t>
            </a:r>
            <a:r>
              <a:rPr dirty="0" sz="2800" spc="-6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so</a:t>
            </a:r>
            <a:r>
              <a:rPr dirty="0" sz="2800" spc="-7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that</a:t>
            </a:r>
            <a:r>
              <a:rPr dirty="0" sz="2800" spc="-8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there</a:t>
            </a:r>
            <a:r>
              <a:rPr dirty="0" sz="2800" spc="-6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is</a:t>
            </a:r>
            <a:r>
              <a:rPr dirty="0" sz="2800" spc="-7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clear understanding</a:t>
            </a:r>
            <a:r>
              <a:rPr dirty="0" sz="2800" spc="-3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of</a:t>
            </a:r>
            <a:r>
              <a:rPr dirty="0" sz="2800" spc="-8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everyone’</a:t>
            </a:r>
            <a:r>
              <a:rPr dirty="0" sz="2800" spc="-8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s</a:t>
            </a:r>
            <a:r>
              <a:rPr dirty="0" sz="2800" spc="-75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role </a:t>
            </a:r>
            <a:r>
              <a:rPr dirty="0" sz="2800">
                <a:latin typeface="Calibri"/>
                <a:cs typeface="Calibri"/>
              </a:rPr>
              <a:t>in</a:t>
            </a:r>
            <a:r>
              <a:rPr dirty="0" sz="2800" spc="-3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them!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57175">
              <a:lnSpc>
                <a:spcPct val="100000"/>
              </a:lnSpc>
              <a:spcBef>
                <a:spcPts val="95"/>
              </a:spcBef>
            </a:pPr>
            <a:r>
              <a:rPr dirty="0" spc="-30" b="0">
                <a:latin typeface="Calibri Light"/>
                <a:cs typeface="Calibri Light"/>
              </a:rPr>
              <a:t>SQES</a:t>
            </a:r>
            <a:r>
              <a:rPr dirty="0" spc="-190" b="0">
                <a:latin typeface="Calibri Light"/>
                <a:cs typeface="Calibri Light"/>
              </a:rPr>
              <a:t> </a:t>
            </a:r>
            <a:r>
              <a:rPr dirty="0" spc="-30" b="0">
                <a:latin typeface="Calibri Light"/>
                <a:cs typeface="Calibri Light"/>
              </a:rPr>
              <a:t>Department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8"/>
          </a:xfrm>
          <a:prstGeom prst="rect">
            <a:avLst/>
          </a:prstGeom>
        </p:spPr>
      </p:pic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60960" rIns="0" bIns="0" rtlCol="0" vert="horz">
            <a:spAutoFit/>
          </a:bodyPr>
          <a:lstStyle/>
          <a:p>
            <a:pPr marL="241300" marR="12065" indent="-228600">
              <a:lnSpc>
                <a:spcPts val="3020"/>
              </a:lnSpc>
              <a:spcBef>
                <a:spcPts val="480"/>
              </a:spcBef>
              <a:buFont typeface="Arial"/>
              <a:buChar char="•"/>
              <a:tabLst>
                <a:tab pos="241300" algn="l"/>
              </a:tabLst>
            </a:pPr>
            <a:r>
              <a:rPr dirty="0"/>
              <a:t>Multimodal</a:t>
            </a:r>
            <a:r>
              <a:rPr dirty="0" spc="-75"/>
              <a:t> </a:t>
            </a:r>
            <a:r>
              <a:rPr dirty="0" spc="-10"/>
              <a:t>Dangerous</a:t>
            </a:r>
            <a:r>
              <a:rPr dirty="0" spc="-75"/>
              <a:t> </a:t>
            </a:r>
            <a:r>
              <a:rPr dirty="0"/>
              <a:t>Goods</a:t>
            </a:r>
            <a:r>
              <a:rPr dirty="0" spc="-90"/>
              <a:t> </a:t>
            </a:r>
            <a:r>
              <a:rPr dirty="0"/>
              <a:t>Form</a:t>
            </a:r>
            <a:r>
              <a:rPr dirty="0" spc="-95"/>
              <a:t> </a:t>
            </a:r>
            <a:r>
              <a:rPr dirty="0" spc="-10"/>
              <a:t>Review</a:t>
            </a:r>
            <a:r>
              <a:rPr dirty="0" spc="-100"/>
              <a:t> </a:t>
            </a:r>
            <a:r>
              <a:rPr dirty="0"/>
              <a:t>per</a:t>
            </a:r>
            <a:r>
              <a:rPr dirty="0" spc="-100"/>
              <a:t> </a:t>
            </a:r>
            <a:r>
              <a:rPr dirty="0" spc="-25"/>
              <a:t>49 </a:t>
            </a:r>
            <a:r>
              <a:rPr dirty="0"/>
              <a:t>CFR</a:t>
            </a:r>
            <a:r>
              <a:rPr dirty="0" spc="-45"/>
              <a:t> </a:t>
            </a:r>
            <a:r>
              <a:rPr dirty="0"/>
              <a:t>and</a:t>
            </a:r>
            <a:r>
              <a:rPr dirty="0" spc="-35"/>
              <a:t> </a:t>
            </a:r>
            <a:r>
              <a:rPr dirty="0" spc="-20"/>
              <a:t>IMDG</a:t>
            </a:r>
          </a:p>
          <a:p>
            <a:pPr marL="241300" marR="208279" indent="-228600">
              <a:lnSpc>
                <a:spcPts val="3020"/>
              </a:lnSpc>
              <a:spcBef>
                <a:spcPts val="509"/>
              </a:spcBef>
              <a:buFont typeface="Arial"/>
              <a:buChar char="•"/>
              <a:tabLst>
                <a:tab pos="241300" algn="l"/>
              </a:tabLst>
            </a:pPr>
            <a:r>
              <a:rPr dirty="0"/>
              <a:t>Shipping</a:t>
            </a:r>
            <a:r>
              <a:rPr dirty="0" spc="-65"/>
              <a:t> </a:t>
            </a:r>
            <a:r>
              <a:rPr dirty="0"/>
              <a:t>Paper</a:t>
            </a:r>
            <a:r>
              <a:rPr dirty="0" spc="-90"/>
              <a:t> </a:t>
            </a:r>
            <a:r>
              <a:rPr dirty="0"/>
              <a:t>Audits</a:t>
            </a:r>
            <a:r>
              <a:rPr dirty="0" spc="-75"/>
              <a:t> </a:t>
            </a:r>
            <a:r>
              <a:rPr dirty="0"/>
              <a:t>(DCM,</a:t>
            </a:r>
            <a:r>
              <a:rPr dirty="0" spc="-90"/>
              <a:t> </a:t>
            </a:r>
            <a:r>
              <a:rPr dirty="0" spc="-10"/>
              <a:t>Stowage</a:t>
            </a:r>
            <a:r>
              <a:rPr dirty="0" spc="-100"/>
              <a:t> </a:t>
            </a:r>
            <a:r>
              <a:rPr dirty="0"/>
              <a:t>Plans,</a:t>
            </a:r>
            <a:r>
              <a:rPr dirty="0" spc="-80"/>
              <a:t> </a:t>
            </a:r>
            <a:r>
              <a:rPr dirty="0" spc="-25"/>
              <a:t>NCB </a:t>
            </a:r>
            <a:r>
              <a:rPr dirty="0" spc="-10"/>
              <a:t>Audits).</a:t>
            </a:r>
          </a:p>
          <a:p>
            <a:pPr marL="241300" marR="5080" indent="-228600">
              <a:lnSpc>
                <a:spcPts val="3020"/>
              </a:lnSpc>
              <a:spcBef>
                <a:spcPts val="515"/>
              </a:spcBef>
              <a:buFont typeface="Arial"/>
              <a:buChar char="•"/>
              <a:tabLst>
                <a:tab pos="241300" algn="l"/>
              </a:tabLst>
            </a:pPr>
            <a:r>
              <a:rPr dirty="0" spc="-10"/>
              <a:t>Hazardous</a:t>
            </a:r>
            <a:r>
              <a:rPr dirty="0" spc="-114"/>
              <a:t> </a:t>
            </a:r>
            <a:r>
              <a:rPr dirty="0" spc="-25"/>
              <a:t>Waste</a:t>
            </a:r>
            <a:r>
              <a:rPr dirty="0" spc="-125"/>
              <a:t> </a:t>
            </a:r>
            <a:r>
              <a:rPr dirty="0"/>
              <a:t>Shipment</a:t>
            </a:r>
            <a:r>
              <a:rPr dirty="0" spc="-90"/>
              <a:t> </a:t>
            </a:r>
            <a:r>
              <a:rPr dirty="0" spc="-10"/>
              <a:t>Document</a:t>
            </a:r>
            <a:r>
              <a:rPr dirty="0" spc="-110"/>
              <a:t> </a:t>
            </a:r>
            <a:r>
              <a:rPr dirty="0" spc="-10"/>
              <a:t>Review</a:t>
            </a:r>
            <a:r>
              <a:rPr dirty="0" spc="-130"/>
              <a:t> </a:t>
            </a:r>
            <a:r>
              <a:rPr dirty="0" spc="-25"/>
              <a:t>and </a:t>
            </a:r>
            <a:r>
              <a:rPr dirty="0"/>
              <a:t>compliance</a:t>
            </a:r>
            <a:r>
              <a:rPr dirty="0" spc="-140"/>
              <a:t> </a:t>
            </a:r>
            <a:r>
              <a:rPr dirty="0" spc="-10"/>
              <a:t>audits.</a:t>
            </a:r>
          </a:p>
          <a:p>
            <a:pPr marL="240665" indent="-227965">
              <a:lnSpc>
                <a:spcPct val="100000"/>
              </a:lnSpc>
              <a:spcBef>
                <a:spcPts val="114"/>
              </a:spcBef>
              <a:buFont typeface="Arial"/>
              <a:buChar char="•"/>
              <a:tabLst>
                <a:tab pos="240665" algn="l"/>
              </a:tabLst>
            </a:pPr>
            <a:r>
              <a:rPr dirty="0" spc="-10"/>
              <a:t>Internal</a:t>
            </a:r>
            <a:r>
              <a:rPr dirty="0" spc="-105"/>
              <a:t> </a:t>
            </a:r>
            <a:r>
              <a:rPr dirty="0"/>
              <a:t>and</a:t>
            </a:r>
            <a:r>
              <a:rPr dirty="0" spc="-80"/>
              <a:t> </a:t>
            </a:r>
            <a:r>
              <a:rPr dirty="0"/>
              <a:t>External</a:t>
            </a:r>
            <a:r>
              <a:rPr dirty="0" spc="-105"/>
              <a:t> </a:t>
            </a:r>
            <a:r>
              <a:rPr dirty="0"/>
              <a:t>HazMat</a:t>
            </a:r>
            <a:r>
              <a:rPr dirty="0" spc="-80"/>
              <a:t> </a:t>
            </a:r>
            <a:r>
              <a:rPr dirty="0" spc="-10"/>
              <a:t>Training</a:t>
            </a:r>
          </a:p>
          <a:p>
            <a:pPr marL="240665" indent="-227965">
              <a:lnSpc>
                <a:spcPct val="100000"/>
              </a:lnSpc>
              <a:spcBef>
                <a:spcPts val="170"/>
              </a:spcBef>
              <a:buFont typeface="Arial"/>
              <a:buChar char="•"/>
              <a:tabLst>
                <a:tab pos="240665" algn="l"/>
              </a:tabLst>
            </a:pPr>
            <a:r>
              <a:rPr dirty="0"/>
              <a:t>Special</a:t>
            </a:r>
            <a:r>
              <a:rPr dirty="0" spc="-80"/>
              <a:t> </a:t>
            </a:r>
            <a:r>
              <a:rPr dirty="0" spc="-10"/>
              <a:t>Projects/Assignments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35940" y="283210"/>
            <a:ext cx="7051675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0" b="0">
                <a:latin typeface="Calibri Light"/>
                <a:cs typeface="Calibri Light"/>
              </a:rPr>
              <a:t>SQES</a:t>
            </a:r>
            <a:r>
              <a:rPr dirty="0" spc="-200" b="0">
                <a:latin typeface="Calibri Light"/>
                <a:cs typeface="Calibri Light"/>
              </a:rPr>
              <a:t> </a:t>
            </a:r>
            <a:r>
              <a:rPr dirty="0" spc="-55" b="0">
                <a:latin typeface="Calibri Light"/>
                <a:cs typeface="Calibri Light"/>
              </a:rPr>
              <a:t>Dangerous</a:t>
            </a:r>
            <a:r>
              <a:rPr dirty="0" spc="-170" b="0">
                <a:latin typeface="Calibri Light"/>
                <a:cs typeface="Calibri Light"/>
              </a:rPr>
              <a:t> </a:t>
            </a:r>
            <a:r>
              <a:rPr dirty="0" spc="-20" b="0">
                <a:latin typeface="Calibri Light"/>
                <a:cs typeface="Calibri Light"/>
              </a:rPr>
              <a:t>Goods</a:t>
            </a:r>
            <a:r>
              <a:rPr dirty="0" spc="-195" b="0">
                <a:latin typeface="Calibri Light"/>
                <a:cs typeface="Calibri Light"/>
              </a:rPr>
              <a:t> </a:t>
            </a:r>
            <a:r>
              <a:rPr dirty="0" b="0">
                <a:latin typeface="Calibri Light"/>
                <a:cs typeface="Calibri Light"/>
              </a:rPr>
              <a:t>(DG)</a:t>
            </a:r>
            <a:r>
              <a:rPr dirty="0" spc="-170" b="0">
                <a:latin typeface="Calibri Light"/>
                <a:cs typeface="Calibri Light"/>
              </a:rPr>
              <a:t> </a:t>
            </a:r>
            <a:r>
              <a:rPr dirty="0" spc="-10" b="0">
                <a:latin typeface="Calibri Light"/>
                <a:cs typeface="Calibri Light"/>
              </a:rPr>
              <a:t>Team: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8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828547" y="1950161"/>
            <a:ext cx="3514725" cy="2131695"/>
          </a:xfrm>
          <a:prstGeom prst="rect">
            <a:avLst/>
          </a:prstGeom>
        </p:spPr>
        <p:txBody>
          <a:bodyPr wrap="square" lIns="0" tIns="60325" rIns="0" bIns="0" rtlCol="0" vert="horz">
            <a:spAutoFit/>
          </a:bodyPr>
          <a:lstStyle/>
          <a:p>
            <a:pPr marL="241300" marR="476250" indent="-228600">
              <a:lnSpc>
                <a:spcPts val="3030"/>
              </a:lnSpc>
              <a:spcBef>
                <a:spcPts val="475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 spc="-25">
                <a:latin typeface="Calibri"/>
                <a:cs typeface="Calibri"/>
              </a:rPr>
              <a:t>Lithium-</a:t>
            </a:r>
            <a:r>
              <a:rPr dirty="0" sz="2800">
                <a:latin typeface="Calibri"/>
                <a:cs typeface="Calibri"/>
              </a:rPr>
              <a:t>ion</a:t>
            </a:r>
            <a:r>
              <a:rPr dirty="0" sz="2800" spc="6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Battery Hazards/Risks</a:t>
            </a:r>
            <a:endParaRPr sz="2800">
              <a:latin typeface="Calibri"/>
              <a:cs typeface="Calibri"/>
            </a:endParaRPr>
          </a:p>
          <a:p>
            <a:pPr lvl="1" marL="697865" indent="-227965">
              <a:lnSpc>
                <a:spcPct val="100000"/>
              </a:lnSpc>
              <a:spcBef>
                <a:spcPts val="270"/>
              </a:spcBef>
              <a:buFont typeface="Arial"/>
              <a:buChar char="•"/>
              <a:tabLst>
                <a:tab pos="697865" algn="l"/>
              </a:tabLst>
            </a:pPr>
            <a:r>
              <a:rPr dirty="0" sz="2000">
                <a:latin typeface="Calibri"/>
                <a:cs typeface="Calibri"/>
              </a:rPr>
              <a:t>Leader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in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Class </a:t>
            </a:r>
            <a:r>
              <a:rPr dirty="0" sz="2000" spc="-10">
                <a:latin typeface="Calibri"/>
                <a:cs typeface="Calibri"/>
              </a:rPr>
              <a:t>approval</a:t>
            </a:r>
            <a:endParaRPr sz="2000">
              <a:latin typeface="Calibri"/>
              <a:cs typeface="Calibri"/>
            </a:endParaRPr>
          </a:p>
          <a:p>
            <a:pPr lvl="1" marL="697865" indent="-227965">
              <a:lnSpc>
                <a:spcPct val="100000"/>
              </a:lnSpc>
              <a:spcBef>
                <a:spcPts val="250"/>
              </a:spcBef>
              <a:buFont typeface="Arial"/>
              <a:buChar char="•"/>
              <a:tabLst>
                <a:tab pos="697865" algn="l"/>
              </a:tabLst>
            </a:pPr>
            <a:r>
              <a:rPr dirty="0" sz="2000">
                <a:latin typeface="Calibri"/>
                <a:cs typeface="Calibri"/>
              </a:rPr>
              <a:t>Collaboration</a:t>
            </a:r>
            <a:r>
              <a:rPr dirty="0" sz="2000" spc="-10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partnerships</a:t>
            </a:r>
            <a:endParaRPr sz="2000">
              <a:latin typeface="Calibri"/>
              <a:cs typeface="Calibri"/>
            </a:endParaRPr>
          </a:p>
          <a:p>
            <a:pPr lvl="1" marL="697865" indent="-227965">
              <a:lnSpc>
                <a:spcPts val="2280"/>
              </a:lnSpc>
              <a:spcBef>
                <a:spcPts val="265"/>
              </a:spcBef>
              <a:buFont typeface="Arial"/>
              <a:buChar char="•"/>
              <a:tabLst>
                <a:tab pos="697865" algn="l"/>
              </a:tabLst>
            </a:pPr>
            <a:r>
              <a:rPr dirty="0" sz="2000">
                <a:latin typeface="Calibri"/>
                <a:cs typeface="Calibri"/>
              </a:rPr>
              <a:t>Early</a:t>
            </a:r>
            <a:r>
              <a:rPr dirty="0" sz="2000" spc="-7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Fire/Smoke</a:t>
            </a:r>
            <a:r>
              <a:rPr dirty="0" sz="2000" spc="-7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Detection</a:t>
            </a:r>
            <a:endParaRPr sz="2000">
              <a:latin typeface="Calibri"/>
              <a:cs typeface="Calibri"/>
            </a:endParaRPr>
          </a:p>
          <a:p>
            <a:pPr marL="698500">
              <a:lnSpc>
                <a:spcPts val="2280"/>
              </a:lnSpc>
            </a:pPr>
            <a:r>
              <a:rPr dirty="0" sz="2000" spc="-10">
                <a:latin typeface="Calibri"/>
                <a:cs typeface="Calibri"/>
              </a:rPr>
              <a:t>Systems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42925">
              <a:lnSpc>
                <a:spcPct val="100000"/>
              </a:lnSpc>
              <a:spcBef>
                <a:spcPts val="95"/>
              </a:spcBef>
            </a:pPr>
            <a:r>
              <a:rPr dirty="0" b="0">
                <a:latin typeface="Calibri Light"/>
                <a:cs typeface="Calibri Light"/>
              </a:rPr>
              <a:t>DG</a:t>
            </a:r>
            <a:r>
              <a:rPr dirty="0" spc="-190" b="0">
                <a:latin typeface="Calibri Light"/>
                <a:cs typeface="Calibri Light"/>
              </a:rPr>
              <a:t> </a:t>
            </a:r>
            <a:r>
              <a:rPr dirty="0" spc="-140" b="0">
                <a:latin typeface="Calibri Light"/>
                <a:cs typeface="Calibri Light"/>
              </a:rPr>
              <a:t>Team</a:t>
            </a:r>
            <a:r>
              <a:rPr dirty="0" spc="-110" b="0">
                <a:latin typeface="Calibri Light"/>
                <a:cs typeface="Calibri Light"/>
              </a:rPr>
              <a:t> </a:t>
            </a:r>
            <a:r>
              <a:rPr dirty="0" spc="-25" b="0">
                <a:latin typeface="Calibri Light"/>
                <a:cs typeface="Calibri Light"/>
              </a:rPr>
              <a:t>Special</a:t>
            </a:r>
            <a:r>
              <a:rPr dirty="0" spc="-135" b="0">
                <a:latin typeface="Calibri Light"/>
                <a:cs typeface="Calibri Light"/>
              </a:rPr>
              <a:t> </a:t>
            </a:r>
            <a:r>
              <a:rPr dirty="0" spc="-10" b="0">
                <a:latin typeface="Calibri Light"/>
                <a:cs typeface="Calibri Light"/>
              </a:rPr>
              <a:t>Projects</a:t>
            </a:r>
          </a:p>
        </p:txBody>
      </p:sp>
      <p:grpSp>
        <p:nvGrpSpPr>
          <p:cNvPr id="5" name="object 5" descr=""/>
          <p:cNvGrpSpPr/>
          <p:nvPr/>
        </p:nvGrpSpPr>
        <p:grpSpPr>
          <a:xfrm>
            <a:off x="6185661" y="1936750"/>
            <a:ext cx="1664970" cy="1913255"/>
            <a:chOff x="6185661" y="1936750"/>
            <a:chExt cx="1664970" cy="1913255"/>
          </a:xfrm>
        </p:grpSpPr>
        <p:sp>
          <p:nvSpPr>
            <p:cNvPr id="6" name="object 6" descr=""/>
            <p:cNvSpPr/>
            <p:nvPr/>
          </p:nvSpPr>
          <p:spPr>
            <a:xfrm>
              <a:off x="6192011" y="1943100"/>
              <a:ext cx="1652270" cy="1900555"/>
            </a:xfrm>
            <a:custGeom>
              <a:avLst/>
              <a:gdLst/>
              <a:ahLst/>
              <a:cxnLst/>
              <a:rect l="l" t="t" r="r" b="b"/>
              <a:pathLst>
                <a:path w="1652270" h="1900554">
                  <a:moveTo>
                    <a:pt x="826008" y="0"/>
                  </a:moveTo>
                  <a:lnTo>
                    <a:pt x="0" y="413003"/>
                  </a:lnTo>
                  <a:lnTo>
                    <a:pt x="0" y="1487424"/>
                  </a:lnTo>
                  <a:lnTo>
                    <a:pt x="826008" y="1900427"/>
                  </a:lnTo>
                  <a:lnTo>
                    <a:pt x="1652015" y="1487424"/>
                  </a:lnTo>
                  <a:lnTo>
                    <a:pt x="1652015" y="413003"/>
                  </a:lnTo>
                  <a:lnTo>
                    <a:pt x="82600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6192011" y="1943100"/>
              <a:ext cx="1652270" cy="1900555"/>
            </a:xfrm>
            <a:custGeom>
              <a:avLst/>
              <a:gdLst/>
              <a:ahLst/>
              <a:cxnLst/>
              <a:rect l="l" t="t" r="r" b="b"/>
              <a:pathLst>
                <a:path w="1652270" h="1900554">
                  <a:moveTo>
                    <a:pt x="826008" y="0"/>
                  </a:moveTo>
                  <a:lnTo>
                    <a:pt x="1652015" y="413003"/>
                  </a:lnTo>
                  <a:lnTo>
                    <a:pt x="1652015" y="1487424"/>
                  </a:lnTo>
                  <a:lnTo>
                    <a:pt x="826008" y="1900427"/>
                  </a:lnTo>
                  <a:lnTo>
                    <a:pt x="0" y="1487424"/>
                  </a:lnTo>
                  <a:lnTo>
                    <a:pt x="0" y="413003"/>
                  </a:lnTo>
                  <a:lnTo>
                    <a:pt x="826008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6774560" y="2661361"/>
            <a:ext cx="49022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0">
                <a:solidFill>
                  <a:srgbClr val="FFFFFF"/>
                </a:solidFill>
                <a:latin typeface="Calibri"/>
                <a:cs typeface="Calibri"/>
              </a:rPr>
              <a:t>Fire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5289550" y="3549141"/>
            <a:ext cx="3464560" cy="1919605"/>
            <a:chOff x="5289550" y="3549141"/>
            <a:chExt cx="3464560" cy="1919605"/>
          </a:xfrm>
        </p:grpSpPr>
        <p:sp>
          <p:nvSpPr>
            <p:cNvPr id="10" name="object 10" descr=""/>
            <p:cNvSpPr/>
            <p:nvPr/>
          </p:nvSpPr>
          <p:spPr>
            <a:xfrm>
              <a:off x="7094220" y="3563111"/>
              <a:ext cx="1653539" cy="1899285"/>
            </a:xfrm>
            <a:custGeom>
              <a:avLst/>
              <a:gdLst/>
              <a:ahLst/>
              <a:cxnLst/>
              <a:rect l="l" t="t" r="r" b="b"/>
              <a:pathLst>
                <a:path w="1653540" h="1899285">
                  <a:moveTo>
                    <a:pt x="826770" y="0"/>
                  </a:moveTo>
                  <a:lnTo>
                    <a:pt x="0" y="413385"/>
                  </a:lnTo>
                  <a:lnTo>
                    <a:pt x="0" y="1485519"/>
                  </a:lnTo>
                  <a:lnTo>
                    <a:pt x="826770" y="1898903"/>
                  </a:lnTo>
                  <a:lnTo>
                    <a:pt x="1653539" y="1485519"/>
                  </a:lnTo>
                  <a:lnTo>
                    <a:pt x="1653539" y="413385"/>
                  </a:lnTo>
                  <a:lnTo>
                    <a:pt x="82677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7094220" y="3563111"/>
              <a:ext cx="1653539" cy="1899285"/>
            </a:xfrm>
            <a:custGeom>
              <a:avLst/>
              <a:gdLst/>
              <a:ahLst/>
              <a:cxnLst/>
              <a:rect l="l" t="t" r="r" b="b"/>
              <a:pathLst>
                <a:path w="1653540" h="1899285">
                  <a:moveTo>
                    <a:pt x="826770" y="0"/>
                  </a:moveTo>
                  <a:lnTo>
                    <a:pt x="1653539" y="413385"/>
                  </a:lnTo>
                  <a:lnTo>
                    <a:pt x="1653539" y="1485519"/>
                  </a:lnTo>
                  <a:lnTo>
                    <a:pt x="826770" y="1898903"/>
                  </a:lnTo>
                  <a:lnTo>
                    <a:pt x="0" y="1485519"/>
                  </a:lnTo>
                  <a:lnTo>
                    <a:pt x="0" y="413385"/>
                  </a:lnTo>
                  <a:lnTo>
                    <a:pt x="82677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5295900" y="3555491"/>
              <a:ext cx="1652270" cy="1900555"/>
            </a:xfrm>
            <a:custGeom>
              <a:avLst/>
              <a:gdLst/>
              <a:ahLst/>
              <a:cxnLst/>
              <a:rect l="l" t="t" r="r" b="b"/>
              <a:pathLst>
                <a:path w="1652270" h="1900554">
                  <a:moveTo>
                    <a:pt x="826008" y="0"/>
                  </a:moveTo>
                  <a:lnTo>
                    <a:pt x="0" y="413004"/>
                  </a:lnTo>
                  <a:lnTo>
                    <a:pt x="0" y="1487424"/>
                  </a:lnTo>
                  <a:lnTo>
                    <a:pt x="826008" y="1900428"/>
                  </a:lnTo>
                  <a:lnTo>
                    <a:pt x="1652016" y="1487424"/>
                  </a:lnTo>
                  <a:lnTo>
                    <a:pt x="1652016" y="413004"/>
                  </a:lnTo>
                  <a:lnTo>
                    <a:pt x="82600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5295900" y="3555491"/>
              <a:ext cx="1652270" cy="1900555"/>
            </a:xfrm>
            <a:custGeom>
              <a:avLst/>
              <a:gdLst/>
              <a:ahLst/>
              <a:cxnLst/>
              <a:rect l="l" t="t" r="r" b="b"/>
              <a:pathLst>
                <a:path w="1652270" h="1900554">
                  <a:moveTo>
                    <a:pt x="826008" y="0"/>
                  </a:moveTo>
                  <a:lnTo>
                    <a:pt x="1652016" y="413004"/>
                  </a:lnTo>
                  <a:lnTo>
                    <a:pt x="1652016" y="1487424"/>
                  </a:lnTo>
                  <a:lnTo>
                    <a:pt x="826008" y="1900428"/>
                  </a:lnTo>
                  <a:lnTo>
                    <a:pt x="0" y="1487424"/>
                  </a:lnTo>
                  <a:lnTo>
                    <a:pt x="0" y="413004"/>
                  </a:lnTo>
                  <a:lnTo>
                    <a:pt x="826008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5651372" y="4274566"/>
            <a:ext cx="94234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35">
                <a:solidFill>
                  <a:srgbClr val="FFFFFF"/>
                </a:solidFill>
                <a:latin typeface="Calibri"/>
                <a:cs typeface="Calibri"/>
              </a:rPr>
              <a:t>Toxicity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7074154" y="3549141"/>
            <a:ext cx="1666239" cy="1913255"/>
            <a:chOff x="7074154" y="3549141"/>
            <a:chExt cx="1666239" cy="1913255"/>
          </a:xfrm>
        </p:grpSpPr>
        <p:sp>
          <p:nvSpPr>
            <p:cNvPr id="16" name="object 16" descr=""/>
            <p:cNvSpPr/>
            <p:nvPr/>
          </p:nvSpPr>
          <p:spPr>
            <a:xfrm>
              <a:off x="7080504" y="3555491"/>
              <a:ext cx="1653539" cy="1900555"/>
            </a:xfrm>
            <a:custGeom>
              <a:avLst/>
              <a:gdLst/>
              <a:ahLst/>
              <a:cxnLst/>
              <a:rect l="l" t="t" r="r" b="b"/>
              <a:pathLst>
                <a:path w="1653540" h="1900554">
                  <a:moveTo>
                    <a:pt x="826770" y="0"/>
                  </a:moveTo>
                  <a:lnTo>
                    <a:pt x="0" y="413385"/>
                  </a:lnTo>
                  <a:lnTo>
                    <a:pt x="0" y="1487043"/>
                  </a:lnTo>
                  <a:lnTo>
                    <a:pt x="826770" y="1900428"/>
                  </a:lnTo>
                  <a:lnTo>
                    <a:pt x="1653540" y="1487043"/>
                  </a:lnTo>
                  <a:lnTo>
                    <a:pt x="1653540" y="413385"/>
                  </a:lnTo>
                  <a:lnTo>
                    <a:pt x="82677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7080504" y="3555491"/>
              <a:ext cx="1653539" cy="1900555"/>
            </a:xfrm>
            <a:custGeom>
              <a:avLst/>
              <a:gdLst/>
              <a:ahLst/>
              <a:cxnLst/>
              <a:rect l="l" t="t" r="r" b="b"/>
              <a:pathLst>
                <a:path w="1653540" h="1900554">
                  <a:moveTo>
                    <a:pt x="826770" y="0"/>
                  </a:moveTo>
                  <a:lnTo>
                    <a:pt x="1653540" y="413385"/>
                  </a:lnTo>
                  <a:lnTo>
                    <a:pt x="1653540" y="1487043"/>
                  </a:lnTo>
                  <a:lnTo>
                    <a:pt x="826770" y="1900428"/>
                  </a:lnTo>
                  <a:lnTo>
                    <a:pt x="0" y="1487043"/>
                  </a:lnTo>
                  <a:lnTo>
                    <a:pt x="0" y="413385"/>
                  </a:lnTo>
                  <a:lnTo>
                    <a:pt x="82677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 descr=""/>
          <p:cNvSpPr txBox="1"/>
          <p:nvPr/>
        </p:nvSpPr>
        <p:spPr>
          <a:xfrm>
            <a:off x="7066533" y="4120641"/>
            <a:ext cx="1666239" cy="744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635">
              <a:lnSpc>
                <a:spcPct val="100000"/>
              </a:lnSpc>
              <a:spcBef>
                <a:spcPts val="100"/>
              </a:spcBef>
            </a:pPr>
            <a:r>
              <a:rPr dirty="0" sz="2300" spc="-10">
                <a:solidFill>
                  <a:srgbClr val="FFFFFF"/>
                </a:solidFill>
                <a:latin typeface="Calibri"/>
                <a:cs typeface="Calibri"/>
              </a:rPr>
              <a:t>Explosive</a:t>
            </a:r>
            <a:endParaRPr sz="23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dirty="0" sz="2400" spc="-10">
                <a:solidFill>
                  <a:srgbClr val="FFFFFF"/>
                </a:solidFill>
                <a:latin typeface="Calibri"/>
                <a:cs typeface="Calibri"/>
              </a:rPr>
              <a:t>Atmospheres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8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828547" y="1172083"/>
            <a:ext cx="3261360" cy="1219835"/>
          </a:xfrm>
          <a:prstGeom prst="rect">
            <a:avLst/>
          </a:prstGeom>
        </p:spPr>
        <p:txBody>
          <a:bodyPr wrap="square" lIns="0" tIns="60960" rIns="0" bIns="0" rtlCol="0" vert="horz">
            <a:spAutoFit/>
          </a:bodyPr>
          <a:lstStyle/>
          <a:p>
            <a:pPr marL="241300" marR="5080" indent="-228600">
              <a:lnSpc>
                <a:spcPts val="3020"/>
              </a:lnSpc>
              <a:spcBef>
                <a:spcPts val="48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 spc="-10">
                <a:latin typeface="Calibri"/>
                <a:cs typeface="Calibri"/>
              </a:rPr>
              <a:t>Specialized Firefighting</a:t>
            </a:r>
            <a:r>
              <a:rPr dirty="0" sz="2800" spc="-14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Methods </a:t>
            </a:r>
            <a:r>
              <a:rPr dirty="0" sz="2800">
                <a:latin typeface="Calibri"/>
                <a:cs typeface="Calibri"/>
              </a:rPr>
              <a:t>and</a:t>
            </a:r>
            <a:r>
              <a:rPr dirty="0" sz="2800" spc="-5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Equipment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42925">
              <a:lnSpc>
                <a:spcPct val="100000"/>
              </a:lnSpc>
              <a:spcBef>
                <a:spcPts val="95"/>
              </a:spcBef>
            </a:pPr>
            <a:r>
              <a:rPr dirty="0" b="0">
                <a:latin typeface="Calibri Light"/>
                <a:cs typeface="Calibri Light"/>
              </a:rPr>
              <a:t>DG</a:t>
            </a:r>
            <a:r>
              <a:rPr dirty="0" spc="-190" b="0">
                <a:latin typeface="Calibri Light"/>
                <a:cs typeface="Calibri Light"/>
              </a:rPr>
              <a:t> </a:t>
            </a:r>
            <a:r>
              <a:rPr dirty="0" spc="-140" b="0">
                <a:latin typeface="Calibri Light"/>
                <a:cs typeface="Calibri Light"/>
              </a:rPr>
              <a:t>Team</a:t>
            </a:r>
            <a:r>
              <a:rPr dirty="0" spc="-110" b="0">
                <a:latin typeface="Calibri Light"/>
                <a:cs typeface="Calibri Light"/>
              </a:rPr>
              <a:t> </a:t>
            </a:r>
            <a:r>
              <a:rPr dirty="0" spc="-25" b="0">
                <a:latin typeface="Calibri Light"/>
                <a:cs typeface="Calibri Light"/>
              </a:rPr>
              <a:t>Special</a:t>
            </a:r>
            <a:r>
              <a:rPr dirty="0" spc="-135" b="0">
                <a:latin typeface="Calibri Light"/>
                <a:cs typeface="Calibri Light"/>
              </a:rPr>
              <a:t> </a:t>
            </a:r>
            <a:r>
              <a:rPr dirty="0" spc="-10" b="0">
                <a:latin typeface="Calibri Light"/>
                <a:cs typeface="Calibri Light"/>
              </a:rPr>
              <a:t>Projects</a:t>
            </a:r>
          </a:p>
        </p:txBody>
      </p:sp>
      <p:grpSp>
        <p:nvGrpSpPr>
          <p:cNvPr id="5" name="object 5" descr=""/>
          <p:cNvGrpSpPr/>
          <p:nvPr/>
        </p:nvGrpSpPr>
        <p:grpSpPr>
          <a:xfrm>
            <a:off x="6194805" y="1193038"/>
            <a:ext cx="1625600" cy="1866264"/>
            <a:chOff x="6194805" y="1193038"/>
            <a:chExt cx="1625600" cy="1866264"/>
          </a:xfrm>
        </p:grpSpPr>
        <p:sp>
          <p:nvSpPr>
            <p:cNvPr id="6" name="object 6" descr=""/>
            <p:cNvSpPr/>
            <p:nvPr/>
          </p:nvSpPr>
          <p:spPr>
            <a:xfrm>
              <a:off x="6201155" y="1199388"/>
              <a:ext cx="1612900" cy="1853564"/>
            </a:xfrm>
            <a:custGeom>
              <a:avLst/>
              <a:gdLst/>
              <a:ahLst/>
              <a:cxnLst/>
              <a:rect l="l" t="t" r="r" b="b"/>
              <a:pathLst>
                <a:path w="1612900" h="1853564">
                  <a:moveTo>
                    <a:pt x="806196" y="0"/>
                  </a:moveTo>
                  <a:lnTo>
                    <a:pt x="0" y="403098"/>
                  </a:lnTo>
                  <a:lnTo>
                    <a:pt x="0" y="1450086"/>
                  </a:lnTo>
                  <a:lnTo>
                    <a:pt x="806196" y="1853184"/>
                  </a:lnTo>
                  <a:lnTo>
                    <a:pt x="1612392" y="1450086"/>
                  </a:lnTo>
                  <a:lnTo>
                    <a:pt x="1612392" y="403098"/>
                  </a:lnTo>
                  <a:lnTo>
                    <a:pt x="80619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6201155" y="1199388"/>
              <a:ext cx="1612900" cy="1853564"/>
            </a:xfrm>
            <a:custGeom>
              <a:avLst/>
              <a:gdLst/>
              <a:ahLst/>
              <a:cxnLst/>
              <a:rect l="l" t="t" r="r" b="b"/>
              <a:pathLst>
                <a:path w="1612900" h="1853564">
                  <a:moveTo>
                    <a:pt x="806196" y="0"/>
                  </a:moveTo>
                  <a:lnTo>
                    <a:pt x="1612392" y="403098"/>
                  </a:lnTo>
                  <a:lnTo>
                    <a:pt x="1612392" y="1450086"/>
                  </a:lnTo>
                  <a:lnTo>
                    <a:pt x="806196" y="1853184"/>
                  </a:lnTo>
                  <a:lnTo>
                    <a:pt x="0" y="1450086"/>
                  </a:lnTo>
                  <a:lnTo>
                    <a:pt x="0" y="403098"/>
                  </a:lnTo>
                  <a:lnTo>
                    <a:pt x="806196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6515227" y="1940179"/>
            <a:ext cx="9867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10">
                <a:solidFill>
                  <a:srgbClr val="FFFFFF"/>
                </a:solidFill>
                <a:latin typeface="Calibri"/>
                <a:cs typeface="Calibri"/>
              </a:rPr>
              <a:t>Hydropen</a:t>
            </a:r>
            <a:endParaRPr sz="1900">
              <a:latin typeface="Calibri"/>
              <a:cs typeface="Calibri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4454397" y="1193038"/>
            <a:ext cx="2492375" cy="3439160"/>
            <a:chOff x="4454397" y="1193038"/>
            <a:chExt cx="2492375" cy="3439160"/>
          </a:xfrm>
        </p:grpSpPr>
        <p:sp>
          <p:nvSpPr>
            <p:cNvPr id="10" name="object 10" descr=""/>
            <p:cNvSpPr/>
            <p:nvPr/>
          </p:nvSpPr>
          <p:spPr>
            <a:xfrm>
              <a:off x="4460747" y="1199388"/>
              <a:ext cx="1612900" cy="1853564"/>
            </a:xfrm>
            <a:custGeom>
              <a:avLst/>
              <a:gdLst/>
              <a:ahLst/>
              <a:cxnLst/>
              <a:rect l="l" t="t" r="r" b="b"/>
              <a:pathLst>
                <a:path w="1612900" h="1853564">
                  <a:moveTo>
                    <a:pt x="806196" y="0"/>
                  </a:moveTo>
                  <a:lnTo>
                    <a:pt x="0" y="403098"/>
                  </a:lnTo>
                  <a:lnTo>
                    <a:pt x="0" y="1450086"/>
                  </a:lnTo>
                  <a:lnTo>
                    <a:pt x="806196" y="1853184"/>
                  </a:lnTo>
                  <a:lnTo>
                    <a:pt x="1612391" y="1450086"/>
                  </a:lnTo>
                  <a:lnTo>
                    <a:pt x="1612391" y="403098"/>
                  </a:lnTo>
                  <a:lnTo>
                    <a:pt x="80619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4460747" y="1199388"/>
              <a:ext cx="1612900" cy="1853564"/>
            </a:xfrm>
            <a:custGeom>
              <a:avLst/>
              <a:gdLst/>
              <a:ahLst/>
              <a:cxnLst/>
              <a:rect l="l" t="t" r="r" b="b"/>
              <a:pathLst>
                <a:path w="1612900" h="1853564">
                  <a:moveTo>
                    <a:pt x="806196" y="0"/>
                  </a:moveTo>
                  <a:lnTo>
                    <a:pt x="1612391" y="403098"/>
                  </a:lnTo>
                  <a:lnTo>
                    <a:pt x="1612391" y="1450086"/>
                  </a:lnTo>
                  <a:lnTo>
                    <a:pt x="806196" y="1853184"/>
                  </a:lnTo>
                  <a:lnTo>
                    <a:pt x="0" y="1450086"/>
                  </a:lnTo>
                  <a:lnTo>
                    <a:pt x="0" y="403098"/>
                  </a:lnTo>
                  <a:lnTo>
                    <a:pt x="806196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5327903" y="2772155"/>
              <a:ext cx="1612900" cy="1853564"/>
            </a:xfrm>
            <a:custGeom>
              <a:avLst/>
              <a:gdLst/>
              <a:ahLst/>
              <a:cxnLst/>
              <a:rect l="l" t="t" r="r" b="b"/>
              <a:pathLst>
                <a:path w="1612900" h="1853564">
                  <a:moveTo>
                    <a:pt x="806196" y="0"/>
                  </a:moveTo>
                  <a:lnTo>
                    <a:pt x="0" y="403098"/>
                  </a:lnTo>
                  <a:lnTo>
                    <a:pt x="0" y="1450086"/>
                  </a:lnTo>
                  <a:lnTo>
                    <a:pt x="806196" y="1853184"/>
                  </a:lnTo>
                  <a:lnTo>
                    <a:pt x="1612392" y="1450086"/>
                  </a:lnTo>
                  <a:lnTo>
                    <a:pt x="1612392" y="403098"/>
                  </a:lnTo>
                  <a:lnTo>
                    <a:pt x="80619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5327903" y="2772155"/>
              <a:ext cx="1612900" cy="1853564"/>
            </a:xfrm>
            <a:custGeom>
              <a:avLst/>
              <a:gdLst/>
              <a:ahLst/>
              <a:cxnLst/>
              <a:rect l="l" t="t" r="r" b="b"/>
              <a:pathLst>
                <a:path w="1612900" h="1853564">
                  <a:moveTo>
                    <a:pt x="806196" y="0"/>
                  </a:moveTo>
                  <a:lnTo>
                    <a:pt x="1612392" y="403098"/>
                  </a:lnTo>
                  <a:lnTo>
                    <a:pt x="1612392" y="1450086"/>
                  </a:lnTo>
                  <a:lnTo>
                    <a:pt x="806196" y="1853184"/>
                  </a:lnTo>
                  <a:lnTo>
                    <a:pt x="0" y="1450086"/>
                  </a:lnTo>
                  <a:lnTo>
                    <a:pt x="0" y="403098"/>
                  </a:lnTo>
                  <a:lnTo>
                    <a:pt x="806196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5709665" y="3380688"/>
            <a:ext cx="850265" cy="5803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>
              <a:lnSpc>
                <a:spcPts val="2185"/>
              </a:lnSpc>
              <a:spcBef>
                <a:spcPts val="95"/>
              </a:spcBef>
            </a:pPr>
            <a:r>
              <a:rPr dirty="0" sz="1900" spc="-20">
                <a:solidFill>
                  <a:srgbClr val="FFFFFF"/>
                </a:solidFill>
                <a:latin typeface="Calibri"/>
                <a:cs typeface="Calibri"/>
              </a:rPr>
              <a:t>Fire</a:t>
            </a:r>
            <a:endParaRPr sz="1900">
              <a:latin typeface="Calibri"/>
              <a:cs typeface="Calibri"/>
            </a:endParaRPr>
          </a:p>
          <a:p>
            <a:pPr algn="ctr">
              <a:lnSpc>
                <a:spcPts val="2185"/>
              </a:lnSpc>
            </a:pPr>
            <a:r>
              <a:rPr dirty="0" sz="1900" spc="-10">
                <a:solidFill>
                  <a:srgbClr val="FFFFFF"/>
                </a:solidFill>
                <a:latin typeface="Calibri"/>
                <a:cs typeface="Calibri"/>
              </a:rPr>
              <a:t>Blankets</a:t>
            </a:r>
            <a:endParaRPr sz="1900">
              <a:latin typeface="Calibri"/>
              <a:cs typeface="Calibri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4454397" y="2765805"/>
            <a:ext cx="4232910" cy="3440429"/>
            <a:chOff x="4454397" y="2765805"/>
            <a:chExt cx="4232910" cy="3440429"/>
          </a:xfrm>
        </p:grpSpPr>
        <p:sp>
          <p:nvSpPr>
            <p:cNvPr id="16" name="object 16" descr=""/>
            <p:cNvSpPr/>
            <p:nvPr/>
          </p:nvSpPr>
          <p:spPr>
            <a:xfrm>
              <a:off x="7068311" y="2772155"/>
              <a:ext cx="1612900" cy="1853564"/>
            </a:xfrm>
            <a:custGeom>
              <a:avLst/>
              <a:gdLst/>
              <a:ahLst/>
              <a:cxnLst/>
              <a:rect l="l" t="t" r="r" b="b"/>
              <a:pathLst>
                <a:path w="1612900" h="1853564">
                  <a:moveTo>
                    <a:pt x="806196" y="0"/>
                  </a:moveTo>
                  <a:lnTo>
                    <a:pt x="0" y="403098"/>
                  </a:lnTo>
                  <a:lnTo>
                    <a:pt x="0" y="1450086"/>
                  </a:lnTo>
                  <a:lnTo>
                    <a:pt x="806196" y="1853184"/>
                  </a:lnTo>
                  <a:lnTo>
                    <a:pt x="1612392" y="1450086"/>
                  </a:lnTo>
                  <a:lnTo>
                    <a:pt x="1612392" y="403098"/>
                  </a:lnTo>
                  <a:lnTo>
                    <a:pt x="80619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7068311" y="2772155"/>
              <a:ext cx="1612900" cy="1853564"/>
            </a:xfrm>
            <a:custGeom>
              <a:avLst/>
              <a:gdLst/>
              <a:ahLst/>
              <a:cxnLst/>
              <a:rect l="l" t="t" r="r" b="b"/>
              <a:pathLst>
                <a:path w="1612900" h="1853564">
                  <a:moveTo>
                    <a:pt x="806196" y="0"/>
                  </a:moveTo>
                  <a:lnTo>
                    <a:pt x="1612392" y="403098"/>
                  </a:lnTo>
                  <a:lnTo>
                    <a:pt x="1612392" y="1450086"/>
                  </a:lnTo>
                  <a:lnTo>
                    <a:pt x="806196" y="1853184"/>
                  </a:lnTo>
                  <a:lnTo>
                    <a:pt x="0" y="1450086"/>
                  </a:lnTo>
                  <a:lnTo>
                    <a:pt x="0" y="403098"/>
                  </a:lnTo>
                  <a:lnTo>
                    <a:pt x="806196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6201155" y="4346447"/>
              <a:ext cx="1612900" cy="1853564"/>
            </a:xfrm>
            <a:custGeom>
              <a:avLst/>
              <a:gdLst/>
              <a:ahLst/>
              <a:cxnLst/>
              <a:rect l="l" t="t" r="r" b="b"/>
              <a:pathLst>
                <a:path w="1612900" h="1853564">
                  <a:moveTo>
                    <a:pt x="806196" y="0"/>
                  </a:moveTo>
                  <a:lnTo>
                    <a:pt x="0" y="403097"/>
                  </a:lnTo>
                  <a:lnTo>
                    <a:pt x="0" y="1450086"/>
                  </a:lnTo>
                  <a:lnTo>
                    <a:pt x="806196" y="1853183"/>
                  </a:lnTo>
                  <a:lnTo>
                    <a:pt x="1612392" y="1450086"/>
                  </a:lnTo>
                  <a:lnTo>
                    <a:pt x="1612392" y="403097"/>
                  </a:lnTo>
                  <a:lnTo>
                    <a:pt x="80619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6201155" y="4346447"/>
              <a:ext cx="1612900" cy="1853564"/>
            </a:xfrm>
            <a:custGeom>
              <a:avLst/>
              <a:gdLst/>
              <a:ahLst/>
              <a:cxnLst/>
              <a:rect l="l" t="t" r="r" b="b"/>
              <a:pathLst>
                <a:path w="1612900" h="1853564">
                  <a:moveTo>
                    <a:pt x="806196" y="0"/>
                  </a:moveTo>
                  <a:lnTo>
                    <a:pt x="1612392" y="403097"/>
                  </a:lnTo>
                  <a:lnTo>
                    <a:pt x="1612392" y="1450086"/>
                  </a:lnTo>
                  <a:lnTo>
                    <a:pt x="806196" y="1853183"/>
                  </a:lnTo>
                  <a:lnTo>
                    <a:pt x="0" y="1450086"/>
                  </a:lnTo>
                  <a:lnTo>
                    <a:pt x="0" y="403097"/>
                  </a:lnTo>
                  <a:lnTo>
                    <a:pt x="806196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4460747" y="4346447"/>
              <a:ext cx="1612900" cy="1853564"/>
            </a:xfrm>
            <a:custGeom>
              <a:avLst/>
              <a:gdLst/>
              <a:ahLst/>
              <a:cxnLst/>
              <a:rect l="l" t="t" r="r" b="b"/>
              <a:pathLst>
                <a:path w="1612900" h="1853564">
                  <a:moveTo>
                    <a:pt x="806196" y="0"/>
                  </a:moveTo>
                  <a:lnTo>
                    <a:pt x="0" y="403097"/>
                  </a:lnTo>
                  <a:lnTo>
                    <a:pt x="0" y="1450086"/>
                  </a:lnTo>
                  <a:lnTo>
                    <a:pt x="806196" y="1853183"/>
                  </a:lnTo>
                  <a:lnTo>
                    <a:pt x="1612391" y="1450086"/>
                  </a:lnTo>
                  <a:lnTo>
                    <a:pt x="1612391" y="403097"/>
                  </a:lnTo>
                  <a:lnTo>
                    <a:pt x="80619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4460747" y="4346447"/>
              <a:ext cx="1612900" cy="1853564"/>
            </a:xfrm>
            <a:custGeom>
              <a:avLst/>
              <a:gdLst/>
              <a:ahLst/>
              <a:cxnLst/>
              <a:rect l="l" t="t" r="r" b="b"/>
              <a:pathLst>
                <a:path w="1612900" h="1853564">
                  <a:moveTo>
                    <a:pt x="806196" y="0"/>
                  </a:moveTo>
                  <a:lnTo>
                    <a:pt x="1612391" y="403097"/>
                  </a:lnTo>
                  <a:lnTo>
                    <a:pt x="1612391" y="1450086"/>
                  </a:lnTo>
                  <a:lnTo>
                    <a:pt x="806196" y="1853183"/>
                  </a:lnTo>
                  <a:lnTo>
                    <a:pt x="0" y="1450086"/>
                  </a:lnTo>
                  <a:lnTo>
                    <a:pt x="0" y="403097"/>
                  </a:lnTo>
                  <a:lnTo>
                    <a:pt x="806196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 descr=""/>
          <p:cNvSpPr txBox="1"/>
          <p:nvPr/>
        </p:nvSpPr>
        <p:spPr>
          <a:xfrm>
            <a:off x="4616577" y="4948173"/>
            <a:ext cx="1321435" cy="604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41959">
              <a:lnSpc>
                <a:spcPct val="100000"/>
              </a:lnSpc>
              <a:spcBef>
                <a:spcPts val="95"/>
              </a:spcBef>
            </a:pPr>
            <a:r>
              <a:rPr dirty="0" sz="1900" spc="-20">
                <a:solidFill>
                  <a:srgbClr val="FFFFFF"/>
                </a:solidFill>
                <a:latin typeface="Calibri"/>
                <a:cs typeface="Calibri"/>
              </a:rPr>
              <a:t>Safe </a:t>
            </a:r>
            <a:r>
              <a:rPr dirty="0" sz="1900" spc="-10">
                <a:solidFill>
                  <a:srgbClr val="FFFFFF"/>
                </a:solidFill>
                <a:latin typeface="Calibri"/>
                <a:cs typeface="Calibri"/>
              </a:rPr>
              <a:t>Deployments</a:t>
            </a:r>
            <a:endParaRPr sz="1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8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993444" y="962295"/>
            <a:ext cx="5957570" cy="922655"/>
          </a:xfrm>
          <a:prstGeom prst="rect">
            <a:avLst/>
          </a:prstGeom>
        </p:spPr>
        <p:txBody>
          <a:bodyPr wrap="square" lIns="0" tIns="34290" rIns="0" bIns="0" rtlCol="0" vert="horz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270"/>
              </a:spcBef>
              <a:buFont typeface="Arial"/>
              <a:buChar char="•"/>
              <a:tabLst>
                <a:tab pos="240665" algn="l"/>
              </a:tabLst>
            </a:pPr>
            <a:r>
              <a:rPr dirty="0" sz="2800" spc="-25">
                <a:latin typeface="Calibri"/>
                <a:cs typeface="Calibri"/>
              </a:rPr>
              <a:t>HazWaste</a:t>
            </a:r>
            <a:r>
              <a:rPr dirty="0" sz="2800" spc="-13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Audits/Container</a:t>
            </a:r>
            <a:r>
              <a:rPr dirty="0" sz="2800" spc="-9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Inspections</a:t>
            </a:r>
            <a:endParaRPr sz="28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75"/>
              </a:spcBef>
              <a:buFont typeface="Arial"/>
              <a:buChar char="•"/>
              <a:tabLst>
                <a:tab pos="240665" algn="l"/>
              </a:tabLst>
            </a:pPr>
            <a:r>
              <a:rPr dirty="0" sz="2800">
                <a:latin typeface="Calibri"/>
                <a:cs typeface="Calibri"/>
              </a:rPr>
              <a:t>Explosive</a:t>
            </a:r>
            <a:r>
              <a:rPr dirty="0" sz="2800" spc="-13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Handling</a:t>
            </a:r>
            <a:r>
              <a:rPr dirty="0" sz="2800" spc="-10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Compliance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81025">
              <a:lnSpc>
                <a:spcPct val="100000"/>
              </a:lnSpc>
              <a:spcBef>
                <a:spcPts val="95"/>
              </a:spcBef>
            </a:pPr>
            <a:r>
              <a:rPr dirty="0" b="0">
                <a:latin typeface="Calibri Light"/>
                <a:cs typeface="Calibri Light"/>
              </a:rPr>
              <a:t>DG</a:t>
            </a:r>
            <a:r>
              <a:rPr dirty="0" spc="-180" b="0">
                <a:latin typeface="Calibri Light"/>
                <a:cs typeface="Calibri Light"/>
              </a:rPr>
              <a:t> </a:t>
            </a:r>
            <a:r>
              <a:rPr dirty="0" spc="-140" b="0">
                <a:latin typeface="Calibri Light"/>
                <a:cs typeface="Calibri Light"/>
              </a:rPr>
              <a:t>Team</a:t>
            </a:r>
            <a:r>
              <a:rPr dirty="0" spc="-110" b="0">
                <a:latin typeface="Calibri Light"/>
                <a:cs typeface="Calibri Light"/>
              </a:rPr>
              <a:t> </a:t>
            </a:r>
            <a:r>
              <a:rPr dirty="0" spc="-25" b="0">
                <a:latin typeface="Calibri Light"/>
                <a:cs typeface="Calibri Light"/>
              </a:rPr>
              <a:t>Special</a:t>
            </a:r>
            <a:r>
              <a:rPr dirty="0" spc="-135" b="0">
                <a:latin typeface="Calibri Light"/>
                <a:cs typeface="Calibri Light"/>
              </a:rPr>
              <a:t> </a:t>
            </a:r>
            <a:r>
              <a:rPr dirty="0" spc="-10" b="0">
                <a:latin typeface="Calibri Light"/>
                <a:cs typeface="Calibri Light"/>
              </a:rPr>
              <a:t>Projects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19557" y="6539890"/>
            <a:ext cx="27813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b="1">
                <a:solidFill>
                  <a:srgbClr val="F38117"/>
                </a:solidFill>
                <a:latin typeface="Arial"/>
                <a:cs typeface="Arial"/>
              </a:rPr>
              <a:t>16</a:t>
            </a:r>
            <a:r>
              <a:rPr dirty="0" sz="800" spc="190" b="1">
                <a:solidFill>
                  <a:srgbClr val="F38117"/>
                </a:solidFill>
                <a:latin typeface="Arial"/>
                <a:cs typeface="Arial"/>
              </a:rPr>
              <a:t>  </a:t>
            </a:r>
            <a:r>
              <a:rPr dirty="0" sz="1000" spc="-50">
                <a:solidFill>
                  <a:srgbClr val="F38117"/>
                </a:solidFill>
                <a:latin typeface="Arial"/>
                <a:cs typeface="Arial"/>
              </a:rPr>
              <a:t>|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91108" y="6575552"/>
            <a:ext cx="186245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F38117"/>
                </a:solidFill>
                <a:latin typeface="Arial"/>
                <a:cs typeface="Arial"/>
              </a:rPr>
              <a:t>Enter</a:t>
            </a:r>
            <a:r>
              <a:rPr dirty="0" sz="800" spc="-15">
                <a:solidFill>
                  <a:srgbClr val="F3811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38117"/>
                </a:solidFill>
                <a:latin typeface="Arial"/>
                <a:cs typeface="Arial"/>
              </a:rPr>
              <a:t>Presentation</a:t>
            </a:r>
            <a:r>
              <a:rPr dirty="0" sz="800" spc="-5">
                <a:solidFill>
                  <a:srgbClr val="F3811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38117"/>
                </a:solidFill>
                <a:latin typeface="Arial"/>
                <a:cs typeface="Arial"/>
              </a:rPr>
              <a:t>Title</a:t>
            </a:r>
            <a:r>
              <a:rPr dirty="0" sz="800" spc="-20">
                <a:solidFill>
                  <a:srgbClr val="F3811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38117"/>
                </a:solidFill>
                <a:latin typeface="Arial"/>
                <a:cs typeface="Arial"/>
              </a:rPr>
              <a:t>(in</a:t>
            </a:r>
            <a:r>
              <a:rPr dirty="0" sz="800" spc="-25">
                <a:solidFill>
                  <a:srgbClr val="F3811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38117"/>
                </a:solidFill>
                <a:latin typeface="Arial"/>
                <a:cs typeface="Arial"/>
              </a:rPr>
              <a:t>Slide</a:t>
            </a:r>
            <a:r>
              <a:rPr dirty="0" sz="800" spc="-10">
                <a:solidFill>
                  <a:srgbClr val="F38117"/>
                </a:solidFill>
                <a:latin typeface="Arial"/>
                <a:cs typeface="Arial"/>
              </a:rPr>
              <a:t> Master)</a:t>
            </a:r>
            <a:endParaRPr sz="8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45"/>
              <a:t>HydroPen-</a:t>
            </a:r>
            <a:r>
              <a:rPr dirty="0"/>
              <a:t>HNL</a:t>
            </a:r>
            <a:r>
              <a:rPr dirty="0" spc="5"/>
              <a:t> </a:t>
            </a:r>
            <a:r>
              <a:rPr dirty="0" spc="-10"/>
              <a:t>8.19.22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0727" y="1161288"/>
            <a:ext cx="3802379" cy="507034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16423" y="1161288"/>
            <a:ext cx="3802379" cy="507034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19557" y="6539890"/>
            <a:ext cx="27813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b="1">
                <a:solidFill>
                  <a:srgbClr val="F38117"/>
                </a:solidFill>
                <a:latin typeface="Arial"/>
                <a:cs typeface="Arial"/>
              </a:rPr>
              <a:t>17</a:t>
            </a:r>
            <a:r>
              <a:rPr dirty="0" sz="800" spc="190" b="1">
                <a:solidFill>
                  <a:srgbClr val="F38117"/>
                </a:solidFill>
                <a:latin typeface="Arial"/>
                <a:cs typeface="Arial"/>
              </a:rPr>
              <a:t>  </a:t>
            </a:r>
            <a:r>
              <a:rPr dirty="0" sz="1000" spc="-50">
                <a:solidFill>
                  <a:srgbClr val="F38117"/>
                </a:solidFill>
                <a:latin typeface="Arial"/>
                <a:cs typeface="Arial"/>
              </a:rPr>
              <a:t>|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91108" y="6575552"/>
            <a:ext cx="186245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F38117"/>
                </a:solidFill>
                <a:latin typeface="Arial"/>
                <a:cs typeface="Arial"/>
              </a:rPr>
              <a:t>Enter</a:t>
            </a:r>
            <a:r>
              <a:rPr dirty="0" sz="800" spc="-15">
                <a:solidFill>
                  <a:srgbClr val="F3811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38117"/>
                </a:solidFill>
                <a:latin typeface="Arial"/>
                <a:cs typeface="Arial"/>
              </a:rPr>
              <a:t>Presentation</a:t>
            </a:r>
            <a:r>
              <a:rPr dirty="0" sz="800" spc="-5">
                <a:solidFill>
                  <a:srgbClr val="F3811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38117"/>
                </a:solidFill>
                <a:latin typeface="Arial"/>
                <a:cs typeface="Arial"/>
              </a:rPr>
              <a:t>Title</a:t>
            </a:r>
            <a:r>
              <a:rPr dirty="0" sz="800" spc="-20">
                <a:solidFill>
                  <a:srgbClr val="F3811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38117"/>
                </a:solidFill>
                <a:latin typeface="Arial"/>
                <a:cs typeface="Arial"/>
              </a:rPr>
              <a:t>(in</a:t>
            </a:r>
            <a:r>
              <a:rPr dirty="0" sz="800" spc="-25">
                <a:solidFill>
                  <a:srgbClr val="F3811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38117"/>
                </a:solidFill>
                <a:latin typeface="Arial"/>
                <a:cs typeface="Arial"/>
              </a:rPr>
              <a:t>Slide</a:t>
            </a:r>
            <a:r>
              <a:rPr dirty="0" sz="800" spc="-10">
                <a:solidFill>
                  <a:srgbClr val="F38117"/>
                </a:solidFill>
                <a:latin typeface="Arial"/>
                <a:cs typeface="Arial"/>
              </a:rPr>
              <a:t> Master)</a:t>
            </a:r>
            <a:endParaRPr sz="8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45"/>
              <a:t>HydroPen-</a:t>
            </a:r>
            <a:r>
              <a:rPr dirty="0"/>
              <a:t>HNL</a:t>
            </a:r>
            <a:r>
              <a:rPr dirty="0" spc="5"/>
              <a:t> </a:t>
            </a:r>
            <a:r>
              <a:rPr dirty="0" spc="-10"/>
              <a:t>8.19.22</a:t>
            </a: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823" y="1161288"/>
            <a:ext cx="4108703" cy="547877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31791" y="1161288"/>
            <a:ext cx="3919727" cy="522579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811" y="1054608"/>
            <a:ext cx="9124188" cy="5398008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19557" y="6539890"/>
            <a:ext cx="27813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b="1">
                <a:solidFill>
                  <a:srgbClr val="F38117"/>
                </a:solidFill>
                <a:latin typeface="Arial"/>
                <a:cs typeface="Arial"/>
              </a:rPr>
              <a:t>18</a:t>
            </a:r>
            <a:r>
              <a:rPr dirty="0" sz="800" spc="190" b="1">
                <a:solidFill>
                  <a:srgbClr val="F38117"/>
                </a:solidFill>
                <a:latin typeface="Arial"/>
                <a:cs typeface="Arial"/>
              </a:rPr>
              <a:t>  </a:t>
            </a:r>
            <a:r>
              <a:rPr dirty="0" sz="1000" spc="-50">
                <a:solidFill>
                  <a:srgbClr val="F38117"/>
                </a:solidFill>
                <a:latin typeface="Arial"/>
                <a:cs typeface="Arial"/>
              </a:rPr>
              <a:t>|</a:t>
            </a:r>
            <a:endParaRPr sz="10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591108" y="6575552"/>
            <a:ext cx="186245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F38117"/>
                </a:solidFill>
                <a:latin typeface="Arial"/>
                <a:cs typeface="Arial"/>
              </a:rPr>
              <a:t>Enter</a:t>
            </a:r>
            <a:r>
              <a:rPr dirty="0" sz="800" spc="-15">
                <a:solidFill>
                  <a:srgbClr val="F3811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38117"/>
                </a:solidFill>
                <a:latin typeface="Arial"/>
                <a:cs typeface="Arial"/>
              </a:rPr>
              <a:t>Presentation</a:t>
            </a:r>
            <a:r>
              <a:rPr dirty="0" sz="800" spc="-5">
                <a:solidFill>
                  <a:srgbClr val="F3811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38117"/>
                </a:solidFill>
                <a:latin typeface="Arial"/>
                <a:cs typeface="Arial"/>
              </a:rPr>
              <a:t>Title</a:t>
            </a:r>
            <a:r>
              <a:rPr dirty="0" sz="800" spc="-20">
                <a:solidFill>
                  <a:srgbClr val="F3811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38117"/>
                </a:solidFill>
                <a:latin typeface="Arial"/>
                <a:cs typeface="Arial"/>
              </a:rPr>
              <a:t>(in</a:t>
            </a:r>
            <a:r>
              <a:rPr dirty="0" sz="800" spc="-25">
                <a:solidFill>
                  <a:srgbClr val="F3811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38117"/>
                </a:solidFill>
                <a:latin typeface="Arial"/>
                <a:cs typeface="Arial"/>
              </a:rPr>
              <a:t>Slide</a:t>
            </a:r>
            <a:r>
              <a:rPr dirty="0" sz="800" spc="-10">
                <a:solidFill>
                  <a:srgbClr val="F38117"/>
                </a:solidFill>
                <a:latin typeface="Arial"/>
                <a:cs typeface="Arial"/>
              </a:rPr>
              <a:t> Master)</a:t>
            </a:r>
            <a:endParaRPr sz="8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5">
                <a:latin typeface="Arial"/>
                <a:cs typeface="Arial"/>
              </a:rPr>
              <a:t>HydroPen-</a:t>
            </a:r>
            <a:r>
              <a:rPr dirty="0">
                <a:latin typeface="Arial"/>
                <a:cs typeface="Arial"/>
              </a:rPr>
              <a:t>HNL</a:t>
            </a:r>
            <a:r>
              <a:rPr dirty="0" spc="-55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8.19.22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19557" y="6539890"/>
            <a:ext cx="27813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b="1">
                <a:solidFill>
                  <a:srgbClr val="F38117"/>
                </a:solidFill>
                <a:latin typeface="Arial"/>
                <a:cs typeface="Arial"/>
              </a:rPr>
              <a:t>19</a:t>
            </a:r>
            <a:r>
              <a:rPr dirty="0" sz="800" spc="190" b="1">
                <a:solidFill>
                  <a:srgbClr val="F38117"/>
                </a:solidFill>
                <a:latin typeface="Arial"/>
                <a:cs typeface="Arial"/>
              </a:rPr>
              <a:t>  </a:t>
            </a:r>
            <a:r>
              <a:rPr dirty="0" sz="1000" spc="-50">
                <a:solidFill>
                  <a:srgbClr val="F38117"/>
                </a:solidFill>
                <a:latin typeface="Arial"/>
                <a:cs typeface="Arial"/>
              </a:rPr>
              <a:t>|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91108" y="6575552"/>
            <a:ext cx="186245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F38117"/>
                </a:solidFill>
                <a:latin typeface="Arial"/>
                <a:cs typeface="Arial"/>
              </a:rPr>
              <a:t>Enter</a:t>
            </a:r>
            <a:r>
              <a:rPr dirty="0" sz="800" spc="-15">
                <a:solidFill>
                  <a:srgbClr val="F3811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38117"/>
                </a:solidFill>
                <a:latin typeface="Arial"/>
                <a:cs typeface="Arial"/>
              </a:rPr>
              <a:t>Presentation</a:t>
            </a:r>
            <a:r>
              <a:rPr dirty="0" sz="800" spc="-5">
                <a:solidFill>
                  <a:srgbClr val="F3811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38117"/>
                </a:solidFill>
                <a:latin typeface="Arial"/>
                <a:cs typeface="Arial"/>
              </a:rPr>
              <a:t>Title</a:t>
            </a:r>
            <a:r>
              <a:rPr dirty="0" sz="800" spc="-20">
                <a:solidFill>
                  <a:srgbClr val="F3811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38117"/>
                </a:solidFill>
                <a:latin typeface="Arial"/>
                <a:cs typeface="Arial"/>
              </a:rPr>
              <a:t>(in</a:t>
            </a:r>
            <a:r>
              <a:rPr dirty="0" sz="800" spc="-25">
                <a:solidFill>
                  <a:srgbClr val="F3811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38117"/>
                </a:solidFill>
                <a:latin typeface="Arial"/>
                <a:cs typeface="Arial"/>
              </a:rPr>
              <a:t>Slide</a:t>
            </a:r>
            <a:r>
              <a:rPr dirty="0" sz="800" spc="-10">
                <a:solidFill>
                  <a:srgbClr val="F38117"/>
                </a:solidFill>
                <a:latin typeface="Arial"/>
                <a:cs typeface="Arial"/>
              </a:rPr>
              <a:t> Master)</a:t>
            </a:r>
            <a:endParaRPr sz="8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Fire</a:t>
            </a:r>
            <a:r>
              <a:rPr dirty="0" spc="-160"/>
              <a:t> </a:t>
            </a:r>
            <a:r>
              <a:rPr dirty="0" spc="-10"/>
              <a:t>Blankets</a:t>
            </a:r>
            <a:r>
              <a:rPr dirty="0" spc="-165"/>
              <a:t> </a:t>
            </a:r>
            <a:r>
              <a:rPr dirty="0" spc="-20"/>
              <a:t>2023</a:t>
            </a:r>
          </a:p>
        </p:txBody>
      </p:sp>
      <p:grpSp>
        <p:nvGrpSpPr>
          <p:cNvPr id="5" name="object 5" descr=""/>
          <p:cNvGrpSpPr/>
          <p:nvPr/>
        </p:nvGrpSpPr>
        <p:grpSpPr>
          <a:xfrm>
            <a:off x="211836" y="1056131"/>
            <a:ext cx="8819515" cy="5801995"/>
            <a:chOff x="211836" y="1056131"/>
            <a:chExt cx="8819515" cy="580199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1836" y="1056131"/>
              <a:ext cx="4104132" cy="5801865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00727" y="1056132"/>
              <a:ext cx="4712208" cy="2927604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83964" y="3957827"/>
              <a:ext cx="4747260" cy="290016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19557" y="6539890"/>
            <a:ext cx="27813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b="1">
                <a:solidFill>
                  <a:srgbClr val="F38117"/>
                </a:solidFill>
                <a:latin typeface="Arial"/>
                <a:cs typeface="Arial"/>
              </a:rPr>
              <a:t>20</a:t>
            </a:r>
            <a:r>
              <a:rPr dirty="0" sz="800" spc="190" b="1">
                <a:solidFill>
                  <a:srgbClr val="F38117"/>
                </a:solidFill>
                <a:latin typeface="Arial"/>
                <a:cs typeface="Arial"/>
              </a:rPr>
              <a:t>  </a:t>
            </a:r>
            <a:r>
              <a:rPr dirty="0" sz="1000" spc="-50">
                <a:solidFill>
                  <a:srgbClr val="F38117"/>
                </a:solidFill>
                <a:latin typeface="Arial"/>
                <a:cs typeface="Arial"/>
              </a:rPr>
              <a:t>|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91108" y="6575552"/>
            <a:ext cx="186245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F38117"/>
                </a:solidFill>
                <a:latin typeface="Arial"/>
                <a:cs typeface="Arial"/>
              </a:rPr>
              <a:t>Enter</a:t>
            </a:r>
            <a:r>
              <a:rPr dirty="0" sz="800" spc="-15">
                <a:solidFill>
                  <a:srgbClr val="F3811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38117"/>
                </a:solidFill>
                <a:latin typeface="Arial"/>
                <a:cs typeface="Arial"/>
              </a:rPr>
              <a:t>Presentation</a:t>
            </a:r>
            <a:r>
              <a:rPr dirty="0" sz="800" spc="-5">
                <a:solidFill>
                  <a:srgbClr val="F3811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38117"/>
                </a:solidFill>
                <a:latin typeface="Arial"/>
                <a:cs typeface="Arial"/>
              </a:rPr>
              <a:t>Title</a:t>
            </a:r>
            <a:r>
              <a:rPr dirty="0" sz="800" spc="-20">
                <a:solidFill>
                  <a:srgbClr val="F3811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38117"/>
                </a:solidFill>
                <a:latin typeface="Arial"/>
                <a:cs typeface="Arial"/>
              </a:rPr>
              <a:t>(in</a:t>
            </a:r>
            <a:r>
              <a:rPr dirty="0" sz="800" spc="-25">
                <a:solidFill>
                  <a:srgbClr val="F3811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38117"/>
                </a:solidFill>
                <a:latin typeface="Arial"/>
                <a:cs typeface="Arial"/>
              </a:rPr>
              <a:t>Slide</a:t>
            </a:r>
            <a:r>
              <a:rPr dirty="0" sz="800" spc="-10">
                <a:solidFill>
                  <a:srgbClr val="F38117"/>
                </a:solidFill>
                <a:latin typeface="Arial"/>
                <a:cs typeface="Arial"/>
              </a:rPr>
              <a:t> Master)</a:t>
            </a:r>
            <a:endParaRPr sz="8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45"/>
              <a:t>Fike-</a:t>
            </a:r>
            <a:r>
              <a:rPr dirty="0" spc="-35"/>
              <a:t>Matson-</a:t>
            </a:r>
            <a:r>
              <a:rPr dirty="0"/>
              <a:t>USCG</a:t>
            </a:r>
            <a:r>
              <a:rPr dirty="0" spc="-20"/>
              <a:t> </a:t>
            </a:r>
            <a:r>
              <a:rPr dirty="0"/>
              <a:t>HQ</a:t>
            </a:r>
            <a:r>
              <a:rPr dirty="0" spc="-35"/>
              <a:t> </a:t>
            </a:r>
            <a:r>
              <a:rPr dirty="0" spc="-10"/>
              <a:t>11.4.22</a:t>
            </a: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606296"/>
            <a:ext cx="9143999" cy="454304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104900"/>
            <a:ext cx="9144000" cy="5603875"/>
            <a:chOff x="0" y="1104900"/>
            <a:chExt cx="9144000" cy="560387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04900"/>
              <a:ext cx="3296411" cy="2209800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52699" y="2382011"/>
              <a:ext cx="6591300" cy="4044696"/>
            </a:xfrm>
            <a:prstGeom prst="rect">
              <a:avLst/>
            </a:prstGeom>
          </p:spPr>
        </p:pic>
      </p:grpSp>
      <p:sp>
        <p:nvSpPr>
          <p:cNvPr id="5" name="object 5" descr=""/>
          <p:cNvSpPr txBox="1"/>
          <p:nvPr/>
        </p:nvSpPr>
        <p:spPr>
          <a:xfrm>
            <a:off x="219557" y="6539890"/>
            <a:ext cx="27813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b="1">
                <a:solidFill>
                  <a:srgbClr val="F38117"/>
                </a:solidFill>
                <a:latin typeface="Arial"/>
                <a:cs typeface="Arial"/>
              </a:rPr>
              <a:t>21</a:t>
            </a:r>
            <a:r>
              <a:rPr dirty="0" sz="800" spc="190" b="1">
                <a:solidFill>
                  <a:srgbClr val="F38117"/>
                </a:solidFill>
                <a:latin typeface="Arial"/>
                <a:cs typeface="Arial"/>
              </a:rPr>
              <a:t>  </a:t>
            </a:r>
            <a:r>
              <a:rPr dirty="0" sz="1000" spc="-50">
                <a:solidFill>
                  <a:srgbClr val="F38117"/>
                </a:solidFill>
                <a:latin typeface="Arial"/>
                <a:cs typeface="Arial"/>
              </a:rPr>
              <a:t>|</a:t>
            </a:r>
            <a:endParaRPr sz="10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91108" y="6575552"/>
            <a:ext cx="186245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F38117"/>
                </a:solidFill>
                <a:latin typeface="Arial"/>
                <a:cs typeface="Arial"/>
              </a:rPr>
              <a:t>Enter</a:t>
            </a:r>
            <a:r>
              <a:rPr dirty="0" sz="800" spc="-15">
                <a:solidFill>
                  <a:srgbClr val="F3811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38117"/>
                </a:solidFill>
                <a:latin typeface="Arial"/>
                <a:cs typeface="Arial"/>
              </a:rPr>
              <a:t>Presentation</a:t>
            </a:r>
            <a:r>
              <a:rPr dirty="0" sz="800" spc="-5">
                <a:solidFill>
                  <a:srgbClr val="F3811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38117"/>
                </a:solidFill>
                <a:latin typeface="Arial"/>
                <a:cs typeface="Arial"/>
              </a:rPr>
              <a:t>Title</a:t>
            </a:r>
            <a:r>
              <a:rPr dirty="0" sz="800" spc="-20">
                <a:solidFill>
                  <a:srgbClr val="F3811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38117"/>
                </a:solidFill>
                <a:latin typeface="Arial"/>
                <a:cs typeface="Arial"/>
              </a:rPr>
              <a:t>(in</a:t>
            </a:r>
            <a:r>
              <a:rPr dirty="0" sz="800" spc="-25">
                <a:solidFill>
                  <a:srgbClr val="F3811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38117"/>
                </a:solidFill>
                <a:latin typeface="Arial"/>
                <a:cs typeface="Arial"/>
              </a:rPr>
              <a:t>Slide</a:t>
            </a:r>
            <a:r>
              <a:rPr dirty="0" sz="800" spc="-10">
                <a:solidFill>
                  <a:srgbClr val="F38117"/>
                </a:solidFill>
                <a:latin typeface="Arial"/>
                <a:cs typeface="Arial"/>
              </a:rPr>
              <a:t> Master)</a:t>
            </a:r>
            <a:endParaRPr sz="8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45"/>
              <a:t>Fike-</a:t>
            </a:r>
            <a:r>
              <a:rPr dirty="0" spc="-35"/>
              <a:t>Matson-</a:t>
            </a:r>
            <a:r>
              <a:rPr dirty="0"/>
              <a:t>USCG</a:t>
            </a:r>
            <a:r>
              <a:rPr dirty="0" spc="-20"/>
              <a:t> </a:t>
            </a:r>
            <a:r>
              <a:rPr dirty="0"/>
              <a:t>HQ</a:t>
            </a:r>
            <a:r>
              <a:rPr dirty="0" spc="-35"/>
              <a:t> </a:t>
            </a:r>
            <a:r>
              <a:rPr dirty="0" spc="-10"/>
              <a:t>11.4.22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8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75447" y="6449567"/>
            <a:ext cx="1150620" cy="259079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219557" y="6539890"/>
            <a:ext cx="27813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b="1">
                <a:solidFill>
                  <a:srgbClr val="F38117"/>
                </a:solidFill>
                <a:latin typeface="Arial"/>
                <a:cs typeface="Arial"/>
              </a:rPr>
              <a:t>22</a:t>
            </a:r>
            <a:r>
              <a:rPr dirty="0" sz="800" spc="190" b="1">
                <a:solidFill>
                  <a:srgbClr val="F38117"/>
                </a:solidFill>
                <a:latin typeface="Arial"/>
                <a:cs typeface="Arial"/>
              </a:rPr>
              <a:t>  </a:t>
            </a:r>
            <a:r>
              <a:rPr dirty="0" sz="1000" spc="-50">
                <a:solidFill>
                  <a:srgbClr val="F38117"/>
                </a:solidFill>
                <a:latin typeface="Arial"/>
                <a:cs typeface="Arial"/>
              </a:rPr>
              <a:t>|</a:t>
            </a:r>
            <a:endParaRPr sz="10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91108" y="6575552"/>
            <a:ext cx="186245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F38117"/>
                </a:solidFill>
                <a:latin typeface="Arial"/>
                <a:cs typeface="Arial"/>
              </a:rPr>
              <a:t>Enter</a:t>
            </a:r>
            <a:r>
              <a:rPr dirty="0" sz="800" spc="-15">
                <a:solidFill>
                  <a:srgbClr val="F3811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38117"/>
                </a:solidFill>
                <a:latin typeface="Arial"/>
                <a:cs typeface="Arial"/>
              </a:rPr>
              <a:t>Presentation</a:t>
            </a:r>
            <a:r>
              <a:rPr dirty="0" sz="800" spc="-5">
                <a:solidFill>
                  <a:srgbClr val="F3811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38117"/>
                </a:solidFill>
                <a:latin typeface="Arial"/>
                <a:cs typeface="Arial"/>
              </a:rPr>
              <a:t>Title</a:t>
            </a:r>
            <a:r>
              <a:rPr dirty="0" sz="800" spc="-20">
                <a:solidFill>
                  <a:srgbClr val="F3811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38117"/>
                </a:solidFill>
                <a:latin typeface="Arial"/>
                <a:cs typeface="Arial"/>
              </a:rPr>
              <a:t>(in</a:t>
            </a:r>
            <a:r>
              <a:rPr dirty="0" sz="800" spc="-25">
                <a:solidFill>
                  <a:srgbClr val="F3811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38117"/>
                </a:solidFill>
                <a:latin typeface="Arial"/>
                <a:cs typeface="Arial"/>
              </a:rPr>
              <a:t>Slide</a:t>
            </a:r>
            <a:r>
              <a:rPr dirty="0" sz="800" spc="-10">
                <a:solidFill>
                  <a:srgbClr val="F38117"/>
                </a:solidFill>
                <a:latin typeface="Arial"/>
                <a:cs typeface="Arial"/>
              </a:rPr>
              <a:t> Master)</a:t>
            </a:r>
            <a:endParaRPr sz="8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82956" y="-106299"/>
            <a:ext cx="6296025" cy="12446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/>
              <a:t>Other</a:t>
            </a:r>
            <a:r>
              <a:rPr dirty="0" spc="-135"/>
              <a:t> </a:t>
            </a:r>
            <a:r>
              <a:rPr dirty="0"/>
              <a:t>Ongoing</a:t>
            </a:r>
            <a:r>
              <a:rPr dirty="0" spc="-130"/>
              <a:t> </a:t>
            </a:r>
            <a:r>
              <a:rPr dirty="0"/>
              <a:t>&amp;</a:t>
            </a:r>
            <a:r>
              <a:rPr dirty="0" spc="-130"/>
              <a:t> </a:t>
            </a:r>
            <a:r>
              <a:rPr dirty="0"/>
              <a:t>Future</a:t>
            </a:r>
            <a:r>
              <a:rPr dirty="0" spc="-110"/>
              <a:t> </a:t>
            </a:r>
            <a:r>
              <a:rPr dirty="0" spc="-10"/>
              <a:t>State </a:t>
            </a:r>
            <a:r>
              <a:rPr dirty="0"/>
              <a:t>Action</a:t>
            </a:r>
            <a:r>
              <a:rPr dirty="0" spc="-100"/>
              <a:t> </a:t>
            </a:r>
            <a:r>
              <a:rPr dirty="0" spc="-20"/>
              <a:t>Items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idx="2" sz="half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240665" algn="l"/>
              </a:tabLst>
            </a:pPr>
            <a:r>
              <a:rPr dirty="0"/>
              <a:t>Product</a:t>
            </a:r>
            <a:r>
              <a:rPr dirty="0" spc="-85"/>
              <a:t> </a:t>
            </a:r>
            <a:r>
              <a:rPr dirty="0"/>
              <a:t>Fire</a:t>
            </a:r>
            <a:r>
              <a:rPr dirty="0" spc="-50"/>
              <a:t> </a:t>
            </a:r>
            <a:r>
              <a:rPr dirty="0"/>
              <a:t>Protection</a:t>
            </a:r>
            <a:r>
              <a:rPr dirty="0" spc="-60"/>
              <a:t> </a:t>
            </a:r>
            <a:r>
              <a:rPr dirty="0" spc="-10"/>
              <a:t>Engineering</a:t>
            </a:r>
          </a:p>
          <a:p>
            <a:pPr marL="241300">
              <a:lnSpc>
                <a:spcPct val="100000"/>
              </a:lnSpc>
              <a:spcBef>
                <a:spcPts val="5"/>
              </a:spcBef>
            </a:pPr>
            <a:r>
              <a:rPr dirty="0" spc="-10"/>
              <a:t>Collaboration</a:t>
            </a:r>
          </a:p>
          <a:p>
            <a:pPr marL="241300" marR="615315" indent="-22860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pc="-25"/>
              <a:t>Toxicity</a:t>
            </a:r>
            <a:r>
              <a:rPr dirty="0" spc="-55"/>
              <a:t> </a:t>
            </a:r>
            <a:r>
              <a:rPr dirty="0"/>
              <a:t>research</a:t>
            </a:r>
            <a:r>
              <a:rPr dirty="0" spc="-40"/>
              <a:t> </a:t>
            </a:r>
            <a:r>
              <a:rPr dirty="0"/>
              <a:t>with</a:t>
            </a:r>
            <a:r>
              <a:rPr dirty="0" spc="-55"/>
              <a:t> </a:t>
            </a:r>
            <a:r>
              <a:rPr dirty="0" spc="-20"/>
              <a:t>EPA</a:t>
            </a:r>
            <a:r>
              <a:rPr dirty="0" spc="-50"/>
              <a:t> </a:t>
            </a:r>
            <a:r>
              <a:rPr dirty="0" spc="-25"/>
              <a:t>and </a:t>
            </a:r>
            <a:r>
              <a:rPr dirty="0"/>
              <a:t>Proprietary</a:t>
            </a:r>
            <a:r>
              <a:rPr dirty="0" spc="-70"/>
              <a:t> </a:t>
            </a:r>
            <a:r>
              <a:rPr dirty="0" spc="-10"/>
              <a:t>Tech.</a:t>
            </a:r>
          </a:p>
          <a:p>
            <a:pPr marL="241300" marR="748665" indent="-22860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241300" algn="l"/>
              </a:tabLst>
            </a:pPr>
            <a:r>
              <a:rPr dirty="0"/>
              <a:t>USCG</a:t>
            </a:r>
            <a:r>
              <a:rPr dirty="0" spc="-30"/>
              <a:t> </a:t>
            </a:r>
            <a:r>
              <a:rPr dirty="0"/>
              <a:t>HQ</a:t>
            </a:r>
            <a:r>
              <a:rPr dirty="0" spc="-10"/>
              <a:t> </a:t>
            </a:r>
            <a:r>
              <a:rPr dirty="0"/>
              <a:t>and</a:t>
            </a:r>
            <a:r>
              <a:rPr dirty="0" spc="-10"/>
              <a:t> </a:t>
            </a:r>
            <a:r>
              <a:rPr dirty="0"/>
              <a:t>ABS</a:t>
            </a:r>
            <a:r>
              <a:rPr dirty="0" spc="-15"/>
              <a:t> </a:t>
            </a:r>
            <a:r>
              <a:rPr dirty="0" spc="-10"/>
              <a:t>Review, </a:t>
            </a:r>
            <a:r>
              <a:rPr dirty="0"/>
              <a:t>Collaboration,</a:t>
            </a:r>
            <a:r>
              <a:rPr dirty="0" spc="-50"/>
              <a:t> </a:t>
            </a:r>
            <a:r>
              <a:rPr dirty="0"/>
              <a:t>and</a:t>
            </a:r>
            <a:r>
              <a:rPr dirty="0" spc="-45"/>
              <a:t> </a:t>
            </a:r>
            <a:r>
              <a:rPr dirty="0" spc="-10"/>
              <a:t>Approvals</a:t>
            </a:r>
          </a:p>
          <a:p>
            <a:pPr lvl="1" marL="698500" marR="5080" indent="-22860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698500" algn="l"/>
              </a:tabLst>
            </a:pPr>
            <a:r>
              <a:rPr dirty="0" sz="2000">
                <a:latin typeface="Calibri"/>
                <a:cs typeface="Calibri"/>
              </a:rPr>
              <a:t>Class Spec,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46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CFR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Sub.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Chapter </a:t>
            </a:r>
            <a:r>
              <a:rPr dirty="0" sz="2000">
                <a:latin typeface="Calibri"/>
                <a:cs typeface="Calibri"/>
              </a:rPr>
              <a:t>Q: Additional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or </a:t>
            </a:r>
            <a:r>
              <a:rPr dirty="0" sz="2000" spc="-10">
                <a:latin typeface="Calibri"/>
                <a:cs typeface="Calibri"/>
              </a:rPr>
              <a:t>Supplemental </a:t>
            </a:r>
            <a:r>
              <a:rPr dirty="0" sz="2000">
                <a:latin typeface="Calibri"/>
                <a:cs typeface="Calibri"/>
              </a:rPr>
              <a:t>Equipment</a:t>
            </a:r>
            <a:r>
              <a:rPr dirty="0" sz="2000" spc="-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or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Strategy</a:t>
            </a:r>
            <a:endParaRPr sz="2000">
              <a:latin typeface="Calibri"/>
              <a:cs typeface="Calibri"/>
            </a:endParaRPr>
          </a:p>
          <a:p>
            <a:pPr marL="241300" marR="8890" indent="-22860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241300" algn="l"/>
              </a:tabLst>
            </a:pPr>
            <a:r>
              <a:rPr dirty="0"/>
              <a:t>Review</a:t>
            </a:r>
            <a:r>
              <a:rPr dirty="0" spc="-55"/>
              <a:t> </a:t>
            </a:r>
            <a:r>
              <a:rPr dirty="0"/>
              <a:t>&amp;</a:t>
            </a:r>
            <a:r>
              <a:rPr dirty="0" spc="-40"/>
              <a:t> </a:t>
            </a:r>
            <a:r>
              <a:rPr dirty="0"/>
              <a:t>Upgrade</a:t>
            </a:r>
            <a:r>
              <a:rPr dirty="0" spc="-60"/>
              <a:t> </a:t>
            </a:r>
            <a:r>
              <a:rPr dirty="0"/>
              <a:t>of</a:t>
            </a:r>
            <a:r>
              <a:rPr dirty="0" spc="-50"/>
              <a:t> </a:t>
            </a:r>
            <a:r>
              <a:rPr dirty="0"/>
              <a:t>Current</a:t>
            </a:r>
            <a:r>
              <a:rPr dirty="0" spc="-35"/>
              <a:t> </a:t>
            </a:r>
            <a:r>
              <a:rPr dirty="0" spc="-10"/>
              <a:t>State </a:t>
            </a:r>
            <a:r>
              <a:rPr dirty="0"/>
              <a:t>of</a:t>
            </a:r>
            <a:r>
              <a:rPr dirty="0" spc="-65"/>
              <a:t> </a:t>
            </a:r>
            <a:r>
              <a:rPr dirty="0" spc="-10"/>
              <a:t>Vessel</a:t>
            </a:r>
            <a:r>
              <a:rPr dirty="0" spc="-45"/>
              <a:t> </a:t>
            </a:r>
            <a:r>
              <a:rPr dirty="0"/>
              <a:t>Fixed</a:t>
            </a:r>
            <a:r>
              <a:rPr dirty="0" spc="-55"/>
              <a:t> </a:t>
            </a:r>
            <a:r>
              <a:rPr dirty="0"/>
              <a:t>Fire</a:t>
            </a:r>
            <a:r>
              <a:rPr dirty="0" spc="-40"/>
              <a:t> </a:t>
            </a:r>
            <a:r>
              <a:rPr dirty="0"/>
              <a:t>Protection</a:t>
            </a:r>
            <a:r>
              <a:rPr dirty="0" spc="-50"/>
              <a:t> </a:t>
            </a:r>
            <a:r>
              <a:rPr dirty="0" spc="-10"/>
              <a:t>Using Water</a:t>
            </a:r>
            <a:r>
              <a:rPr dirty="0" spc="-65"/>
              <a:t> </a:t>
            </a:r>
            <a:r>
              <a:rPr dirty="0"/>
              <a:t>and</a:t>
            </a:r>
            <a:r>
              <a:rPr dirty="0" spc="-60"/>
              <a:t> </a:t>
            </a:r>
            <a:r>
              <a:rPr dirty="0"/>
              <a:t>Dewatering</a:t>
            </a:r>
            <a:r>
              <a:rPr dirty="0" spc="-55"/>
              <a:t> </a:t>
            </a:r>
            <a:r>
              <a:rPr dirty="0" spc="-10"/>
              <a:t>Capabilities </a:t>
            </a:r>
            <a:r>
              <a:rPr dirty="0"/>
              <a:t>by</a:t>
            </a:r>
            <a:r>
              <a:rPr dirty="0" spc="-45"/>
              <a:t> </a:t>
            </a:r>
            <a:r>
              <a:rPr dirty="0"/>
              <a:t>Class</a:t>
            </a:r>
            <a:r>
              <a:rPr dirty="0" spc="-5"/>
              <a:t> </a:t>
            </a:r>
            <a:r>
              <a:rPr dirty="0" spc="-20"/>
              <a:t>Spec.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idx="3" sz="half"/>
          </p:nvPr>
        </p:nvSpPr>
        <p:spPr>
          <a:prstGeom prst="rect"/>
        </p:spPr>
        <p:txBody>
          <a:bodyPr wrap="square" lIns="0" tIns="71755" rIns="0" bIns="0" rtlCol="0" vert="horz">
            <a:spAutoFit/>
          </a:bodyPr>
          <a:lstStyle/>
          <a:p>
            <a:pPr algn="just" marL="241300" marR="236220" indent="-228600">
              <a:lnSpc>
                <a:spcPts val="1920"/>
              </a:lnSpc>
              <a:spcBef>
                <a:spcPts val="565"/>
              </a:spcBef>
              <a:buFont typeface="Arial"/>
              <a:buChar char="•"/>
              <a:tabLst>
                <a:tab pos="241300" algn="l"/>
              </a:tabLst>
            </a:pPr>
            <a:r>
              <a:rPr dirty="0"/>
              <a:t>Review</a:t>
            </a:r>
            <a:r>
              <a:rPr dirty="0" spc="-45"/>
              <a:t> </a:t>
            </a:r>
            <a:r>
              <a:rPr dirty="0"/>
              <a:t>&amp;</a:t>
            </a:r>
            <a:r>
              <a:rPr dirty="0" spc="-40"/>
              <a:t> </a:t>
            </a:r>
            <a:r>
              <a:rPr dirty="0"/>
              <a:t>Install</a:t>
            </a:r>
            <a:r>
              <a:rPr dirty="0" spc="-50"/>
              <a:t> </a:t>
            </a:r>
            <a:r>
              <a:rPr dirty="0"/>
              <a:t>Early</a:t>
            </a:r>
            <a:r>
              <a:rPr dirty="0" spc="-35"/>
              <a:t> </a:t>
            </a:r>
            <a:r>
              <a:rPr dirty="0" spc="-10"/>
              <a:t>Detection Technology</a:t>
            </a:r>
          </a:p>
          <a:p>
            <a:pPr algn="just" marL="241300" marR="5080" indent="-228600">
              <a:lnSpc>
                <a:spcPct val="80100"/>
              </a:lnSpc>
              <a:spcBef>
                <a:spcPts val="615"/>
              </a:spcBef>
              <a:buFont typeface="Arial"/>
              <a:buChar char="•"/>
              <a:tabLst>
                <a:tab pos="241300" algn="l"/>
              </a:tabLst>
            </a:pPr>
            <a:r>
              <a:rPr dirty="0"/>
              <a:t>Invent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30"/>
              <a:t> </a:t>
            </a:r>
            <a:r>
              <a:rPr dirty="0"/>
              <a:t>Build</a:t>
            </a:r>
            <a:r>
              <a:rPr dirty="0" spc="-30"/>
              <a:t> </a:t>
            </a:r>
            <a:r>
              <a:rPr dirty="0"/>
              <a:t>a</a:t>
            </a:r>
            <a:r>
              <a:rPr dirty="0" spc="-35"/>
              <a:t> </a:t>
            </a:r>
            <a:r>
              <a:rPr dirty="0"/>
              <a:t>New</a:t>
            </a:r>
            <a:r>
              <a:rPr dirty="0" spc="-20"/>
              <a:t> </a:t>
            </a:r>
            <a:r>
              <a:rPr dirty="0" spc="-10"/>
              <a:t>Perimeter </a:t>
            </a:r>
            <a:r>
              <a:rPr dirty="0"/>
              <a:t>Cooling</a:t>
            </a:r>
            <a:r>
              <a:rPr dirty="0" spc="-50"/>
              <a:t> </a:t>
            </a:r>
            <a:r>
              <a:rPr dirty="0"/>
              <a:t>Nozzle</a:t>
            </a:r>
            <a:r>
              <a:rPr dirty="0" spc="-60"/>
              <a:t> </a:t>
            </a:r>
            <a:r>
              <a:rPr dirty="0"/>
              <a:t>For</a:t>
            </a:r>
            <a:r>
              <a:rPr dirty="0" spc="-65"/>
              <a:t> </a:t>
            </a:r>
            <a:r>
              <a:rPr dirty="0" spc="-10"/>
              <a:t>RoRo,</a:t>
            </a:r>
            <a:r>
              <a:rPr dirty="0" spc="-60"/>
              <a:t> </a:t>
            </a:r>
            <a:r>
              <a:rPr dirty="0" spc="-10"/>
              <a:t>“Matson Nozzle”</a:t>
            </a:r>
          </a:p>
          <a:p>
            <a:pPr algn="just" marL="241300" marR="68580" indent="-228600">
              <a:lnSpc>
                <a:spcPts val="1920"/>
              </a:lnSpc>
              <a:spcBef>
                <a:spcPts val="585"/>
              </a:spcBef>
              <a:buFont typeface="Arial"/>
              <a:buChar char="•"/>
              <a:tabLst>
                <a:tab pos="241300" algn="l"/>
              </a:tabLst>
            </a:pPr>
            <a:r>
              <a:rPr dirty="0"/>
              <a:t>Donate</a:t>
            </a:r>
            <a:r>
              <a:rPr dirty="0" spc="-40"/>
              <a:t> </a:t>
            </a:r>
            <a:r>
              <a:rPr dirty="0" spc="-10"/>
              <a:t>HydroPen</a:t>
            </a:r>
            <a:r>
              <a:rPr dirty="0" spc="-45"/>
              <a:t> </a:t>
            </a:r>
            <a:r>
              <a:rPr dirty="0"/>
              <a:t>w/TRN</a:t>
            </a:r>
            <a:r>
              <a:rPr dirty="0" spc="-45"/>
              <a:t> </a:t>
            </a:r>
            <a:r>
              <a:rPr dirty="0"/>
              <a:t>to</a:t>
            </a:r>
            <a:r>
              <a:rPr dirty="0" spc="-25"/>
              <a:t> </a:t>
            </a:r>
            <a:r>
              <a:rPr dirty="0" spc="-20"/>
              <a:t>Local </a:t>
            </a:r>
            <a:r>
              <a:rPr dirty="0"/>
              <a:t>FDs</a:t>
            </a:r>
            <a:r>
              <a:rPr dirty="0" spc="-25"/>
              <a:t> </a:t>
            </a:r>
            <a:r>
              <a:rPr dirty="0"/>
              <a:t>Serving</a:t>
            </a:r>
            <a:r>
              <a:rPr dirty="0" spc="-10"/>
              <a:t> </a:t>
            </a:r>
            <a:r>
              <a:rPr dirty="0"/>
              <a:t>Matson</a:t>
            </a:r>
            <a:r>
              <a:rPr dirty="0" spc="-5"/>
              <a:t> </a:t>
            </a:r>
            <a:r>
              <a:rPr dirty="0" spc="-10"/>
              <a:t>Terminals</a:t>
            </a:r>
          </a:p>
          <a:p>
            <a:pPr marL="241300" marR="33020" indent="-228600">
              <a:lnSpc>
                <a:spcPct val="80000"/>
              </a:lnSpc>
              <a:spcBef>
                <a:spcPts val="615"/>
              </a:spcBef>
              <a:buFont typeface="Arial"/>
              <a:buChar char="•"/>
              <a:tabLst>
                <a:tab pos="241300" algn="l"/>
              </a:tabLst>
            </a:pPr>
            <a:r>
              <a:rPr dirty="0"/>
              <a:t>Implement</a:t>
            </a:r>
            <a:r>
              <a:rPr dirty="0" spc="10"/>
              <a:t> </a:t>
            </a:r>
            <a:r>
              <a:rPr dirty="0" spc="-10"/>
              <a:t>Recommendations</a:t>
            </a:r>
            <a:r>
              <a:rPr dirty="0" spc="-5"/>
              <a:t> </a:t>
            </a:r>
            <a:r>
              <a:rPr dirty="0" spc="-25"/>
              <a:t>for </a:t>
            </a:r>
            <a:r>
              <a:rPr dirty="0" spc="-10"/>
              <a:t>Vessel</a:t>
            </a:r>
            <a:r>
              <a:rPr dirty="0" spc="-20"/>
              <a:t> </a:t>
            </a:r>
            <a:r>
              <a:rPr dirty="0"/>
              <a:t>New</a:t>
            </a:r>
            <a:r>
              <a:rPr dirty="0" spc="-35"/>
              <a:t> </a:t>
            </a:r>
            <a:r>
              <a:rPr dirty="0"/>
              <a:t>Builds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20"/>
              <a:t> </a:t>
            </a:r>
            <a:r>
              <a:rPr dirty="0" spc="-10"/>
              <a:t>Retrofit </a:t>
            </a:r>
            <a:r>
              <a:rPr dirty="0"/>
              <a:t>Existing</a:t>
            </a:r>
            <a:r>
              <a:rPr dirty="0" spc="-60"/>
              <a:t> </a:t>
            </a:r>
            <a:r>
              <a:rPr dirty="0" spc="-10"/>
              <a:t>Vessels.</a:t>
            </a:r>
          </a:p>
          <a:p>
            <a:pPr marL="241300" marR="667385" indent="-228600">
              <a:lnSpc>
                <a:spcPct val="80000"/>
              </a:lnSpc>
              <a:spcBef>
                <a:spcPts val="600"/>
              </a:spcBef>
              <a:buFont typeface="Arial"/>
              <a:buChar char="•"/>
              <a:tabLst>
                <a:tab pos="241300" algn="l"/>
              </a:tabLst>
            </a:pPr>
            <a:r>
              <a:rPr dirty="0"/>
              <a:t>Equipment</a:t>
            </a:r>
            <a:r>
              <a:rPr dirty="0" spc="-85"/>
              <a:t> </a:t>
            </a:r>
            <a:r>
              <a:rPr dirty="0" spc="-10"/>
              <a:t>Implementation </a:t>
            </a:r>
            <a:r>
              <a:rPr dirty="0"/>
              <a:t>Balanced</a:t>
            </a:r>
            <a:r>
              <a:rPr dirty="0" spc="-10"/>
              <a:t> </a:t>
            </a:r>
            <a:r>
              <a:rPr dirty="0"/>
              <a:t>With</a:t>
            </a:r>
            <a:r>
              <a:rPr dirty="0" spc="-5"/>
              <a:t> </a:t>
            </a:r>
            <a:r>
              <a:rPr dirty="0" spc="-20"/>
              <a:t>Crew </a:t>
            </a:r>
            <a:r>
              <a:rPr dirty="0" spc="-10"/>
              <a:t>Trust/Training!</a:t>
            </a:r>
          </a:p>
          <a:p>
            <a:pPr marL="241300" marR="335280" indent="-228600">
              <a:lnSpc>
                <a:spcPct val="80000"/>
              </a:lnSpc>
              <a:spcBef>
                <a:spcPts val="600"/>
              </a:spcBef>
              <a:buFont typeface="Arial"/>
              <a:buChar char="•"/>
              <a:tabLst>
                <a:tab pos="241300" algn="l"/>
              </a:tabLst>
            </a:pPr>
            <a:r>
              <a:rPr dirty="0"/>
              <a:t>Coordinated</a:t>
            </a:r>
            <a:r>
              <a:rPr dirty="0" spc="-65"/>
              <a:t> </a:t>
            </a:r>
            <a:r>
              <a:rPr dirty="0"/>
              <a:t>Fire</a:t>
            </a:r>
            <a:r>
              <a:rPr dirty="0" spc="-65"/>
              <a:t> </a:t>
            </a:r>
            <a:r>
              <a:rPr dirty="0" spc="-10"/>
              <a:t>Plan/Strategy </a:t>
            </a:r>
            <a:r>
              <a:rPr dirty="0"/>
              <a:t>Development</a:t>
            </a:r>
            <a:r>
              <a:rPr dirty="0" spc="-50"/>
              <a:t> </a:t>
            </a:r>
            <a:r>
              <a:rPr dirty="0"/>
              <a:t>with</a:t>
            </a:r>
            <a:r>
              <a:rPr dirty="0" spc="-45"/>
              <a:t> </a:t>
            </a:r>
            <a:r>
              <a:rPr dirty="0" spc="-10"/>
              <a:t>External Stakeholders</a:t>
            </a:r>
            <a:r>
              <a:rPr dirty="0" spc="-15"/>
              <a:t> </a:t>
            </a:r>
            <a:r>
              <a:rPr dirty="0"/>
              <a:t>(Local</a:t>
            </a:r>
            <a:r>
              <a:rPr dirty="0" spc="-25"/>
              <a:t> </a:t>
            </a:r>
            <a:r>
              <a:rPr dirty="0"/>
              <a:t>Fire</a:t>
            </a:r>
            <a:r>
              <a:rPr dirty="0" spc="-10"/>
              <a:t> Dept., </a:t>
            </a:r>
            <a:r>
              <a:rPr dirty="0"/>
              <a:t>State</a:t>
            </a:r>
            <a:r>
              <a:rPr dirty="0" spc="-35"/>
              <a:t> </a:t>
            </a:r>
            <a:r>
              <a:rPr dirty="0"/>
              <a:t>AHJ,</a:t>
            </a:r>
            <a:r>
              <a:rPr dirty="0" spc="-40"/>
              <a:t> </a:t>
            </a:r>
            <a:r>
              <a:rPr dirty="0"/>
              <a:t>USCG,</a:t>
            </a:r>
            <a:r>
              <a:rPr dirty="0" spc="-35"/>
              <a:t> </a:t>
            </a:r>
            <a:r>
              <a:rPr dirty="0" spc="-20"/>
              <a:t>EPA)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8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75447" y="6449567"/>
            <a:ext cx="1150620" cy="259079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219557" y="6539890"/>
            <a:ext cx="27813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b="1">
                <a:solidFill>
                  <a:srgbClr val="F38117"/>
                </a:solidFill>
                <a:latin typeface="Arial"/>
                <a:cs typeface="Arial"/>
              </a:rPr>
              <a:t>23</a:t>
            </a:r>
            <a:r>
              <a:rPr dirty="0" sz="800" spc="190" b="1">
                <a:solidFill>
                  <a:srgbClr val="F38117"/>
                </a:solidFill>
                <a:latin typeface="Arial"/>
                <a:cs typeface="Arial"/>
              </a:rPr>
              <a:t>  </a:t>
            </a:r>
            <a:r>
              <a:rPr dirty="0" sz="1000" spc="-50">
                <a:solidFill>
                  <a:srgbClr val="F38117"/>
                </a:solidFill>
                <a:latin typeface="Arial"/>
                <a:cs typeface="Arial"/>
              </a:rPr>
              <a:t>|</a:t>
            </a:r>
            <a:endParaRPr sz="10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91108" y="6575552"/>
            <a:ext cx="186245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F38117"/>
                </a:solidFill>
                <a:latin typeface="Arial"/>
                <a:cs typeface="Arial"/>
              </a:rPr>
              <a:t>Enter</a:t>
            </a:r>
            <a:r>
              <a:rPr dirty="0" sz="800" spc="-15">
                <a:solidFill>
                  <a:srgbClr val="F3811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38117"/>
                </a:solidFill>
                <a:latin typeface="Arial"/>
                <a:cs typeface="Arial"/>
              </a:rPr>
              <a:t>Presentation</a:t>
            </a:r>
            <a:r>
              <a:rPr dirty="0" sz="800" spc="-5">
                <a:solidFill>
                  <a:srgbClr val="F3811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38117"/>
                </a:solidFill>
                <a:latin typeface="Arial"/>
                <a:cs typeface="Arial"/>
              </a:rPr>
              <a:t>Title</a:t>
            </a:r>
            <a:r>
              <a:rPr dirty="0" sz="800" spc="-20">
                <a:solidFill>
                  <a:srgbClr val="F3811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38117"/>
                </a:solidFill>
                <a:latin typeface="Arial"/>
                <a:cs typeface="Arial"/>
              </a:rPr>
              <a:t>(in</a:t>
            </a:r>
            <a:r>
              <a:rPr dirty="0" sz="800" spc="-25">
                <a:solidFill>
                  <a:srgbClr val="F3811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38117"/>
                </a:solidFill>
                <a:latin typeface="Arial"/>
                <a:cs typeface="Arial"/>
              </a:rPr>
              <a:t>Slide</a:t>
            </a:r>
            <a:r>
              <a:rPr dirty="0" sz="800" spc="-10">
                <a:solidFill>
                  <a:srgbClr val="F38117"/>
                </a:solidFill>
                <a:latin typeface="Arial"/>
                <a:cs typeface="Arial"/>
              </a:rPr>
              <a:t> Master)</a:t>
            </a:r>
            <a:endParaRPr sz="800">
              <a:latin typeface="Arial"/>
              <a:cs typeface="Arial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6675" y="3317747"/>
            <a:ext cx="7502652" cy="1437132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1028801" y="3411473"/>
            <a:ext cx="7085965" cy="111379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algn="ctr" marL="12700" marR="5080" indent="-635">
              <a:lnSpc>
                <a:spcPct val="98800"/>
              </a:lnSpc>
              <a:spcBef>
                <a:spcPts val="135"/>
              </a:spcBef>
            </a:pPr>
            <a:r>
              <a:rPr dirty="0" sz="2400" b="1">
                <a:latin typeface="Segoe UI"/>
                <a:cs typeface="Segoe UI"/>
              </a:rPr>
              <a:t>Greg</a:t>
            </a:r>
            <a:r>
              <a:rPr dirty="0" sz="2400" spc="-15" b="1">
                <a:latin typeface="Segoe UI"/>
                <a:cs typeface="Segoe UI"/>
              </a:rPr>
              <a:t> </a:t>
            </a:r>
            <a:r>
              <a:rPr dirty="0" sz="2400" b="1">
                <a:latin typeface="Segoe UI"/>
                <a:cs typeface="Segoe UI"/>
              </a:rPr>
              <a:t>Jenkins</a:t>
            </a:r>
            <a:r>
              <a:rPr dirty="0" sz="2400" spc="-10" b="1">
                <a:latin typeface="Segoe UI"/>
                <a:cs typeface="Segoe UI"/>
              </a:rPr>
              <a:t> </a:t>
            </a:r>
            <a:r>
              <a:rPr dirty="0" sz="2400" b="1">
                <a:latin typeface="Segoe UI"/>
                <a:cs typeface="Segoe UI"/>
              </a:rPr>
              <a:t>|</a:t>
            </a:r>
            <a:r>
              <a:rPr dirty="0" sz="2400" spc="-10" b="1">
                <a:latin typeface="Segoe UI"/>
                <a:cs typeface="Segoe UI"/>
              </a:rPr>
              <a:t> </a:t>
            </a:r>
            <a:r>
              <a:rPr dirty="0" sz="2400" b="1">
                <a:latin typeface="Segoe UI"/>
                <a:cs typeface="Segoe UI"/>
              </a:rPr>
              <a:t>Dangerous</a:t>
            </a:r>
            <a:r>
              <a:rPr dirty="0" sz="2400" spc="-10" b="1">
                <a:latin typeface="Segoe UI"/>
                <a:cs typeface="Segoe UI"/>
              </a:rPr>
              <a:t> </a:t>
            </a:r>
            <a:r>
              <a:rPr dirty="0" sz="2400" b="1">
                <a:latin typeface="Segoe UI"/>
                <a:cs typeface="Segoe UI"/>
              </a:rPr>
              <a:t>Goods</a:t>
            </a:r>
            <a:r>
              <a:rPr dirty="0" sz="2400" spc="-5" b="1">
                <a:latin typeface="Segoe UI"/>
                <a:cs typeface="Segoe UI"/>
              </a:rPr>
              <a:t> </a:t>
            </a:r>
            <a:r>
              <a:rPr dirty="0" sz="2400" spc="-10" b="1">
                <a:latin typeface="Segoe UI"/>
                <a:cs typeface="Segoe UI"/>
              </a:rPr>
              <a:t>Specialist </a:t>
            </a:r>
            <a:r>
              <a:rPr dirty="0" sz="2400" b="1">
                <a:latin typeface="Segoe UI"/>
                <a:cs typeface="Segoe UI"/>
              </a:rPr>
              <a:t>Safety,</a:t>
            </a:r>
            <a:r>
              <a:rPr dirty="0" sz="2400" spc="-80" b="1">
                <a:latin typeface="Segoe UI"/>
                <a:cs typeface="Segoe UI"/>
              </a:rPr>
              <a:t> </a:t>
            </a:r>
            <a:r>
              <a:rPr dirty="0" sz="2400" b="1">
                <a:latin typeface="Segoe UI"/>
                <a:cs typeface="Segoe UI"/>
              </a:rPr>
              <a:t>Quality,</a:t>
            </a:r>
            <a:r>
              <a:rPr dirty="0" sz="2400" spc="-65" b="1">
                <a:latin typeface="Segoe UI"/>
                <a:cs typeface="Segoe UI"/>
              </a:rPr>
              <a:t> </a:t>
            </a:r>
            <a:r>
              <a:rPr dirty="0" sz="2400" b="1">
                <a:latin typeface="Segoe UI"/>
                <a:cs typeface="Segoe UI"/>
              </a:rPr>
              <a:t>Environment,</a:t>
            </a:r>
            <a:r>
              <a:rPr dirty="0" sz="2400" spc="-80" b="1">
                <a:latin typeface="Segoe UI"/>
                <a:cs typeface="Segoe UI"/>
              </a:rPr>
              <a:t> </a:t>
            </a:r>
            <a:r>
              <a:rPr dirty="0" sz="2400" b="1">
                <a:latin typeface="Segoe UI"/>
                <a:cs typeface="Segoe UI"/>
              </a:rPr>
              <a:t>and</a:t>
            </a:r>
            <a:r>
              <a:rPr dirty="0" sz="2400" spc="-65" b="1">
                <a:latin typeface="Segoe UI"/>
                <a:cs typeface="Segoe UI"/>
              </a:rPr>
              <a:t> </a:t>
            </a:r>
            <a:r>
              <a:rPr dirty="0" sz="2400" b="1">
                <a:latin typeface="Segoe UI"/>
                <a:cs typeface="Segoe UI"/>
              </a:rPr>
              <a:t>Security</a:t>
            </a:r>
            <a:r>
              <a:rPr dirty="0" sz="2400" spc="-75" b="1">
                <a:latin typeface="Segoe UI"/>
                <a:cs typeface="Segoe UI"/>
              </a:rPr>
              <a:t> </a:t>
            </a:r>
            <a:r>
              <a:rPr dirty="0" sz="2400" spc="-10" b="1">
                <a:latin typeface="Segoe UI"/>
                <a:cs typeface="Segoe UI"/>
              </a:rPr>
              <a:t>(SQES) </a:t>
            </a:r>
            <a:r>
              <a:rPr dirty="0" u="sng" sz="2400" spc="-10" b="1">
                <a:uFill>
                  <a:solidFill>
                    <a:srgbClr val="000000"/>
                  </a:solidFill>
                </a:uFill>
                <a:latin typeface="Segoe UI"/>
                <a:cs typeface="Segoe UI"/>
              </a:rPr>
              <a:t>gj</a:t>
            </a:r>
            <a:r>
              <a:rPr dirty="0" u="sng" sz="2400" spc="-10" b="1">
                <a:uFill>
                  <a:solidFill>
                    <a:srgbClr val="000000"/>
                  </a:solidFill>
                </a:uFill>
                <a:latin typeface="Segoe UI"/>
                <a:cs typeface="Segoe UI"/>
                <a:hlinkClick r:id="rId5"/>
              </a:rPr>
              <a:t>enkins@matson.com</a:t>
            </a:r>
            <a:endParaRPr sz="24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32257" y="6564572"/>
            <a:ext cx="2208530" cy="1479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60"/>
              </a:lnSpc>
            </a:pPr>
            <a:r>
              <a:rPr dirty="0" baseline="6944" sz="1200" b="1">
                <a:solidFill>
                  <a:srgbClr val="F38117"/>
                </a:solidFill>
                <a:latin typeface="Arial"/>
                <a:cs typeface="Arial"/>
              </a:rPr>
              <a:t>24</a:t>
            </a:r>
            <a:r>
              <a:rPr dirty="0" baseline="6944" sz="1200" spc="277" b="1">
                <a:solidFill>
                  <a:srgbClr val="F38117"/>
                </a:solidFill>
                <a:latin typeface="Arial"/>
                <a:cs typeface="Arial"/>
              </a:rPr>
              <a:t>  </a:t>
            </a:r>
            <a:r>
              <a:rPr dirty="0" baseline="5555" sz="1500">
                <a:solidFill>
                  <a:srgbClr val="F38117"/>
                </a:solidFill>
                <a:latin typeface="Arial"/>
                <a:cs typeface="Arial"/>
              </a:rPr>
              <a:t>|</a:t>
            </a:r>
            <a:r>
              <a:rPr dirty="0" baseline="5555" sz="1500" spc="262">
                <a:solidFill>
                  <a:srgbClr val="F38117"/>
                </a:solidFill>
                <a:latin typeface="Arial"/>
                <a:cs typeface="Arial"/>
              </a:rPr>
              <a:t>  </a:t>
            </a:r>
            <a:r>
              <a:rPr dirty="0" sz="800">
                <a:solidFill>
                  <a:srgbClr val="F38117"/>
                </a:solidFill>
                <a:latin typeface="Arial"/>
                <a:cs typeface="Arial"/>
              </a:rPr>
              <a:t>Enter</a:t>
            </a:r>
            <a:r>
              <a:rPr dirty="0" sz="800" spc="-5">
                <a:solidFill>
                  <a:srgbClr val="F3811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38117"/>
                </a:solidFill>
                <a:latin typeface="Arial"/>
                <a:cs typeface="Arial"/>
              </a:rPr>
              <a:t>Presentation</a:t>
            </a:r>
            <a:r>
              <a:rPr dirty="0" sz="800" spc="5">
                <a:solidFill>
                  <a:srgbClr val="F3811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38117"/>
                </a:solidFill>
                <a:latin typeface="Arial"/>
                <a:cs typeface="Arial"/>
              </a:rPr>
              <a:t>Title</a:t>
            </a:r>
            <a:r>
              <a:rPr dirty="0" sz="800" spc="-15">
                <a:solidFill>
                  <a:srgbClr val="F3811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38117"/>
                </a:solidFill>
                <a:latin typeface="Arial"/>
                <a:cs typeface="Arial"/>
              </a:rPr>
              <a:t>(in</a:t>
            </a:r>
            <a:r>
              <a:rPr dirty="0" sz="800" spc="-15">
                <a:solidFill>
                  <a:srgbClr val="F3811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38117"/>
                </a:solidFill>
                <a:latin typeface="Arial"/>
                <a:cs typeface="Arial"/>
              </a:rPr>
              <a:t>Slide</a:t>
            </a:r>
            <a:r>
              <a:rPr dirty="0" sz="800" spc="-5">
                <a:solidFill>
                  <a:srgbClr val="F38117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F38117"/>
                </a:solidFill>
                <a:latin typeface="Arial"/>
                <a:cs typeface="Arial"/>
              </a:rPr>
              <a:t>Master)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3999" cy="6857997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4592" y="560831"/>
              <a:ext cx="1700022" cy="912113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95731" y="657859"/>
            <a:ext cx="1180465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spc="-20">
                <a:latin typeface="Arial"/>
                <a:cs typeface="Arial"/>
              </a:rPr>
              <a:t>ORRT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289559" y="1310652"/>
            <a:ext cx="8854440" cy="3918585"/>
            <a:chOff x="289559" y="1310652"/>
            <a:chExt cx="8854440" cy="3918585"/>
          </a:xfrm>
        </p:grpSpPr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9559" y="1310652"/>
              <a:ext cx="1760982" cy="52043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39512" y="1620011"/>
              <a:ext cx="3904488" cy="3608832"/>
            </a:xfrm>
            <a:prstGeom prst="rect">
              <a:avLst/>
            </a:prstGeom>
          </p:spPr>
        </p:pic>
      </p:grpSp>
      <p:sp>
        <p:nvSpPr>
          <p:cNvPr id="10" name="object 10" descr=""/>
          <p:cNvSpPr txBox="1"/>
          <p:nvPr/>
        </p:nvSpPr>
        <p:spPr>
          <a:xfrm>
            <a:off x="395731" y="1331432"/>
            <a:ext cx="3774440" cy="1075690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marL="31115">
              <a:lnSpc>
                <a:spcPct val="100000"/>
              </a:lnSpc>
              <a:spcBef>
                <a:spcPts val="335"/>
              </a:spcBef>
            </a:pP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June</a:t>
            </a:r>
            <a:r>
              <a:rPr dirty="0" sz="18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28,</a:t>
            </a:r>
            <a:r>
              <a:rPr dirty="0" sz="1800" spc="-20">
                <a:solidFill>
                  <a:srgbClr val="FFFFFF"/>
                </a:solidFill>
                <a:latin typeface="Arial"/>
                <a:cs typeface="Arial"/>
              </a:rPr>
              <a:t> 2023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90"/>
              </a:spcBef>
            </a:pPr>
            <a:r>
              <a:rPr dirty="0" sz="4400">
                <a:solidFill>
                  <a:srgbClr val="FFFF00"/>
                </a:solidFill>
                <a:latin typeface="Calibri"/>
                <a:cs typeface="Calibri"/>
              </a:rPr>
              <a:t>Mahalo</a:t>
            </a:r>
            <a:r>
              <a:rPr dirty="0" sz="4400" spc="-1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dirty="0" sz="4400">
                <a:solidFill>
                  <a:srgbClr val="FFFF00"/>
                </a:solidFill>
                <a:latin typeface="Calibri"/>
                <a:cs typeface="Calibri"/>
              </a:rPr>
              <a:t>Nui</a:t>
            </a:r>
            <a:r>
              <a:rPr dirty="0" sz="4400" spc="-1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dirty="0" sz="4400" spc="-20">
                <a:solidFill>
                  <a:srgbClr val="FFFF00"/>
                </a:solidFill>
                <a:latin typeface="Calibri"/>
                <a:cs typeface="Calibri"/>
              </a:rPr>
              <a:t>Loa!</a:t>
            </a:r>
            <a:endParaRPr sz="4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Rose Bie</dc:creator>
  <dc:title>PowerPoint Presentation</dc:title>
  <dcterms:created xsi:type="dcterms:W3CDTF">2023-06-28T16:50:22Z</dcterms:created>
  <dcterms:modified xsi:type="dcterms:W3CDTF">2023-06-28T16:50:22Z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2023-06-27T00:00:00Z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2023-06-28T00:00:00Z</vt:filetime>
  </property>
  <property fmtid="{D5CDD505-2E9C-101B-9397-08002B2CF9AE}" pid="5" name="Producer">
    <vt:lpwstr>Microsoft® PowerPoint® for Microsoft 365</vt:lpwstr>
  </property>
</Properties>
</file>