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61" r:id="rId2"/>
    <p:sldId id="256" r:id="rId3"/>
    <p:sldId id="257" r:id="rId4"/>
    <p:sldId id="265" r:id="rId5"/>
    <p:sldId id="268" r:id="rId6"/>
    <p:sldId id="258" r:id="rId7"/>
    <p:sldId id="262" r:id="rId8"/>
    <p:sldId id="264" r:id="rId9"/>
    <p:sldId id="269" r:id="rId10"/>
    <p:sldId id="266" r:id="rId11"/>
    <p:sldId id="267" r:id="rId12"/>
    <p:sldId id="270"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2" autoAdjust="0"/>
    <p:restoredTop sz="94660"/>
  </p:normalViewPr>
  <p:slideViewPr>
    <p:cSldViewPr snapToGrid="0">
      <p:cViewPr varScale="1">
        <p:scale>
          <a:sx n="64" d="100"/>
          <a:sy n="64" d="100"/>
        </p:scale>
        <p:origin x="63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480F60-E72B-4293-9F09-EBEDA3E95A21}"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457B15B6-5236-43F2-89F9-DBDD447735A3}">
      <dgm:prSet/>
      <dgm:spPr/>
      <dgm:t>
        <a:bodyPr/>
        <a:lstStyle/>
        <a:p>
          <a:r>
            <a:rPr lang="en-US"/>
            <a:t>Under federal law (OPA 90) and regulation (NCP), all U.S. territory is divided into jurisdictional zones for purposes of removal and response actions. The U.S. Coast Guard (USCG) is designated the lead agency for planning and response in the coastal zone and certain major inland water bodies, and EPA is designated the lead for the inland zone, with certain exceptions for areas managed by the Department of Defense (DoD). </a:t>
          </a:r>
        </a:p>
      </dgm:t>
    </dgm:pt>
    <dgm:pt modelId="{CAF0E08E-082A-49DC-BCBA-04300E344B07}" type="parTrans" cxnId="{D36EC38A-224C-4AE8-965C-470B859C08DB}">
      <dgm:prSet/>
      <dgm:spPr/>
      <dgm:t>
        <a:bodyPr/>
        <a:lstStyle/>
        <a:p>
          <a:endParaRPr lang="en-US"/>
        </a:p>
      </dgm:t>
    </dgm:pt>
    <dgm:pt modelId="{1CC9E084-1A0A-488E-8028-4E0243307B3C}" type="sibTrans" cxnId="{D36EC38A-224C-4AE8-965C-470B859C08DB}">
      <dgm:prSet/>
      <dgm:spPr/>
      <dgm:t>
        <a:bodyPr/>
        <a:lstStyle/>
        <a:p>
          <a:endParaRPr lang="en-US"/>
        </a:p>
      </dgm:t>
    </dgm:pt>
    <dgm:pt modelId="{8111F198-A1EF-4F31-94CB-462870DC737A}">
      <dgm:prSet/>
      <dgm:spPr/>
      <dgm:t>
        <a:bodyPr/>
        <a:lstStyle/>
        <a:p>
          <a:r>
            <a:rPr lang="en-US"/>
            <a:t>When implemented in conjunction with the NCP, the ACP must be adequate to remove a worst-case discharge, and to mitigate or prevent a substantial threat of such discharge from a vessel, offshore facility, or onshore facility operating in or near the area. </a:t>
          </a:r>
        </a:p>
      </dgm:t>
    </dgm:pt>
    <dgm:pt modelId="{19DBD7ED-474F-4CFB-A3F2-C6E84904AA18}" type="parTrans" cxnId="{0F6A1619-39CC-4E4B-B419-A962A4CF45B3}">
      <dgm:prSet/>
      <dgm:spPr/>
      <dgm:t>
        <a:bodyPr/>
        <a:lstStyle/>
        <a:p>
          <a:endParaRPr lang="en-US"/>
        </a:p>
      </dgm:t>
    </dgm:pt>
    <dgm:pt modelId="{EEF33B0E-3329-4E65-BCA5-2A3999168653}" type="sibTrans" cxnId="{0F6A1619-39CC-4E4B-B419-A962A4CF45B3}">
      <dgm:prSet/>
      <dgm:spPr/>
      <dgm:t>
        <a:bodyPr/>
        <a:lstStyle/>
        <a:p>
          <a:endParaRPr lang="en-US"/>
        </a:p>
      </dgm:t>
    </dgm:pt>
    <dgm:pt modelId="{A21BA55D-6BEF-4274-843D-CF724EE1D940}" type="pres">
      <dgm:prSet presAssocID="{D8480F60-E72B-4293-9F09-EBEDA3E95A21}" presName="Name0" presStyleCnt="0">
        <dgm:presLayoutVars>
          <dgm:dir/>
          <dgm:animLvl val="lvl"/>
          <dgm:resizeHandles val="exact"/>
        </dgm:presLayoutVars>
      </dgm:prSet>
      <dgm:spPr/>
    </dgm:pt>
    <dgm:pt modelId="{018464ED-A08F-4CDD-BA30-15F26F5EB6C8}" type="pres">
      <dgm:prSet presAssocID="{8111F198-A1EF-4F31-94CB-462870DC737A}" presName="boxAndChildren" presStyleCnt="0"/>
      <dgm:spPr/>
    </dgm:pt>
    <dgm:pt modelId="{A4EDC125-3200-449D-8A7A-D5B9EA81EB14}" type="pres">
      <dgm:prSet presAssocID="{8111F198-A1EF-4F31-94CB-462870DC737A}" presName="parentTextBox" presStyleLbl="node1" presStyleIdx="0" presStyleCnt="2"/>
      <dgm:spPr/>
    </dgm:pt>
    <dgm:pt modelId="{20A0BDCA-E385-473E-A32C-B11285FD33C4}" type="pres">
      <dgm:prSet presAssocID="{1CC9E084-1A0A-488E-8028-4E0243307B3C}" presName="sp" presStyleCnt="0"/>
      <dgm:spPr/>
    </dgm:pt>
    <dgm:pt modelId="{E91EDC44-C8F2-442A-9B7B-D58E90FA8C86}" type="pres">
      <dgm:prSet presAssocID="{457B15B6-5236-43F2-89F9-DBDD447735A3}" presName="arrowAndChildren" presStyleCnt="0"/>
      <dgm:spPr/>
    </dgm:pt>
    <dgm:pt modelId="{002CECF4-C11C-4831-9CFD-B59E108FF4F6}" type="pres">
      <dgm:prSet presAssocID="{457B15B6-5236-43F2-89F9-DBDD447735A3}" presName="parentTextArrow" presStyleLbl="node1" presStyleIdx="1" presStyleCnt="2"/>
      <dgm:spPr/>
    </dgm:pt>
  </dgm:ptLst>
  <dgm:cxnLst>
    <dgm:cxn modelId="{0F6A1619-39CC-4E4B-B419-A962A4CF45B3}" srcId="{D8480F60-E72B-4293-9F09-EBEDA3E95A21}" destId="{8111F198-A1EF-4F31-94CB-462870DC737A}" srcOrd="1" destOrd="0" parTransId="{19DBD7ED-474F-4CFB-A3F2-C6E84904AA18}" sibTransId="{EEF33B0E-3329-4E65-BCA5-2A3999168653}"/>
    <dgm:cxn modelId="{D36EC38A-224C-4AE8-965C-470B859C08DB}" srcId="{D8480F60-E72B-4293-9F09-EBEDA3E95A21}" destId="{457B15B6-5236-43F2-89F9-DBDD447735A3}" srcOrd="0" destOrd="0" parTransId="{CAF0E08E-082A-49DC-BCBA-04300E344B07}" sibTransId="{1CC9E084-1A0A-488E-8028-4E0243307B3C}"/>
    <dgm:cxn modelId="{11DC1FAA-5E2B-496C-942A-65282AEA8FB6}" type="presOf" srcId="{457B15B6-5236-43F2-89F9-DBDD447735A3}" destId="{002CECF4-C11C-4831-9CFD-B59E108FF4F6}" srcOrd="0" destOrd="0" presId="urn:microsoft.com/office/officeart/2005/8/layout/process4"/>
    <dgm:cxn modelId="{0514F1CC-BABE-4662-8E5E-055155E03E9A}" type="presOf" srcId="{8111F198-A1EF-4F31-94CB-462870DC737A}" destId="{A4EDC125-3200-449D-8A7A-D5B9EA81EB14}" srcOrd="0" destOrd="0" presId="urn:microsoft.com/office/officeart/2005/8/layout/process4"/>
    <dgm:cxn modelId="{1580EAF9-8FF0-48C4-97E6-0C9CB0CBC9AF}" type="presOf" srcId="{D8480F60-E72B-4293-9F09-EBEDA3E95A21}" destId="{A21BA55D-6BEF-4274-843D-CF724EE1D940}" srcOrd="0" destOrd="0" presId="urn:microsoft.com/office/officeart/2005/8/layout/process4"/>
    <dgm:cxn modelId="{38B06A56-7580-4DAA-91BF-F8E6EFC67C30}" type="presParOf" srcId="{A21BA55D-6BEF-4274-843D-CF724EE1D940}" destId="{018464ED-A08F-4CDD-BA30-15F26F5EB6C8}" srcOrd="0" destOrd="0" presId="urn:microsoft.com/office/officeart/2005/8/layout/process4"/>
    <dgm:cxn modelId="{69AF1753-5F2A-4BF6-B5FC-07BD4204CE06}" type="presParOf" srcId="{018464ED-A08F-4CDD-BA30-15F26F5EB6C8}" destId="{A4EDC125-3200-449D-8A7A-D5B9EA81EB14}" srcOrd="0" destOrd="0" presId="urn:microsoft.com/office/officeart/2005/8/layout/process4"/>
    <dgm:cxn modelId="{D3151265-2068-4C3D-A196-DF0721DEA5B6}" type="presParOf" srcId="{A21BA55D-6BEF-4274-843D-CF724EE1D940}" destId="{20A0BDCA-E385-473E-A32C-B11285FD33C4}" srcOrd="1" destOrd="0" presId="urn:microsoft.com/office/officeart/2005/8/layout/process4"/>
    <dgm:cxn modelId="{FE425546-7BC6-4C78-B043-81988348207B}" type="presParOf" srcId="{A21BA55D-6BEF-4274-843D-CF724EE1D940}" destId="{E91EDC44-C8F2-442A-9B7B-D58E90FA8C86}" srcOrd="2" destOrd="0" presId="urn:microsoft.com/office/officeart/2005/8/layout/process4"/>
    <dgm:cxn modelId="{EF766100-93F6-4A28-A226-3F04F4F07349}" type="presParOf" srcId="{E91EDC44-C8F2-442A-9B7B-D58E90FA8C86}" destId="{002CECF4-C11C-4831-9CFD-B59E108FF4F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EDC125-3200-449D-8A7A-D5B9EA81EB14}">
      <dsp:nvSpPr>
        <dsp:cNvPr id="0" name=""/>
        <dsp:cNvSpPr/>
      </dsp:nvSpPr>
      <dsp:spPr>
        <a:xfrm>
          <a:off x="0" y="3070469"/>
          <a:ext cx="7728267" cy="2014560"/>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When implemented in conjunction with the NCP, the ACP must be adequate to remove a worst-case discharge, and to mitigate or prevent a substantial threat of such discharge from a vessel, offshore facility, or onshore facility operating in or near the area. </a:t>
          </a:r>
        </a:p>
      </dsp:txBody>
      <dsp:txXfrm>
        <a:off x="0" y="3070469"/>
        <a:ext cx="7728267" cy="2014560"/>
      </dsp:txXfrm>
    </dsp:sp>
    <dsp:sp modelId="{002CECF4-C11C-4831-9CFD-B59E108FF4F6}">
      <dsp:nvSpPr>
        <dsp:cNvPr id="0" name=""/>
        <dsp:cNvSpPr/>
      </dsp:nvSpPr>
      <dsp:spPr>
        <a:xfrm rot="10800000">
          <a:off x="0" y="2294"/>
          <a:ext cx="7728267" cy="3098393"/>
        </a:xfrm>
        <a:prstGeom prst="upArrowCallout">
          <a:avLst/>
        </a:prstGeom>
        <a:solidFill>
          <a:schemeClr val="accent2">
            <a:hueOff val="1954454"/>
            <a:satOff val="-31534"/>
            <a:lumOff val="-549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Under federal law (OPA 90) and regulation (NCP), all U.S. territory is divided into jurisdictional zones for purposes of removal and response actions. The U.S. Coast Guard (USCG) is designated the lead agency for planning and response in the coastal zone and certain major inland water bodies, and EPA is designated the lead for the inland zone, with certain exceptions for areas managed by the Department of Defense (DoD). </a:t>
          </a:r>
        </a:p>
      </dsp:txBody>
      <dsp:txXfrm rot="10800000">
        <a:off x="0" y="2294"/>
        <a:ext cx="7728267" cy="201324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9/3/2019</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r9.ercloud.org/R9WAB/GuamCO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r9.ercloud.org/R9WAB/GuamCO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65B1C-A020-4A0B-AB19-D0D536CCBC76}"/>
              </a:ext>
            </a:extLst>
          </p:cNvPr>
          <p:cNvSpPr>
            <a:spLocks noGrp="1"/>
          </p:cNvSpPr>
          <p:nvPr>
            <p:ph type="title"/>
          </p:nvPr>
        </p:nvSpPr>
        <p:spPr/>
        <p:txBody>
          <a:bodyPr/>
          <a:lstStyle/>
          <a:p>
            <a:r>
              <a:rPr lang="en-US" dirty="0"/>
              <a:t>Inland Area Planning Strategy Session</a:t>
            </a:r>
          </a:p>
        </p:txBody>
      </p:sp>
      <p:sp>
        <p:nvSpPr>
          <p:cNvPr id="4" name="TextBox 3">
            <a:extLst>
              <a:ext uri="{FF2B5EF4-FFF2-40B4-BE49-F238E27FC236}">
                <a16:creationId xmlns:a16="http://schemas.microsoft.com/office/drawing/2014/main" id="{3615AE68-66D1-4E29-95A6-69A0FDB0153D}"/>
              </a:ext>
            </a:extLst>
          </p:cNvPr>
          <p:cNvSpPr txBox="1"/>
          <p:nvPr/>
        </p:nvSpPr>
        <p:spPr>
          <a:xfrm>
            <a:off x="3991849" y="1123837"/>
            <a:ext cx="7302064" cy="4401205"/>
          </a:xfrm>
          <a:prstGeom prst="rect">
            <a:avLst/>
          </a:prstGeom>
          <a:noFill/>
        </p:spPr>
        <p:txBody>
          <a:bodyPr wrap="none" rtlCol="0">
            <a:spAutoFit/>
          </a:bodyPr>
          <a:lstStyle/>
          <a:p>
            <a:pPr marL="285750" indent="-285750">
              <a:buFont typeface="Arial" panose="020B0604020202020204" pitchFamily="34" charset="0"/>
              <a:buChar char="•"/>
            </a:pPr>
            <a:r>
              <a:rPr lang="en-US" sz="2800" dirty="0"/>
              <a:t>Welcome and Introductions</a:t>
            </a:r>
          </a:p>
          <a:p>
            <a:pPr marL="285750" indent="-285750">
              <a:buFont typeface="Arial" panose="020B0604020202020204" pitchFamily="34" charset="0"/>
              <a:buChar char="•"/>
            </a:pPr>
            <a:r>
              <a:rPr lang="en-US" sz="2800" dirty="0"/>
              <a:t>Area Planning Definitions &amp; Process</a:t>
            </a:r>
          </a:p>
          <a:p>
            <a:pPr marL="285750" indent="-285750">
              <a:buFont typeface="Arial" panose="020B0604020202020204" pitchFamily="34" charset="0"/>
              <a:buChar char="•"/>
            </a:pPr>
            <a:r>
              <a:rPr lang="en-US" sz="2800" dirty="0"/>
              <a:t>Inland vs Coastal Jurisdiction</a:t>
            </a:r>
          </a:p>
          <a:p>
            <a:pPr marL="285750" indent="-285750">
              <a:buFont typeface="Arial" panose="020B0604020202020204" pitchFamily="34" charset="0"/>
              <a:buChar char="•"/>
            </a:pPr>
            <a:r>
              <a:rPr lang="en-US" sz="2800" dirty="0"/>
              <a:t>Current Inland and Coastal GRP/ACP Activities</a:t>
            </a:r>
          </a:p>
          <a:p>
            <a:pPr marL="285750" indent="-285750">
              <a:buFont typeface="Arial" panose="020B0604020202020204" pitchFamily="34" charset="0"/>
              <a:buChar char="•"/>
            </a:pPr>
            <a:r>
              <a:rPr lang="en-US" sz="2800" dirty="0"/>
              <a:t>Inventory of Chemical and Oil Risk Discussion</a:t>
            </a:r>
          </a:p>
          <a:p>
            <a:pPr marL="285750" indent="-285750">
              <a:buFont typeface="Arial" panose="020B0604020202020204" pitchFamily="34" charset="0"/>
              <a:buChar char="•"/>
            </a:pPr>
            <a:r>
              <a:rPr lang="en-US" sz="2800" dirty="0"/>
              <a:t>Inventory of Sensitive Site Habitats Discussion</a:t>
            </a:r>
          </a:p>
          <a:p>
            <a:pPr marL="285750" indent="-285750">
              <a:buFont typeface="Arial" panose="020B0604020202020204" pitchFamily="34" charset="0"/>
              <a:buChar char="•"/>
            </a:pPr>
            <a:r>
              <a:rPr lang="en-US" sz="2800" dirty="0"/>
              <a:t>Mapping Resources Discussion</a:t>
            </a:r>
          </a:p>
          <a:p>
            <a:pPr marL="285750" indent="-285750">
              <a:buFont typeface="Arial" panose="020B0604020202020204" pitchFamily="34" charset="0"/>
              <a:buChar char="•"/>
            </a:pPr>
            <a:r>
              <a:rPr lang="en-US" sz="2800" dirty="0"/>
              <a:t>Site Risk Ranking and GRP Strategy</a:t>
            </a:r>
          </a:p>
          <a:p>
            <a:pPr marL="285750" indent="-285750">
              <a:buFont typeface="Arial" panose="020B0604020202020204" pitchFamily="34" charset="0"/>
              <a:buChar char="•"/>
            </a:pPr>
            <a:r>
              <a:rPr lang="en-US" sz="2800" dirty="0"/>
              <a:t>Training and Development Opportunities</a:t>
            </a:r>
          </a:p>
          <a:p>
            <a:pPr marL="285750" indent="-285750">
              <a:buFont typeface="Arial" panose="020B0604020202020204" pitchFamily="34" charset="0"/>
              <a:buChar char="•"/>
            </a:pPr>
            <a:r>
              <a:rPr lang="en-US" sz="2800" dirty="0"/>
              <a:t>Field Trip Opportunity</a:t>
            </a:r>
          </a:p>
        </p:txBody>
      </p:sp>
    </p:spTree>
    <p:extLst>
      <p:ext uri="{BB962C8B-B14F-4D97-AF65-F5344CB8AC3E}">
        <p14:creationId xmlns:p14="http://schemas.microsoft.com/office/powerpoint/2010/main" val="4161816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59A1D-B959-4E58-BFB7-7A869CCE4F49}"/>
              </a:ext>
            </a:extLst>
          </p:cNvPr>
          <p:cNvSpPr>
            <a:spLocks noGrp="1"/>
          </p:cNvSpPr>
          <p:nvPr>
            <p:ph type="ctrTitle"/>
          </p:nvPr>
        </p:nvSpPr>
        <p:spPr/>
        <p:txBody>
          <a:bodyPr/>
          <a:lstStyle/>
          <a:p>
            <a:r>
              <a:rPr lang="en-US" dirty="0"/>
              <a:t>Area Contingency Planning</a:t>
            </a:r>
          </a:p>
        </p:txBody>
      </p:sp>
      <p:sp>
        <p:nvSpPr>
          <p:cNvPr id="3" name="Subtitle 2">
            <a:extLst>
              <a:ext uri="{FF2B5EF4-FFF2-40B4-BE49-F238E27FC236}">
                <a16:creationId xmlns:a16="http://schemas.microsoft.com/office/drawing/2014/main" id="{719337AB-2887-412A-9502-C9270460E226}"/>
              </a:ext>
            </a:extLst>
          </p:cNvPr>
          <p:cNvSpPr>
            <a:spLocks noGrp="1"/>
          </p:cNvSpPr>
          <p:nvPr>
            <p:ph type="subTitle" idx="1"/>
          </p:nvPr>
        </p:nvSpPr>
        <p:spPr/>
        <p:txBody>
          <a:bodyPr/>
          <a:lstStyle/>
          <a:p>
            <a:r>
              <a:rPr lang="en-US" dirty="0"/>
              <a:t>Geographic and Partnership Response Readiness for Oil Spills</a:t>
            </a:r>
          </a:p>
        </p:txBody>
      </p:sp>
    </p:spTree>
    <p:extLst>
      <p:ext uri="{BB962C8B-B14F-4D97-AF65-F5344CB8AC3E}">
        <p14:creationId xmlns:p14="http://schemas.microsoft.com/office/powerpoint/2010/main" val="642537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E83C-4EA9-4FD0-B08C-F369CF3494CF}"/>
              </a:ext>
            </a:extLst>
          </p:cNvPr>
          <p:cNvSpPr>
            <a:spLocks noGrp="1"/>
          </p:cNvSpPr>
          <p:nvPr>
            <p:ph type="title"/>
          </p:nvPr>
        </p:nvSpPr>
        <p:spPr/>
        <p:txBody>
          <a:bodyPr/>
          <a:lstStyle/>
          <a:p>
            <a:r>
              <a:rPr lang="en-US" dirty="0"/>
              <a:t>What is an Area Contingency Plan</a:t>
            </a:r>
          </a:p>
        </p:txBody>
      </p:sp>
      <p:sp>
        <p:nvSpPr>
          <p:cNvPr id="3" name="Content Placeholder 2">
            <a:extLst>
              <a:ext uri="{FF2B5EF4-FFF2-40B4-BE49-F238E27FC236}">
                <a16:creationId xmlns:a16="http://schemas.microsoft.com/office/drawing/2014/main" id="{85A37A5C-2774-4159-A277-9402F9149E2D}"/>
              </a:ext>
            </a:extLst>
          </p:cNvPr>
          <p:cNvSpPr>
            <a:spLocks noGrp="1"/>
          </p:cNvSpPr>
          <p:nvPr>
            <p:ph idx="1"/>
          </p:nvPr>
        </p:nvSpPr>
        <p:spPr/>
        <p:txBody>
          <a:bodyPr/>
          <a:lstStyle/>
          <a:p>
            <a:r>
              <a:rPr lang="en-US" dirty="0"/>
              <a:t>An ACP is a reference document prepared for the use of all agencies engaged in responding to environmental emergencies in a defined geographic area. The terms ‘Area Contingency Plan’ and ‘ACP’ also encompass the processes for developing and managing Sub-Area Plans and Geographic Response Plans (GRPs), which are more limited in scope than ACPs.</a:t>
            </a:r>
          </a:p>
          <a:p>
            <a:endParaRPr lang="en-US" dirty="0"/>
          </a:p>
          <a:p>
            <a:r>
              <a:rPr lang="en-US" dirty="0"/>
              <a:t> </a:t>
            </a:r>
          </a:p>
          <a:p>
            <a:endParaRPr lang="en-US" dirty="0"/>
          </a:p>
          <a:p>
            <a:endParaRPr lang="en-US" dirty="0"/>
          </a:p>
          <a:p>
            <a:endParaRPr lang="en-US" dirty="0"/>
          </a:p>
          <a:p>
            <a:endParaRPr lang="en-US" dirty="0"/>
          </a:p>
          <a:p>
            <a:endParaRPr lang="en-US" dirty="0"/>
          </a:p>
        </p:txBody>
      </p:sp>
      <p:pic>
        <p:nvPicPr>
          <p:cNvPr id="5" name="Picture 4">
            <a:hlinkClick r:id="rId2"/>
            <a:extLst>
              <a:ext uri="{FF2B5EF4-FFF2-40B4-BE49-F238E27FC236}">
                <a16:creationId xmlns:a16="http://schemas.microsoft.com/office/drawing/2014/main" id="{81E341E8-FEE9-4412-B516-3EE828650FB9}"/>
              </a:ext>
            </a:extLst>
          </p:cNvPr>
          <p:cNvPicPr/>
          <p:nvPr/>
        </p:nvPicPr>
        <p:blipFill rotWithShape="1">
          <a:blip r:embed="rId3"/>
          <a:srcRect l="-428" t="13866" r="-321" b="5223"/>
          <a:stretch/>
        </p:blipFill>
        <p:spPr bwMode="auto">
          <a:xfrm>
            <a:off x="3869268" y="2909421"/>
            <a:ext cx="7315200" cy="29658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8590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B947-C156-49C7-9754-1B1A07ADB7F6}"/>
              </a:ext>
            </a:extLst>
          </p:cNvPr>
          <p:cNvSpPr>
            <a:spLocks noGrp="1"/>
          </p:cNvSpPr>
          <p:nvPr>
            <p:ph type="title"/>
          </p:nvPr>
        </p:nvSpPr>
        <p:spPr/>
        <p:txBody>
          <a:bodyPr/>
          <a:lstStyle/>
          <a:p>
            <a:r>
              <a:rPr lang="en-US" dirty="0"/>
              <a:t>Relationship of ACP to other Plans</a:t>
            </a:r>
          </a:p>
        </p:txBody>
      </p:sp>
      <p:pic>
        <p:nvPicPr>
          <p:cNvPr id="4" name="Content Placeholder 3">
            <a:extLst>
              <a:ext uri="{FF2B5EF4-FFF2-40B4-BE49-F238E27FC236}">
                <a16:creationId xmlns:a16="http://schemas.microsoft.com/office/drawing/2014/main" id="{110C6F21-0296-4AC3-A329-C34677F7313B}"/>
              </a:ext>
            </a:extLst>
          </p:cNvPr>
          <p:cNvPicPr>
            <a:picLocks noGrp="1"/>
          </p:cNvPicPr>
          <p:nvPr>
            <p:ph idx="1"/>
          </p:nvPr>
        </p:nvPicPr>
        <p:blipFill rotWithShape="1">
          <a:blip r:embed="rId2"/>
          <a:srcRect l="5021" t="16904" r="21902" b="6933"/>
          <a:stretch/>
        </p:blipFill>
        <p:spPr bwMode="auto">
          <a:xfrm>
            <a:off x="3776133" y="967337"/>
            <a:ext cx="8162948" cy="499319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90672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B0937-891D-45CC-94DF-E8C8788D09BA}"/>
              </a:ext>
            </a:extLst>
          </p:cNvPr>
          <p:cNvSpPr>
            <a:spLocks noGrp="1"/>
          </p:cNvSpPr>
          <p:nvPr>
            <p:ph type="title"/>
          </p:nvPr>
        </p:nvSpPr>
        <p:spPr/>
        <p:txBody>
          <a:bodyPr/>
          <a:lstStyle/>
          <a:p>
            <a:r>
              <a:rPr lang="en-US" dirty="0"/>
              <a:t>What are the statutory and regulatory underpinnings of the ACP? </a:t>
            </a:r>
            <a:br>
              <a:rPr lang="en-US" dirty="0"/>
            </a:br>
            <a:endParaRPr lang="en-US" dirty="0"/>
          </a:p>
        </p:txBody>
      </p:sp>
      <p:sp>
        <p:nvSpPr>
          <p:cNvPr id="3" name="Content Placeholder 2">
            <a:extLst>
              <a:ext uri="{FF2B5EF4-FFF2-40B4-BE49-F238E27FC236}">
                <a16:creationId xmlns:a16="http://schemas.microsoft.com/office/drawing/2014/main" id="{DCA43A05-DACE-4C28-9F0F-0CD07BD947A4}"/>
              </a:ext>
            </a:extLst>
          </p:cNvPr>
          <p:cNvSpPr>
            <a:spLocks noGrp="1"/>
          </p:cNvSpPr>
          <p:nvPr>
            <p:ph idx="1"/>
          </p:nvPr>
        </p:nvSpPr>
        <p:spPr/>
        <p:txBody>
          <a:bodyPr>
            <a:normAutofit/>
          </a:bodyPr>
          <a:lstStyle/>
          <a:p>
            <a:r>
              <a:rPr lang="en-US" b="1" u="sng" dirty="0"/>
              <a:t>Clean Water Act (1972): </a:t>
            </a:r>
            <a:r>
              <a:rPr lang="en-US" sz="1200" dirty="0"/>
              <a:t>The CWA amended the Federal Water Pollution Control Act (FWPCA) of 1948 and expanded the federal government’s authority to regulate discharges to waterways. The Water Quality Improvement Act, amended by the FWPCA, provided the basis for the National Contingency Plan (NCP). Oil Pollution Act of 1990: The OPA 90 amendment to the CWA established ACP requirements for the NRS to address worst-case discharges of oil and hazardous substances and mandated facility-specific plans (facility response plans (FRPs)) for certain categories of facilities. </a:t>
            </a:r>
          </a:p>
          <a:p>
            <a:r>
              <a:rPr lang="en-US" b="1" u="sng" dirty="0"/>
              <a:t>Comprehensive Environmental Response, Compensation, and Liability Act (1980): </a:t>
            </a:r>
            <a:r>
              <a:rPr lang="en-US" sz="1200" dirty="0"/>
              <a:t>CERCLA established a federal emergency response program to deal with immediate threats from hazardous substances and pollutants or contaminants (excluding petroleum as provided by 42 U.S.C. 9601(14) and (33)) and a remedial response program to deal with hazardous waste sites requiring actions consistent with a permanent remedy. </a:t>
            </a:r>
          </a:p>
          <a:p>
            <a:r>
              <a:rPr lang="en-US" b="1" u="sng" dirty="0"/>
              <a:t>Emergency Planning and Community Right-to Know Act (1986): </a:t>
            </a:r>
            <a:r>
              <a:rPr lang="en-US" sz="1200" dirty="0"/>
              <a:t>EPCRA amended CERCLA by adding requirements for community-based emergency planning, through State Emergency Response Commissions (SERCs), Local Emergency Planning Committees (LEPCs), and public disclosure of hazards associated with certain facilities.</a:t>
            </a:r>
          </a:p>
          <a:p>
            <a:r>
              <a:rPr lang="en-US" b="1" u="sng" dirty="0"/>
              <a:t>National Contingency Plan </a:t>
            </a:r>
            <a:r>
              <a:rPr lang="en-US" sz="1200" dirty="0"/>
              <a:t>(40 CFR Part 300, last substantial amendments in 1994): The NCP is a federal regulation that codifies certain authorities and responsibilities of designated federal agencies for responding to releases of oil, pollutants and hazardous substances. The NCP requires each federal Region, through its Regional Response Team (RRT), to develop RCPs. ACPs exist under the umbrella of the applicable RCP. Executive Order 12580 (1987): Executive Order 12580 implements CERCLA, including delegating lead response </a:t>
            </a:r>
            <a:r>
              <a:rPr lang="en-US" sz="1100" dirty="0"/>
              <a:t>authorities to EPA and USCG and requiring the NCP to provide for national and regional response teams (NRT and RRTs).</a:t>
            </a:r>
          </a:p>
          <a:p>
            <a:endParaRPr lang="en-US" dirty="0"/>
          </a:p>
        </p:txBody>
      </p:sp>
    </p:spTree>
    <p:extLst>
      <p:ext uri="{BB962C8B-B14F-4D97-AF65-F5344CB8AC3E}">
        <p14:creationId xmlns:p14="http://schemas.microsoft.com/office/powerpoint/2010/main" val="4065192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96015-B07E-47BF-B8EA-DEBB57FE8F63}"/>
              </a:ext>
            </a:extLst>
          </p:cNvPr>
          <p:cNvSpPr>
            <a:spLocks noGrp="1"/>
          </p:cNvSpPr>
          <p:nvPr>
            <p:ph type="title"/>
          </p:nvPr>
        </p:nvSpPr>
        <p:spPr>
          <a:xfrm>
            <a:off x="252919" y="1123837"/>
            <a:ext cx="2947482" cy="4601183"/>
          </a:xfrm>
        </p:spPr>
        <p:txBody>
          <a:bodyPr>
            <a:normAutofit/>
          </a:bodyPr>
          <a:lstStyle/>
          <a:p>
            <a:r>
              <a:rPr lang="en-US" dirty="0"/>
              <a:t>Why an ACP &amp; Who is responsible?</a:t>
            </a:r>
          </a:p>
        </p:txBody>
      </p:sp>
      <p:graphicFrame>
        <p:nvGraphicFramePr>
          <p:cNvPr id="5" name="Content Placeholder 2">
            <a:extLst>
              <a:ext uri="{FF2B5EF4-FFF2-40B4-BE49-F238E27FC236}">
                <a16:creationId xmlns:a16="http://schemas.microsoft.com/office/drawing/2014/main" id="{DC5F158C-CF0A-4CA5-BF88-0694B11DF8C4}"/>
              </a:ext>
            </a:extLst>
          </p:cNvPr>
          <p:cNvGraphicFramePr>
            <a:graphicFrameLocks noGrp="1"/>
          </p:cNvGraphicFramePr>
          <p:nvPr>
            <p:ph idx="1"/>
            <p:extLst>
              <p:ext uri="{D42A27DB-BD31-4B8C-83A1-F6EECF244321}">
                <p14:modId xmlns:p14="http://schemas.microsoft.com/office/powerpoint/2010/main" val="3536609598"/>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740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9B93D3F-5FDD-40EA-9F79-501F48FB6075}"/>
              </a:ext>
            </a:extLst>
          </p:cNvPr>
          <p:cNvSpPr>
            <a:spLocks noGrp="1"/>
          </p:cNvSpPr>
          <p:nvPr>
            <p:ph type="title"/>
          </p:nvPr>
        </p:nvSpPr>
        <p:spPr>
          <a:xfrm>
            <a:off x="1539116" y="864108"/>
            <a:ext cx="3073914" cy="5120639"/>
          </a:xfrm>
        </p:spPr>
        <p:txBody>
          <a:bodyPr>
            <a:normAutofit/>
          </a:bodyPr>
          <a:lstStyle/>
          <a:p>
            <a:pPr algn="r"/>
            <a:r>
              <a:rPr lang="en-US">
                <a:solidFill>
                  <a:schemeClr val="tx1">
                    <a:lumMod val="85000"/>
                    <a:lumOff val="15000"/>
                  </a:schemeClr>
                </a:solidFill>
              </a:rPr>
              <a:t>How is an ACP developed</a:t>
            </a:r>
          </a:p>
        </p:txBody>
      </p:sp>
      <p:sp>
        <p:nvSpPr>
          <p:cNvPr id="10" name="Rectangle 9">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2971042-8FF2-4889-B79A-EA40580D0B84}"/>
              </a:ext>
            </a:extLst>
          </p:cNvPr>
          <p:cNvSpPr>
            <a:spLocks noGrp="1"/>
          </p:cNvSpPr>
          <p:nvPr>
            <p:ph idx="1"/>
          </p:nvPr>
        </p:nvSpPr>
        <p:spPr>
          <a:xfrm>
            <a:off x="5289229" y="864108"/>
            <a:ext cx="5910677" cy="5120640"/>
          </a:xfrm>
        </p:spPr>
        <p:txBody>
          <a:bodyPr>
            <a:normAutofit/>
          </a:bodyPr>
          <a:lstStyle/>
          <a:p>
            <a:r>
              <a:rPr lang="en-US" dirty="0"/>
              <a:t>An ACP is the product of a collaborative process involving agency stakeholders within the defined area, organized as an Area Committee (AC). Under the direction of the Federal On-Scene Coordinator (FOSC) for its area (33 U.S.C. 1321(j)(4)(B)), the AC is comprised of members from qualified personnel of federal, state, and local agencies, as well as members of federally recognized Indian tribes, where applicable. The AC provides a forum for these agencies to develop cooperative working relationships while identifying issues and challenges through preplanning of joint response efforts, and developing solutions in advance of a response. </a:t>
            </a:r>
          </a:p>
        </p:txBody>
      </p:sp>
      <p:sp>
        <p:nvSpPr>
          <p:cNvPr id="14" name="Rectangle 13">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6030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A3C50DF-CCD4-4282-84AE-E7E496882345}"/>
              </a:ext>
            </a:extLst>
          </p:cNvPr>
          <p:cNvSpPr>
            <a:spLocks noGrp="1"/>
          </p:cNvSpPr>
          <p:nvPr>
            <p:ph type="title"/>
          </p:nvPr>
        </p:nvSpPr>
        <p:spPr>
          <a:xfrm>
            <a:off x="1539116" y="864108"/>
            <a:ext cx="3073914" cy="5120639"/>
          </a:xfrm>
        </p:spPr>
        <p:txBody>
          <a:bodyPr>
            <a:normAutofit/>
          </a:bodyPr>
          <a:lstStyle/>
          <a:p>
            <a:pPr algn="r"/>
            <a:r>
              <a:rPr lang="en-US">
                <a:solidFill>
                  <a:schemeClr val="tx1">
                    <a:lumMod val="85000"/>
                    <a:lumOff val="15000"/>
                  </a:schemeClr>
                </a:solidFill>
              </a:rPr>
              <a:t>What are the benefits of an ACP? </a:t>
            </a:r>
            <a:br>
              <a:rPr lang="en-US">
                <a:solidFill>
                  <a:schemeClr val="tx1">
                    <a:lumMod val="85000"/>
                    <a:lumOff val="15000"/>
                  </a:schemeClr>
                </a:solidFill>
              </a:rPr>
            </a:br>
            <a:endParaRPr lang="en-US">
              <a:solidFill>
                <a:schemeClr val="tx1">
                  <a:lumMod val="85000"/>
                  <a:lumOff val="15000"/>
                </a:schemeClr>
              </a:solidFill>
            </a:endParaRPr>
          </a:p>
        </p:txBody>
      </p:sp>
      <p:sp>
        <p:nvSpPr>
          <p:cNvPr id="10" name="Rectangle 9">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9BD04DD-D720-41ED-9C49-FC42D2376AC5}"/>
              </a:ext>
            </a:extLst>
          </p:cNvPr>
          <p:cNvSpPr>
            <a:spLocks noGrp="1"/>
          </p:cNvSpPr>
          <p:nvPr>
            <p:ph idx="1"/>
          </p:nvPr>
        </p:nvSpPr>
        <p:spPr>
          <a:xfrm>
            <a:off x="5289229" y="864108"/>
            <a:ext cx="5910677" cy="5120640"/>
          </a:xfrm>
        </p:spPr>
        <p:txBody>
          <a:bodyPr>
            <a:normAutofit/>
          </a:bodyPr>
          <a:lstStyle/>
          <a:p>
            <a:r>
              <a:rPr lang="en-US" dirty="0"/>
              <a:t>Responding to the immediate circumstances of an environmental emergency can be a challenging task. Overlapping jurisdictions and potentially divergent interests of the parties involved can further complicate the response. The ACP provides a mechanism for planning for these potential complications prior to an incident. The ACP is a useful tool for responders, providing practical and accessible information about who and what they need to know for an effective response. </a:t>
            </a:r>
          </a:p>
        </p:txBody>
      </p:sp>
      <p:sp>
        <p:nvSpPr>
          <p:cNvPr id="14" name="Rectangle 13">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5637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B3A52-431B-4172-9908-B9640E78D62C}"/>
              </a:ext>
            </a:extLst>
          </p:cNvPr>
          <p:cNvSpPr>
            <a:spLocks noGrp="1"/>
          </p:cNvSpPr>
          <p:nvPr>
            <p:ph type="title"/>
          </p:nvPr>
        </p:nvSpPr>
        <p:spPr/>
        <p:txBody>
          <a:bodyPr/>
          <a:lstStyle/>
          <a:p>
            <a:r>
              <a:rPr lang="en-US" dirty="0"/>
              <a:t>Where  ACP/GRP products most valuable</a:t>
            </a:r>
          </a:p>
        </p:txBody>
      </p:sp>
      <p:sp>
        <p:nvSpPr>
          <p:cNvPr id="4" name="Rectangle 3">
            <a:extLst>
              <a:ext uri="{FF2B5EF4-FFF2-40B4-BE49-F238E27FC236}">
                <a16:creationId xmlns:a16="http://schemas.microsoft.com/office/drawing/2014/main" id="{36992868-D5FB-4515-A3AA-9920B6D36881}"/>
              </a:ext>
            </a:extLst>
          </p:cNvPr>
          <p:cNvSpPr/>
          <p:nvPr/>
        </p:nvSpPr>
        <p:spPr>
          <a:xfrm rot="1949999">
            <a:off x="4263887" y="1480930"/>
            <a:ext cx="6778487" cy="1200329"/>
          </a:xfrm>
          <a:prstGeom prst="rect">
            <a:avLst/>
          </a:prstGeom>
          <a:noFill/>
        </p:spPr>
        <p:txBody>
          <a:bodyPr wrap="square" lIns="91440" tIns="45720" rIns="91440" bIns="45720">
            <a:spAutoFit/>
            <a:scene3d>
              <a:camera prst="isometricOffAxis1Right"/>
              <a:lightRig rig="threePt" dir="t"/>
            </a:scene3d>
          </a:bodyPr>
          <a:lstStyle/>
          <a:p>
            <a:pPr algn="ctr"/>
            <a:r>
              <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Risk Inventory</a:t>
            </a:r>
          </a:p>
        </p:txBody>
      </p:sp>
      <p:sp>
        <p:nvSpPr>
          <p:cNvPr id="8" name="Rectangle 7">
            <a:extLst>
              <a:ext uri="{FF2B5EF4-FFF2-40B4-BE49-F238E27FC236}">
                <a16:creationId xmlns:a16="http://schemas.microsoft.com/office/drawing/2014/main" id="{3E888F64-DD5C-49CF-9E8E-4B62BC712C3C}"/>
              </a:ext>
            </a:extLst>
          </p:cNvPr>
          <p:cNvSpPr/>
          <p:nvPr/>
        </p:nvSpPr>
        <p:spPr>
          <a:xfrm rot="20320318">
            <a:off x="4172627" y="2694055"/>
            <a:ext cx="7563994"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Sensitive Sites Inventory</a:t>
            </a:r>
          </a:p>
        </p:txBody>
      </p:sp>
    </p:spTree>
    <p:extLst>
      <p:ext uri="{BB962C8B-B14F-4D97-AF65-F5344CB8AC3E}">
        <p14:creationId xmlns:p14="http://schemas.microsoft.com/office/powerpoint/2010/main" val="746586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1BBF-628C-46D0-BFD6-7B99C4041027}"/>
              </a:ext>
            </a:extLst>
          </p:cNvPr>
          <p:cNvSpPr>
            <a:spLocks noGrp="1"/>
          </p:cNvSpPr>
          <p:nvPr>
            <p:ph type="title"/>
          </p:nvPr>
        </p:nvSpPr>
        <p:spPr/>
        <p:txBody>
          <a:bodyPr/>
          <a:lstStyle/>
          <a:p>
            <a:r>
              <a:rPr lang="en-US" dirty="0"/>
              <a:t>Inventory of Oil Risks (FRPs)</a:t>
            </a:r>
          </a:p>
        </p:txBody>
      </p:sp>
      <p:graphicFrame>
        <p:nvGraphicFramePr>
          <p:cNvPr id="10" name="Content Placeholder 9">
            <a:extLst>
              <a:ext uri="{FF2B5EF4-FFF2-40B4-BE49-F238E27FC236}">
                <a16:creationId xmlns:a16="http://schemas.microsoft.com/office/drawing/2014/main" id="{7797E83D-DF0A-475B-9E5A-1AB49770AC28}"/>
              </a:ext>
            </a:extLst>
          </p:cNvPr>
          <p:cNvGraphicFramePr>
            <a:graphicFrameLocks noGrp="1"/>
          </p:cNvGraphicFramePr>
          <p:nvPr>
            <p:ph idx="1"/>
          </p:nvPr>
        </p:nvGraphicFramePr>
        <p:xfrm>
          <a:off x="3868738" y="1901248"/>
          <a:ext cx="7315200" cy="3045978"/>
        </p:xfrm>
        <a:graphic>
          <a:graphicData uri="http://schemas.openxmlformats.org/drawingml/2006/table">
            <a:tbl>
              <a:tblPr>
                <a:tableStyleId>{5C22544A-7EE6-4342-B048-85BDC9FD1C3A}</a:tableStyleId>
              </a:tblPr>
              <a:tblGrid>
                <a:gridCol w="3503536">
                  <a:extLst>
                    <a:ext uri="{9D8B030D-6E8A-4147-A177-3AD203B41FA5}">
                      <a16:colId xmlns:a16="http://schemas.microsoft.com/office/drawing/2014/main" val="3458227317"/>
                    </a:ext>
                  </a:extLst>
                </a:gridCol>
                <a:gridCol w="1825947">
                  <a:extLst>
                    <a:ext uri="{9D8B030D-6E8A-4147-A177-3AD203B41FA5}">
                      <a16:colId xmlns:a16="http://schemas.microsoft.com/office/drawing/2014/main" val="1466512079"/>
                    </a:ext>
                  </a:extLst>
                </a:gridCol>
                <a:gridCol w="1152629">
                  <a:extLst>
                    <a:ext uri="{9D8B030D-6E8A-4147-A177-3AD203B41FA5}">
                      <a16:colId xmlns:a16="http://schemas.microsoft.com/office/drawing/2014/main" val="1579311600"/>
                    </a:ext>
                  </a:extLst>
                </a:gridCol>
                <a:gridCol w="547784">
                  <a:extLst>
                    <a:ext uri="{9D8B030D-6E8A-4147-A177-3AD203B41FA5}">
                      <a16:colId xmlns:a16="http://schemas.microsoft.com/office/drawing/2014/main" val="856699904"/>
                    </a:ext>
                  </a:extLst>
                </a:gridCol>
                <a:gridCol w="285304">
                  <a:extLst>
                    <a:ext uri="{9D8B030D-6E8A-4147-A177-3AD203B41FA5}">
                      <a16:colId xmlns:a16="http://schemas.microsoft.com/office/drawing/2014/main" val="1021317433"/>
                    </a:ext>
                  </a:extLst>
                </a:gridCol>
              </a:tblGrid>
              <a:tr h="199713">
                <a:tc>
                  <a:txBody>
                    <a:bodyPr/>
                    <a:lstStyle/>
                    <a:p>
                      <a:pPr algn="l" fontAlgn="ctr"/>
                      <a:r>
                        <a:rPr lang="en-US" sz="1300" u="none" strike="noStrike">
                          <a:effectLst/>
                        </a:rPr>
                        <a:t>US Navy Base Guam, Apra Harbor Fuel Division</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pt-BR" sz="1300" u="none" strike="noStrike">
                          <a:effectLst/>
                        </a:rPr>
                        <a:t>13° 27' N 144° 31' E</a:t>
                      </a:r>
                      <a:endParaRPr lang="pt-BR"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Piti</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96925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604697061"/>
                  </a:ext>
                </a:extLst>
              </a:tr>
              <a:tr h="199713">
                <a:tc>
                  <a:txBody>
                    <a:bodyPr/>
                    <a:lstStyle/>
                    <a:p>
                      <a:pPr algn="l" fontAlgn="ctr"/>
                      <a:r>
                        <a:rPr lang="en-US" sz="1300" u="none" strike="noStrike">
                          <a:effectLst/>
                        </a:rPr>
                        <a:t>Cabras Power Plant</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322 Cabras Highway</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Piti</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96915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4141334517"/>
                  </a:ext>
                </a:extLst>
              </a:tr>
              <a:tr h="199713">
                <a:tc>
                  <a:txBody>
                    <a:bodyPr/>
                    <a:lstStyle/>
                    <a:p>
                      <a:pPr algn="l" fontAlgn="ctr"/>
                      <a:r>
                        <a:rPr lang="en-US" sz="1300" u="none" strike="noStrike">
                          <a:effectLst/>
                        </a:rPr>
                        <a:t>Cabras Terminal &amp; Casamar Wharf</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1189 Cabras Highway</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Piti</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96925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2553933303"/>
                  </a:ext>
                </a:extLst>
              </a:tr>
              <a:tr h="199713">
                <a:tc>
                  <a:txBody>
                    <a:bodyPr/>
                    <a:lstStyle/>
                    <a:p>
                      <a:pPr algn="l" fontAlgn="ctr"/>
                      <a:r>
                        <a:rPr lang="en-US" sz="1300" u="none" strike="noStrike">
                          <a:effectLst/>
                        </a:rPr>
                        <a:t>Naval Supply Systems Command Guam</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1705 Route 1</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Piti</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96925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403534163"/>
                  </a:ext>
                </a:extLst>
              </a:tr>
              <a:tr h="399426">
                <a:tc>
                  <a:txBody>
                    <a:bodyPr/>
                    <a:lstStyle/>
                    <a:p>
                      <a:pPr algn="l" fontAlgn="ctr"/>
                      <a:r>
                        <a:rPr lang="en-US" sz="1300" u="none" strike="noStrike">
                          <a:effectLst/>
                        </a:rPr>
                        <a:t>Guam Power Authority Cabras Generating Plant Fuel Storage Facility</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178 Cabras Highway</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Piti</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96915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2787070612"/>
                  </a:ext>
                </a:extLst>
              </a:tr>
              <a:tr h="199713">
                <a:tc>
                  <a:txBody>
                    <a:bodyPr/>
                    <a:lstStyle/>
                    <a:p>
                      <a:pPr algn="l" fontAlgn="ctr"/>
                      <a:r>
                        <a:rPr lang="en-US" sz="1300" u="none" strike="noStrike">
                          <a:effectLst/>
                        </a:rPr>
                        <a:t>South Pacific Petroleum Corp.</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1118 Cabras Highway</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Piti</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96925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632267165"/>
                  </a:ext>
                </a:extLst>
              </a:tr>
              <a:tr h="199713">
                <a:tc>
                  <a:txBody>
                    <a:bodyPr/>
                    <a:lstStyle/>
                    <a:p>
                      <a:pPr algn="l" fontAlgn="ctr"/>
                      <a:r>
                        <a:rPr lang="en-US" sz="1300" u="none" strike="noStrike">
                          <a:effectLst/>
                        </a:rPr>
                        <a:t>US Navy, Public Works Center, Guam</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13.462215, 144.685551</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Piti</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96915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3485289489"/>
                  </a:ext>
                </a:extLst>
              </a:tr>
              <a:tr h="199713">
                <a:tc>
                  <a:txBody>
                    <a:bodyPr/>
                    <a:lstStyle/>
                    <a:p>
                      <a:pPr algn="l" fontAlgn="ctr"/>
                      <a:r>
                        <a:rPr lang="en-US" sz="1300" u="none" strike="noStrike">
                          <a:effectLst/>
                        </a:rPr>
                        <a:t>US Navy, Fleet Industrial, Guam</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1705 Route 1</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Piti</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96925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3235207326"/>
                  </a:ext>
                </a:extLst>
              </a:tr>
              <a:tr h="199713">
                <a:tc>
                  <a:txBody>
                    <a:bodyPr/>
                    <a:lstStyle/>
                    <a:p>
                      <a:pPr algn="l" fontAlgn="ctr"/>
                      <a:r>
                        <a:rPr lang="en-US" sz="1300" u="none" strike="noStrike">
                          <a:effectLst/>
                        </a:rPr>
                        <a:t>Agat Terminal</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Off of Route 2A</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Santa Rita</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96915</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999385640"/>
                  </a:ext>
                </a:extLst>
              </a:tr>
              <a:tr h="199713">
                <a:tc>
                  <a:txBody>
                    <a:bodyPr/>
                    <a:lstStyle/>
                    <a:p>
                      <a:pPr algn="l" fontAlgn="ctr"/>
                      <a:r>
                        <a:rPr lang="en-US" sz="1300" u="none" strike="noStrike">
                          <a:effectLst/>
                        </a:rPr>
                        <a:t>Naval Air Station Guam</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Santa Rita</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1872703937"/>
                  </a:ext>
                </a:extLst>
              </a:tr>
              <a:tr h="399426">
                <a:tc>
                  <a:txBody>
                    <a:bodyPr/>
                    <a:lstStyle/>
                    <a:p>
                      <a:pPr algn="l" fontAlgn="ctr"/>
                      <a:r>
                        <a:rPr lang="en-US" sz="1300" u="none" strike="noStrike">
                          <a:effectLst/>
                        </a:rPr>
                        <a:t>Naval Air Station Agana</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A.B. Won Pat International Airport</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Tamuning</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96913</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1291743540"/>
                  </a:ext>
                </a:extLst>
              </a:tr>
              <a:tr h="199713">
                <a:tc>
                  <a:txBody>
                    <a:bodyPr/>
                    <a:lstStyle/>
                    <a:p>
                      <a:pPr algn="l" fontAlgn="ctr"/>
                      <a:r>
                        <a:rPr lang="en-US" sz="1300" u="none" strike="noStrike">
                          <a:effectLst/>
                        </a:rPr>
                        <a:t>Airport Group International, Guam</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Route 10A</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Tamuning</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96911</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GU</a:t>
                      </a:r>
                      <a:endParaRPr lang="en-US" sz="1300" b="0" i="0" u="none" strike="noStrike">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3158762606"/>
                  </a:ext>
                </a:extLst>
              </a:tr>
              <a:tr h="199713">
                <a:tc>
                  <a:txBody>
                    <a:bodyPr/>
                    <a:lstStyle/>
                    <a:p>
                      <a:pPr algn="l" fontAlgn="ctr"/>
                      <a:r>
                        <a:rPr lang="en-US" sz="1300" u="none" strike="noStrike">
                          <a:effectLst/>
                        </a:rPr>
                        <a:t>Andersen Air Force Base</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Andersen AFB, Guam</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Yigo</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a:effectLst/>
                        </a:rPr>
                        <a:t>96929</a:t>
                      </a:r>
                      <a:endParaRPr lang="en-US" sz="1300" b="0" i="0" u="none" strike="noStrike">
                        <a:solidFill>
                          <a:srgbClr val="000000"/>
                        </a:solidFill>
                        <a:effectLst/>
                        <a:latin typeface="Tahoma" panose="020B0604030504040204" pitchFamily="34" charset="0"/>
                      </a:endParaRPr>
                    </a:p>
                  </a:txBody>
                  <a:tcPr marL="5706" marR="5706" marT="5706" marB="0" anchor="ctr"/>
                </a:tc>
                <a:tc>
                  <a:txBody>
                    <a:bodyPr/>
                    <a:lstStyle/>
                    <a:p>
                      <a:pPr algn="l" fontAlgn="ctr"/>
                      <a:r>
                        <a:rPr lang="en-US" sz="1300" u="none" strike="noStrike" dirty="0">
                          <a:effectLst/>
                        </a:rPr>
                        <a:t>GU</a:t>
                      </a:r>
                      <a:endParaRPr lang="en-US" sz="1300" b="0" i="0" u="none" strike="noStrike" dirty="0">
                        <a:solidFill>
                          <a:srgbClr val="000000"/>
                        </a:solidFill>
                        <a:effectLst/>
                        <a:latin typeface="Tahoma" panose="020B0604030504040204" pitchFamily="34" charset="0"/>
                      </a:endParaRPr>
                    </a:p>
                  </a:txBody>
                  <a:tcPr marL="5706" marR="5706" marT="5706" marB="0" anchor="ctr"/>
                </a:tc>
                <a:extLst>
                  <a:ext uri="{0D108BD9-81ED-4DB2-BD59-A6C34878D82A}">
                    <a16:rowId xmlns:a16="http://schemas.microsoft.com/office/drawing/2014/main" val="4290958222"/>
                  </a:ext>
                </a:extLst>
              </a:tr>
            </a:tbl>
          </a:graphicData>
        </a:graphic>
      </p:graphicFrame>
    </p:spTree>
    <p:extLst>
      <p:ext uri="{BB962C8B-B14F-4D97-AF65-F5344CB8AC3E}">
        <p14:creationId xmlns:p14="http://schemas.microsoft.com/office/powerpoint/2010/main" val="455087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1BBF-628C-46D0-BFD6-7B99C4041027}"/>
              </a:ext>
            </a:extLst>
          </p:cNvPr>
          <p:cNvSpPr>
            <a:spLocks noGrp="1"/>
          </p:cNvSpPr>
          <p:nvPr>
            <p:ph type="title"/>
          </p:nvPr>
        </p:nvSpPr>
        <p:spPr/>
        <p:txBody>
          <a:bodyPr/>
          <a:lstStyle/>
          <a:p>
            <a:r>
              <a:rPr lang="en-US" dirty="0"/>
              <a:t>Inventory of Chemical Risks (RMPs &amp; Tier 2 Data)</a:t>
            </a:r>
          </a:p>
        </p:txBody>
      </p:sp>
      <p:graphicFrame>
        <p:nvGraphicFramePr>
          <p:cNvPr id="5" name="Content Placeholder 4">
            <a:extLst>
              <a:ext uri="{FF2B5EF4-FFF2-40B4-BE49-F238E27FC236}">
                <a16:creationId xmlns:a16="http://schemas.microsoft.com/office/drawing/2014/main" id="{FDF24317-12D5-4E8E-9CC5-54197D67535B}"/>
              </a:ext>
            </a:extLst>
          </p:cNvPr>
          <p:cNvGraphicFramePr>
            <a:graphicFrameLocks noGrp="1"/>
          </p:cNvGraphicFramePr>
          <p:nvPr>
            <p:ph idx="1"/>
            <p:extLst>
              <p:ext uri="{D42A27DB-BD31-4B8C-83A1-F6EECF244321}">
                <p14:modId xmlns:p14="http://schemas.microsoft.com/office/powerpoint/2010/main" val="3197806600"/>
              </p:ext>
            </p:extLst>
          </p:nvPr>
        </p:nvGraphicFramePr>
        <p:xfrm>
          <a:off x="3806687" y="1411357"/>
          <a:ext cx="6894651" cy="2793931"/>
        </p:xfrm>
        <a:graphic>
          <a:graphicData uri="http://schemas.openxmlformats.org/drawingml/2006/table">
            <a:tbl>
              <a:tblPr/>
              <a:tblGrid>
                <a:gridCol w="3640376">
                  <a:extLst>
                    <a:ext uri="{9D8B030D-6E8A-4147-A177-3AD203B41FA5}">
                      <a16:colId xmlns:a16="http://schemas.microsoft.com/office/drawing/2014/main" val="3083164332"/>
                    </a:ext>
                  </a:extLst>
                </a:gridCol>
                <a:gridCol w="1516823">
                  <a:extLst>
                    <a:ext uri="{9D8B030D-6E8A-4147-A177-3AD203B41FA5}">
                      <a16:colId xmlns:a16="http://schemas.microsoft.com/office/drawing/2014/main" val="1725816641"/>
                    </a:ext>
                  </a:extLst>
                </a:gridCol>
                <a:gridCol w="785990">
                  <a:extLst>
                    <a:ext uri="{9D8B030D-6E8A-4147-A177-3AD203B41FA5}">
                      <a16:colId xmlns:a16="http://schemas.microsoft.com/office/drawing/2014/main" val="1118898693"/>
                    </a:ext>
                  </a:extLst>
                </a:gridCol>
                <a:gridCol w="455047">
                  <a:extLst>
                    <a:ext uri="{9D8B030D-6E8A-4147-A177-3AD203B41FA5}">
                      <a16:colId xmlns:a16="http://schemas.microsoft.com/office/drawing/2014/main" val="2897032301"/>
                    </a:ext>
                  </a:extLst>
                </a:gridCol>
                <a:gridCol w="496415">
                  <a:extLst>
                    <a:ext uri="{9D8B030D-6E8A-4147-A177-3AD203B41FA5}">
                      <a16:colId xmlns:a16="http://schemas.microsoft.com/office/drawing/2014/main" val="1379282431"/>
                    </a:ext>
                  </a:extLst>
                </a:gridCol>
              </a:tblGrid>
              <a:tr h="330848">
                <a:tc>
                  <a:txBody>
                    <a:bodyPr/>
                    <a:lstStyle/>
                    <a:p>
                      <a:pPr algn="l" fontAlgn="b"/>
                      <a:r>
                        <a:rPr lang="en-US" sz="1000" b="1" i="0" u="none" strike="noStrike" dirty="0">
                          <a:solidFill>
                            <a:srgbClr val="FFFFFF"/>
                          </a:solidFill>
                          <a:effectLst/>
                          <a:latin typeface="Arial" panose="020B0604020202020204" pitchFamily="34" charset="0"/>
                        </a:rPr>
                        <a:t>Facility Name</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solidFill>
                      <a:srgbClr val="003366"/>
                    </a:solidFill>
                  </a:tcPr>
                </a:tc>
                <a:tc>
                  <a:txBody>
                    <a:bodyPr/>
                    <a:lstStyle/>
                    <a:p>
                      <a:pPr algn="l" fontAlgn="b"/>
                      <a:r>
                        <a:rPr lang="en-US" sz="1000" b="1" i="0" u="none" strike="noStrike">
                          <a:solidFill>
                            <a:srgbClr val="FFFFFF"/>
                          </a:solidFill>
                          <a:effectLst/>
                          <a:latin typeface="Arial" panose="020B0604020202020204" pitchFamily="34" charset="0"/>
                        </a:rPr>
                        <a:t>Facility Street Address</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solidFill>
                      <a:srgbClr val="003366"/>
                    </a:solidFill>
                  </a:tcPr>
                </a:tc>
                <a:tc>
                  <a:txBody>
                    <a:bodyPr/>
                    <a:lstStyle/>
                    <a:p>
                      <a:pPr algn="l" fontAlgn="b"/>
                      <a:r>
                        <a:rPr lang="en-US" sz="1000" b="1" i="0" u="none" strike="noStrike">
                          <a:solidFill>
                            <a:srgbClr val="FFFFFF"/>
                          </a:solidFill>
                          <a:effectLst/>
                          <a:latin typeface="Arial" panose="020B0604020202020204" pitchFamily="34" charset="0"/>
                        </a:rPr>
                        <a:t>City</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solidFill>
                      <a:srgbClr val="003366"/>
                    </a:solidFill>
                  </a:tcPr>
                </a:tc>
                <a:tc>
                  <a:txBody>
                    <a:bodyPr/>
                    <a:lstStyle/>
                    <a:p>
                      <a:pPr algn="l" fontAlgn="b"/>
                      <a:r>
                        <a:rPr lang="en-US" sz="1000" b="1" i="0" u="none" strike="noStrike">
                          <a:solidFill>
                            <a:srgbClr val="FFFFFF"/>
                          </a:solidFill>
                          <a:effectLst/>
                          <a:latin typeface="Arial" panose="020B0604020202020204" pitchFamily="34" charset="0"/>
                        </a:rPr>
                        <a:t>State</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solidFill>
                      <a:srgbClr val="003366"/>
                    </a:solidFill>
                  </a:tcPr>
                </a:tc>
                <a:tc>
                  <a:txBody>
                    <a:bodyPr/>
                    <a:lstStyle/>
                    <a:p>
                      <a:pPr algn="l" fontAlgn="b"/>
                      <a:r>
                        <a:rPr lang="en-US" sz="1000" b="1" i="0" u="none" strike="noStrike">
                          <a:solidFill>
                            <a:srgbClr val="FFFFFF"/>
                          </a:solidFill>
                          <a:effectLst/>
                          <a:latin typeface="Arial" panose="020B0604020202020204" pitchFamily="34" charset="0"/>
                        </a:rPr>
                        <a:t>ZIP</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solidFill>
                      <a:srgbClr val="003366"/>
                    </a:solidFill>
                  </a:tcPr>
                </a:tc>
                <a:extLst>
                  <a:ext uri="{0D108BD9-81ED-4DB2-BD59-A6C34878D82A}">
                    <a16:rowId xmlns:a16="http://schemas.microsoft.com/office/drawing/2014/main" val="1253921201"/>
                  </a:ext>
                </a:extLst>
              </a:tr>
              <a:tr h="548596">
                <a:tc>
                  <a:txBody>
                    <a:bodyPr/>
                    <a:lstStyle/>
                    <a:p>
                      <a:pPr algn="l" fontAlgn="ctr"/>
                      <a:r>
                        <a:rPr lang="en-US" sz="1200" b="0" i="0" u="none" strike="noStrike">
                          <a:effectLst/>
                          <a:latin typeface="Arial" panose="020B0604020202020204" pitchFamily="34" charset="0"/>
                        </a:rPr>
                        <a:t>Agat Terminal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Route 2A Santa Rita Industrial Dr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Agat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GU</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96928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6581132"/>
                  </a:ext>
                </a:extLst>
              </a:tr>
              <a:tr h="279896">
                <a:tc>
                  <a:txBody>
                    <a:bodyPr/>
                    <a:lstStyle/>
                    <a:p>
                      <a:pPr algn="l" fontAlgn="ctr"/>
                      <a:r>
                        <a:rPr lang="en-US" sz="1200" b="0" i="0" u="none" strike="noStrike">
                          <a:effectLst/>
                          <a:latin typeface="Arial" panose="020B0604020202020204" pitchFamily="34" charset="0"/>
                        </a:rPr>
                        <a:t>Cabras Distribution Terminal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1118 Cabras Highway</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Piti</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GU</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96925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7448773"/>
                  </a:ext>
                </a:extLst>
              </a:tr>
              <a:tr h="548596">
                <a:tc>
                  <a:txBody>
                    <a:bodyPr/>
                    <a:lstStyle/>
                    <a:p>
                      <a:pPr algn="l" fontAlgn="ctr"/>
                      <a:r>
                        <a:rPr lang="en-US" sz="1200" b="0" i="0" u="none" strike="noStrike" dirty="0">
                          <a:effectLst/>
                          <a:latin typeface="Arial" panose="020B0604020202020204" pitchFamily="34" charset="0"/>
                        </a:rPr>
                        <a:t>Island Equipment Company Gas Manufacturing Plant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180 Sta. Rita Industrial Drive (She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Sta. Rita</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GU</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96915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8454991"/>
                  </a:ext>
                </a:extLst>
              </a:tr>
              <a:tr h="1085995">
                <a:tc>
                  <a:txBody>
                    <a:bodyPr/>
                    <a:lstStyle/>
                    <a:p>
                      <a:pPr algn="l" fontAlgn="ctr"/>
                      <a:r>
                        <a:rPr lang="en-US" sz="1200" b="0" i="0" u="none" strike="noStrike" dirty="0">
                          <a:effectLst/>
                          <a:latin typeface="Arial" panose="020B0604020202020204" pitchFamily="34" charset="0"/>
                        </a:rPr>
                        <a:t>U.S. Navy Reservoir Booster Pump Station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Bldg. 1282, Lower Harmon Road, Naval Base Guam Munitions Site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Santa Rita</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a:effectLst/>
                          <a:latin typeface="Arial" panose="020B0604020202020204" pitchFamily="34" charset="0"/>
                        </a:rPr>
                        <a:t>GU</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000" b="0" i="0" u="none" strike="noStrike" dirty="0">
                          <a:effectLst/>
                          <a:latin typeface="Arial" panose="020B0604020202020204" pitchFamily="34" charset="0"/>
                        </a:rPr>
                        <a:t>96540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7036143"/>
                  </a:ext>
                </a:extLst>
              </a:tr>
            </a:tbl>
          </a:graphicData>
        </a:graphic>
      </p:graphicFrame>
    </p:spTree>
    <p:extLst>
      <p:ext uri="{BB962C8B-B14F-4D97-AF65-F5344CB8AC3E}">
        <p14:creationId xmlns:p14="http://schemas.microsoft.com/office/powerpoint/2010/main" val="773483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1BBF-628C-46D0-BFD6-7B99C4041027}"/>
              </a:ext>
            </a:extLst>
          </p:cNvPr>
          <p:cNvSpPr>
            <a:spLocks noGrp="1"/>
          </p:cNvSpPr>
          <p:nvPr>
            <p:ph type="title"/>
          </p:nvPr>
        </p:nvSpPr>
        <p:spPr/>
        <p:txBody>
          <a:bodyPr/>
          <a:lstStyle/>
          <a:p>
            <a:r>
              <a:rPr lang="en-US" dirty="0"/>
              <a:t>Inventory of Sensitive Sites and Mapping Discussion</a:t>
            </a:r>
          </a:p>
        </p:txBody>
      </p:sp>
      <p:pic>
        <p:nvPicPr>
          <p:cNvPr id="6" name="Content Placeholder 5">
            <a:hlinkClick r:id="rId2"/>
            <a:extLst>
              <a:ext uri="{FF2B5EF4-FFF2-40B4-BE49-F238E27FC236}">
                <a16:creationId xmlns:a16="http://schemas.microsoft.com/office/drawing/2014/main" id="{963FD3BF-5371-4F0C-9D0B-DFC1CAA85A09}"/>
              </a:ext>
            </a:extLst>
          </p:cNvPr>
          <p:cNvPicPr>
            <a:picLocks noGrp="1"/>
          </p:cNvPicPr>
          <p:nvPr>
            <p:ph idx="1"/>
          </p:nvPr>
        </p:nvPicPr>
        <p:blipFill rotWithShape="1">
          <a:blip r:embed="rId3"/>
          <a:srcRect l="-428" t="13866" r="-321" b="5223"/>
          <a:stretch/>
        </p:blipFill>
        <p:spPr bwMode="auto">
          <a:xfrm>
            <a:off x="3868738" y="1771950"/>
            <a:ext cx="7315200" cy="330457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8733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705B-C1F5-4BCC-AFD3-AE2A2D10D007}"/>
              </a:ext>
            </a:extLst>
          </p:cNvPr>
          <p:cNvSpPr>
            <a:spLocks noGrp="1"/>
          </p:cNvSpPr>
          <p:nvPr>
            <p:ph type="title"/>
          </p:nvPr>
        </p:nvSpPr>
        <p:spPr/>
        <p:txBody>
          <a:bodyPr/>
          <a:lstStyle/>
          <a:p>
            <a:r>
              <a:rPr lang="en-US" dirty="0"/>
              <a:t>Path Forward</a:t>
            </a:r>
            <a:br>
              <a:rPr lang="en-US" dirty="0"/>
            </a:br>
            <a:r>
              <a:rPr lang="en-US" dirty="0"/>
              <a:t>Next Steps</a:t>
            </a:r>
          </a:p>
        </p:txBody>
      </p:sp>
      <p:sp>
        <p:nvSpPr>
          <p:cNvPr id="3" name="Content Placeholder 2">
            <a:extLst>
              <a:ext uri="{FF2B5EF4-FFF2-40B4-BE49-F238E27FC236}">
                <a16:creationId xmlns:a16="http://schemas.microsoft.com/office/drawing/2014/main" id="{A459750E-0B29-40F3-AD8E-1F313E2E7FA4}"/>
              </a:ext>
            </a:extLst>
          </p:cNvPr>
          <p:cNvSpPr>
            <a:spLocks noGrp="1"/>
          </p:cNvSpPr>
          <p:nvPr>
            <p:ph idx="1"/>
          </p:nvPr>
        </p:nvSpPr>
        <p:spPr/>
        <p:txBody>
          <a:bodyPr/>
          <a:lstStyle/>
          <a:p>
            <a:pPr marL="285750" indent="-285750">
              <a:buFont typeface="Arial" panose="020B0604020202020204" pitchFamily="34" charset="0"/>
              <a:buChar char="•"/>
            </a:pPr>
            <a:r>
              <a:rPr lang="en-US" sz="3600" dirty="0"/>
              <a:t>Inland Area Committee?</a:t>
            </a:r>
          </a:p>
          <a:p>
            <a:pPr marL="285750" indent="-285750">
              <a:buFont typeface="Arial" panose="020B0604020202020204" pitchFamily="34" charset="0"/>
              <a:buChar char="•"/>
            </a:pPr>
            <a:r>
              <a:rPr lang="en-US" sz="3600" dirty="0"/>
              <a:t>Site Risk Ranking and GRP Strategy</a:t>
            </a:r>
          </a:p>
          <a:p>
            <a:pPr marL="285750" indent="-285750">
              <a:buFont typeface="Arial" panose="020B0604020202020204" pitchFamily="34" charset="0"/>
              <a:buChar char="•"/>
            </a:pPr>
            <a:r>
              <a:rPr lang="en-US" sz="3600" dirty="0"/>
              <a:t>Training and Development Opportunities</a:t>
            </a:r>
          </a:p>
          <a:p>
            <a:pPr marL="285750" indent="-285750">
              <a:buFont typeface="Arial" panose="020B0604020202020204" pitchFamily="34" charset="0"/>
              <a:buChar char="•"/>
            </a:pPr>
            <a:r>
              <a:rPr lang="en-US" sz="3600" dirty="0"/>
              <a:t>Field Trip Opportunities</a:t>
            </a:r>
          </a:p>
          <a:p>
            <a:endParaRPr lang="en-US" dirty="0"/>
          </a:p>
        </p:txBody>
      </p:sp>
    </p:spTree>
    <p:extLst>
      <p:ext uri="{BB962C8B-B14F-4D97-AF65-F5344CB8AC3E}">
        <p14:creationId xmlns:p14="http://schemas.microsoft.com/office/powerpoint/2010/main" val="1502609229"/>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135</TotalTime>
  <Words>1112</Words>
  <Application>Microsoft Office PowerPoint</Application>
  <PresentationFormat>Widescreen</PresentationFormat>
  <Paragraphs>133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Corbel</vt:lpstr>
      <vt:lpstr>Tahoma</vt:lpstr>
      <vt:lpstr>Wingdings 2</vt:lpstr>
      <vt:lpstr>Frame</vt:lpstr>
      <vt:lpstr>Inland Area Planning Strategy Session</vt:lpstr>
      <vt:lpstr>Area Contingency Planning</vt:lpstr>
      <vt:lpstr>What is an Area Contingency Plan</vt:lpstr>
      <vt:lpstr>Relationship of ACP to other Plans</vt:lpstr>
      <vt:lpstr>What are the statutory and regulatory underpinnings of the ACP?  </vt:lpstr>
      <vt:lpstr>Why an ACP &amp; Who is responsible?</vt:lpstr>
      <vt:lpstr>How is an ACP developed</vt:lpstr>
      <vt:lpstr>What are the benefits of an ACP?  </vt:lpstr>
      <vt:lpstr>Where  ACP/GRP products most valuable</vt:lpstr>
      <vt:lpstr>Inventory of Oil Risks (FRPs)</vt:lpstr>
      <vt:lpstr>Inventory of Chemical Risks (RMPs &amp; Tier 2 Data)</vt:lpstr>
      <vt:lpstr>Inventory of Sensitive Sites and Mapping Discussion</vt:lpstr>
      <vt:lpstr>Path Forward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Area Contingency Planning</dc:title>
  <dc:creator>Lawrence, Kathryn</dc:creator>
  <cp:lastModifiedBy>Lawrence, Kathryn</cp:lastModifiedBy>
  <cp:revision>11</cp:revision>
  <dcterms:created xsi:type="dcterms:W3CDTF">2019-09-03T19:37:26Z</dcterms:created>
  <dcterms:modified xsi:type="dcterms:W3CDTF">2019-09-03T21:52:34Z</dcterms:modified>
</cp:coreProperties>
</file>