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73"/>
    <p:sldMasterId id="2147483676" r:id="rId74"/>
    <p:sldMasterId id="2147483747" r:id="rId75"/>
  </p:sldMasterIdLst>
  <p:notesMasterIdLst>
    <p:notesMasterId r:id="rId112"/>
  </p:notesMasterIdLst>
  <p:sldIdLst>
    <p:sldId id="324" r:id="rId76"/>
    <p:sldId id="432" r:id="rId77"/>
    <p:sldId id="677" r:id="rId78"/>
    <p:sldId id="415" r:id="rId79"/>
    <p:sldId id="659" r:id="rId80"/>
    <p:sldId id="462" r:id="rId81"/>
    <p:sldId id="678" r:id="rId82"/>
    <p:sldId id="679" r:id="rId83"/>
    <p:sldId id="680" r:id="rId84"/>
    <p:sldId id="644" r:id="rId85"/>
    <p:sldId id="645" r:id="rId86"/>
    <p:sldId id="682" r:id="rId87"/>
    <p:sldId id="684" r:id="rId88"/>
    <p:sldId id="685" r:id="rId89"/>
    <p:sldId id="689" r:id="rId90"/>
    <p:sldId id="688" r:id="rId91"/>
    <p:sldId id="693" r:id="rId92"/>
    <p:sldId id="692" r:id="rId93"/>
    <p:sldId id="691" r:id="rId94"/>
    <p:sldId id="690" r:id="rId95"/>
    <p:sldId id="417" r:id="rId96"/>
    <p:sldId id="712" r:id="rId97"/>
    <p:sldId id="676" r:id="rId98"/>
    <p:sldId id="713" r:id="rId99"/>
    <p:sldId id="714" r:id="rId100"/>
    <p:sldId id="694" r:id="rId101"/>
    <p:sldId id="696" r:id="rId102"/>
    <p:sldId id="699" r:id="rId103"/>
    <p:sldId id="700" r:id="rId104"/>
    <p:sldId id="701" r:id="rId105"/>
    <p:sldId id="710" r:id="rId106"/>
    <p:sldId id="708" r:id="rId107"/>
    <p:sldId id="716" r:id="rId108"/>
    <p:sldId id="703" r:id="rId109"/>
    <p:sldId id="715" r:id="rId110"/>
    <p:sldId id="408" r:id="rId111"/>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65" autoAdjust="0"/>
    <p:restoredTop sz="94280" autoAdjust="0"/>
  </p:normalViewPr>
  <p:slideViewPr>
    <p:cSldViewPr snapToGrid="0">
      <p:cViewPr varScale="1">
        <p:scale>
          <a:sx n="66" d="100"/>
          <a:sy n="66" d="100"/>
        </p:scale>
        <p:origin x="90" y="114"/>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6120"/>
    </p:cViewPr>
  </p:sorterViewPr>
  <p:notesViewPr>
    <p:cSldViewPr snapToGrid="0">
      <p:cViewPr varScale="1">
        <p:scale>
          <a:sx n="56" d="100"/>
          <a:sy n="56" d="100"/>
        </p:scale>
        <p:origin x="2826"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117" Type="http://schemas.microsoft.com/office/2015/10/relationships/revisionInfo" Target="revisionInfo.xml"/><Relationship Id="rId21" Type="http://schemas.openxmlformats.org/officeDocument/2006/relationships/customXml" Target="../customXml/item21.xml"/><Relationship Id="rId42" Type="http://schemas.openxmlformats.org/officeDocument/2006/relationships/customXml" Target="../customXml/item42.xml"/><Relationship Id="rId47" Type="http://schemas.openxmlformats.org/officeDocument/2006/relationships/customXml" Target="../customXml/item47.xml"/><Relationship Id="rId63" Type="http://schemas.openxmlformats.org/officeDocument/2006/relationships/customXml" Target="../customXml/item63.xml"/><Relationship Id="rId68" Type="http://schemas.openxmlformats.org/officeDocument/2006/relationships/customXml" Target="../customXml/item68.xml"/><Relationship Id="rId84" Type="http://schemas.openxmlformats.org/officeDocument/2006/relationships/slide" Target="slides/slide9.xml"/><Relationship Id="rId89" Type="http://schemas.openxmlformats.org/officeDocument/2006/relationships/slide" Target="slides/slide14.xml"/><Relationship Id="rId112" Type="http://schemas.openxmlformats.org/officeDocument/2006/relationships/notesMaster" Target="notesMasters/notesMaster1.xml"/><Relationship Id="rId16" Type="http://schemas.openxmlformats.org/officeDocument/2006/relationships/customXml" Target="../customXml/item16.xml"/><Relationship Id="rId107" Type="http://schemas.openxmlformats.org/officeDocument/2006/relationships/slide" Target="slides/slide32.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customXml" Target="../customXml/item37.xml"/><Relationship Id="rId40" Type="http://schemas.openxmlformats.org/officeDocument/2006/relationships/customXml" Target="../customXml/item40.xml"/><Relationship Id="rId45" Type="http://schemas.openxmlformats.org/officeDocument/2006/relationships/customXml" Target="../customXml/item45.xml"/><Relationship Id="rId53" Type="http://schemas.openxmlformats.org/officeDocument/2006/relationships/customXml" Target="../customXml/item53.xml"/><Relationship Id="rId58" Type="http://schemas.openxmlformats.org/officeDocument/2006/relationships/customXml" Target="../customXml/item58.xml"/><Relationship Id="rId66" Type="http://schemas.openxmlformats.org/officeDocument/2006/relationships/customXml" Target="../customXml/item66.xml"/><Relationship Id="rId74" Type="http://schemas.openxmlformats.org/officeDocument/2006/relationships/slideMaster" Target="slideMasters/slideMaster2.xml"/><Relationship Id="rId79" Type="http://schemas.openxmlformats.org/officeDocument/2006/relationships/slide" Target="slides/slide4.xml"/><Relationship Id="rId87" Type="http://schemas.openxmlformats.org/officeDocument/2006/relationships/slide" Target="slides/slide12.xml"/><Relationship Id="rId102" Type="http://schemas.openxmlformats.org/officeDocument/2006/relationships/slide" Target="slides/slide27.xml"/><Relationship Id="rId110" Type="http://schemas.openxmlformats.org/officeDocument/2006/relationships/slide" Target="slides/slide35.xml"/><Relationship Id="rId115" Type="http://schemas.openxmlformats.org/officeDocument/2006/relationships/theme" Target="theme/theme1.xml"/><Relationship Id="rId5" Type="http://schemas.openxmlformats.org/officeDocument/2006/relationships/customXml" Target="../customXml/item5.xml"/><Relationship Id="rId61" Type="http://schemas.openxmlformats.org/officeDocument/2006/relationships/customXml" Target="../customXml/item61.xml"/><Relationship Id="rId82" Type="http://schemas.openxmlformats.org/officeDocument/2006/relationships/slide" Target="slides/slide7.xml"/><Relationship Id="rId90" Type="http://schemas.openxmlformats.org/officeDocument/2006/relationships/slide" Target="slides/slide15.xml"/><Relationship Id="rId95" Type="http://schemas.openxmlformats.org/officeDocument/2006/relationships/slide" Target="slides/slide20.xml"/><Relationship Id="rId19" Type="http://schemas.openxmlformats.org/officeDocument/2006/relationships/customXml" Target="../customXml/item1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customXml" Target="../customXml/item43.xml"/><Relationship Id="rId48" Type="http://schemas.openxmlformats.org/officeDocument/2006/relationships/customXml" Target="../customXml/item48.xml"/><Relationship Id="rId56" Type="http://schemas.openxmlformats.org/officeDocument/2006/relationships/customXml" Target="../customXml/item56.xml"/><Relationship Id="rId64" Type="http://schemas.openxmlformats.org/officeDocument/2006/relationships/customXml" Target="../customXml/item64.xml"/><Relationship Id="rId69" Type="http://schemas.openxmlformats.org/officeDocument/2006/relationships/customXml" Target="../customXml/item69.xml"/><Relationship Id="rId77" Type="http://schemas.openxmlformats.org/officeDocument/2006/relationships/slide" Target="slides/slide2.xml"/><Relationship Id="rId100" Type="http://schemas.openxmlformats.org/officeDocument/2006/relationships/slide" Target="slides/slide25.xml"/><Relationship Id="rId105" Type="http://schemas.openxmlformats.org/officeDocument/2006/relationships/slide" Target="slides/slide30.xml"/><Relationship Id="rId113" Type="http://schemas.openxmlformats.org/officeDocument/2006/relationships/presProps" Target="presProps.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customXml" Target="../customXml/item72.xml"/><Relationship Id="rId80" Type="http://schemas.openxmlformats.org/officeDocument/2006/relationships/slide" Target="slides/slide5.xml"/><Relationship Id="rId85" Type="http://schemas.openxmlformats.org/officeDocument/2006/relationships/slide" Target="slides/slide10.xml"/><Relationship Id="rId93" Type="http://schemas.openxmlformats.org/officeDocument/2006/relationships/slide" Target="slides/slide18.xml"/><Relationship Id="rId98" Type="http://schemas.openxmlformats.org/officeDocument/2006/relationships/slide" Target="slides/slide23.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customXml" Target="../customXml/item46.xml"/><Relationship Id="rId59" Type="http://schemas.openxmlformats.org/officeDocument/2006/relationships/customXml" Target="../customXml/item59.xml"/><Relationship Id="rId67" Type="http://schemas.openxmlformats.org/officeDocument/2006/relationships/customXml" Target="../customXml/item67.xml"/><Relationship Id="rId103" Type="http://schemas.openxmlformats.org/officeDocument/2006/relationships/slide" Target="slides/slide28.xml"/><Relationship Id="rId108" Type="http://schemas.openxmlformats.org/officeDocument/2006/relationships/slide" Target="slides/slide33.xml"/><Relationship Id="rId116" Type="http://schemas.openxmlformats.org/officeDocument/2006/relationships/tableStyles" Target="tableStyles.xml"/><Relationship Id="rId20" Type="http://schemas.openxmlformats.org/officeDocument/2006/relationships/customXml" Target="../customXml/item20.xml"/><Relationship Id="rId41" Type="http://schemas.openxmlformats.org/officeDocument/2006/relationships/customXml" Target="../customXml/item41.xml"/><Relationship Id="rId54" Type="http://schemas.openxmlformats.org/officeDocument/2006/relationships/customXml" Target="../customXml/item54.xml"/><Relationship Id="rId62" Type="http://schemas.openxmlformats.org/officeDocument/2006/relationships/customXml" Target="../customXml/item62.xml"/><Relationship Id="rId70" Type="http://schemas.openxmlformats.org/officeDocument/2006/relationships/customXml" Target="../customXml/item70.xml"/><Relationship Id="rId75" Type="http://schemas.openxmlformats.org/officeDocument/2006/relationships/slideMaster" Target="slideMasters/slideMaster3.xml"/><Relationship Id="rId83" Type="http://schemas.openxmlformats.org/officeDocument/2006/relationships/slide" Target="slides/slide8.xml"/><Relationship Id="rId88" Type="http://schemas.openxmlformats.org/officeDocument/2006/relationships/slide" Target="slides/slide13.xml"/><Relationship Id="rId91" Type="http://schemas.openxmlformats.org/officeDocument/2006/relationships/slide" Target="slides/slide16.xml"/><Relationship Id="rId96" Type="http://schemas.openxmlformats.org/officeDocument/2006/relationships/slide" Target="slides/slide21.xml"/><Relationship Id="rId11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customXml" Target="../customXml/item49.xml"/><Relationship Id="rId57" Type="http://schemas.openxmlformats.org/officeDocument/2006/relationships/customXml" Target="../customXml/item57.xml"/><Relationship Id="rId106" Type="http://schemas.openxmlformats.org/officeDocument/2006/relationships/slide" Target="slides/slide31.xml"/><Relationship Id="rId114" Type="http://schemas.openxmlformats.org/officeDocument/2006/relationships/viewProps" Target="viewProps.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customXml" Target="../customXml/item52.xml"/><Relationship Id="rId60" Type="http://schemas.openxmlformats.org/officeDocument/2006/relationships/customXml" Target="../customXml/item60.xml"/><Relationship Id="rId65" Type="http://schemas.openxmlformats.org/officeDocument/2006/relationships/customXml" Target="../customXml/item65.xml"/><Relationship Id="rId73" Type="http://schemas.openxmlformats.org/officeDocument/2006/relationships/slideMaster" Target="slideMasters/slideMaster1.xml"/><Relationship Id="rId78" Type="http://schemas.openxmlformats.org/officeDocument/2006/relationships/slide" Target="slides/slide3.xml"/><Relationship Id="rId81" Type="http://schemas.openxmlformats.org/officeDocument/2006/relationships/slide" Target="slides/slide6.xml"/><Relationship Id="rId86" Type="http://schemas.openxmlformats.org/officeDocument/2006/relationships/slide" Target="slides/slide11.xml"/><Relationship Id="rId94" Type="http://schemas.openxmlformats.org/officeDocument/2006/relationships/slide" Target="slides/slide19.xml"/><Relationship Id="rId99" Type="http://schemas.openxmlformats.org/officeDocument/2006/relationships/slide" Target="slides/slide24.xml"/><Relationship Id="rId10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customXml" Target="../customXml/item39.xml"/><Relationship Id="rId109" Type="http://schemas.openxmlformats.org/officeDocument/2006/relationships/slide" Target="slides/slide34.xml"/><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slide" Target="slides/slide1.xml"/><Relationship Id="rId97" Type="http://schemas.openxmlformats.org/officeDocument/2006/relationships/slide" Target="slides/slide22.xml"/><Relationship Id="rId104" Type="http://schemas.openxmlformats.org/officeDocument/2006/relationships/slide" Target="slides/slide29.xml"/><Relationship Id="rId7" Type="http://schemas.openxmlformats.org/officeDocument/2006/relationships/customXml" Target="../customXml/item7.xml"/><Relationship Id="rId71" Type="http://schemas.openxmlformats.org/officeDocument/2006/relationships/customXml" Target="../customXml/item71.xml"/><Relationship Id="rId92" Type="http://schemas.openxmlformats.org/officeDocument/2006/relationships/slide" Target="slides/slide17.xml"/><Relationship Id="rId2" Type="http://schemas.openxmlformats.org/officeDocument/2006/relationships/customXml" Target="../customXml/item2.xml"/><Relationship Id="rId29" Type="http://schemas.openxmlformats.org/officeDocument/2006/relationships/customXml" Target="../customXml/item29.xml"/></Relationships>
</file>

<file path=ppt/diagrams/_rels/data1.xml.rels><?xml version="1.0" encoding="UTF-8" standalone="yes"?>
<Relationships xmlns="http://schemas.openxmlformats.org/package/2006/relationships"><Relationship Id="rId1" Type="http://schemas.openxmlformats.org/officeDocument/2006/relationships/image" Target="../media/image19.jpg"/></Relationships>
</file>

<file path=ppt/diagrams/_rels/drawing1.xml.rels><?xml version="1.0" encoding="UTF-8" standalone="yes"?>
<Relationships xmlns="http://schemas.openxmlformats.org/package/2006/relationships"><Relationship Id="rId1" Type="http://schemas.openxmlformats.org/officeDocument/2006/relationships/image" Target="../media/image19.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C4042D-908C-4155-BBF5-F54D873DAE7D}"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DA05DE29-BAA9-4813-9AB7-EF59823476B8}">
      <dgm:prSet custT="1"/>
      <dgm:spPr>
        <a:solidFill>
          <a:srgbClr val="FF9933"/>
        </a:solidFill>
      </dgm:spPr>
      <dgm:t>
        <a:bodyPr/>
        <a:lstStyle/>
        <a:p>
          <a:pPr algn="l" rtl="0"/>
          <a:r>
            <a:rPr lang="en-US" sz="1600" dirty="0"/>
            <a:t>LEPCs include representatives from local government, law enforcement, civil defense, fire fighting, first aid, health, media, community groups, facilities and more</a:t>
          </a:r>
        </a:p>
      </dgm:t>
    </dgm:pt>
    <dgm:pt modelId="{201C2E59-F80A-45B0-8FE2-27097B12D055}" type="parTrans" cxnId="{306B4905-65EE-421F-AD85-72FB82F94029}">
      <dgm:prSet/>
      <dgm:spPr/>
      <dgm:t>
        <a:bodyPr/>
        <a:lstStyle/>
        <a:p>
          <a:endParaRPr lang="en-US"/>
        </a:p>
      </dgm:t>
    </dgm:pt>
    <dgm:pt modelId="{BBD7C94C-37E4-4B88-9B46-0671C0920BAB}" type="sibTrans" cxnId="{306B4905-65EE-421F-AD85-72FB82F94029}">
      <dgm:prSet/>
      <dgm:spPr/>
      <dgm:t>
        <a:bodyPr/>
        <a:lstStyle/>
        <a:p>
          <a:endParaRPr lang="en-US"/>
        </a:p>
      </dgm:t>
    </dgm:pt>
    <dgm:pt modelId="{E0C5C344-6881-4CD8-987F-D11424F63F17}" type="pres">
      <dgm:prSet presAssocID="{E8C4042D-908C-4155-BBF5-F54D873DAE7D}" presName="linearFlow" presStyleCnt="0">
        <dgm:presLayoutVars>
          <dgm:dir/>
          <dgm:resizeHandles val="exact"/>
        </dgm:presLayoutVars>
      </dgm:prSet>
      <dgm:spPr/>
    </dgm:pt>
    <dgm:pt modelId="{5E862338-9659-47D1-A866-CE7E7265AB69}" type="pres">
      <dgm:prSet presAssocID="{DA05DE29-BAA9-4813-9AB7-EF59823476B8}" presName="composite" presStyleCnt="0"/>
      <dgm:spPr/>
    </dgm:pt>
    <dgm:pt modelId="{5A2C4005-CE1E-42DE-A045-3489F8C8BC0D}" type="pres">
      <dgm:prSet presAssocID="{DA05DE29-BAA9-4813-9AB7-EF59823476B8}" presName="imgShp" presStyleLbl="fgImgPlace1" presStyleIdx="0" presStyleCnt="1" custLinFactNeighborX="-25000" custLinFactNeighborY="2861"/>
      <dgm:spPr>
        <a:blipFill>
          <a:blip xmlns:r="http://schemas.openxmlformats.org/officeDocument/2006/relationships" r:embed="rId1">
            <a:extLst>
              <a:ext uri="{28A0092B-C50C-407E-A947-70E740481C1C}">
                <a14:useLocalDpi xmlns:a14="http://schemas.microsoft.com/office/drawing/2010/main" val="0"/>
              </a:ext>
            </a:extLst>
          </a:blip>
          <a:srcRect/>
          <a:stretch>
            <a:fillRect l="-26000" r="-26000"/>
          </a:stretch>
        </a:blipFill>
      </dgm:spPr>
    </dgm:pt>
    <dgm:pt modelId="{9F45C147-BA8C-4317-B505-090304570FBF}" type="pres">
      <dgm:prSet presAssocID="{DA05DE29-BAA9-4813-9AB7-EF59823476B8}" presName="txShp" presStyleLbl="node1" presStyleIdx="0" presStyleCnt="1" custLinFactNeighborX="12594" custLinFactNeighborY="902">
        <dgm:presLayoutVars>
          <dgm:bulletEnabled val="1"/>
        </dgm:presLayoutVars>
      </dgm:prSet>
      <dgm:spPr/>
    </dgm:pt>
  </dgm:ptLst>
  <dgm:cxnLst>
    <dgm:cxn modelId="{306B4905-65EE-421F-AD85-72FB82F94029}" srcId="{E8C4042D-908C-4155-BBF5-F54D873DAE7D}" destId="{DA05DE29-BAA9-4813-9AB7-EF59823476B8}" srcOrd="0" destOrd="0" parTransId="{201C2E59-F80A-45B0-8FE2-27097B12D055}" sibTransId="{BBD7C94C-37E4-4B88-9B46-0671C0920BAB}"/>
    <dgm:cxn modelId="{974E5122-1478-48D8-923F-E6BFC934CF71}" type="presOf" srcId="{E8C4042D-908C-4155-BBF5-F54D873DAE7D}" destId="{E0C5C344-6881-4CD8-987F-D11424F63F17}" srcOrd="0" destOrd="0" presId="urn:microsoft.com/office/officeart/2005/8/layout/vList3"/>
    <dgm:cxn modelId="{E4FBDC46-39BE-41BF-93BC-4AA3EEE527AB}" type="presOf" srcId="{DA05DE29-BAA9-4813-9AB7-EF59823476B8}" destId="{9F45C147-BA8C-4317-B505-090304570FBF}" srcOrd="0" destOrd="0" presId="urn:microsoft.com/office/officeart/2005/8/layout/vList3"/>
    <dgm:cxn modelId="{0BF2797E-C2AB-40AF-8A80-B17B342501B0}" type="presParOf" srcId="{E0C5C344-6881-4CD8-987F-D11424F63F17}" destId="{5E862338-9659-47D1-A866-CE7E7265AB69}" srcOrd="0" destOrd="0" presId="urn:microsoft.com/office/officeart/2005/8/layout/vList3"/>
    <dgm:cxn modelId="{D90534C0-B06D-4B2A-B2E5-04698F8CA76E}" type="presParOf" srcId="{5E862338-9659-47D1-A866-CE7E7265AB69}" destId="{5A2C4005-CE1E-42DE-A045-3489F8C8BC0D}" srcOrd="0" destOrd="0" presId="urn:microsoft.com/office/officeart/2005/8/layout/vList3"/>
    <dgm:cxn modelId="{1575B03A-3764-4B1F-B3F3-82F6F2F98D37}" type="presParOf" srcId="{5E862338-9659-47D1-A866-CE7E7265AB69}" destId="{9F45C147-BA8C-4317-B505-090304570FB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8004A7-69C4-49BC-A34D-323D62B68EC8}"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5E2DE1E1-5079-4D2D-9E1E-7019125E648A}">
      <dgm:prSet phldrT="[Text]"/>
      <dgm:spPr>
        <a:solidFill>
          <a:srgbClr val="FF9933"/>
        </a:solidFill>
      </dgm:spPr>
      <dgm:t>
        <a:bodyPr/>
        <a:lstStyle/>
        <a:p>
          <a:pPr rtl="0"/>
          <a:r>
            <a:rPr lang="en-US" dirty="0"/>
            <a:t>SERC - State Emergency Response Commissions </a:t>
          </a:r>
        </a:p>
      </dgm:t>
    </dgm:pt>
    <dgm:pt modelId="{36BF8127-7E67-4A72-AD32-E7618A9D308E}" type="parTrans" cxnId="{09EDFEDD-0800-4A10-8D73-0ED0D3E2D4FA}">
      <dgm:prSet/>
      <dgm:spPr/>
      <dgm:t>
        <a:bodyPr/>
        <a:lstStyle/>
        <a:p>
          <a:endParaRPr lang="en-US"/>
        </a:p>
      </dgm:t>
    </dgm:pt>
    <dgm:pt modelId="{1CAC875D-4FC6-494A-8794-B94F8F896C73}" type="sibTrans" cxnId="{09EDFEDD-0800-4A10-8D73-0ED0D3E2D4FA}">
      <dgm:prSet/>
      <dgm:spPr>
        <a:noFill/>
      </dgm:spPr>
      <dgm:t>
        <a:bodyPr/>
        <a:lstStyle/>
        <a:p>
          <a:endParaRPr lang="en-US" dirty="0"/>
        </a:p>
      </dgm:t>
    </dgm:pt>
    <dgm:pt modelId="{557F11DC-A279-4CFC-80FD-C4FB7E56A81B}">
      <dgm:prSet phldrT="[Text]"/>
      <dgm:spPr>
        <a:solidFill>
          <a:srgbClr val="FF9933"/>
        </a:solidFill>
      </dgm:spPr>
      <dgm:t>
        <a:bodyPr/>
        <a:lstStyle/>
        <a:p>
          <a:pPr rtl="0"/>
          <a:r>
            <a:rPr lang="en-US" dirty="0"/>
            <a:t>TERC - Tribal Emergency Response Commissions</a:t>
          </a:r>
        </a:p>
      </dgm:t>
    </dgm:pt>
    <dgm:pt modelId="{C84D69CA-60EA-44BF-AA67-EB839A02953B}" type="parTrans" cxnId="{68AEB0E8-0FC5-4B4E-AFD3-637C1932A449}">
      <dgm:prSet/>
      <dgm:spPr/>
      <dgm:t>
        <a:bodyPr/>
        <a:lstStyle/>
        <a:p>
          <a:endParaRPr lang="en-US"/>
        </a:p>
      </dgm:t>
    </dgm:pt>
    <dgm:pt modelId="{365FE3E0-87E6-4E2B-AF89-BA3566AE6C39}" type="sibTrans" cxnId="{68AEB0E8-0FC5-4B4E-AFD3-637C1932A449}">
      <dgm:prSet/>
      <dgm:spPr>
        <a:noFill/>
      </dgm:spPr>
      <dgm:t>
        <a:bodyPr/>
        <a:lstStyle/>
        <a:p>
          <a:endParaRPr lang="en-US" dirty="0"/>
        </a:p>
      </dgm:t>
    </dgm:pt>
    <dgm:pt modelId="{F840BE94-3B27-4AFD-84C0-2DCAB8510E45}">
      <dgm:prSet phldrT="[Text]"/>
      <dgm:spPr>
        <a:solidFill>
          <a:srgbClr val="FF9933"/>
        </a:solidFill>
      </dgm:spPr>
      <dgm:t>
        <a:bodyPr/>
        <a:lstStyle/>
        <a:p>
          <a:pPr rtl="0"/>
          <a:r>
            <a:rPr lang="en-US" dirty="0"/>
            <a:t>LEPC - Local Emergency Planning Committees</a:t>
          </a:r>
        </a:p>
      </dgm:t>
    </dgm:pt>
    <dgm:pt modelId="{C122303B-FB5F-461E-BB48-2B4936B3B495}" type="parTrans" cxnId="{F7B435BD-09CA-4428-BE5A-4BFC8CA81C01}">
      <dgm:prSet/>
      <dgm:spPr/>
      <dgm:t>
        <a:bodyPr/>
        <a:lstStyle/>
        <a:p>
          <a:endParaRPr lang="en-US"/>
        </a:p>
      </dgm:t>
    </dgm:pt>
    <dgm:pt modelId="{72E65CC0-D416-4223-B67B-BE5EF527F95C}" type="sibTrans" cxnId="{F7B435BD-09CA-4428-BE5A-4BFC8CA81C01}">
      <dgm:prSet/>
      <dgm:spPr/>
      <dgm:t>
        <a:bodyPr/>
        <a:lstStyle/>
        <a:p>
          <a:endParaRPr lang="en-US"/>
        </a:p>
      </dgm:t>
    </dgm:pt>
    <dgm:pt modelId="{050BFE50-6F7D-40CC-9106-4FC19D8B19AD}" type="pres">
      <dgm:prSet presAssocID="{DA8004A7-69C4-49BC-A34D-323D62B68EC8}" presName="linearFlow" presStyleCnt="0">
        <dgm:presLayoutVars>
          <dgm:resizeHandles val="exact"/>
        </dgm:presLayoutVars>
      </dgm:prSet>
      <dgm:spPr/>
    </dgm:pt>
    <dgm:pt modelId="{859524B3-A1B0-4EB9-8139-4F94F2B5521D}" type="pres">
      <dgm:prSet presAssocID="{5E2DE1E1-5079-4D2D-9E1E-7019125E648A}" presName="node" presStyleLbl="node1" presStyleIdx="0" presStyleCnt="3">
        <dgm:presLayoutVars>
          <dgm:bulletEnabled val="1"/>
        </dgm:presLayoutVars>
      </dgm:prSet>
      <dgm:spPr/>
    </dgm:pt>
    <dgm:pt modelId="{1FE9D2F4-6D3D-4117-AAE3-CB7BCF40026D}" type="pres">
      <dgm:prSet presAssocID="{1CAC875D-4FC6-494A-8794-B94F8F896C73}" presName="sibTrans" presStyleLbl="sibTrans2D1" presStyleIdx="0" presStyleCnt="2" custLinFactNeighborY="0"/>
      <dgm:spPr/>
    </dgm:pt>
    <dgm:pt modelId="{9D5B1CC6-E2A6-4A4C-8D4D-8C800B1736DF}" type="pres">
      <dgm:prSet presAssocID="{1CAC875D-4FC6-494A-8794-B94F8F896C73}" presName="connectorText" presStyleLbl="sibTrans2D1" presStyleIdx="0" presStyleCnt="2"/>
      <dgm:spPr/>
    </dgm:pt>
    <dgm:pt modelId="{7E070628-42F9-4531-B4EF-1E0290713C0A}" type="pres">
      <dgm:prSet presAssocID="{557F11DC-A279-4CFC-80FD-C4FB7E56A81B}" presName="node" presStyleLbl="node1" presStyleIdx="1" presStyleCnt="3">
        <dgm:presLayoutVars>
          <dgm:bulletEnabled val="1"/>
        </dgm:presLayoutVars>
      </dgm:prSet>
      <dgm:spPr/>
    </dgm:pt>
    <dgm:pt modelId="{06D2F0AA-B747-4774-BF2C-54C511C35A8A}" type="pres">
      <dgm:prSet presAssocID="{365FE3E0-87E6-4E2B-AF89-BA3566AE6C39}" presName="sibTrans" presStyleLbl="sibTrans2D1" presStyleIdx="1" presStyleCnt="2" custLinFactNeighborY="0"/>
      <dgm:spPr/>
    </dgm:pt>
    <dgm:pt modelId="{E7161AD0-D5FE-49B7-A6AC-085178F6821E}" type="pres">
      <dgm:prSet presAssocID="{365FE3E0-87E6-4E2B-AF89-BA3566AE6C39}" presName="connectorText" presStyleLbl="sibTrans2D1" presStyleIdx="1" presStyleCnt="2"/>
      <dgm:spPr/>
    </dgm:pt>
    <dgm:pt modelId="{EBC6BFF6-F7A3-447D-9B50-C273207C867A}" type="pres">
      <dgm:prSet presAssocID="{F840BE94-3B27-4AFD-84C0-2DCAB8510E45}" presName="node" presStyleLbl="node1" presStyleIdx="2" presStyleCnt="3">
        <dgm:presLayoutVars>
          <dgm:bulletEnabled val="1"/>
        </dgm:presLayoutVars>
      </dgm:prSet>
      <dgm:spPr/>
    </dgm:pt>
  </dgm:ptLst>
  <dgm:cxnLst>
    <dgm:cxn modelId="{3530491C-D34D-4D28-911E-4DC73F26C97C}" type="presOf" srcId="{365FE3E0-87E6-4E2B-AF89-BA3566AE6C39}" destId="{E7161AD0-D5FE-49B7-A6AC-085178F6821E}" srcOrd="1" destOrd="0" presId="urn:microsoft.com/office/officeart/2005/8/layout/process2"/>
    <dgm:cxn modelId="{508FC01E-3AB7-4FF7-ACA1-5759FCA62CC3}" type="presOf" srcId="{DA8004A7-69C4-49BC-A34D-323D62B68EC8}" destId="{050BFE50-6F7D-40CC-9106-4FC19D8B19AD}" srcOrd="0" destOrd="0" presId="urn:microsoft.com/office/officeart/2005/8/layout/process2"/>
    <dgm:cxn modelId="{7A453D30-9401-4B68-88D3-4442BBFBBE50}" type="presOf" srcId="{F840BE94-3B27-4AFD-84C0-2DCAB8510E45}" destId="{EBC6BFF6-F7A3-447D-9B50-C273207C867A}" srcOrd="0" destOrd="0" presId="urn:microsoft.com/office/officeart/2005/8/layout/process2"/>
    <dgm:cxn modelId="{48C84B49-211A-4DAC-BDE4-E8F5DD10F927}" type="presOf" srcId="{365FE3E0-87E6-4E2B-AF89-BA3566AE6C39}" destId="{06D2F0AA-B747-4774-BF2C-54C511C35A8A}" srcOrd="0" destOrd="0" presId="urn:microsoft.com/office/officeart/2005/8/layout/process2"/>
    <dgm:cxn modelId="{40B4D351-ED74-443C-A8F2-D934384FFE81}" type="presOf" srcId="{557F11DC-A279-4CFC-80FD-C4FB7E56A81B}" destId="{7E070628-42F9-4531-B4EF-1E0290713C0A}" srcOrd="0" destOrd="0" presId="urn:microsoft.com/office/officeart/2005/8/layout/process2"/>
    <dgm:cxn modelId="{F7B435BD-09CA-4428-BE5A-4BFC8CA81C01}" srcId="{DA8004A7-69C4-49BC-A34D-323D62B68EC8}" destId="{F840BE94-3B27-4AFD-84C0-2DCAB8510E45}" srcOrd="2" destOrd="0" parTransId="{C122303B-FB5F-461E-BB48-2B4936B3B495}" sibTransId="{72E65CC0-D416-4223-B67B-BE5EF527F95C}"/>
    <dgm:cxn modelId="{09EDFEDD-0800-4A10-8D73-0ED0D3E2D4FA}" srcId="{DA8004A7-69C4-49BC-A34D-323D62B68EC8}" destId="{5E2DE1E1-5079-4D2D-9E1E-7019125E648A}" srcOrd="0" destOrd="0" parTransId="{36BF8127-7E67-4A72-AD32-E7618A9D308E}" sibTransId="{1CAC875D-4FC6-494A-8794-B94F8F896C73}"/>
    <dgm:cxn modelId="{68AEB0E8-0FC5-4B4E-AFD3-637C1932A449}" srcId="{DA8004A7-69C4-49BC-A34D-323D62B68EC8}" destId="{557F11DC-A279-4CFC-80FD-C4FB7E56A81B}" srcOrd="1" destOrd="0" parTransId="{C84D69CA-60EA-44BF-AA67-EB839A02953B}" sibTransId="{365FE3E0-87E6-4E2B-AF89-BA3566AE6C39}"/>
    <dgm:cxn modelId="{3B0579FA-594F-4860-8407-2F8027CCE25B}" type="presOf" srcId="{1CAC875D-4FC6-494A-8794-B94F8F896C73}" destId="{9D5B1CC6-E2A6-4A4C-8D4D-8C800B1736DF}" srcOrd="1" destOrd="0" presId="urn:microsoft.com/office/officeart/2005/8/layout/process2"/>
    <dgm:cxn modelId="{60467DFE-47EA-4DB7-9833-BD863B9B3AB4}" type="presOf" srcId="{1CAC875D-4FC6-494A-8794-B94F8F896C73}" destId="{1FE9D2F4-6D3D-4117-AAE3-CB7BCF40026D}" srcOrd="0" destOrd="0" presId="urn:microsoft.com/office/officeart/2005/8/layout/process2"/>
    <dgm:cxn modelId="{C65595FE-5406-4670-AA24-E9C4557D12E3}" type="presOf" srcId="{5E2DE1E1-5079-4D2D-9E1E-7019125E648A}" destId="{859524B3-A1B0-4EB9-8139-4F94F2B5521D}" srcOrd="0" destOrd="0" presId="urn:microsoft.com/office/officeart/2005/8/layout/process2"/>
    <dgm:cxn modelId="{86700FAD-58D5-48EA-A2F7-E1B81D69C0A6}" type="presParOf" srcId="{050BFE50-6F7D-40CC-9106-4FC19D8B19AD}" destId="{859524B3-A1B0-4EB9-8139-4F94F2B5521D}" srcOrd="0" destOrd="0" presId="urn:microsoft.com/office/officeart/2005/8/layout/process2"/>
    <dgm:cxn modelId="{D8241018-109D-42CB-91C3-E57BE9E515D0}" type="presParOf" srcId="{050BFE50-6F7D-40CC-9106-4FC19D8B19AD}" destId="{1FE9D2F4-6D3D-4117-AAE3-CB7BCF40026D}" srcOrd="1" destOrd="0" presId="urn:microsoft.com/office/officeart/2005/8/layout/process2"/>
    <dgm:cxn modelId="{98EF5353-F18D-4D95-8208-0F9B72E4F4B6}" type="presParOf" srcId="{1FE9D2F4-6D3D-4117-AAE3-CB7BCF40026D}" destId="{9D5B1CC6-E2A6-4A4C-8D4D-8C800B1736DF}" srcOrd="0" destOrd="0" presId="urn:microsoft.com/office/officeart/2005/8/layout/process2"/>
    <dgm:cxn modelId="{8AFA8971-4142-4D30-9F86-73C015BB42A6}" type="presParOf" srcId="{050BFE50-6F7D-40CC-9106-4FC19D8B19AD}" destId="{7E070628-42F9-4531-B4EF-1E0290713C0A}" srcOrd="2" destOrd="0" presId="urn:microsoft.com/office/officeart/2005/8/layout/process2"/>
    <dgm:cxn modelId="{8094F33F-6636-401A-B885-106DDB8128F4}" type="presParOf" srcId="{050BFE50-6F7D-40CC-9106-4FC19D8B19AD}" destId="{06D2F0AA-B747-4774-BF2C-54C511C35A8A}" srcOrd="3" destOrd="0" presId="urn:microsoft.com/office/officeart/2005/8/layout/process2"/>
    <dgm:cxn modelId="{5BBF4EE4-D393-4D55-B16B-FAD74D0AC3E8}" type="presParOf" srcId="{06D2F0AA-B747-4774-BF2C-54C511C35A8A}" destId="{E7161AD0-D5FE-49B7-A6AC-085178F6821E}" srcOrd="0" destOrd="0" presId="urn:microsoft.com/office/officeart/2005/8/layout/process2"/>
    <dgm:cxn modelId="{4A3659DD-75FF-4192-8862-405FD98361F6}" type="presParOf" srcId="{050BFE50-6F7D-40CC-9106-4FC19D8B19AD}" destId="{EBC6BFF6-F7A3-447D-9B50-C273207C867A}" srcOrd="4"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5C147-BA8C-4317-B505-090304570FBF}">
      <dsp:nvSpPr>
        <dsp:cNvPr id="0" name=""/>
        <dsp:cNvSpPr/>
      </dsp:nvSpPr>
      <dsp:spPr>
        <a:xfrm rot="10800000">
          <a:off x="1837349" y="879549"/>
          <a:ext cx="3647275" cy="1837349"/>
        </a:xfrm>
        <a:prstGeom prst="homePlate">
          <a:avLst/>
        </a:prstGeom>
        <a:solidFill>
          <a:srgbClr val="FF9933"/>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0220" tIns="60960" rIns="113792" bIns="60960" numCol="1" spcCol="1270" anchor="ctr" anchorCtr="0">
          <a:noAutofit/>
        </a:bodyPr>
        <a:lstStyle/>
        <a:p>
          <a:pPr marL="0" lvl="0" indent="0" algn="l" defTabSz="711200" rtl="0">
            <a:lnSpc>
              <a:spcPct val="90000"/>
            </a:lnSpc>
            <a:spcBef>
              <a:spcPct val="0"/>
            </a:spcBef>
            <a:spcAft>
              <a:spcPct val="35000"/>
            </a:spcAft>
            <a:buNone/>
          </a:pPr>
          <a:r>
            <a:rPr lang="en-US" sz="1600" kern="1200" dirty="0"/>
            <a:t>LEPCs include representatives from local government, law enforcement, civil defense, fire fighting, first aid, health, media, community groups, facilities and more</a:t>
          </a:r>
        </a:p>
      </dsp:txBody>
      <dsp:txXfrm rot="10800000">
        <a:off x="2296686" y="879549"/>
        <a:ext cx="3187938" cy="1837349"/>
      </dsp:txXfrm>
    </dsp:sp>
    <dsp:sp modelId="{5A2C4005-CE1E-42DE-A045-3489F8C8BC0D}">
      <dsp:nvSpPr>
        <dsp:cNvPr id="0" name=""/>
        <dsp:cNvSpPr/>
      </dsp:nvSpPr>
      <dsp:spPr>
        <a:xfrm>
          <a:off x="0" y="915543"/>
          <a:ext cx="1837349" cy="183734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6000" r="-26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9524B3-A1B0-4EB9-8139-4F94F2B5521D}">
      <dsp:nvSpPr>
        <dsp:cNvPr id="0" name=""/>
        <dsp:cNvSpPr/>
      </dsp:nvSpPr>
      <dsp:spPr>
        <a:xfrm>
          <a:off x="1869410" y="0"/>
          <a:ext cx="2357179" cy="1003054"/>
        </a:xfrm>
        <a:prstGeom prst="roundRect">
          <a:avLst>
            <a:gd name="adj" fmla="val 10000"/>
          </a:avLst>
        </a:prstGeom>
        <a:solidFill>
          <a:srgbClr val="FF9933"/>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t>SERC - State Emergency Response Commissions </a:t>
          </a:r>
        </a:p>
      </dsp:txBody>
      <dsp:txXfrm>
        <a:off x="1898788" y="29378"/>
        <a:ext cx="2298423" cy="944298"/>
      </dsp:txXfrm>
    </dsp:sp>
    <dsp:sp modelId="{1FE9D2F4-6D3D-4117-AAE3-CB7BCF40026D}">
      <dsp:nvSpPr>
        <dsp:cNvPr id="0" name=""/>
        <dsp:cNvSpPr/>
      </dsp:nvSpPr>
      <dsp:spPr>
        <a:xfrm rot="5400000">
          <a:off x="2859927" y="1028131"/>
          <a:ext cx="376145" cy="451374"/>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rot="-5400000">
        <a:off x="2912588" y="1065746"/>
        <a:ext cx="270824" cy="263302"/>
      </dsp:txXfrm>
    </dsp:sp>
    <dsp:sp modelId="{7E070628-42F9-4531-B4EF-1E0290713C0A}">
      <dsp:nvSpPr>
        <dsp:cNvPr id="0" name=""/>
        <dsp:cNvSpPr/>
      </dsp:nvSpPr>
      <dsp:spPr>
        <a:xfrm>
          <a:off x="1869410" y="1504582"/>
          <a:ext cx="2357179" cy="1003054"/>
        </a:xfrm>
        <a:prstGeom prst="roundRect">
          <a:avLst>
            <a:gd name="adj" fmla="val 10000"/>
          </a:avLst>
        </a:prstGeom>
        <a:solidFill>
          <a:srgbClr val="FF9933"/>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t>TERC - Tribal Emergency Response Commissions</a:t>
          </a:r>
        </a:p>
      </dsp:txBody>
      <dsp:txXfrm>
        <a:off x="1898788" y="1533960"/>
        <a:ext cx="2298423" cy="944298"/>
      </dsp:txXfrm>
    </dsp:sp>
    <dsp:sp modelId="{06D2F0AA-B747-4774-BF2C-54C511C35A8A}">
      <dsp:nvSpPr>
        <dsp:cNvPr id="0" name=""/>
        <dsp:cNvSpPr/>
      </dsp:nvSpPr>
      <dsp:spPr>
        <a:xfrm rot="5400000">
          <a:off x="2859927" y="2532713"/>
          <a:ext cx="376145" cy="451374"/>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rot="-5400000">
        <a:off x="2912588" y="2570328"/>
        <a:ext cx="270824" cy="263302"/>
      </dsp:txXfrm>
    </dsp:sp>
    <dsp:sp modelId="{EBC6BFF6-F7A3-447D-9B50-C273207C867A}">
      <dsp:nvSpPr>
        <dsp:cNvPr id="0" name=""/>
        <dsp:cNvSpPr/>
      </dsp:nvSpPr>
      <dsp:spPr>
        <a:xfrm>
          <a:off x="1869410" y="3009165"/>
          <a:ext cx="2357179" cy="1003054"/>
        </a:xfrm>
        <a:prstGeom prst="roundRect">
          <a:avLst>
            <a:gd name="adj" fmla="val 10000"/>
          </a:avLst>
        </a:prstGeom>
        <a:solidFill>
          <a:srgbClr val="FF9933"/>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t>LEPC - Local Emergency Planning Committees</a:t>
          </a:r>
        </a:p>
      </dsp:txBody>
      <dsp:txXfrm>
        <a:off x="1898788" y="3038543"/>
        <a:ext cx="2298423" cy="944298"/>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7072"/>
          </a:xfrm>
          <a:prstGeom prst="rect">
            <a:avLst/>
          </a:prstGeom>
        </p:spPr>
        <p:txBody>
          <a:bodyPr vert="horz" lIns="93312" tIns="46656" rIns="93312" bIns="46656" rtlCol="0"/>
          <a:lstStyle>
            <a:lvl1pPr algn="l">
              <a:defRPr sz="1200"/>
            </a:lvl1pPr>
          </a:lstStyle>
          <a:p>
            <a:endParaRPr lang="en-US" dirty="0"/>
          </a:p>
        </p:txBody>
      </p:sp>
      <p:sp>
        <p:nvSpPr>
          <p:cNvPr id="3" name="Date Placeholder 2"/>
          <p:cNvSpPr>
            <a:spLocks noGrp="1"/>
          </p:cNvSpPr>
          <p:nvPr>
            <p:ph type="dt" idx="1"/>
          </p:nvPr>
        </p:nvSpPr>
        <p:spPr>
          <a:xfrm>
            <a:off x="3978132" y="0"/>
            <a:ext cx="3043343" cy="467072"/>
          </a:xfrm>
          <a:prstGeom prst="rect">
            <a:avLst/>
          </a:prstGeom>
        </p:spPr>
        <p:txBody>
          <a:bodyPr vert="horz" lIns="93312" tIns="46656" rIns="93312" bIns="46656" rtlCol="0"/>
          <a:lstStyle>
            <a:lvl1pPr algn="r">
              <a:defRPr sz="1200"/>
            </a:lvl1pPr>
          </a:lstStyle>
          <a:p>
            <a:fld id="{4EB8AE24-EE87-49DC-A340-8D1B40F34FCD}" type="datetimeFigureOut">
              <a:rPr lang="en-US" smtClean="0"/>
              <a:t>4/23/2019</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12" tIns="46656" rIns="93312" bIns="46656" rtlCol="0" anchor="ctr"/>
          <a:lstStyle/>
          <a:p>
            <a:endParaRPr lang="en-US" dirty="0"/>
          </a:p>
        </p:txBody>
      </p:sp>
      <p:sp>
        <p:nvSpPr>
          <p:cNvPr id="5" name="Notes Placeholder 4"/>
          <p:cNvSpPr>
            <a:spLocks noGrp="1"/>
          </p:cNvSpPr>
          <p:nvPr>
            <p:ph type="body" sz="quarter" idx="3"/>
          </p:nvPr>
        </p:nvSpPr>
        <p:spPr>
          <a:xfrm>
            <a:off x="702310" y="4480005"/>
            <a:ext cx="5618480" cy="3665458"/>
          </a:xfrm>
          <a:prstGeom prst="rect">
            <a:avLst/>
          </a:prstGeom>
        </p:spPr>
        <p:txBody>
          <a:bodyPr vert="horz" lIns="93312" tIns="46656" rIns="93312" bIns="4665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2030"/>
            <a:ext cx="3043343" cy="467071"/>
          </a:xfrm>
          <a:prstGeom prst="rect">
            <a:avLst/>
          </a:prstGeom>
        </p:spPr>
        <p:txBody>
          <a:bodyPr vert="horz" lIns="93312" tIns="46656" rIns="93312" bIns="4665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12" tIns="46656" rIns="93312" bIns="46656" rtlCol="0" anchor="b"/>
          <a:lstStyle>
            <a:lvl1pPr algn="r">
              <a:defRPr sz="1200"/>
            </a:lvl1pPr>
          </a:lstStyle>
          <a:p>
            <a:fld id="{4506D834-D974-4B5C-8B77-4B9842833171}" type="slidenum">
              <a:rPr lang="en-US" smtClean="0"/>
              <a:t>‹#›</a:t>
            </a:fld>
            <a:endParaRPr lang="en-US" dirty="0"/>
          </a:p>
        </p:txBody>
      </p:sp>
    </p:spTree>
    <p:extLst>
      <p:ext uri="{BB962C8B-B14F-4D97-AF65-F5344CB8AC3E}">
        <p14:creationId xmlns:p14="http://schemas.microsoft.com/office/powerpoint/2010/main" val="295940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06D834-D974-4B5C-8B77-4B9842833171}" type="slidenum">
              <a:rPr lang="en-US" smtClean="0"/>
              <a:t>2</a:t>
            </a:fld>
            <a:endParaRPr lang="en-US" dirty="0"/>
          </a:p>
        </p:txBody>
      </p:sp>
    </p:spTree>
    <p:extLst>
      <p:ext uri="{BB962C8B-B14F-4D97-AF65-F5344CB8AC3E}">
        <p14:creationId xmlns:p14="http://schemas.microsoft.com/office/powerpoint/2010/main" val="1366549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prstClr val="black"/>
              </a:solidFill>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2A1652E4-2233-4228-A2DA-AA9B2C7BF83A}"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298463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RMP program closely aligns with OSHA’s PSM standard in content, policy interpretations, Agency guidance, and enforcement in order to avoid redundancy, conflict, and extra burden to industry.</a:t>
            </a:r>
          </a:p>
          <a:p>
            <a:r>
              <a:rPr lang="en-US" dirty="0"/>
              <a:t>The RMP program expands upon the information provided to States and Local Emergency Planning Committees (LEPCs) under EPCRA.</a:t>
            </a:r>
          </a:p>
          <a:p>
            <a:endParaRPr lang="en-US" dirty="0"/>
          </a:p>
        </p:txBody>
      </p:sp>
      <p:sp>
        <p:nvSpPr>
          <p:cNvPr id="4" name="Slide Number Placeholder 3"/>
          <p:cNvSpPr>
            <a:spLocks noGrp="1"/>
          </p:cNvSpPr>
          <p:nvPr>
            <p:ph type="sldNum" sz="quarter" idx="10"/>
          </p:nvPr>
        </p:nvSpPr>
        <p:spPr/>
        <p:txBody>
          <a:bodyPr/>
          <a:lstStyle/>
          <a:p>
            <a:fld id="{A707FA60-6859-43F0-9160-A6686C012DDA}" type="slidenum">
              <a:rPr lang="en-US" smtClean="0"/>
              <a:pPr/>
              <a:t>6</a:t>
            </a:fld>
            <a:endParaRPr lang="en-US" dirty="0"/>
          </a:p>
        </p:txBody>
      </p:sp>
    </p:spTree>
    <p:extLst>
      <p:ext uri="{BB962C8B-B14F-4D97-AF65-F5344CB8AC3E}">
        <p14:creationId xmlns:p14="http://schemas.microsoft.com/office/powerpoint/2010/main" val="342653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3A5A8A2-D62F-4D4B-898F-48E76AD2F232}" type="slidenum">
              <a:rPr lang="en-US" smtClean="0"/>
              <a:pPr>
                <a:defRPr/>
              </a:pPr>
              <a:t>7</a:t>
            </a:fld>
            <a:endParaRPr lang="en-US" dirty="0"/>
          </a:p>
        </p:txBody>
      </p:sp>
    </p:spTree>
    <p:extLst>
      <p:ext uri="{BB962C8B-B14F-4D97-AF65-F5344CB8AC3E}">
        <p14:creationId xmlns:p14="http://schemas.microsoft.com/office/powerpoint/2010/main" val="655072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AD300-4148-42A1-923D-163AE0A2CF55}" type="slidenum">
              <a:rPr lang="en-US" smtClean="0"/>
              <a:pPr/>
              <a:t>8</a:t>
            </a:fld>
            <a:endParaRPr lang="en-US" dirty="0"/>
          </a:p>
        </p:txBody>
      </p:sp>
    </p:spTree>
    <p:extLst>
      <p:ext uri="{BB962C8B-B14F-4D97-AF65-F5344CB8AC3E}">
        <p14:creationId xmlns:p14="http://schemas.microsoft.com/office/powerpoint/2010/main" val="3664941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3A5A8A2-D62F-4D4B-898F-48E76AD2F232}" type="slidenum">
              <a:rPr lang="en-US" smtClean="0"/>
              <a:pPr>
                <a:defRPr/>
              </a:pPr>
              <a:t>9</a:t>
            </a:fld>
            <a:endParaRPr lang="en-US" dirty="0"/>
          </a:p>
        </p:txBody>
      </p:sp>
    </p:spTree>
    <p:extLst>
      <p:ext uri="{BB962C8B-B14F-4D97-AF65-F5344CB8AC3E}">
        <p14:creationId xmlns:p14="http://schemas.microsoft.com/office/powerpoint/2010/main" val="4128049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AD300-4148-42A1-923D-163AE0A2CF55}" type="slidenum">
              <a:rPr lang="en-US" smtClean="0"/>
              <a:pPr/>
              <a:t>10</a:t>
            </a:fld>
            <a:endParaRPr lang="en-US" dirty="0"/>
          </a:p>
        </p:txBody>
      </p:sp>
    </p:spTree>
    <p:extLst>
      <p:ext uri="{BB962C8B-B14F-4D97-AF65-F5344CB8AC3E}">
        <p14:creationId xmlns:p14="http://schemas.microsoft.com/office/powerpoint/2010/main" val="176815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AD300-4148-42A1-923D-163AE0A2CF55}" type="slidenum">
              <a:rPr lang="en-US" smtClean="0"/>
              <a:pPr/>
              <a:t>11</a:t>
            </a:fld>
            <a:endParaRPr lang="en-US" dirty="0"/>
          </a:p>
        </p:txBody>
      </p:sp>
    </p:spTree>
    <p:extLst>
      <p:ext uri="{BB962C8B-B14F-4D97-AF65-F5344CB8AC3E}">
        <p14:creationId xmlns:p14="http://schemas.microsoft.com/office/powerpoint/2010/main" val="2322010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3A5A8A2-D62F-4D4B-898F-48E76AD2F232}" type="slidenum">
              <a:rPr lang="en-US" smtClean="0"/>
              <a:pPr>
                <a:defRPr/>
              </a:pPr>
              <a:t>12</a:t>
            </a:fld>
            <a:endParaRPr lang="en-US" dirty="0"/>
          </a:p>
        </p:txBody>
      </p:sp>
    </p:spTree>
    <p:extLst>
      <p:ext uri="{BB962C8B-B14F-4D97-AF65-F5344CB8AC3E}">
        <p14:creationId xmlns:p14="http://schemas.microsoft.com/office/powerpoint/2010/main" val="1867292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256" eaLnBrk="0" hangingPunct="0">
              <a:defRPr baseline="-25000">
                <a:solidFill>
                  <a:schemeClr val="tx1"/>
                </a:solidFill>
                <a:latin typeface="Trebuchet MS" panose="020B0603020202020204" pitchFamily="34" charset="0"/>
              </a:defRPr>
            </a:lvl1pPr>
            <a:lvl2pPr marL="709443" indent="-272863" defTabSz="882256" eaLnBrk="0" hangingPunct="0">
              <a:defRPr baseline="-25000">
                <a:solidFill>
                  <a:schemeClr val="tx1"/>
                </a:solidFill>
                <a:latin typeface="Trebuchet MS" panose="020B0603020202020204" pitchFamily="34" charset="0"/>
              </a:defRPr>
            </a:lvl2pPr>
            <a:lvl3pPr marL="1091451" indent="-218290" defTabSz="882256" eaLnBrk="0" hangingPunct="0">
              <a:defRPr baseline="-25000">
                <a:solidFill>
                  <a:schemeClr val="tx1"/>
                </a:solidFill>
                <a:latin typeface="Trebuchet MS" panose="020B0603020202020204" pitchFamily="34" charset="0"/>
              </a:defRPr>
            </a:lvl3pPr>
            <a:lvl4pPr marL="1528031" indent="-218290" defTabSz="882256" eaLnBrk="0" hangingPunct="0">
              <a:defRPr baseline="-25000">
                <a:solidFill>
                  <a:schemeClr val="tx1"/>
                </a:solidFill>
                <a:latin typeface="Trebuchet MS" panose="020B0603020202020204" pitchFamily="34" charset="0"/>
              </a:defRPr>
            </a:lvl4pPr>
            <a:lvl5pPr marL="1964611" indent="-218290" defTabSz="882256" eaLnBrk="0" hangingPunct="0">
              <a:defRPr baseline="-25000">
                <a:solidFill>
                  <a:schemeClr val="tx1"/>
                </a:solidFill>
                <a:latin typeface="Trebuchet MS" panose="020B0603020202020204" pitchFamily="34" charset="0"/>
              </a:defRPr>
            </a:lvl5pPr>
            <a:lvl6pPr marL="2401192" indent="-218290" defTabSz="882256" eaLnBrk="0" fontAlgn="base" hangingPunct="0">
              <a:spcBef>
                <a:spcPct val="0"/>
              </a:spcBef>
              <a:spcAft>
                <a:spcPct val="0"/>
              </a:spcAft>
              <a:defRPr baseline="-25000">
                <a:solidFill>
                  <a:schemeClr val="tx1"/>
                </a:solidFill>
                <a:latin typeface="Trebuchet MS" panose="020B0603020202020204" pitchFamily="34" charset="0"/>
              </a:defRPr>
            </a:lvl6pPr>
            <a:lvl7pPr marL="2837772" indent="-218290" defTabSz="882256" eaLnBrk="0" fontAlgn="base" hangingPunct="0">
              <a:spcBef>
                <a:spcPct val="0"/>
              </a:spcBef>
              <a:spcAft>
                <a:spcPct val="0"/>
              </a:spcAft>
              <a:defRPr baseline="-25000">
                <a:solidFill>
                  <a:schemeClr val="tx1"/>
                </a:solidFill>
                <a:latin typeface="Trebuchet MS" panose="020B0603020202020204" pitchFamily="34" charset="0"/>
              </a:defRPr>
            </a:lvl7pPr>
            <a:lvl8pPr marL="3274352" indent="-218290" defTabSz="882256" eaLnBrk="0" fontAlgn="base" hangingPunct="0">
              <a:spcBef>
                <a:spcPct val="0"/>
              </a:spcBef>
              <a:spcAft>
                <a:spcPct val="0"/>
              </a:spcAft>
              <a:defRPr baseline="-25000">
                <a:solidFill>
                  <a:schemeClr val="tx1"/>
                </a:solidFill>
                <a:latin typeface="Trebuchet MS" panose="020B0603020202020204" pitchFamily="34" charset="0"/>
              </a:defRPr>
            </a:lvl8pPr>
            <a:lvl9pPr marL="3710932" indent="-218290" defTabSz="882256" eaLnBrk="0" fontAlgn="base" hangingPunct="0">
              <a:spcBef>
                <a:spcPct val="0"/>
              </a:spcBef>
              <a:spcAft>
                <a:spcPct val="0"/>
              </a:spcAft>
              <a:defRPr baseline="-25000">
                <a:solidFill>
                  <a:schemeClr val="tx1"/>
                </a:solidFill>
                <a:latin typeface="Trebuchet MS" panose="020B0603020202020204" pitchFamily="34" charset="0"/>
              </a:defRPr>
            </a:lvl9pPr>
          </a:lstStyle>
          <a:p>
            <a:pPr eaLnBrk="1" hangingPunct="1"/>
            <a:fld id="{5B9460FD-476C-4ADB-8387-4503B1B0F19C}" type="slidenum">
              <a:rPr lang="en-US" baseline="0"/>
              <a:pPr eaLnBrk="1" hangingPunct="1"/>
              <a:t>14</a:t>
            </a:fld>
            <a:endParaRPr lang="en-US" baseline="0" dirty="0"/>
          </a:p>
        </p:txBody>
      </p:sp>
      <p:sp>
        <p:nvSpPr>
          <p:cNvPr id="160771" name="Rectangle 7"/>
          <p:cNvSpPr txBox="1">
            <a:spLocks noGrp="1" noChangeArrowheads="1"/>
          </p:cNvSpPr>
          <p:nvPr/>
        </p:nvSpPr>
        <p:spPr bwMode="auto">
          <a:xfrm>
            <a:off x="3682008" y="8489421"/>
            <a:ext cx="2817317" cy="448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70" tIns="44085" rIns="88170" bIns="44085" anchor="b"/>
          <a:lstStyle>
            <a:lvl1pPr defTabSz="923925" eaLnBrk="0" hangingPunct="0">
              <a:defRPr baseline="-25000">
                <a:solidFill>
                  <a:schemeClr val="tx1"/>
                </a:solidFill>
                <a:latin typeface="Trebuchet MS" panose="020B0603020202020204" pitchFamily="34" charset="0"/>
              </a:defRPr>
            </a:lvl1pPr>
            <a:lvl2pPr marL="742950" indent="-285750" defTabSz="923925" eaLnBrk="0" hangingPunct="0">
              <a:defRPr baseline="-25000">
                <a:solidFill>
                  <a:schemeClr val="tx1"/>
                </a:solidFill>
                <a:latin typeface="Trebuchet MS" panose="020B0603020202020204" pitchFamily="34" charset="0"/>
              </a:defRPr>
            </a:lvl2pPr>
            <a:lvl3pPr marL="1143000" indent="-228600" defTabSz="923925" eaLnBrk="0" hangingPunct="0">
              <a:defRPr baseline="-25000">
                <a:solidFill>
                  <a:schemeClr val="tx1"/>
                </a:solidFill>
                <a:latin typeface="Trebuchet MS" panose="020B0603020202020204" pitchFamily="34" charset="0"/>
              </a:defRPr>
            </a:lvl3pPr>
            <a:lvl4pPr marL="1600200" indent="-228600" defTabSz="923925" eaLnBrk="0" hangingPunct="0">
              <a:defRPr baseline="-25000">
                <a:solidFill>
                  <a:schemeClr val="tx1"/>
                </a:solidFill>
                <a:latin typeface="Trebuchet MS" panose="020B0603020202020204" pitchFamily="34" charset="0"/>
              </a:defRPr>
            </a:lvl4pPr>
            <a:lvl5pPr marL="2057400" indent="-228600" defTabSz="923925" eaLnBrk="0" hangingPunct="0">
              <a:defRPr baseline="-25000">
                <a:solidFill>
                  <a:schemeClr val="tx1"/>
                </a:solidFill>
                <a:latin typeface="Trebuchet MS" panose="020B0603020202020204" pitchFamily="34" charset="0"/>
              </a:defRPr>
            </a:lvl5pPr>
            <a:lvl6pPr marL="2514600" indent="-228600" defTabSz="923925" eaLnBrk="0" fontAlgn="base" hangingPunct="0">
              <a:spcBef>
                <a:spcPct val="0"/>
              </a:spcBef>
              <a:spcAft>
                <a:spcPct val="0"/>
              </a:spcAft>
              <a:defRPr baseline="-25000">
                <a:solidFill>
                  <a:schemeClr val="tx1"/>
                </a:solidFill>
                <a:latin typeface="Trebuchet MS" panose="020B0603020202020204" pitchFamily="34" charset="0"/>
              </a:defRPr>
            </a:lvl6pPr>
            <a:lvl7pPr marL="2971800" indent="-228600" defTabSz="923925" eaLnBrk="0" fontAlgn="base" hangingPunct="0">
              <a:spcBef>
                <a:spcPct val="0"/>
              </a:spcBef>
              <a:spcAft>
                <a:spcPct val="0"/>
              </a:spcAft>
              <a:defRPr baseline="-25000">
                <a:solidFill>
                  <a:schemeClr val="tx1"/>
                </a:solidFill>
                <a:latin typeface="Trebuchet MS" panose="020B0603020202020204" pitchFamily="34" charset="0"/>
              </a:defRPr>
            </a:lvl7pPr>
            <a:lvl8pPr marL="3429000" indent="-228600" defTabSz="923925" eaLnBrk="0" fontAlgn="base" hangingPunct="0">
              <a:spcBef>
                <a:spcPct val="0"/>
              </a:spcBef>
              <a:spcAft>
                <a:spcPct val="0"/>
              </a:spcAft>
              <a:defRPr baseline="-25000">
                <a:solidFill>
                  <a:schemeClr val="tx1"/>
                </a:solidFill>
                <a:latin typeface="Trebuchet MS" panose="020B0603020202020204" pitchFamily="34" charset="0"/>
              </a:defRPr>
            </a:lvl8pPr>
            <a:lvl9pPr marL="3886200" indent="-228600" defTabSz="923925" eaLnBrk="0" fontAlgn="base" hangingPunct="0">
              <a:spcBef>
                <a:spcPct val="0"/>
              </a:spcBef>
              <a:spcAft>
                <a:spcPct val="0"/>
              </a:spcAft>
              <a:defRPr baseline="-25000">
                <a:solidFill>
                  <a:schemeClr val="tx1"/>
                </a:solidFill>
                <a:latin typeface="Trebuchet MS" panose="020B0603020202020204" pitchFamily="34" charset="0"/>
              </a:defRPr>
            </a:lvl9pPr>
          </a:lstStyle>
          <a:p>
            <a:pPr algn="r" eaLnBrk="1" hangingPunct="1"/>
            <a:fld id="{7641BC57-EEA6-4272-A300-57BFB3D88A83}" type="slidenum">
              <a:rPr lang="en-US" sz="1100" baseline="0"/>
              <a:pPr algn="r" eaLnBrk="1" hangingPunct="1"/>
              <a:t>14</a:t>
            </a:fld>
            <a:endParaRPr lang="en-US" sz="1100" baseline="0" dirty="0"/>
          </a:p>
        </p:txBody>
      </p:sp>
      <p:sp>
        <p:nvSpPr>
          <p:cNvPr id="160772" name="Rectangle 2"/>
          <p:cNvSpPr>
            <a:spLocks noGrp="1" noRot="1" noChangeAspect="1" noChangeArrowheads="1" noTextEdit="1"/>
          </p:cNvSpPr>
          <p:nvPr>
            <p:ph type="sldImg"/>
          </p:nvPr>
        </p:nvSpPr>
        <p:spPr>
          <a:xfrm>
            <a:off x="271463" y="671513"/>
            <a:ext cx="5957887" cy="3352800"/>
          </a:xfrm>
          <a:ln/>
        </p:spPr>
      </p:sp>
      <p:sp>
        <p:nvSpPr>
          <p:cNvPr id="160773" name="Rectangle 3"/>
          <p:cNvSpPr>
            <a:spLocks noGrp="1" noChangeArrowheads="1"/>
          </p:cNvSpPr>
          <p:nvPr>
            <p:ph type="body" idx="1"/>
          </p:nvPr>
        </p:nvSpPr>
        <p:spPr>
          <a:xfrm>
            <a:off x="650380" y="4247017"/>
            <a:ext cx="5200055" cy="40210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41747674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FBE283C-A41B-4ADD-ACD7-EE224D28B7B1}" type="slidenum">
              <a:rPr lang="en-US" smtClean="0"/>
              <a:pPr>
                <a:defRPr/>
              </a:pPr>
              <a:t>15</a:t>
            </a:fld>
            <a:endParaRPr lang="en-US" dirty="0"/>
          </a:p>
        </p:txBody>
      </p:sp>
    </p:spTree>
    <p:extLst>
      <p:ext uri="{BB962C8B-B14F-4D97-AF65-F5344CB8AC3E}">
        <p14:creationId xmlns:p14="http://schemas.microsoft.com/office/powerpoint/2010/main" val="1767380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40333E31-10E8-4ECB-B2BC-0EA87FD5948B}" type="slidenum">
              <a:rPr lang="en-US" smtClean="0">
                <a:latin typeface="Arial" pitchFamily="34" charset="0"/>
              </a:rPr>
              <a:pPr/>
              <a:t>16</a:t>
            </a:fld>
            <a:endParaRPr lang="en-US" dirty="0">
              <a:latin typeface="Arial" pitchFamily="34" charset="0"/>
            </a:endParaRPr>
          </a:p>
        </p:txBody>
      </p:sp>
      <p:sp>
        <p:nvSpPr>
          <p:cNvPr id="46083" name="Rectangle 7"/>
          <p:cNvSpPr txBox="1">
            <a:spLocks noGrp="1" noChangeArrowheads="1"/>
          </p:cNvSpPr>
          <p:nvPr/>
        </p:nvSpPr>
        <p:spPr bwMode="auto">
          <a:xfrm>
            <a:off x="3729499" y="8559765"/>
            <a:ext cx="2853134" cy="452244"/>
          </a:xfrm>
          <a:prstGeom prst="rect">
            <a:avLst/>
          </a:prstGeom>
          <a:noFill/>
          <a:ln w="9525">
            <a:noFill/>
            <a:miter lim="800000"/>
            <a:headEnd/>
            <a:tailEnd/>
          </a:ln>
        </p:spPr>
        <p:txBody>
          <a:bodyPr lIns="89059" tIns="44529" rIns="89059" bIns="44529" anchor="b"/>
          <a:lstStyle/>
          <a:p>
            <a:pPr algn="r" eaLnBrk="1" hangingPunct="1"/>
            <a:fld id="{B04F6719-A59A-450E-8CD2-4A2E2629E4AC}" type="slidenum">
              <a:rPr lang="en-US" sz="1100">
                <a:latin typeface="Trebuchet MS" pitchFamily="34" charset="0"/>
              </a:rPr>
              <a:pPr algn="r" eaLnBrk="1" hangingPunct="1"/>
              <a:t>16</a:t>
            </a:fld>
            <a:endParaRPr lang="en-US" sz="1100" dirty="0">
              <a:latin typeface="Trebuchet MS" pitchFamily="34" charset="0"/>
            </a:endParaRPr>
          </a:p>
        </p:txBody>
      </p:sp>
      <p:sp>
        <p:nvSpPr>
          <p:cNvPr id="46084" name="Rectangle 2"/>
          <p:cNvSpPr>
            <a:spLocks noGrp="1" noRot="1" noChangeAspect="1" noChangeArrowheads="1" noTextEdit="1"/>
          </p:cNvSpPr>
          <p:nvPr>
            <p:ph type="sldImg"/>
          </p:nvPr>
        </p:nvSpPr>
        <p:spPr>
          <a:xfrm>
            <a:off x="288925" y="677863"/>
            <a:ext cx="6005513" cy="3379787"/>
          </a:xfrm>
          <a:ln/>
        </p:spPr>
      </p:sp>
      <p:sp>
        <p:nvSpPr>
          <p:cNvPr id="46085" name="Rectangle 3"/>
          <p:cNvSpPr>
            <a:spLocks noGrp="1" noChangeArrowheads="1"/>
          </p:cNvSpPr>
          <p:nvPr>
            <p:ph type="body" idx="1"/>
          </p:nvPr>
        </p:nvSpPr>
        <p:spPr>
          <a:xfrm>
            <a:off x="658416" y="4281448"/>
            <a:ext cx="5267325" cy="4054543"/>
          </a:xfrm>
          <a:noFill/>
          <a:ln/>
        </p:spPr>
        <p:txBody>
          <a:bodyPr lIns="89059" tIns="44529" rIns="89059" bIns="44529"/>
          <a:lstStyle/>
          <a:p>
            <a:pPr eaLnBrk="1" hangingPunct="1"/>
            <a:endParaRPr lang="en-US" dirty="0">
              <a:latin typeface="Arial" pitchFamily="34" charset="0"/>
            </a:endParaRPr>
          </a:p>
        </p:txBody>
      </p:sp>
    </p:spTree>
    <p:extLst>
      <p:ext uri="{BB962C8B-B14F-4D97-AF65-F5344CB8AC3E}">
        <p14:creationId xmlns:p14="http://schemas.microsoft.com/office/powerpoint/2010/main" val="3194991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06A43D4-1C95-4EFF-9D9B-FA30FD26239B}" type="slidenum">
              <a:rPr lang="en-US" altLang="en-US" smtClean="0"/>
              <a:pPr/>
              <a:t>17</a:t>
            </a:fld>
            <a:endParaRPr lang="en-US" altLang="en-US" dirty="0"/>
          </a:p>
        </p:txBody>
      </p:sp>
    </p:spTree>
    <p:extLst>
      <p:ext uri="{BB962C8B-B14F-4D97-AF65-F5344CB8AC3E}">
        <p14:creationId xmlns:p14="http://schemas.microsoft.com/office/powerpoint/2010/main" val="38937016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276225" y="669925"/>
            <a:ext cx="5878513" cy="3308350"/>
          </a:xfrm>
          <a:ln/>
        </p:spPr>
      </p:sp>
      <p:sp>
        <p:nvSpPr>
          <p:cNvPr id="84995" name="Rectangle 3"/>
          <p:cNvSpPr>
            <a:spLocks noGrp="1" noChangeArrowheads="1"/>
          </p:cNvSpPr>
          <p:nvPr>
            <p:ph type="body" idx="1"/>
          </p:nvPr>
        </p:nvSpPr>
        <p:spPr>
          <a:xfrm>
            <a:off x="855762" y="4203978"/>
            <a:ext cx="4714875"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36580" lvl="2" eaLnBrk="1" hangingPunct="1"/>
            <a:r>
              <a:rPr lang="en-US" altLang="en-US" sz="1000" dirty="0"/>
              <a:t>This photo show  two pumps located underneath the liquid recirculation vessel. The suction side is piped to the vessel and the discharge side to the cooler evaporators. Each pump has shut off  valves on the suction and discharge side.  The operator made reference to the suction side  valve as the king valve. In an emergency the pump is shut down and the king  valve is closed.</a:t>
            </a:r>
          </a:p>
          <a:p>
            <a:pPr marL="436580" lvl="2" eaLnBrk="1" hangingPunct="1"/>
            <a:endParaRPr lang="en-US" altLang="en-US" sz="1000" dirty="0"/>
          </a:p>
          <a:p>
            <a:pPr marL="436580" lvl="2" eaLnBrk="1" hangingPunct="1"/>
            <a:r>
              <a:rPr lang="en-US" altLang="en-US" sz="1000" dirty="0"/>
              <a:t>Both pumps and king valves are imbedded in ice. The valve stem protrudes through the ice to expose the valve handwheel. The area in general show corrosion. The handwheel on one valve is intact but severely corroded. The handwheel on the other valve is in part missing -corroded away. Visual inspection of the  pumps and discharge valves was not possible.</a:t>
            </a:r>
          </a:p>
          <a:p>
            <a:pPr marL="436580" lvl="2" eaLnBrk="1" hangingPunct="1"/>
            <a:endParaRPr lang="en-US" altLang="en-US" sz="1000" dirty="0"/>
          </a:p>
          <a:p>
            <a:pPr marL="436580" lvl="2" eaLnBrk="1" hangingPunct="1"/>
            <a:r>
              <a:rPr lang="en-US" altLang="en-US" sz="1000" dirty="0"/>
              <a:t>Visual inspection of shut-off valves associated with machinery such as compressors and vessels should be included in the operational inspection of such machinery. Any fault such as accidental damage or icing which could prevent the operation of a shut-off valve when required should be corrected promptly.</a:t>
            </a:r>
          </a:p>
          <a:p>
            <a:pPr marL="436580" lvl="2" eaLnBrk="1" hangingPunct="1"/>
            <a:endParaRPr lang="en-US" altLang="en-US" sz="1000" dirty="0"/>
          </a:p>
          <a:p>
            <a:pPr marL="436580" lvl="2" eaLnBrk="1" hangingPunct="1"/>
            <a:r>
              <a:rPr lang="en-US" altLang="en-US" sz="1000" dirty="0"/>
              <a:t>Reference: International Institute of Ammonia Refrigeration Bulletin 110 Guidelines for Start-up, Inspection and Maintenance of Ammonia Mechanical refrigerating Systems.</a:t>
            </a:r>
          </a:p>
          <a:p>
            <a:pPr marL="436580" lvl="2" eaLnBrk="1" hangingPunct="1"/>
            <a:endParaRPr lang="en-US" altLang="en-US" sz="1000" dirty="0">
              <a:solidFill>
                <a:srgbClr val="000000"/>
              </a:solidFill>
            </a:endParaRPr>
          </a:p>
        </p:txBody>
      </p:sp>
    </p:spTree>
    <p:extLst>
      <p:ext uri="{BB962C8B-B14F-4D97-AF65-F5344CB8AC3E}">
        <p14:creationId xmlns:p14="http://schemas.microsoft.com/office/powerpoint/2010/main" val="356794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p>
        </p:txBody>
      </p:sp>
      <p:sp>
        <p:nvSpPr>
          <p:cNvPr id="4" name="Slide Number Placeholder 3"/>
          <p:cNvSpPr>
            <a:spLocks noGrp="1"/>
          </p:cNvSpPr>
          <p:nvPr>
            <p:ph type="sldNum" sz="quarter" idx="10"/>
          </p:nvPr>
        </p:nvSpPr>
        <p:spPr/>
        <p:txBody>
          <a:bodyPr/>
          <a:lstStyle/>
          <a:p>
            <a:fld id="{2A1652E4-2233-4228-A2DA-AA9B2C7BF83A}"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37519623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pPr>
              <a:spcBef>
                <a:spcPts val="600"/>
              </a:spcBef>
              <a:spcAft>
                <a:spcPts val="600"/>
              </a:spcAft>
            </a:pPr>
            <a:r>
              <a:rPr lang="en-US" sz="1400" b="1" dirty="0"/>
              <a:t>Slide Set-Up:</a:t>
            </a:r>
          </a:p>
          <a:p>
            <a:pPr>
              <a:spcBef>
                <a:spcPts val="600"/>
              </a:spcBef>
              <a:spcAft>
                <a:spcPts val="600"/>
              </a:spcAft>
            </a:pPr>
            <a:r>
              <a:rPr lang="en-US" sz="1400" dirty="0"/>
              <a:t>Fill in the Simulation Name and Date at the bottom of the slide.</a:t>
            </a:r>
          </a:p>
          <a:p>
            <a:pPr>
              <a:spcBef>
                <a:spcPts val="600"/>
              </a:spcBef>
              <a:spcAft>
                <a:spcPts val="600"/>
              </a:spcAft>
            </a:pPr>
            <a:r>
              <a:rPr lang="en-US" sz="1400" dirty="0"/>
              <a:t>Player table, name plates</a:t>
            </a:r>
          </a:p>
          <a:p>
            <a:pPr>
              <a:spcBef>
                <a:spcPts val="600"/>
              </a:spcBef>
              <a:spcAft>
                <a:spcPts val="600"/>
              </a:spcAft>
            </a:pPr>
            <a:r>
              <a:rPr lang="en-US" sz="1400" dirty="0"/>
              <a:t>Vests, radios, clipboards, 30-Minute Plans, Workbook</a:t>
            </a:r>
          </a:p>
          <a:p>
            <a:pPr lvl="0">
              <a:spcBef>
                <a:spcPts val="600"/>
              </a:spcBef>
              <a:spcAft>
                <a:spcPts val="600"/>
              </a:spcAft>
            </a:pPr>
            <a:r>
              <a:rPr lang="en-US" sz="1400" b="1" dirty="0">
                <a:solidFill>
                  <a:prstClr val="black"/>
                </a:solidFill>
              </a:rPr>
              <a:t>Key Points:</a:t>
            </a:r>
          </a:p>
          <a:p>
            <a:pPr>
              <a:spcBef>
                <a:spcPts val="600"/>
              </a:spcBef>
              <a:spcAft>
                <a:spcPts val="600"/>
              </a:spcAft>
            </a:pPr>
            <a:r>
              <a:rPr lang="en-US" sz="1400" dirty="0"/>
              <a:t>Welcome and thanks to the host</a:t>
            </a:r>
          </a:p>
          <a:p>
            <a:pPr>
              <a:spcBef>
                <a:spcPts val="600"/>
              </a:spcBef>
              <a:spcAft>
                <a:spcPts val="600"/>
              </a:spcAft>
            </a:pPr>
            <a:r>
              <a:rPr lang="en-US" sz="1400" dirty="0"/>
              <a:t>Introduce the Simulation</a:t>
            </a:r>
          </a:p>
          <a:p>
            <a:pPr>
              <a:spcBef>
                <a:spcPts val="600"/>
              </a:spcBef>
              <a:spcAft>
                <a:spcPts val="600"/>
              </a:spcAft>
            </a:pPr>
            <a:r>
              <a:rPr lang="en-US" sz="1400" dirty="0"/>
              <a:t>	Players</a:t>
            </a:r>
          </a:p>
          <a:p>
            <a:pPr>
              <a:spcBef>
                <a:spcPts val="600"/>
              </a:spcBef>
              <a:spcAft>
                <a:spcPts val="600"/>
              </a:spcAft>
            </a:pPr>
            <a:r>
              <a:rPr lang="en-US" sz="1400" dirty="0"/>
              <a:t>	Facilitators</a:t>
            </a:r>
          </a:p>
          <a:p>
            <a:pPr>
              <a:spcBef>
                <a:spcPts val="600"/>
              </a:spcBef>
              <a:spcAft>
                <a:spcPts val="600"/>
              </a:spcAft>
            </a:pPr>
            <a:r>
              <a:rPr lang="en-US" sz="1400" dirty="0"/>
              <a:t>	Technical Experts</a:t>
            </a:r>
          </a:p>
          <a:p>
            <a:pPr>
              <a:spcBef>
                <a:spcPts val="600"/>
              </a:spcBef>
              <a:spcAft>
                <a:spcPts val="600"/>
              </a:spcAft>
            </a:pPr>
            <a:r>
              <a:rPr lang="en-US" sz="1400" dirty="0"/>
              <a:t>	Audience</a:t>
            </a:r>
          </a:p>
          <a:p>
            <a:pPr>
              <a:spcBef>
                <a:spcPts val="600"/>
              </a:spcBef>
              <a:spcAft>
                <a:spcPts val="600"/>
              </a:spcAft>
            </a:pPr>
            <a:r>
              <a:rPr lang="en-US" sz="1400" dirty="0"/>
              <a:t>	</a:t>
            </a:r>
          </a:p>
        </p:txBody>
      </p:sp>
      <p:sp>
        <p:nvSpPr>
          <p:cNvPr id="4" name="Slide Number Placeholder 3"/>
          <p:cNvSpPr>
            <a:spLocks noGrp="1"/>
          </p:cNvSpPr>
          <p:nvPr>
            <p:ph type="sldNum" sz="quarter" idx="5"/>
          </p:nvPr>
        </p:nvSpPr>
        <p:spPr/>
        <p:txBody>
          <a:bodyPr/>
          <a:lstStyle/>
          <a:p>
            <a:fld id="{BBCADC04-E9D0-4474-9211-B1B8C625D27B}" type="slidenum">
              <a:rPr lang="en-US" smtClean="0"/>
              <a:t>22</a:t>
            </a:fld>
            <a:endParaRPr lang="en-US" dirty="0"/>
          </a:p>
        </p:txBody>
      </p:sp>
    </p:spTree>
    <p:extLst>
      <p:ext uri="{BB962C8B-B14F-4D97-AF65-F5344CB8AC3E}">
        <p14:creationId xmlns:p14="http://schemas.microsoft.com/office/powerpoint/2010/main" val="3510952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06D834-D974-4B5C-8B77-4B9842833171}" type="slidenum">
              <a:rPr lang="en-US" smtClean="0"/>
              <a:t>32</a:t>
            </a:fld>
            <a:endParaRPr lang="en-US" dirty="0"/>
          </a:p>
        </p:txBody>
      </p:sp>
    </p:spTree>
    <p:extLst>
      <p:ext uri="{BB962C8B-B14F-4D97-AF65-F5344CB8AC3E}">
        <p14:creationId xmlns:p14="http://schemas.microsoft.com/office/powerpoint/2010/main" val="21183542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06D834-D974-4B5C-8B77-4B9842833171}" type="slidenum">
              <a:rPr lang="en-US" smtClean="0"/>
              <a:t>35</a:t>
            </a:fld>
            <a:endParaRPr lang="en-US" dirty="0"/>
          </a:p>
        </p:txBody>
      </p:sp>
    </p:spTree>
    <p:extLst>
      <p:ext uri="{BB962C8B-B14F-4D97-AF65-F5344CB8AC3E}">
        <p14:creationId xmlns:p14="http://schemas.microsoft.com/office/powerpoint/2010/main" val="9597873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13" descr="DHS_GrayTypeLogo"/>
          <p:cNvPicPr>
            <a:picLocks noChangeAspect="1" noChangeArrowheads="1"/>
          </p:cNvPicPr>
          <p:nvPr userDrawn="1"/>
        </p:nvPicPr>
        <p:blipFill>
          <a:blip r:embed="rId2" cstate="print"/>
          <a:srcRect/>
          <a:stretch>
            <a:fillRect/>
          </a:stretch>
        </p:blipFill>
        <p:spPr bwMode="auto">
          <a:xfrm>
            <a:off x="431800" y="5638801"/>
            <a:ext cx="4910667" cy="1071563"/>
          </a:xfrm>
          <a:prstGeom prst="rect">
            <a:avLst/>
          </a:prstGeom>
          <a:noFill/>
          <a:ln w="9525">
            <a:noFill/>
            <a:miter lim="800000"/>
            <a:headEnd/>
            <a:tailEnd/>
          </a:ln>
        </p:spPr>
      </p:pic>
      <p:sp>
        <p:nvSpPr>
          <p:cNvPr id="6" name="TextBox 11"/>
          <p:cNvSpPr txBox="1">
            <a:spLocks noChangeArrowheads="1"/>
          </p:cNvSpPr>
          <p:nvPr userDrawn="1"/>
        </p:nvSpPr>
        <p:spPr bwMode="auto">
          <a:xfrm>
            <a:off x="609600" y="1600201"/>
            <a:ext cx="11277600" cy="862013"/>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r>
              <a:rPr lang="en-US" sz="2500" dirty="0">
                <a:solidFill>
                  <a:srgbClr val="333333"/>
                </a:solidFill>
                <a:cs typeface="Arial" charset="0"/>
              </a:rPr>
              <a:t>National Protection and Programs Directorate</a:t>
            </a:r>
          </a:p>
          <a:p>
            <a:pPr eaLnBrk="1" fontAlgn="base" hangingPunct="1">
              <a:spcBef>
                <a:spcPct val="0"/>
              </a:spcBef>
              <a:spcAft>
                <a:spcPct val="0"/>
              </a:spcAft>
              <a:defRPr/>
            </a:pPr>
            <a:r>
              <a:rPr lang="en-US" sz="2500" dirty="0">
                <a:solidFill>
                  <a:srgbClr val="333333"/>
                </a:solidFill>
                <a:cs typeface="Arial" charset="0"/>
              </a:rPr>
              <a:t>Department of Homeland Security</a:t>
            </a:r>
          </a:p>
        </p:txBody>
      </p:sp>
      <p:sp>
        <p:nvSpPr>
          <p:cNvPr id="7" name="TextBox 12"/>
          <p:cNvSpPr txBox="1">
            <a:spLocks noChangeArrowheads="1"/>
          </p:cNvSpPr>
          <p:nvPr userDrawn="1"/>
        </p:nvSpPr>
        <p:spPr bwMode="auto">
          <a:xfrm>
            <a:off x="609600" y="381000"/>
            <a:ext cx="11277600" cy="738188"/>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r>
              <a:rPr lang="en-US" sz="4200" dirty="0">
                <a:solidFill>
                  <a:srgbClr val="1F497D"/>
                </a:solidFill>
                <a:latin typeface="Times New Roman" pitchFamily="18" charset="0"/>
                <a:cs typeface="Times New Roman" pitchFamily="18" charset="0"/>
              </a:rPr>
              <a:t>The Office of Infrastructure Protection</a:t>
            </a:r>
          </a:p>
        </p:txBody>
      </p:sp>
      <p:sp>
        <p:nvSpPr>
          <p:cNvPr id="9" name="Text Placeholder 8"/>
          <p:cNvSpPr>
            <a:spLocks noGrp="1"/>
          </p:cNvSpPr>
          <p:nvPr>
            <p:ph type="body" sz="quarter" idx="14" hasCustomPrompt="1"/>
          </p:nvPr>
        </p:nvSpPr>
        <p:spPr>
          <a:xfrm>
            <a:off x="711200" y="2895600"/>
            <a:ext cx="11277600" cy="914400"/>
          </a:xfrm>
        </p:spPr>
        <p:txBody>
          <a:bodyPr>
            <a:normAutofit/>
          </a:bodyPr>
          <a:lstStyle>
            <a:lvl1pPr eaLnBrk="0" hangingPunct="0">
              <a:spcBef>
                <a:spcPct val="60000"/>
              </a:spcBef>
              <a:buClr>
                <a:srgbClr val="B0B1B3"/>
              </a:buClr>
              <a:buFont typeface="Wingdings" pitchFamily="2" charset="2"/>
              <a:buNone/>
              <a:defRPr sz="2200" baseline="0">
                <a:solidFill>
                  <a:srgbClr val="333333"/>
                </a:solidFill>
                <a:latin typeface="Arial" pitchFamily="34" charset="0"/>
              </a:defRPr>
            </a:lvl1pPr>
          </a:lstStyle>
          <a:p>
            <a:pPr lvl="0"/>
            <a:r>
              <a:rPr lang="en-US" dirty="0"/>
              <a:t>[Presentation Title]</a:t>
            </a:r>
          </a:p>
        </p:txBody>
      </p:sp>
      <p:sp>
        <p:nvSpPr>
          <p:cNvPr id="11" name="Text Placeholder 10"/>
          <p:cNvSpPr>
            <a:spLocks noGrp="1"/>
          </p:cNvSpPr>
          <p:nvPr>
            <p:ph type="body" sz="quarter" idx="15" hasCustomPrompt="1"/>
          </p:nvPr>
        </p:nvSpPr>
        <p:spPr>
          <a:xfrm>
            <a:off x="711200" y="3810000"/>
            <a:ext cx="11277600" cy="457200"/>
          </a:xfrm>
        </p:spPr>
        <p:txBody>
          <a:bodyPr>
            <a:noAutofit/>
          </a:bodyPr>
          <a:lstStyle>
            <a:lvl1pPr>
              <a:buNone/>
              <a:defRPr sz="2200" baseline="0">
                <a:solidFill>
                  <a:srgbClr val="333333"/>
                </a:solidFill>
                <a:latin typeface="Arial" pitchFamily="34" charset="0"/>
              </a:defRPr>
            </a:lvl1pPr>
          </a:lstStyle>
          <a:p>
            <a:pPr lvl="0"/>
            <a:r>
              <a:rPr lang="en-US" dirty="0"/>
              <a:t>[Presentation Date]</a:t>
            </a:r>
          </a:p>
        </p:txBody>
      </p:sp>
      <p:sp>
        <p:nvSpPr>
          <p:cNvPr id="15" name="Text Placeholder 14"/>
          <p:cNvSpPr>
            <a:spLocks noGrp="1"/>
          </p:cNvSpPr>
          <p:nvPr>
            <p:ph type="body" sz="quarter" idx="17"/>
          </p:nvPr>
        </p:nvSpPr>
        <p:spPr>
          <a:xfrm>
            <a:off x="4165600" y="6400800"/>
            <a:ext cx="3860800" cy="304800"/>
          </a:xfrm>
        </p:spPr>
        <p:txBody>
          <a:bodyPr/>
          <a:lstStyle>
            <a:lvl1pPr algn="ctr">
              <a:buNone/>
              <a:defRPr sz="1600">
                <a:solidFill>
                  <a:srgbClr val="A50021"/>
                </a:solidFill>
                <a:latin typeface="Arial" pitchFamily="34" charset="0"/>
                <a:cs typeface="Arial" pitchFamily="34" charset="0"/>
              </a:defRPr>
            </a:lvl1pPr>
          </a:lstStyle>
          <a:p>
            <a:pPr lvl="0"/>
            <a:r>
              <a:rPr lang="en-US" dirty="0"/>
              <a:t>Click to edit Master text styles</a:t>
            </a:r>
          </a:p>
        </p:txBody>
      </p:sp>
    </p:spTree>
    <p:extLst>
      <p:ext uri="{BB962C8B-B14F-4D97-AF65-F5344CB8AC3E}">
        <p14:creationId xmlns:p14="http://schemas.microsoft.com/office/powerpoint/2010/main" val="3231966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8" descr="DHS Blue small logo.png"/>
          <p:cNvPicPr>
            <a:picLocks noChangeAspect="1"/>
          </p:cNvPicPr>
          <p:nvPr userDrawn="1"/>
        </p:nvPicPr>
        <p:blipFill>
          <a:blip r:embed="rId2" cstate="print"/>
          <a:srcRect/>
          <a:stretch>
            <a:fillRect/>
          </a:stretch>
        </p:blipFill>
        <p:spPr bwMode="auto">
          <a:xfrm>
            <a:off x="101600" y="6019801"/>
            <a:ext cx="2965451" cy="701675"/>
          </a:xfrm>
          <a:prstGeom prst="rect">
            <a:avLst/>
          </a:prstGeom>
          <a:noFill/>
          <a:ln w="9525">
            <a:noFill/>
            <a:miter lim="800000"/>
            <a:headEnd/>
            <a:tailEnd/>
          </a:ln>
        </p:spPr>
      </p:pic>
      <p:sp>
        <p:nvSpPr>
          <p:cNvPr id="2" name="Title 1"/>
          <p:cNvSpPr>
            <a:spLocks noGrp="1"/>
          </p:cNvSpPr>
          <p:nvPr>
            <p:ph type="title"/>
          </p:nvPr>
        </p:nvSpPr>
        <p:spPr>
          <a:xfrm>
            <a:off x="101600" y="152400"/>
            <a:ext cx="11988800" cy="1143000"/>
          </a:xfrm>
        </p:spPr>
        <p:txBody>
          <a:bodyPr>
            <a:normAutofit/>
          </a:bodyPr>
          <a:lstStyle>
            <a:lvl1pPr algn="l">
              <a:defRPr sz="3600" baseline="0">
                <a:solidFill>
                  <a:srgbClr val="1F497D"/>
                </a:solidFill>
                <a:latin typeface="Times New Roman" pitchFamily="18" charset="0"/>
              </a:defRPr>
            </a:lvl1pPr>
          </a:lstStyle>
          <a:p>
            <a:r>
              <a:rPr lang="en-US" dirty="0"/>
              <a:t>Click to edit Master title style</a:t>
            </a:r>
          </a:p>
        </p:txBody>
      </p:sp>
      <p:sp>
        <p:nvSpPr>
          <p:cNvPr id="3" name="Content Placeholder 2"/>
          <p:cNvSpPr>
            <a:spLocks noGrp="1"/>
          </p:cNvSpPr>
          <p:nvPr>
            <p:ph idx="1"/>
          </p:nvPr>
        </p:nvSpPr>
        <p:spPr>
          <a:xfrm>
            <a:off x="101600" y="1341438"/>
            <a:ext cx="11988800" cy="4525963"/>
          </a:xfrm>
        </p:spPr>
        <p:txBody>
          <a:bodyPr>
            <a:normAutofit/>
          </a:bodyPr>
          <a:lstStyle>
            <a:lvl1pPr>
              <a:buFont typeface="Wingdings" pitchFamily="2" charset="2"/>
              <a:buChar char="§"/>
              <a:defRPr sz="2000" baseline="0">
                <a:solidFill>
                  <a:srgbClr val="333333"/>
                </a:solidFill>
                <a:latin typeface="Arial" pitchFamily="34" charset="0"/>
              </a:defRPr>
            </a:lvl1pPr>
            <a:lvl2pPr>
              <a:defRPr sz="1800" baseline="0">
                <a:solidFill>
                  <a:srgbClr val="333333"/>
                </a:solidFill>
                <a:latin typeface="Arial" pitchFamily="34" charset="0"/>
              </a:defRPr>
            </a:lvl2pPr>
            <a:lvl3pPr>
              <a:defRPr sz="1600" baseline="0">
                <a:solidFill>
                  <a:srgbClr val="333333"/>
                </a:solidFill>
                <a:latin typeface="Arial" pitchFamily="34" charset="0"/>
              </a:defRPr>
            </a:lvl3pPr>
          </a:lstStyle>
          <a:p>
            <a:pPr lvl="0"/>
            <a:r>
              <a:rPr lang="en-US" dirty="0"/>
              <a:t>Click to edit Master text styles</a:t>
            </a:r>
          </a:p>
          <a:p>
            <a:pPr lvl="1"/>
            <a:r>
              <a:rPr lang="en-US" dirty="0"/>
              <a:t>Second level</a:t>
            </a:r>
          </a:p>
          <a:p>
            <a:pPr lvl="2"/>
            <a:r>
              <a:rPr lang="en-US" dirty="0"/>
              <a:t>Third level</a:t>
            </a:r>
          </a:p>
        </p:txBody>
      </p:sp>
      <p:sp>
        <p:nvSpPr>
          <p:cNvPr id="13" name="Text Placeholder 12"/>
          <p:cNvSpPr>
            <a:spLocks noGrp="1"/>
          </p:cNvSpPr>
          <p:nvPr>
            <p:ph type="body" sz="quarter" idx="13"/>
          </p:nvPr>
        </p:nvSpPr>
        <p:spPr>
          <a:xfrm>
            <a:off x="4165600" y="6324600"/>
            <a:ext cx="3860800" cy="381000"/>
          </a:xfrm>
        </p:spPr>
        <p:txBody>
          <a:bodyPr>
            <a:normAutofit/>
          </a:bodyPr>
          <a:lstStyle>
            <a:lvl1pPr algn="ctr">
              <a:buNone/>
              <a:defRPr sz="1600">
                <a:solidFill>
                  <a:srgbClr val="A50021"/>
                </a:solidFill>
                <a:latin typeface="Arial" pitchFamily="34" charset="0"/>
                <a:cs typeface="Arial" pitchFamily="34" charset="0"/>
              </a:defRPr>
            </a:lvl1pPr>
          </a:lstStyle>
          <a:p>
            <a:pPr lvl="0"/>
            <a:r>
              <a:rPr lang="en-US" dirty="0"/>
              <a:t>Click to edit Master text styles</a:t>
            </a:r>
          </a:p>
        </p:txBody>
      </p:sp>
      <p:sp>
        <p:nvSpPr>
          <p:cNvPr id="10" name="Text Placeholder 9"/>
          <p:cNvSpPr>
            <a:spLocks noGrp="1"/>
          </p:cNvSpPr>
          <p:nvPr>
            <p:ph type="body" sz="quarter" idx="14"/>
          </p:nvPr>
        </p:nvSpPr>
        <p:spPr>
          <a:xfrm>
            <a:off x="4165600" y="76200"/>
            <a:ext cx="3860800" cy="381000"/>
          </a:xfrm>
        </p:spPr>
        <p:txBody>
          <a:bodyPr>
            <a:noAutofit/>
          </a:bodyPr>
          <a:lstStyle>
            <a:lvl1pPr algn="ctr">
              <a:buNone/>
              <a:defRPr sz="1600" baseline="0">
                <a:solidFill>
                  <a:srgbClr val="A50021"/>
                </a:solidFill>
                <a:latin typeface="Arial" pitchFamily="34" charset="0"/>
              </a:defRPr>
            </a:lvl1pPr>
          </a:lstStyle>
          <a:p>
            <a:pPr lvl="0"/>
            <a:r>
              <a:rPr lang="en-US" dirty="0"/>
              <a:t>Click to edit Master text styles</a:t>
            </a:r>
          </a:p>
        </p:txBody>
      </p:sp>
      <p:sp>
        <p:nvSpPr>
          <p:cNvPr id="7" name="Slide Number Placeholder 5"/>
          <p:cNvSpPr>
            <a:spLocks noGrp="1"/>
          </p:cNvSpPr>
          <p:nvPr>
            <p:ph type="sldNum" sz="quarter" idx="15"/>
          </p:nvPr>
        </p:nvSpPr>
        <p:spPr/>
        <p:txBody>
          <a:bodyPr/>
          <a:lstStyle>
            <a:lvl1pPr>
              <a:defRPr/>
            </a:lvl1pPr>
          </a:lstStyle>
          <a:p>
            <a:pPr>
              <a:defRPr/>
            </a:pPr>
            <a:fld id="{7273DFB4-0D85-4274-8596-53E1480056F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2195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5" name="Picture 3" descr="Large DHS logo.png"/>
          <p:cNvPicPr>
            <a:picLocks noChangeAspect="1"/>
          </p:cNvPicPr>
          <p:nvPr userDrawn="1"/>
        </p:nvPicPr>
        <p:blipFill>
          <a:blip r:embed="rId2" cstate="print"/>
          <a:srcRect/>
          <a:stretch>
            <a:fillRect/>
          </a:stretch>
        </p:blipFill>
        <p:spPr bwMode="auto">
          <a:xfrm>
            <a:off x="349251" y="1063626"/>
            <a:ext cx="11493500" cy="2517775"/>
          </a:xfrm>
          <a:prstGeom prst="rect">
            <a:avLst/>
          </a:prstGeom>
          <a:noFill/>
          <a:ln w="9525">
            <a:noFill/>
            <a:miter lim="800000"/>
            <a:headEnd/>
            <a:tailEnd/>
          </a:ln>
        </p:spPr>
      </p:pic>
      <p:sp>
        <p:nvSpPr>
          <p:cNvPr id="6" name="TextBox 8"/>
          <p:cNvSpPr txBox="1">
            <a:spLocks noChangeArrowheads="1"/>
          </p:cNvSpPr>
          <p:nvPr userDrawn="1"/>
        </p:nvSpPr>
        <p:spPr bwMode="auto">
          <a:xfrm>
            <a:off x="4267200" y="3810000"/>
            <a:ext cx="7721600" cy="954088"/>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r>
              <a:rPr lang="en-US" sz="2800" dirty="0">
                <a:solidFill>
                  <a:srgbClr val="002F80"/>
                </a:solidFill>
              </a:rPr>
              <a:t>For more information visit:</a:t>
            </a:r>
          </a:p>
          <a:p>
            <a:pPr eaLnBrk="1" fontAlgn="base" hangingPunct="1">
              <a:spcBef>
                <a:spcPct val="0"/>
              </a:spcBef>
              <a:spcAft>
                <a:spcPct val="0"/>
              </a:spcAft>
              <a:defRPr/>
            </a:pPr>
            <a:r>
              <a:rPr lang="en-US" sz="2800" dirty="0">
                <a:solidFill>
                  <a:srgbClr val="002F80"/>
                </a:solidFill>
              </a:rPr>
              <a:t>www.dhs.gov/criticalinfrastructure</a:t>
            </a:r>
          </a:p>
        </p:txBody>
      </p:sp>
      <p:sp>
        <p:nvSpPr>
          <p:cNvPr id="11" name="Text Placeholder 10"/>
          <p:cNvSpPr>
            <a:spLocks noGrp="1"/>
          </p:cNvSpPr>
          <p:nvPr>
            <p:ph type="body" sz="quarter" idx="11" hasCustomPrompt="1"/>
          </p:nvPr>
        </p:nvSpPr>
        <p:spPr>
          <a:xfrm>
            <a:off x="4267200" y="4800600"/>
            <a:ext cx="7721600" cy="457200"/>
          </a:xfrm>
        </p:spPr>
        <p:txBody>
          <a:bodyPr/>
          <a:lstStyle>
            <a:lvl1pPr>
              <a:buNone/>
              <a:defRPr sz="2400" baseline="0">
                <a:solidFill>
                  <a:srgbClr val="002F80"/>
                </a:solidFill>
                <a:latin typeface="Arial" pitchFamily="34" charset="0"/>
              </a:defRPr>
            </a:lvl1pPr>
          </a:lstStyle>
          <a:p>
            <a:pPr lvl="0"/>
            <a:r>
              <a:rPr lang="en-US" dirty="0"/>
              <a:t>[Presenter Name]</a:t>
            </a:r>
          </a:p>
        </p:txBody>
      </p:sp>
      <p:sp>
        <p:nvSpPr>
          <p:cNvPr id="14" name="Text Placeholder 13"/>
          <p:cNvSpPr>
            <a:spLocks noGrp="1"/>
          </p:cNvSpPr>
          <p:nvPr>
            <p:ph type="body" sz="quarter" idx="12" hasCustomPrompt="1"/>
          </p:nvPr>
        </p:nvSpPr>
        <p:spPr>
          <a:xfrm>
            <a:off x="4267200" y="5257800"/>
            <a:ext cx="7721600" cy="457200"/>
          </a:xfrm>
        </p:spPr>
        <p:txBody>
          <a:bodyPr>
            <a:noAutofit/>
          </a:bodyPr>
          <a:lstStyle>
            <a:lvl1pPr>
              <a:buNone/>
              <a:defRPr sz="2400" baseline="0">
                <a:solidFill>
                  <a:srgbClr val="002F80"/>
                </a:solidFill>
                <a:latin typeface="Arial" pitchFamily="34" charset="0"/>
              </a:defRPr>
            </a:lvl1pPr>
          </a:lstStyle>
          <a:p>
            <a:pPr lvl="0"/>
            <a:r>
              <a:rPr lang="en-US" dirty="0"/>
              <a:t>[Presenter Title and Division]</a:t>
            </a:r>
          </a:p>
        </p:txBody>
      </p:sp>
      <p:sp>
        <p:nvSpPr>
          <p:cNvPr id="16" name="Text Placeholder 15"/>
          <p:cNvSpPr>
            <a:spLocks noGrp="1"/>
          </p:cNvSpPr>
          <p:nvPr>
            <p:ph type="body" sz="quarter" idx="13" hasCustomPrompt="1"/>
          </p:nvPr>
        </p:nvSpPr>
        <p:spPr>
          <a:xfrm>
            <a:off x="4267200" y="5715000"/>
            <a:ext cx="7721600" cy="457200"/>
          </a:xfrm>
        </p:spPr>
        <p:txBody>
          <a:bodyPr>
            <a:noAutofit/>
          </a:bodyPr>
          <a:lstStyle>
            <a:lvl1pPr>
              <a:buNone/>
              <a:defRPr sz="2400" baseline="0">
                <a:solidFill>
                  <a:srgbClr val="002F80"/>
                </a:solidFill>
                <a:latin typeface="Arial" pitchFamily="34" charset="0"/>
              </a:defRPr>
            </a:lvl1pPr>
          </a:lstStyle>
          <a:p>
            <a:pPr lvl="0"/>
            <a:r>
              <a:rPr lang="en-US" dirty="0"/>
              <a:t>[Presenter E-mail Address]</a:t>
            </a:r>
          </a:p>
        </p:txBody>
      </p:sp>
    </p:spTree>
    <p:extLst>
      <p:ext uri="{BB962C8B-B14F-4D97-AF65-F5344CB8AC3E}">
        <p14:creationId xmlns:p14="http://schemas.microsoft.com/office/powerpoint/2010/main" val="177703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98822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96598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78509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35305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17768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70880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04098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25472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637589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757573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35932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defaul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bg2"/>
                </a:solidFill>
              </a:defRPr>
            </a:lvl1pPr>
          </a:lstStyle>
          <a:p>
            <a:fld id="{06C6B1D0-5A63-4FEB-92FA-A39B90BCD44E}" type="slidenum">
              <a:rPr lang="en-US" smtClean="0">
                <a:solidFill>
                  <a:srgbClr val="363636"/>
                </a:solidFill>
              </a:rPr>
              <a:pPr/>
              <a:t>‹#›</a:t>
            </a:fld>
            <a:endParaRPr lang="en-US" dirty="0">
              <a:solidFill>
                <a:srgbClr val="363636"/>
              </a:solidFill>
            </a:endParaRPr>
          </a:p>
        </p:txBody>
      </p:sp>
      <p:sp>
        <p:nvSpPr>
          <p:cNvPr id="4" name="Rectangle 14"/>
          <p:cNvSpPr>
            <a:spLocks noGrp="1" noChangeArrowheads="1"/>
          </p:cNvSpPr>
          <p:nvPr>
            <p:ph type="title" hasCustomPrompt="1"/>
          </p:nvPr>
        </p:nvSpPr>
        <p:spPr>
          <a:xfrm>
            <a:off x="609600" y="203201"/>
            <a:ext cx="10972800" cy="1050925"/>
          </a:xfrm>
        </p:spPr>
        <p:txBody>
          <a:bodyPr anchor="t"/>
          <a:lstStyle>
            <a:lvl1pPr>
              <a:defRPr>
                <a:solidFill>
                  <a:schemeClr val="bg1"/>
                </a:solidFill>
              </a:defRPr>
            </a:lvl1pPr>
          </a:lstStyle>
          <a:p>
            <a:r>
              <a:rPr lang="en-US" dirty="0">
                <a:solidFill>
                  <a:schemeClr val="bg1"/>
                </a:solidFill>
              </a:rPr>
              <a:t>Title</a:t>
            </a:r>
          </a:p>
        </p:txBody>
      </p:sp>
      <p:sp>
        <p:nvSpPr>
          <p:cNvPr id="5" name="Content Placeholder 2"/>
          <p:cNvSpPr>
            <a:spLocks noGrp="1"/>
          </p:cNvSpPr>
          <p:nvPr>
            <p:ph idx="1" hasCustomPrompt="1"/>
          </p:nvPr>
        </p:nvSpPr>
        <p:spPr>
          <a:xfrm>
            <a:off x="609600" y="1600201"/>
            <a:ext cx="10972800" cy="4343400"/>
          </a:xfrm>
          <a:prstGeom prst="rect">
            <a:avLst/>
          </a:prstGeom>
        </p:spPr>
        <p:txBody>
          <a:bodyPr/>
          <a:lstStyle>
            <a:lvl1pPr>
              <a:buClr>
                <a:schemeClr val="bg2"/>
              </a:buClr>
              <a:defRPr>
                <a:solidFill>
                  <a:srgbClr val="333333"/>
                </a:solidFill>
              </a:defRPr>
            </a:lvl1pPr>
            <a:lvl2pPr>
              <a:buClr>
                <a:schemeClr val="bg2"/>
              </a:buClr>
              <a:defRPr sz="2000">
                <a:solidFill>
                  <a:srgbClr val="333333"/>
                </a:solidFill>
              </a:defRPr>
            </a:lvl2pPr>
            <a:lvl3pPr>
              <a:buClr>
                <a:schemeClr val="bg2"/>
              </a:buClr>
              <a:defRPr>
                <a:solidFill>
                  <a:srgbClr val="333333"/>
                </a:solidFill>
              </a:defRPr>
            </a:lvl3pPr>
            <a:lvl4pPr>
              <a:buClr>
                <a:schemeClr val="bg2"/>
              </a:buClr>
              <a:defRPr sz="2000">
                <a:solidFill>
                  <a:srgbClr val="333333"/>
                </a:solidFill>
              </a:defRPr>
            </a:lvl4pPr>
            <a:lvl5pPr>
              <a:buClr>
                <a:schemeClr val="bg2"/>
              </a:buClr>
              <a:defRPr>
                <a:solidFill>
                  <a:srgbClr val="333333"/>
                </a:solidFill>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p:cNvSpPr>
            <a:spLocks noGrp="1"/>
          </p:cNvSpPr>
          <p:nvPr>
            <p:ph type="body" sz="quarter" idx="17" hasCustomPrompt="1"/>
          </p:nvPr>
        </p:nvSpPr>
        <p:spPr>
          <a:xfrm>
            <a:off x="4165600" y="6400800"/>
            <a:ext cx="3860800" cy="304800"/>
          </a:xfrm>
          <a:prstGeom prst="rect">
            <a:avLst/>
          </a:prstGeom>
        </p:spPr>
        <p:txBody>
          <a:bodyPr>
            <a:normAutofit fontScale="92500" lnSpcReduction="10000"/>
          </a:bodyPr>
          <a:lstStyle>
            <a:lvl1pPr marL="0" indent="0" algn="ctr">
              <a:buNone/>
              <a:defRPr>
                <a:solidFill>
                  <a:srgbClr val="A50021"/>
                </a:solidFill>
              </a:defRPr>
            </a:lvl1pPr>
          </a:lstStyle>
          <a:p>
            <a:r>
              <a:rPr lang="en-US" dirty="0"/>
              <a:t>[CAVEAT]</a:t>
            </a:r>
          </a:p>
        </p:txBody>
      </p:sp>
    </p:spTree>
    <p:extLst>
      <p:ext uri="{BB962C8B-B14F-4D97-AF65-F5344CB8AC3E}">
        <p14:creationId xmlns:p14="http://schemas.microsoft.com/office/powerpoint/2010/main" val="35876823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625600" y="304800"/>
            <a:ext cx="10261600" cy="762000"/>
          </a:xfrm>
        </p:spPr>
        <p:txBody>
          <a:bodyPr/>
          <a:lstStyle/>
          <a:p>
            <a:r>
              <a:rPr lang="en-US"/>
              <a:t>Click to edit Master title style</a:t>
            </a:r>
          </a:p>
        </p:txBody>
      </p:sp>
      <p:sp>
        <p:nvSpPr>
          <p:cNvPr id="3" name="ClipArt Placeholder 2"/>
          <p:cNvSpPr>
            <a:spLocks noGrp="1"/>
          </p:cNvSpPr>
          <p:nvPr>
            <p:ph type="clipArt" sz="half" idx="1"/>
          </p:nvPr>
        </p:nvSpPr>
        <p:spPr>
          <a:xfrm>
            <a:off x="304800" y="1219203"/>
            <a:ext cx="5689600" cy="4906963"/>
          </a:xfrm>
        </p:spPr>
        <p:txBody>
          <a:bodyPr/>
          <a:lstStyle/>
          <a:p>
            <a:pPr lvl="0"/>
            <a:endParaRPr lang="en-US" noProof="0" dirty="0"/>
          </a:p>
        </p:txBody>
      </p:sp>
      <p:sp>
        <p:nvSpPr>
          <p:cNvPr id="4" name="Text Placeholder 3"/>
          <p:cNvSpPr>
            <a:spLocks noGrp="1"/>
          </p:cNvSpPr>
          <p:nvPr>
            <p:ph type="body" sz="half" idx="2"/>
          </p:nvPr>
        </p:nvSpPr>
        <p:spPr>
          <a:xfrm>
            <a:off x="6197600" y="1219203"/>
            <a:ext cx="5689600" cy="490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F0272B6D-76BF-4B93-B4B2-5ED1BBF2A40C}" type="slidenum">
              <a:rPr lang="en-US" altLang="en-US"/>
              <a:pPr>
                <a:defRPr/>
              </a:pPr>
              <a:t>‹#›</a:t>
            </a:fld>
            <a:endParaRPr lang="en-US" altLang="en-US" dirty="0"/>
          </a:p>
        </p:txBody>
      </p:sp>
    </p:spTree>
    <p:extLst>
      <p:ext uri="{BB962C8B-B14F-4D97-AF65-F5344CB8AC3E}">
        <p14:creationId xmlns:p14="http://schemas.microsoft.com/office/powerpoint/2010/main" val="34174861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Right Triangle 9"/>
          <p:cNvSpPr/>
          <p:nvPr/>
        </p:nvSpPr>
        <p:spPr>
          <a:xfrm>
            <a:off x="0" y="4664075"/>
            <a:ext cx="12200467"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solidFill>
                <a:prstClr val="white"/>
              </a:solidFill>
            </a:endParaRPr>
          </a:p>
        </p:txBody>
      </p:sp>
      <p:grpSp>
        <p:nvGrpSpPr>
          <p:cNvPr id="5" name="Group 1"/>
          <p:cNvGrpSpPr>
            <a:grpSpLocks/>
          </p:cNvGrpSpPr>
          <p:nvPr/>
        </p:nvGrpSpPr>
        <p:grpSpPr bwMode="auto">
          <a:xfrm>
            <a:off x="-16933" y="4997450"/>
            <a:ext cx="12198351" cy="1912938"/>
            <a:chOff x="-3765" y="4832896"/>
            <a:chExt cx="9147765" cy="2032192"/>
          </a:xfrm>
        </p:grpSpPr>
        <p:sp>
          <p:nvSpPr>
            <p:cNvPr id="7" name="Freeform 6"/>
            <p:cNvSpPr>
              <a:spLocks/>
            </p:cNvSpPr>
            <p:nvPr/>
          </p:nvSpPr>
          <p:spPr bwMode="auto">
            <a:xfrm>
              <a:off x="1686739" y="4832896"/>
              <a:ext cx="7457261" cy="519432"/>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sz="1800" dirty="0">
                <a:solidFill>
                  <a:prstClr val="black"/>
                </a:solidFill>
                <a:cs typeface="Arial" panose="020B0604020202020204" pitchFamily="34" charset="0"/>
              </a:endParaRPr>
            </a:p>
          </p:txBody>
        </p:sp>
        <p:sp>
          <p:nvSpPr>
            <p:cNvPr id="8" name="Freeform 18"/>
            <p:cNvSpPr>
              <a:spLocks/>
            </p:cNvSpPr>
            <p:nvPr/>
          </p:nvSpPr>
          <p:spPr bwMode="auto">
            <a:xfrm>
              <a:off x="35919" y="5134774"/>
              <a:ext cx="9108081" cy="838173"/>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pPr eaLnBrk="0" fontAlgn="base" hangingPunct="0">
                <a:spcBef>
                  <a:spcPct val="0"/>
                </a:spcBef>
                <a:spcAft>
                  <a:spcPct val="0"/>
                </a:spcAft>
              </a:pPr>
              <a:endParaRPr lang="en-US" sz="1800" dirty="0">
                <a:solidFill>
                  <a:prstClr val="black"/>
                </a:solidFill>
                <a:latin typeface="Arial" panose="020B0604020202020204" pitchFamily="34" charset="0"/>
                <a:cs typeface="Arial" panose="020B0604020202020204" pitchFamily="34" charset="0"/>
              </a:endParaRPr>
            </a:p>
          </p:txBody>
        </p:sp>
        <p:sp>
          <p:nvSpPr>
            <p:cNvPr id="10" name="Freeform 10"/>
            <p:cNvSpPr>
              <a:spLocks/>
            </p:cNvSpPr>
            <p:nvPr userDrawn="1"/>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solidFill>
                  <a:prstClr val="white"/>
                </a:solidFill>
              </a:endParaRPr>
            </a:p>
          </p:txBody>
        </p:sp>
        <p:cxnSp>
          <p:nvCxnSpPr>
            <p:cNvPr id="11"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pic>
        <p:nvPicPr>
          <p:cNvPr id="12" name="Picture 2" descr="http://calcupa.com/Images/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33" y="5000625"/>
            <a:ext cx="4068233" cy="183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3"/>
          <p:cNvSpPr txBox="1">
            <a:spLocks noChangeArrowheads="1"/>
          </p:cNvSpPr>
          <p:nvPr/>
        </p:nvSpPr>
        <p:spPr bwMode="auto">
          <a:xfrm>
            <a:off x="4051301" y="2057400"/>
            <a:ext cx="3771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defRPr/>
            </a:pPr>
            <a:r>
              <a:rPr lang="en-US" altLang="en-US" sz="1800" dirty="0">
                <a:solidFill>
                  <a:prstClr val="black"/>
                </a:solidFill>
                <a:latin typeface="Corbel" panose="020B0503020204020204" pitchFamily="34" charset="0"/>
              </a:rPr>
              <a:t>Presented by                                                                                                                   </a:t>
            </a:r>
          </a:p>
        </p:txBody>
      </p:sp>
      <p:pic>
        <p:nvPicPr>
          <p:cNvPr id="14"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7251" y="3471863"/>
            <a:ext cx="10500783"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8"/>
          <p:cNvSpPr>
            <a:spLocks noGrp="1"/>
          </p:cNvSpPr>
          <p:nvPr>
            <p:ph type="ctrTitle"/>
          </p:nvPr>
        </p:nvSpPr>
        <p:spPr>
          <a:xfrm>
            <a:off x="911889" y="685801"/>
            <a:ext cx="10365711" cy="1371601"/>
          </a:xfrm>
        </p:spPr>
        <p:txBody>
          <a:bodyPr anchor="b"/>
          <a:lstStyle>
            <a:lvl1pPr algn="ctr">
              <a:defRPr sz="4800" b="1">
                <a:solidFill>
                  <a:schemeClr val="tx2"/>
                </a:solidFill>
                <a:effectLst>
                  <a:outerShdw blurRad="31750" dist="25400" dir="5400000" algn="tl" rotWithShape="0">
                    <a:srgbClr val="000000">
                      <a:alpha val="25000"/>
                    </a:srgbClr>
                  </a:outerShdw>
                </a:effectLst>
              </a:defRPr>
            </a:lvl1pPr>
            <a:extLst/>
          </a:lstStyle>
          <a:p>
            <a:r>
              <a:rPr lang="en-US" dirty="0"/>
              <a:t>Click to edit Master title style</a:t>
            </a:r>
          </a:p>
        </p:txBody>
      </p:sp>
      <p:sp>
        <p:nvSpPr>
          <p:cNvPr id="6" name="Content Placeholder 5"/>
          <p:cNvSpPr>
            <a:spLocks noGrp="1"/>
          </p:cNvSpPr>
          <p:nvPr>
            <p:ph sz="quarter" idx="13"/>
          </p:nvPr>
        </p:nvSpPr>
        <p:spPr>
          <a:xfrm>
            <a:off x="911889" y="2426732"/>
            <a:ext cx="10363200" cy="381000"/>
          </a:xfrm>
        </p:spPr>
        <p:txBody>
          <a:bodyPr>
            <a:noAutofit/>
          </a:bodyPr>
          <a:lstStyle>
            <a:lvl1pPr marL="109728" indent="0" algn="ctr">
              <a:buNone/>
              <a:defRPr kumimoji="0" lang="en-US" sz="2000" b="1" kern="1200" dirty="0">
                <a:solidFill>
                  <a:schemeClr val="tx2"/>
                </a:solidFill>
                <a:effectLst>
                  <a:outerShdw blurRad="31750" dist="25400" dir="5400000" algn="tl" rotWithShape="0">
                    <a:srgbClr val="000000">
                      <a:alpha val="25000"/>
                    </a:srgbClr>
                  </a:outerShdw>
                </a:effectLst>
                <a:latin typeface="+mj-lt"/>
                <a:ea typeface="+mj-ea"/>
                <a:cs typeface="+mj-cs"/>
              </a:defRPr>
            </a:lvl1pPr>
          </a:lstStyle>
          <a:p>
            <a:pPr lvl="0"/>
            <a:r>
              <a:rPr lang="en-US" dirty="0"/>
              <a:t>Click to edit Master text styles</a:t>
            </a:r>
          </a:p>
        </p:txBody>
      </p:sp>
    </p:spTree>
    <p:extLst>
      <p:ext uri="{BB962C8B-B14F-4D97-AF65-F5344CB8AC3E}">
        <p14:creationId xmlns:p14="http://schemas.microsoft.com/office/powerpoint/2010/main" val="1160877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10" descr="http://calcupa.com/Images/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33" y="6019801"/>
            <a:ext cx="184573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97034" y="6199188"/>
            <a:ext cx="5583767"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3"/>
          </p:nvPr>
        </p:nvSpPr>
        <p:spPr>
          <a:xfrm>
            <a:off x="609600" y="990600"/>
            <a:ext cx="10769600" cy="5105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14"/>
          </p:nvPr>
        </p:nvSpPr>
        <p:spPr/>
        <p:txBody>
          <a:bodyPr/>
          <a:lstStyle>
            <a:lvl1pPr>
              <a:defRPr/>
            </a:lvl1pPr>
          </a:lstStyle>
          <a:p>
            <a:pPr>
              <a:defRPr/>
            </a:pPr>
            <a:fld id="{6277BD89-8A18-428C-9976-03906C8A5B76}" type="slidenum">
              <a:rPr lang="en-US" altLang="en-US">
                <a:solidFill>
                  <a:srgbClr val="90C226"/>
                </a:solidFill>
              </a:rPr>
              <a:pPr>
                <a:defRPr/>
              </a:pPr>
              <a:t>‹#›</a:t>
            </a:fld>
            <a:endParaRPr lang="en-US" altLang="en-US" dirty="0">
              <a:solidFill>
                <a:srgbClr val="90C226"/>
              </a:solidFill>
            </a:endParaRPr>
          </a:p>
        </p:txBody>
      </p:sp>
    </p:spTree>
    <p:extLst>
      <p:ext uri="{BB962C8B-B14F-4D97-AF65-F5344CB8AC3E}">
        <p14:creationId xmlns:p14="http://schemas.microsoft.com/office/powerpoint/2010/main" val="203913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Content (defaul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bg2"/>
                </a:solidFill>
              </a:defRPr>
            </a:lvl1pPr>
          </a:lstStyle>
          <a:p>
            <a:fld id="{06C6B1D0-5A63-4FEB-92FA-A39B90BCD44E}" type="slidenum">
              <a:rPr lang="en-US" smtClean="0">
                <a:solidFill>
                  <a:srgbClr val="363636"/>
                </a:solidFill>
              </a:rPr>
              <a:pPr/>
              <a:t>‹#›</a:t>
            </a:fld>
            <a:endParaRPr lang="en-US" dirty="0">
              <a:solidFill>
                <a:srgbClr val="363636"/>
              </a:solidFill>
            </a:endParaRPr>
          </a:p>
        </p:txBody>
      </p:sp>
      <p:sp>
        <p:nvSpPr>
          <p:cNvPr id="4" name="Rectangle 14"/>
          <p:cNvSpPr>
            <a:spLocks noGrp="1" noChangeArrowheads="1"/>
          </p:cNvSpPr>
          <p:nvPr>
            <p:ph type="title" hasCustomPrompt="1"/>
          </p:nvPr>
        </p:nvSpPr>
        <p:spPr>
          <a:xfrm>
            <a:off x="609600" y="203201"/>
            <a:ext cx="10972800" cy="1050925"/>
          </a:xfrm>
        </p:spPr>
        <p:txBody>
          <a:bodyPr anchor="t"/>
          <a:lstStyle>
            <a:lvl1pPr>
              <a:defRPr>
                <a:solidFill>
                  <a:schemeClr val="bg1"/>
                </a:solidFill>
              </a:defRPr>
            </a:lvl1pPr>
          </a:lstStyle>
          <a:p>
            <a:r>
              <a:rPr lang="en-US" dirty="0">
                <a:solidFill>
                  <a:schemeClr val="bg1"/>
                </a:solidFill>
              </a:rPr>
              <a:t>Title</a:t>
            </a:r>
          </a:p>
        </p:txBody>
      </p:sp>
      <p:sp>
        <p:nvSpPr>
          <p:cNvPr id="5" name="Content Placeholder 2"/>
          <p:cNvSpPr>
            <a:spLocks noGrp="1"/>
          </p:cNvSpPr>
          <p:nvPr>
            <p:ph idx="1" hasCustomPrompt="1"/>
          </p:nvPr>
        </p:nvSpPr>
        <p:spPr>
          <a:xfrm>
            <a:off x="609600" y="1600201"/>
            <a:ext cx="10972800" cy="4343400"/>
          </a:xfrm>
          <a:prstGeom prst="rect">
            <a:avLst/>
          </a:prstGeom>
        </p:spPr>
        <p:txBody>
          <a:bodyPr/>
          <a:lstStyle>
            <a:lvl1pPr>
              <a:buClr>
                <a:schemeClr val="bg2"/>
              </a:buClr>
              <a:defRPr>
                <a:solidFill>
                  <a:srgbClr val="333333"/>
                </a:solidFill>
              </a:defRPr>
            </a:lvl1pPr>
            <a:lvl2pPr>
              <a:buClr>
                <a:schemeClr val="bg2"/>
              </a:buClr>
              <a:defRPr sz="2000">
                <a:solidFill>
                  <a:srgbClr val="333333"/>
                </a:solidFill>
              </a:defRPr>
            </a:lvl2pPr>
            <a:lvl3pPr>
              <a:buClr>
                <a:schemeClr val="bg2"/>
              </a:buClr>
              <a:defRPr>
                <a:solidFill>
                  <a:srgbClr val="333333"/>
                </a:solidFill>
              </a:defRPr>
            </a:lvl3pPr>
            <a:lvl4pPr>
              <a:buClr>
                <a:schemeClr val="bg2"/>
              </a:buClr>
              <a:defRPr sz="2000">
                <a:solidFill>
                  <a:srgbClr val="333333"/>
                </a:solidFill>
              </a:defRPr>
            </a:lvl4pPr>
            <a:lvl5pPr>
              <a:buClr>
                <a:schemeClr val="bg2"/>
              </a:buClr>
              <a:defRPr>
                <a:solidFill>
                  <a:srgbClr val="333333"/>
                </a:solidFill>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p:cNvSpPr>
            <a:spLocks noGrp="1"/>
          </p:cNvSpPr>
          <p:nvPr>
            <p:ph type="body" sz="quarter" idx="17" hasCustomPrompt="1"/>
          </p:nvPr>
        </p:nvSpPr>
        <p:spPr>
          <a:xfrm>
            <a:off x="4165600" y="6400800"/>
            <a:ext cx="3860800" cy="304800"/>
          </a:xfrm>
          <a:prstGeom prst="rect">
            <a:avLst/>
          </a:prstGeom>
        </p:spPr>
        <p:txBody>
          <a:bodyPr>
            <a:normAutofit fontScale="92500" lnSpcReduction="10000"/>
          </a:bodyPr>
          <a:lstStyle>
            <a:lvl1pPr marL="0" indent="0" algn="ctr">
              <a:buNone/>
              <a:defRPr>
                <a:solidFill>
                  <a:srgbClr val="A50021"/>
                </a:solidFill>
              </a:defRPr>
            </a:lvl1pPr>
          </a:lstStyle>
          <a:p>
            <a:r>
              <a:rPr lang="en-US" dirty="0"/>
              <a:t>[CAVEAT]</a:t>
            </a:r>
          </a:p>
        </p:txBody>
      </p:sp>
    </p:spTree>
    <p:extLst>
      <p:ext uri="{BB962C8B-B14F-4D97-AF65-F5344CB8AC3E}">
        <p14:creationId xmlns:p14="http://schemas.microsoft.com/office/powerpoint/2010/main" val="17380613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965357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686055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603337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179915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1887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490509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37714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644968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03264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875258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290207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747208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565444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033165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721500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601424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ontent (defaul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bg2"/>
                </a:solidFill>
              </a:defRPr>
            </a:lvl1pPr>
          </a:lstStyle>
          <a:p>
            <a:fld id="{06C6B1D0-5A63-4FEB-92FA-A39B90BCD44E}" type="slidenum">
              <a:rPr lang="en-US" smtClean="0">
                <a:solidFill>
                  <a:srgbClr val="363636"/>
                </a:solidFill>
              </a:rPr>
              <a:pPr/>
              <a:t>‹#›</a:t>
            </a:fld>
            <a:endParaRPr lang="en-US" dirty="0">
              <a:solidFill>
                <a:srgbClr val="363636"/>
              </a:solidFill>
            </a:endParaRPr>
          </a:p>
        </p:txBody>
      </p:sp>
      <p:sp>
        <p:nvSpPr>
          <p:cNvPr id="4" name="Rectangle 14"/>
          <p:cNvSpPr>
            <a:spLocks noGrp="1" noChangeArrowheads="1"/>
          </p:cNvSpPr>
          <p:nvPr>
            <p:ph type="title" hasCustomPrompt="1"/>
          </p:nvPr>
        </p:nvSpPr>
        <p:spPr>
          <a:xfrm>
            <a:off x="609600" y="203201"/>
            <a:ext cx="10972800" cy="1050925"/>
          </a:xfrm>
        </p:spPr>
        <p:txBody>
          <a:bodyPr anchor="t"/>
          <a:lstStyle>
            <a:lvl1pPr>
              <a:defRPr>
                <a:solidFill>
                  <a:schemeClr val="bg1"/>
                </a:solidFill>
              </a:defRPr>
            </a:lvl1pPr>
          </a:lstStyle>
          <a:p>
            <a:r>
              <a:rPr lang="en-US" dirty="0">
                <a:solidFill>
                  <a:schemeClr val="bg1"/>
                </a:solidFill>
              </a:rPr>
              <a:t>Title</a:t>
            </a:r>
          </a:p>
        </p:txBody>
      </p:sp>
      <p:sp>
        <p:nvSpPr>
          <p:cNvPr id="5" name="Content Placeholder 2"/>
          <p:cNvSpPr>
            <a:spLocks noGrp="1"/>
          </p:cNvSpPr>
          <p:nvPr>
            <p:ph idx="1" hasCustomPrompt="1"/>
          </p:nvPr>
        </p:nvSpPr>
        <p:spPr>
          <a:xfrm>
            <a:off x="609600" y="1600201"/>
            <a:ext cx="10972800" cy="4343400"/>
          </a:xfrm>
          <a:prstGeom prst="rect">
            <a:avLst/>
          </a:prstGeom>
        </p:spPr>
        <p:txBody>
          <a:bodyPr/>
          <a:lstStyle>
            <a:lvl1pPr>
              <a:buClr>
                <a:schemeClr val="bg2"/>
              </a:buClr>
              <a:defRPr>
                <a:solidFill>
                  <a:srgbClr val="333333"/>
                </a:solidFill>
              </a:defRPr>
            </a:lvl1pPr>
            <a:lvl2pPr>
              <a:buClr>
                <a:schemeClr val="bg2"/>
              </a:buClr>
              <a:defRPr sz="2000">
                <a:solidFill>
                  <a:srgbClr val="333333"/>
                </a:solidFill>
              </a:defRPr>
            </a:lvl2pPr>
            <a:lvl3pPr>
              <a:buClr>
                <a:schemeClr val="bg2"/>
              </a:buClr>
              <a:defRPr>
                <a:solidFill>
                  <a:srgbClr val="333333"/>
                </a:solidFill>
              </a:defRPr>
            </a:lvl3pPr>
            <a:lvl4pPr>
              <a:buClr>
                <a:schemeClr val="bg2"/>
              </a:buClr>
              <a:defRPr sz="2000">
                <a:solidFill>
                  <a:srgbClr val="333333"/>
                </a:solidFill>
              </a:defRPr>
            </a:lvl4pPr>
            <a:lvl5pPr>
              <a:buClr>
                <a:schemeClr val="bg2"/>
              </a:buClr>
              <a:defRPr>
                <a:solidFill>
                  <a:srgbClr val="333333"/>
                </a:solidFill>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p:cNvSpPr>
            <a:spLocks noGrp="1"/>
          </p:cNvSpPr>
          <p:nvPr>
            <p:ph type="body" sz="quarter" idx="17" hasCustomPrompt="1"/>
          </p:nvPr>
        </p:nvSpPr>
        <p:spPr>
          <a:xfrm>
            <a:off x="4165600" y="6400800"/>
            <a:ext cx="3860800" cy="304800"/>
          </a:xfrm>
          <a:prstGeom prst="rect">
            <a:avLst/>
          </a:prstGeom>
        </p:spPr>
        <p:txBody>
          <a:bodyPr>
            <a:normAutofit fontScale="92500" lnSpcReduction="10000"/>
          </a:bodyPr>
          <a:lstStyle>
            <a:lvl1pPr marL="0" indent="0" algn="ctr">
              <a:buNone/>
              <a:defRPr>
                <a:solidFill>
                  <a:srgbClr val="A50021"/>
                </a:solidFill>
              </a:defRPr>
            </a:lvl1pPr>
          </a:lstStyle>
          <a:p>
            <a:r>
              <a:rPr lang="en-US" dirty="0"/>
              <a:t>[CAVEAT]</a:t>
            </a:r>
          </a:p>
        </p:txBody>
      </p:sp>
    </p:spTree>
    <p:extLst>
      <p:ext uri="{BB962C8B-B14F-4D97-AF65-F5344CB8AC3E}">
        <p14:creationId xmlns:p14="http://schemas.microsoft.com/office/powerpoint/2010/main" val="14318935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theme" Target="../theme/theme2.xml"/><Relationship Id="rId2" Type="http://schemas.openxmlformats.org/officeDocument/2006/relationships/slideLayout" Target="../slideLayouts/slideLayout5.xml"/><Relationship Id="rId16" Type="http://schemas.openxmlformats.org/officeDocument/2006/relationships/slideLayout" Target="../slideLayouts/slideLayout19.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2060"/>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D36F5F22-8B86-45DD-ABE1-F298DC36AB8D}" type="datetime1">
              <a:rPr lang="en-US">
                <a:solidFill>
                  <a:prstClr val="black">
                    <a:tint val="75000"/>
                  </a:prstClr>
                </a:solidFill>
              </a:rPr>
              <a:pPr>
                <a:defRPr/>
              </a:pPr>
              <a:t>4/23/2019</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dirty="0">
                <a:solidFill>
                  <a:prstClr val="black">
                    <a:tint val="75000"/>
                  </a:prstClr>
                </a:solidFill>
              </a:rPr>
              <a:t>[ CAVEAT ]</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3ACCF88-E20D-4840-860A-DA8079A553D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754307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06E9EB-0B4B-4989-9D64-6D7722B0DAA9}"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3DABB5-9D51-400F-B588-0F3B35177CD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4859627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727" r:id="rId12"/>
    <p:sldLayoutId id="2147483728" r:id="rId13"/>
    <p:sldLayoutId id="2147483723" r:id="rId14"/>
    <p:sldLayoutId id="2147483724" r:id="rId15"/>
    <p:sldLayoutId id="2147483746"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D36F5F22-8B86-45DD-ABE1-F298DC36AB8D}" type="datetime1">
              <a:rPr lang="en-US" smtClean="0">
                <a:solidFill>
                  <a:prstClr val="black">
                    <a:tint val="75000"/>
                  </a:prstClr>
                </a:solidFill>
              </a:rPr>
              <a:pPr>
                <a:defRPr/>
              </a:pPr>
              <a:t>4/23/2019</a:t>
            </a:fld>
            <a:endParaRPr lang="en-US" dirty="0">
              <a:solidFill>
                <a:prstClr val="black">
                  <a:tint val="75000"/>
                </a:prstClr>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r>
              <a:rPr lang="en-US" dirty="0">
                <a:solidFill>
                  <a:prstClr val="black">
                    <a:tint val="75000"/>
                  </a:prstClr>
                </a:solidFill>
              </a:rPr>
              <a:t>[ CAVEAT ]</a:t>
            </a: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a:defRPr/>
            </a:pPr>
            <a:fld id="{A3ACCF88-E20D-4840-860A-DA8079A553D8}"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09580406"/>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3.xml"/><Relationship Id="rId1" Type="http://schemas.openxmlformats.org/officeDocument/2006/relationships/slideLayout" Target="../slideLayouts/slideLayout21.xml"/><Relationship Id="rId5" Type="http://schemas.openxmlformats.org/officeDocument/2006/relationships/image" Target="../media/image17.jpe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0.png"/><Relationship Id="rId7"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hyperlink" Target="mailto:rogow.michelle@epa.gov" TargetMode="External"/><Relationship Id="rId2" Type="http://schemas.openxmlformats.org/officeDocument/2006/relationships/hyperlink" Target="mailto:musante.Jason@epa.gov" TargetMode="Externa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hyperlink" Target="mailto:jones.bill@epa.gov" TargetMode="External"/><Relationship Id="rId4" Type="http://schemas.openxmlformats.org/officeDocument/2006/relationships/hyperlink" Target="mailto:allen.harryl@ep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212854"/>
            <a:ext cx="9711678" cy="1577893"/>
          </a:xfrm>
        </p:spPr>
        <p:txBody>
          <a:bodyPr>
            <a:normAutofit fontScale="90000"/>
          </a:bodyPr>
          <a:lstStyle/>
          <a:p>
            <a:pPr algn="ctr"/>
            <a:r>
              <a:rPr lang="en-US" b="1" dirty="0">
                <a:solidFill>
                  <a:srgbClr val="002060"/>
                </a:solidFill>
                <a:latin typeface="+mn-lt"/>
              </a:rPr>
              <a:t>EPA EMERGENCY PREPAREDNESS AND RESPONSE</a:t>
            </a:r>
            <a:br>
              <a:rPr lang="en-US" b="1" dirty="0">
                <a:solidFill>
                  <a:srgbClr val="002060"/>
                </a:solidFill>
                <a:latin typeface="+mn-lt"/>
              </a:rPr>
            </a:br>
            <a:r>
              <a:rPr lang="en-US" b="1" dirty="0">
                <a:solidFill>
                  <a:srgbClr val="002060"/>
                </a:solidFill>
                <a:latin typeface="+mn-lt"/>
              </a:rPr>
              <a:t>GUAM SERC/LEPC UPDATE</a:t>
            </a:r>
            <a:br>
              <a:rPr lang="en-US" b="1" dirty="0">
                <a:solidFill>
                  <a:srgbClr val="002060"/>
                </a:solidFill>
                <a:latin typeface="+mn-lt"/>
              </a:rPr>
            </a:br>
            <a:r>
              <a:rPr lang="en-US" b="1" dirty="0">
                <a:solidFill>
                  <a:srgbClr val="002060"/>
                </a:solidFill>
                <a:latin typeface="+mn-lt"/>
              </a:rPr>
              <a:t>April 25, 2019</a:t>
            </a:r>
          </a:p>
        </p:txBody>
      </p:sp>
      <p:pic>
        <p:nvPicPr>
          <p:cNvPr id="6" name="Content Placeholder 5"/>
          <p:cNvPicPr>
            <a:picLocks noChangeAspect="1"/>
          </p:cNvPicPr>
          <p:nvPr/>
        </p:nvPicPr>
        <p:blipFill>
          <a:blip r:embed="rId2"/>
          <a:stretch>
            <a:fillRect/>
          </a:stretch>
        </p:blipFill>
        <p:spPr>
          <a:xfrm>
            <a:off x="3035247" y="4031215"/>
            <a:ext cx="3280344" cy="1964785"/>
          </a:xfrm>
          <a:prstGeom prst="rect">
            <a:avLst/>
          </a:prstGeom>
        </p:spPr>
      </p:pic>
      <p:pic>
        <p:nvPicPr>
          <p:cNvPr id="2050" name="Picture 2" descr="https://www.osha.gov/chemicalexecutiveorder/LLIS/chemical_facilit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660" y="4031215"/>
            <a:ext cx="2468018" cy="19647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stretch>
            <a:fillRect/>
          </a:stretch>
        </p:blipFill>
        <p:spPr>
          <a:xfrm>
            <a:off x="703134" y="6114224"/>
            <a:ext cx="707197" cy="743776"/>
          </a:xfrm>
          <a:prstGeom prst="rect">
            <a:avLst/>
          </a:prstGeom>
        </p:spPr>
      </p:pic>
      <p:pic>
        <p:nvPicPr>
          <p:cNvPr id="2" name="Picture 1">
            <a:extLst>
              <a:ext uri="{FF2B5EF4-FFF2-40B4-BE49-F238E27FC236}">
                <a16:creationId xmlns:a16="http://schemas.microsoft.com/office/drawing/2014/main" id="{259931C3-B0A0-4A76-AF47-C3DD4AA9D4CA}"/>
              </a:ext>
            </a:extLst>
          </p:cNvPr>
          <p:cNvPicPr>
            <a:picLocks noChangeAspect="1"/>
          </p:cNvPicPr>
          <p:nvPr/>
        </p:nvPicPr>
        <p:blipFill>
          <a:blip r:embed="rId5"/>
          <a:stretch>
            <a:fillRect/>
          </a:stretch>
        </p:blipFill>
        <p:spPr>
          <a:xfrm>
            <a:off x="2946398" y="1872343"/>
            <a:ext cx="3164115" cy="2373086"/>
          </a:xfrm>
          <a:prstGeom prst="rect">
            <a:avLst/>
          </a:prstGeom>
        </p:spPr>
      </p:pic>
      <p:pic>
        <p:nvPicPr>
          <p:cNvPr id="7" name="Picture 6">
            <a:extLst>
              <a:ext uri="{FF2B5EF4-FFF2-40B4-BE49-F238E27FC236}">
                <a16:creationId xmlns:a16="http://schemas.microsoft.com/office/drawing/2014/main" id="{428390B2-379A-42BB-967E-64FB1B5DA403}"/>
              </a:ext>
            </a:extLst>
          </p:cNvPr>
          <p:cNvPicPr>
            <a:picLocks noChangeAspect="1"/>
          </p:cNvPicPr>
          <p:nvPr/>
        </p:nvPicPr>
        <p:blipFill>
          <a:blip r:embed="rId6"/>
          <a:stretch>
            <a:fillRect/>
          </a:stretch>
        </p:blipFill>
        <p:spPr>
          <a:xfrm>
            <a:off x="6105676" y="2481941"/>
            <a:ext cx="3938209" cy="2953657"/>
          </a:xfrm>
          <a:prstGeom prst="rect">
            <a:avLst/>
          </a:prstGeom>
        </p:spPr>
      </p:pic>
    </p:spTree>
    <p:extLst>
      <p:ext uri="{BB962C8B-B14F-4D97-AF65-F5344CB8AC3E}">
        <p14:creationId xmlns:p14="http://schemas.microsoft.com/office/powerpoint/2010/main" val="2199693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220" y="513876"/>
            <a:ext cx="9144000" cy="783771"/>
          </a:xfrm>
        </p:spPr>
        <p:txBody>
          <a:bodyPr>
            <a:normAutofit/>
          </a:bodyPr>
          <a:lstStyle/>
          <a:p>
            <a:r>
              <a:rPr lang="en-US" b="1" dirty="0">
                <a:solidFill>
                  <a:srgbClr val="002060"/>
                </a:solidFill>
              </a:rPr>
              <a:t>FIRST A LITTLE BACKGROUND CONTEXT….</a:t>
            </a:r>
          </a:p>
        </p:txBody>
      </p:sp>
      <p:pic>
        <p:nvPicPr>
          <p:cNvPr id="3" name="Picture 2"/>
          <p:cNvPicPr>
            <a:picLocks noChangeAspect="1"/>
          </p:cNvPicPr>
          <p:nvPr/>
        </p:nvPicPr>
        <p:blipFill>
          <a:blip r:embed="rId3"/>
          <a:stretch>
            <a:fillRect/>
          </a:stretch>
        </p:blipFill>
        <p:spPr>
          <a:xfrm>
            <a:off x="1920240" y="1961736"/>
            <a:ext cx="6400800" cy="3543300"/>
          </a:xfrm>
          <a:prstGeom prst="rect">
            <a:avLst/>
          </a:prstGeom>
        </p:spPr>
      </p:pic>
      <p:pic>
        <p:nvPicPr>
          <p:cNvPr id="4" name="Picture 3"/>
          <p:cNvPicPr>
            <a:picLocks noChangeAspect="1"/>
          </p:cNvPicPr>
          <p:nvPr/>
        </p:nvPicPr>
        <p:blipFill>
          <a:blip r:embed="rId4"/>
          <a:stretch>
            <a:fillRect/>
          </a:stretch>
        </p:blipFill>
        <p:spPr>
          <a:xfrm>
            <a:off x="659861" y="6114224"/>
            <a:ext cx="707197" cy="743776"/>
          </a:xfrm>
          <a:prstGeom prst="rect">
            <a:avLst/>
          </a:prstGeom>
        </p:spPr>
      </p:pic>
      <p:cxnSp>
        <p:nvCxnSpPr>
          <p:cNvPr id="5" name="Straight Connector 4"/>
          <p:cNvCxnSpPr/>
          <p:nvPr/>
        </p:nvCxnSpPr>
        <p:spPr>
          <a:xfrm flipV="1">
            <a:off x="362040" y="1502364"/>
            <a:ext cx="8934360" cy="49938"/>
          </a:xfrm>
          <a:prstGeom prst="line">
            <a:avLst/>
          </a:prstGeom>
          <a:ln w="28575">
            <a:solidFill>
              <a:srgbClr val="002F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493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035" y="0"/>
            <a:ext cx="9939130" cy="6858000"/>
          </a:xfrm>
        </p:spPr>
        <p:txBody>
          <a:bodyPr/>
          <a:lstStyle/>
          <a:p>
            <a:r>
              <a:rPr lang="en-US" sz="2800" dirty="0"/>
              <a:t>West Fertilizer Company | West, Texas | April 17, 2013</a:t>
            </a:r>
          </a:p>
          <a:p>
            <a:pPr lvl="1"/>
            <a:r>
              <a:rPr lang="en-US" sz="2400" dirty="0"/>
              <a:t>15 fatalities and 260+ injuries</a:t>
            </a:r>
          </a:p>
          <a:p>
            <a:pPr lvl="1"/>
            <a:r>
              <a:rPr lang="en-US" sz="2400" dirty="0"/>
              <a:t>$230 million in insurance-related losses</a:t>
            </a:r>
          </a:p>
          <a:p>
            <a:pPr lvl="1"/>
            <a:r>
              <a:rPr lang="en-US" sz="2400" dirty="0"/>
              <a:t>$16 million spent on Federal disaster assistance</a:t>
            </a:r>
          </a:p>
          <a:p>
            <a:pPr lvl="1"/>
            <a:r>
              <a:rPr lang="en-US" sz="2400" dirty="0"/>
              <a:t>$1 million insurance policy held by West Fertilizer Company</a:t>
            </a:r>
          </a:p>
          <a:p>
            <a:r>
              <a:rPr lang="en-US" sz="2800" dirty="0"/>
              <a:t>Chevron Refinery | Richmond, California | August 6, 2012</a:t>
            </a:r>
          </a:p>
          <a:p>
            <a:pPr lvl="1"/>
            <a:r>
              <a:rPr lang="en-US" sz="2400" dirty="0"/>
              <a:t>15,000 people sought medical treatment</a:t>
            </a:r>
          </a:p>
          <a:p>
            <a:pPr lvl="1"/>
            <a:r>
              <a:rPr lang="en-US" sz="2400" dirty="0"/>
              <a:t>$2 million in fines and restitution </a:t>
            </a:r>
          </a:p>
          <a:p>
            <a:pPr lvl="1"/>
            <a:r>
              <a:rPr lang="en-US" sz="2400" dirty="0"/>
              <a:t>$447 million in increased gas prices passed onto consumers</a:t>
            </a:r>
          </a:p>
          <a:p>
            <a:r>
              <a:rPr lang="en-US" sz="2800" dirty="0"/>
              <a:t>Deepwater Horizon|Gulf of Mexico| April 20, 2010</a:t>
            </a:r>
            <a:endParaRPr lang="en-US" sz="2400" dirty="0"/>
          </a:p>
          <a:p>
            <a:pPr lvl="1"/>
            <a:r>
              <a:rPr lang="en-US" sz="2400" dirty="0"/>
              <a:t>11 workers killed, 17 workers injured </a:t>
            </a:r>
          </a:p>
          <a:p>
            <a:pPr lvl="1"/>
            <a:r>
              <a:rPr lang="en-US" sz="2400" dirty="0"/>
              <a:t>$21 billion in settlements</a:t>
            </a:r>
          </a:p>
          <a:p>
            <a:pPr lvl="1"/>
            <a:r>
              <a:rPr lang="en-US" sz="2400" dirty="0"/>
              <a:t>4 million barrels of oil spilled</a:t>
            </a:r>
          </a:p>
        </p:txBody>
      </p:sp>
      <p:sp>
        <p:nvSpPr>
          <p:cNvPr id="6" name="TextBox 5"/>
          <p:cNvSpPr txBox="1"/>
          <p:nvPr/>
        </p:nvSpPr>
        <p:spPr>
          <a:xfrm>
            <a:off x="5698433" y="6084477"/>
            <a:ext cx="5989984" cy="553998"/>
          </a:xfrm>
          <a:prstGeom prst="rect">
            <a:avLst/>
          </a:prstGeom>
          <a:noFill/>
        </p:spPr>
        <p:txBody>
          <a:bodyPr wrap="square" rtlCol="0">
            <a:spAutoFit/>
          </a:bodyPr>
          <a:lstStyle/>
          <a:p>
            <a:r>
              <a:rPr lang="en-US" dirty="0"/>
              <a:t>Source: CSB Business Case for Safety </a:t>
            </a:r>
            <a:r>
              <a:rPr lang="en-US" sz="1200" dirty="0"/>
              <a:t>http://www.idevmail.net/assets/chemsafety/CSB_Business_Case_for_Safety_01.pdf</a:t>
            </a:r>
          </a:p>
        </p:txBody>
      </p:sp>
    </p:spTree>
    <p:extLst>
      <p:ext uri="{BB962C8B-B14F-4D97-AF65-F5344CB8AC3E}">
        <p14:creationId xmlns:p14="http://schemas.microsoft.com/office/powerpoint/2010/main" val="4291196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1463439" y="262926"/>
            <a:ext cx="7415376" cy="523220"/>
          </a:xfrm>
          <a:prstGeom prst="rect">
            <a:avLst/>
          </a:prstGeom>
        </p:spPr>
        <p:txBody>
          <a:bodyPr vert="horz" lIns="91440" tIns="45720" rIns="91440" bIns="45720" rtlCol="0" anchor="ctr">
            <a:noAutofit/>
          </a:bodyPr>
          <a:lstStyle/>
          <a:p>
            <a:pPr algn="ctr" eaLnBrk="0" fontAlgn="base" hangingPunct="0">
              <a:spcBef>
                <a:spcPct val="0"/>
              </a:spcBef>
              <a:spcAft>
                <a:spcPct val="0"/>
              </a:spcAft>
            </a:pPr>
            <a:r>
              <a:rPr lang="en-US" sz="3600" b="1" dirty="0">
                <a:solidFill>
                  <a:srgbClr val="002060"/>
                </a:solidFill>
                <a:latin typeface="+mj-lt"/>
                <a:ea typeface="+mj-ea"/>
                <a:cs typeface="+mj-cs"/>
              </a:rPr>
              <a:t>A Persistent Threat…. </a:t>
            </a:r>
          </a:p>
        </p:txBody>
      </p:sp>
      <p:cxnSp>
        <p:nvCxnSpPr>
          <p:cNvPr id="45" name="Straight Connector 44"/>
          <p:cNvCxnSpPr/>
          <p:nvPr/>
        </p:nvCxnSpPr>
        <p:spPr>
          <a:xfrm flipV="1">
            <a:off x="1068315" y="1137031"/>
            <a:ext cx="8001000" cy="15594"/>
          </a:xfrm>
          <a:prstGeom prst="line">
            <a:avLst/>
          </a:prstGeom>
          <a:ln w="28575">
            <a:solidFill>
              <a:srgbClr val="002F80"/>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343404" y="2862359"/>
            <a:ext cx="3810000" cy="1113730"/>
          </a:xfrm>
          <a:prstGeom prst="rect">
            <a:avLst/>
          </a:prstGeom>
          <a:solidFill>
            <a:srgbClr val="FBFFE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1400" b="1" dirty="0">
                <a:solidFill>
                  <a:srgbClr val="151515"/>
                </a:solidFill>
                <a:latin typeface="Times New Roman" panose="02020603050405020304" pitchFamily="18" charset="0"/>
                <a:ea typeface="Calibri" panose="020F0502020204030204" pitchFamily="34" charset="0"/>
                <a:cs typeface="Times New Roman" panose="02020603050405020304" pitchFamily="18" charset="0"/>
              </a:rPr>
              <a:t>Millard refrigerated paid a $3 million penalty for a 32,000 pound anhydrous ammonia release in 2010 that sickened 152 people in Theodore Alabama</a:t>
            </a:r>
            <a:r>
              <a:rPr lang="en-US" sz="1200" dirty="0">
                <a:solidFill>
                  <a:schemeClr val="bg1">
                    <a:lumMod val="65000"/>
                  </a:schemeClr>
                </a:solidFill>
                <a:latin typeface="Arial" panose="020B0604020202020204" pitchFamily="34" charset="0"/>
                <a:ea typeface="Calibri" panose="020F0502020204030204" pitchFamily="34" charset="0"/>
                <a:cs typeface="Times New Roman" panose="02020603050405020304" pitchFamily="18" charset="0"/>
              </a:rPr>
              <a:t>.   </a:t>
            </a:r>
            <a:r>
              <a:rPr lang="en-US" sz="1200" dirty="0">
                <a:solidFill>
                  <a:schemeClr val="bg1">
                    <a:lumMod val="65000"/>
                  </a:schemeClr>
                </a:solidFill>
                <a:ea typeface="Calibri" panose="020F0502020204030204" pitchFamily="34" charset="0"/>
                <a:cs typeface="Times New Roman" panose="02020603050405020304" pitchFamily="18" charset="0"/>
              </a:rPr>
              <a:t>EPA, 6/2/15</a:t>
            </a:r>
            <a:endParaRPr lang="en-US" sz="1200" dirty="0">
              <a:solidFill>
                <a:schemeClr val="bg1">
                  <a:lumMod val="65000"/>
                </a:schemeClr>
              </a:solidFill>
              <a:effectLst/>
              <a:ea typeface="Calibri" panose="020F0502020204030204" pitchFamily="34" charset="0"/>
              <a:cs typeface="Times New Roman" panose="02020603050405020304" pitchFamily="18" charset="0"/>
            </a:endParaRPr>
          </a:p>
        </p:txBody>
      </p:sp>
      <p:sp>
        <p:nvSpPr>
          <p:cNvPr id="22" name="Rectangle 21"/>
          <p:cNvSpPr/>
          <p:nvPr/>
        </p:nvSpPr>
        <p:spPr>
          <a:xfrm>
            <a:off x="0" y="1414100"/>
            <a:ext cx="7812201" cy="1237253"/>
          </a:xfrm>
          <a:prstGeom prst="rect">
            <a:avLst/>
          </a:prstGeom>
          <a:solidFill>
            <a:srgbClr val="FBFFE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16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One dead after ammonia leak at Northampton brewery – A man in his 40s is dead and more than 20 people remain in hospital, one in serious condition, after a gas leak at Carlsberg factory site.</a:t>
            </a:r>
            <a:r>
              <a:rPr lang="en-US" sz="16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a:solidFill>
                  <a:srgbClr val="BFBFBF"/>
                </a:solidFill>
                <a:latin typeface="Times New Roman" panose="02020603050405020304" pitchFamily="18" charset="0"/>
                <a:ea typeface="Calibri"/>
                <a:cs typeface="Times New Roman" panose="02020603050405020304" pitchFamily="18" charset="0"/>
              </a:rPr>
              <a:t>The Guardian, November 9, 2016</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3" name="Rectangle 22"/>
          <p:cNvSpPr/>
          <p:nvPr/>
        </p:nvSpPr>
        <p:spPr>
          <a:xfrm>
            <a:off x="4312920" y="2671213"/>
            <a:ext cx="6561577" cy="1304876"/>
          </a:xfrm>
          <a:prstGeom prst="rect">
            <a:avLst/>
          </a:prstGeom>
          <a:solidFill>
            <a:srgbClr val="FBFFE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rgbClr val="282D33"/>
                </a:solidFill>
                <a:latin typeface="Times New Roman" panose="02020603050405020304" pitchFamily="18" charset="0"/>
                <a:cs typeface="Times New Roman" panose="02020603050405020304" pitchFamily="18" charset="0"/>
              </a:rPr>
              <a:t>Chemical Safety Board Deploying to Site of Chemical Release in Atchison, Kan</a:t>
            </a:r>
            <a:r>
              <a:rPr lang="en-US" sz="1600" dirty="0">
                <a:solidFill>
                  <a:srgbClr val="282D33"/>
                </a:solidFill>
                <a:latin typeface="Times New Roman" panose="02020603050405020304" pitchFamily="18" charset="0"/>
                <a:cs typeface="Times New Roman" panose="02020603050405020304" pitchFamily="18" charset="0"/>
              </a:rPr>
              <a:t>sas An investigative team from CSB was deployed to the scene of a chemical release that led to a shelter-in-er for thousands of residents and at least 85 members of the public seeking medical attention 10/24/16</a:t>
            </a:r>
            <a:endParaRPr lang="en-US" sz="1600" dirty="0">
              <a:solidFill>
                <a:srgbClr val="F8F8F8"/>
              </a:solidFill>
              <a:latin typeface="Times New Roman" panose="02020603050405020304" pitchFamily="18" charset="0"/>
              <a:ea typeface="Calibri"/>
              <a:cs typeface="Times New Roman" panose="02020603050405020304" pitchFamily="18" charset="0"/>
            </a:endParaRPr>
          </a:p>
        </p:txBody>
      </p:sp>
      <p:sp>
        <p:nvSpPr>
          <p:cNvPr id="11" name="Rectangle 10"/>
          <p:cNvSpPr/>
          <p:nvPr/>
        </p:nvSpPr>
        <p:spPr>
          <a:xfrm>
            <a:off x="8774898" y="4156761"/>
            <a:ext cx="3417102" cy="1066800"/>
          </a:xfrm>
          <a:prstGeom prst="rect">
            <a:avLst/>
          </a:prstGeom>
          <a:solidFill>
            <a:srgbClr val="FBFFE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600" b="1" dirty="0">
                <a:solidFill>
                  <a:srgbClr val="151515"/>
                </a:solidFill>
                <a:latin typeface="Times New Roman" panose="02020603050405020304" pitchFamily="18" charset="0"/>
                <a:ea typeface="Calibri" panose="020F0502020204030204" pitchFamily="34" charset="0"/>
                <a:cs typeface="Times New Roman" panose="02020603050405020304" pitchFamily="18" charset="0"/>
              </a:rPr>
              <a:t>Cape Cod cold storage and ice manufacturing paid $225,000 to settle anhydrous ammonia violations</a:t>
            </a:r>
            <a:r>
              <a:rPr lang="en-US" sz="1600" dirty="0">
                <a:solidFill>
                  <a:srgbClr val="151515"/>
                </a:solidFill>
                <a:latin typeface="Arial" panose="020B0604020202020204" pitchFamily="34" charset="0"/>
                <a:ea typeface="Calibri" panose="020F0502020204030204" pitchFamily="34" charset="0"/>
              </a:rPr>
              <a:t>  </a:t>
            </a:r>
            <a:r>
              <a:rPr lang="en-US" sz="1200" dirty="0">
                <a:solidFill>
                  <a:schemeClr val="bg1">
                    <a:lumMod val="65000"/>
                  </a:schemeClr>
                </a:solidFill>
                <a:ea typeface="Calibri" panose="020F0502020204030204" pitchFamily="34" charset="0"/>
                <a:cs typeface="Times New Roman" panose="02020603050405020304" pitchFamily="18" charset="0"/>
              </a:rPr>
              <a:t>EPA, 6/2/15</a:t>
            </a:r>
          </a:p>
          <a:p>
            <a:pPr eaLnBrk="0" fontAlgn="base" hangingPunct="0">
              <a:spcBef>
                <a:spcPct val="0"/>
              </a:spcBef>
              <a:spcAft>
                <a:spcPct val="0"/>
              </a:spcAft>
            </a:pPr>
            <a:endParaRPr lang="en-US" sz="1200" dirty="0">
              <a:solidFill>
                <a:srgbClr val="F8F8F8"/>
              </a:solidFill>
              <a:ea typeface="Calibri"/>
              <a:cs typeface="Times New Roman"/>
            </a:endParaRPr>
          </a:p>
        </p:txBody>
      </p:sp>
      <p:sp>
        <p:nvSpPr>
          <p:cNvPr id="12" name="Rectangle 11"/>
          <p:cNvSpPr/>
          <p:nvPr/>
        </p:nvSpPr>
        <p:spPr>
          <a:xfrm>
            <a:off x="8546298" y="1414100"/>
            <a:ext cx="3417102" cy="1066800"/>
          </a:xfrm>
          <a:prstGeom prst="rect">
            <a:avLst/>
          </a:prstGeom>
          <a:solidFill>
            <a:srgbClr val="FBFFE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600" b="1"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Authorities said one worker died after an ammonia leak at the Stavis Seafoods Warehouse Wednesday night.</a:t>
            </a:r>
            <a:r>
              <a:rPr lang="en-US" sz="1600" b="1" dirty="0">
                <a:solidFill>
                  <a:srgbClr val="F8F8F8"/>
                </a:solidFill>
                <a:ea typeface="Calibri"/>
                <a:cs typeface="Times New Roman"/>
              </a:rPr>
              <a:t>	      </a:t>
            </a:r>
            <a:r>
              <a:rPr lang="en-US" sz="1200" b="1" dirty="0">
                <a:solidFill>
                  <a:srgbClr val="BFBFBF"/>
                </a:solidFill>
                <a:ea typeface="Calibri"/>
                <a:cs typeface="Times New Roman"/>
              </a:rPr>
              <a:t>Boston Globe, 3/24/16</a:t>
            </a:r>
            <a:endParaRPr lang="en-US" sz="1200" dirty="0">
              <a:solidFill>
                <a:srgbClr val="F8F8F8"/>
              </a:solidFill>
              <a:ea typeface="Calibri"/>
              <a:cs typeface="Times New Roman"/>
            </a:endParaRPr>
          </a:p>
        </p:txBody>
      </p:sp>
      <p:sp>
        <p:nvSpPr>
          <p:cNvPr id="13" name="Rectangle 12"/>
          <p:cNvSpPr/>
          <p:nvPr/>
        </p:nvSpPr>
        <p:spPr>
          <a:xfrm>
            <a:off x="164298" y="4187095"/>
            <a:ext cx="3417102" cy="1066800"/>
          </a:xfrm>
          <a:prstGeom prst="rect">
            <a:avLst/>
          </a:prstGeom>
          <a:solidFill>
            <a:srgbClr val="FBFFE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600" b="1" dirty="0">
                <a:solidFill>
                  <a:srgbClr val="040000"/>
                </a:solidFill>
                <a:latin typeface="Times New Roman"/>
                <a:ea typeface="Calibri"/>
                <a:cs typeface="Times New Roman"/>
              </a:rPr>
              <a:t>Death due to an accidental anhydrous ammonia release onboard a tender boat docked in Sitka, Alaska.  </a:t>
            </a:r>
            <a:r>
              <a:rPr lang="en-US" sz="1200" dirty="0">
                <a:solidFill>
                  <a:schemeClr val="bg1">
                    <a:lumMod val="65000"/>
                  </a:schemeClr>
                </a:solidFill>
                <a:latin typeface="+mj-lt"/>
                <a:ea typeface="Calibri"/>
                <a:cs typeface="Times New Roman"/>
              </a:rPr>
              <a:t>Alaska DPH, 7/17/13</a:t>
            </a:r>
          </a:p>
        </p:txBody>
      </p:sp>
      <p:pic>
        <p:nvPicPr>
          <p:cNvPr id="3" name="Picture 2"/>
          <p:cNvPicPr>
            <a:picLocks noChangeAspect="1"/>
          </p:cNvPicPr>
          <p:nvPr/>
        </p:nvPicPr>
        <p:blipFill>
          <a:blip r:embed="rId3"/>
          <a:stretch>
            <a:fillRect/>
          </a:stretch>
        </p:blipFill>
        <p:spPr>
          <a:xfrm>
            <a:off x="646276" y="6120293"/>
            <a:ext cx="707197" cy="743776"/>
          </a:xfrm>
          <a:prstGeom prst="rect">
            <a:avLst/>
          </a:prstGeom>
        </p:spPr>
      </p:pic>
      <p:sp>
        <p:nvSpPr>
          <p:cNvPr id="15" name="Rectangle 14"/>
          <p:cNvSpPr/>
          <p:nvPr/>
        </p:nvSpPr>
        <p:spPr>
          <a:xfrm>
            <a:off x="1839027" y="5590917"/>
            <a:ext cx="5405418" cy="1058752"/>
          </a:xfrm>
          <a:prstGeom prst="rect">
            <a:avLst/>
          </a:prstGeom>
          <a:solidFill>
            <a:srgbClr val="FBFFE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rgbClr val="282D33"/>
                </a:solidFill>
                <a:latin typeface="Times New Roman" panose="02020603050405020304" pitchFamily="18" charset="0"/>
                <a:cs typeface="Times New Roman" panose="02020603050405020304" pitchFamily="18" charset="0"/>
              </a:rPr>
              <a:t>U.S. Chemical Safety Board Finds Multiple Safety Deficiencies Led to February 2015 Explosion and Serious Near Miss at the Exxon Mobil Refinery in Torrance, California</a:t>
            </a:r>
          </a:p>
          <a:p>
            <a:pPr eaLnBrk="0" fontAlgn="base" hangingPunct="0">
              <a:spcBef>
                <a:spcPct val="0"/>
              </a:spcBef>
              <a:spcAft>
                <a:spcPct val="0"/>
              </a:spcAft>
            </a:pPr>
            <a:endParaRPr lang="en-US" sz="1200" dirty="0">
              <a:solidFill>
                <a:srgbClr val="F8F8F8"/>
              </a:solidFill>
              <a:ea typeface="Calibri"/>
              <a:cs typeface="Times New Roman"/>
            </a:endParaRPr>
          </a:p>
        </p:txBody>
      </p:sp>
      <p:sp>
        <p:nvSpPr>
          <p:cNvPr id="31" name="Rectangle 30"/>
          <p:cNvSpPr/>
          <p:nvPr/>
        </p:nvSpPr>
        <p:spPr>
          <a:xfrm>
            <a:off x="4153404" y="4156761"/>
            <a:ext cx="4137156" cy="1337916"/>
          </a:xfrm>
          <a:prstGeom prst="rect">
            <a:avLst/>
          </a:prstGeom>
          <a:solidFill>
            <a:srgbClr val="FBFFE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rgbClr val="333333"/>
                </a:solidFill>
                <a:latin typeface="Times New Roman" panose="02020603050405020304" pitchFamily="18" charset="0"/>
                <a:cs typeface="Times New Roman" panose="02020603050405020304" pitchFamily="18" charset="0"/>
              </a:rPr>
              <a:t>Man killed by anhydrous ammonia leak </a:t>
            </a:r>
            <a:r>
              <a:rPr lang="en-US" sz="1600" dirty="0">
                <a:solidFill>
                  <a:srgbClr val="333333"/>
                </a:solidFill>
                <a:latin typeface="Times New Roman" panose="02020603050405020304" pitchFamily="18" charset="0"/>
                <a:cs typeface="Times New Roman" panose="02020603050405020304" pitchFamily="18" charset="0"/>
              </a:rPr>
              <a:t>A 59-year-old Nebraska man died Monday night after being exposed to a cloud of anhydrous ammonia that leaked from a pipeline north of Tekamah. </a:t>
            </a:r>
            <a:r>
              <a:rPr lang="en-US" sz="1200" dirty="0">
                <a:solidFill>
                  <a:srgbClr val="333333"/>
                </a:solidFill>
                <a:latin typeface="Open Sans"/>
              </a:rPr>
              <a:t>Lincoln Journal Star, Oct 18, 2016</a:t>
            </a:r>
            <a:endParaRPr lang="en-US" sz="1200" b="0" i="0" dirty="0">
              <a:solidFill>
                <a:srgbClr val="333333"/>
              </a:solidFill>
              <a:effectLst/>
              <a:latin typeface="Open Sans"/>
            </a:endParaRPr>
          </a:p>
        </p:txBody>
      </p:sp>
    </p:spTree>
    <p:extLst>
      <p:ext uri="{BB962C8B-B14F-4D97-AF65-F5344CB8AC3E}">
        <p14:creationId xmlns:p14="http://schemas.microsoft.com/office/powerpoint/2010/main" val="3351807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87717" y="159434"/>
            <a:ext cx="8463619" cy="801235"/>
          </a:xfrm>
        </p:spPr>
        <p:txBody>
          <a:bodyPr/>
          <a:lstStyle/>
          <a:p>
            <a:pPr algn="ctr"/>
            <a:r>
              <a:rPr lang="en-US" b="1" dirty="0">
                <a:solidFill>
                  <a:srgbClr val="002060"/>
                </a:solidFill>
              </a:rPr>
              <a:t>Environmental Safety</a:t>
            </a:r>
          </a:p>
        </p:txBody>
      </p:sp>
      <p:sp>
        <p:nvSpPr>
          <p:cNvPr id="5" name="Content Placeholder 4"/>
          <p:cNvSpPr>
            <a:spLocks noGrp="1"/>
          </p:cNvSpPr>
          <p:nvPr>
            <p:ph sz="half" idx="1"/>
          </p:nvPr>
        </p:nvSpPr>
        <p:spPr>
          <a:xfrm>
            <a:off x="486049" y="1105730"/>
            <a:ext cx="6386732" cy="5566740"/>
          </a:xfrm>
        </p:spPr>
        <p:txBody>
          <a:bodyPr>
            <a:normAutofit fontScale="77500" lnSpcReduction="20000"/>
          </a:bodyPr>
          <a:lstStyle/>
          <a:p>
            <a:r>
              <a:rPr lang="en-US" sz="3600" b="1" dirty="0">
                <a:solidFill>
                  <a:srgbClr val="7030A0"/>
                </a:solidFill>
              </a:rPr>
              <a:t>Planning and Preparedness</a:t>
            </a:r>
          </a:p>
          <a:p>
            <a:pPr lvl="1"/>
            <a:r>
              <a:rPr lang="en-US" sz="2600" dirty="0"/>
              <a:t>1</a:t>
            </a:r>
            <a:r>
              <a:rPr lang="en-US" sz="2600" baseline="30000" dirty="0"/>
              <a:t>st</a:t>
            </a:r>
            <a:r>
              <a:rPr lang="en-US" sz="2600" dirty="0"/>
              <a:t> Responder and Community Right to Know</a:t>
            </a:r>
          </a:p>
          <a:p>
            <a:pPr lvl="1"/>
            <a:r>
              <a:rPr lang="en-US" sz="2600" dirty="0"/>
              <a:t>SERCs and LEPCs</a:t>
            </a:r>
          </a:p>
          <a:p>
            <a:pPr lvl="1"/>
            <a:r>
              <a:rPr lang="en-US" sz="2600" dirty="0"/>
              <a:t>Tier II Reporting and Data Dissemination</a:t>
            </a:r>
          </a:p>
          <a:p>
            <a:pPr lvl="1"/>
            <a:r>
              <a:rPr lang="en-US" sz="2600" dirty="0"/>
              <a:t>Local Emergency Plans and Facility Plans</a:t>
            </a:r>
          </a:p>
          <a:p>
            <a:pPr marL="285750"/>
            <a:r>
              <a:rPr lang="en-US" sz="3600" b="1" dirty="0">
                <a:solidFill>
                  <a:srgbClr val="7030A0"/>
                </a:solidFill>
              </a:rPr>
              <a:t>Prevention </a:t>
            </a:r>
          </a:p>
          <a:p>
            <a:pPr marL="685800" lvl="1"/>
            <a:r>
              <a:rPr lang="en-US" sz="2600" dirty="0"/>
              <a:t>Compliance Assistance</a:t>
            </a:r>
          </a:p>
          <a:p>
            <a:pPr marL="685800" lvl="1"/>
            <a:r>
              <a:rPr lang="en-US" sz="2600" dirty="0"/>
              <a:t>Inspections</a:t>
            </a:r>
          </a:p>
          <a:p>
            <a:r>
              <a:rPr lang="en-US" sz="3600" b="1" dirty="0">
                <a:solidFill>
                  <a:srgbClr val="7030A0"/>
                </a:solidFill>
              </a:rPr>
              <a:t>Response</a:t>
            </a:r>
            <a:r>
              <a:rPr lang="en-US" sz="3600" b="1" dirty="0">
                <a:solidFill>
                  <a:schemeClr val="tx1"/>
                </a:solidFill>
              </a:rPr>
              <a:t> </a:t>
            </a:r>
          </a:p>
          <a:p>
            <a:pPr lvl="1"/>
            <a:r>
              <a:rPr lang="en-US" sz="2600" dirty="0">
                <a:solidFill>
                  <a:schemeClr val="tx1"/>
                </a:solidFill>
              </a:rPr>
              <a:t>EPA On-Scene Coordinators</a:t>
            </a:r>
          </a:p>
          <a:p>
            <a:pPr lvl="1"/>
            <a:r>
              <a:rPr lang="en-US" sz="2600" dirty="0">
                <a:solidFill>
                  <a:schemeClr val="tx1"/>
                </a:solidFill>
              </a:rPr>
              <a:t>Regional Response Team</a:t>
            </a:r>
          </a:p>
          <a:p>
            <a:pPr lvl="1"/>
            <a:r>
              <a:rPr lang="en-US" sz="2600" dirty="0">
                <a:solidFill>
                  <a:schemeClr val="tx1"/>
                </a:solidFill>
              </a:rPr>
              <a:t>Accidental Release Notification</a:t>
            </a:r>
          </a:p>
          <a:p>
            <a:pPr lvl="1"/>
            <a:r>
              <a:rPr lang="en-US" sz="2600" dirty="0">
                <a:solidFill>
                  <a:schemeClr val="tx1"/>
                </a:solidFill>
              </a:rPr>
              <a:t>Training, Communication, Coordination w/Industry, First Responders, Emergency Management Agencies</a:t>
            </a:r>
          </a:p>
          <a:p>
            <a:pPr lvl="2"/>
            <a:endParaRPr lang="en-US" dirty="0"/>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315200" y="1584686"/>
            <a:ext cx="3772142" cy="4232594"/>
          </a:xfrm>
        </p:spPr>
      </p:pic>
    </p:spTree>
    <p:extLst>
      <p:ext uri="{BB962C8B-B14F-4D97-AF65-F5344CB8AC3E}">
        <p14:creationId xmlns:p14="http://schemas.microsoft.com/office/powerpoint/2010/main" val="1832699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787" y="61387"/>
            <a:ext cx="8023031" cy="1320800"/>
          </a:xfrm>
        </p:spPr>
        <p:txBody>
          <a:bodyPr>
            <a:noAutofit/>
          </a:bodyPr>
          <a:lstStyle/>
          <a:p>
            <a:pPr algn="ctr"/>
            <a:r>
              <a:rPr lang="en-US" b="1" dirty="0">
                <a:solidFill>
                  <a:srgbClr val="002060"/>
                </a:solidFill>
              </a:rPr>
              <a:t>Existing Regulatory Framework</a:t>
            </a:r>
          </a:p>
        </p:txBody>
      </p:sp>
      <p:sp>
        <p:nvSpPr>
          <p:cNvPr id="3" name="Content Placeholder 2"/>
          <p:cNvSpPr>
            <a:spLocks noGrp="1"/>
          </p:cNvSpPr>
          <p:nvPr>
            <p:ph idx="1"/>
          </p:nvPr>
        </p:nvSpPr>
        <p:spPr>
          <a:xfrm>
            <a:off x="447886" y="1177331"/>
            <a:ext cx="9991513" cy="5501214"/>
          </a:xfrm>
        </p:spPr>
        <p:txBody>
          <a:bodyPr>
            <a:noAutofit/>
          </a:bodyPr>
          <a:lstStyle/>
          <a:p>
            <a:r>
              <a:rPr lang="en-US" sz="2200" b="1" dirty="0">
                <a:solidFill>
                  <a:srgbClr val="002060"/>
                </a:solidFill>
              </a:rPr>
              <a:t>Emergency Planning and Community Right-to-know (EPCRA) requirements</a:t>
            </a:r>
            <a:r>
              <a:rPr lang="en-US" sz="2200" dirty="0">
                <a:solidFill>
                  <a:schemeClr val="accent1"/>
                </a:solidFill>
              </a:rPr>
              <a:t> </a:t>
            </a:r>
            <a:r>
              <a:rPr lang="en-US" sz="2200" dirty="0"/>
              <a:t>Local emergency planning and preparedness, emergency release notification, community right-to-know: provision of hazardous chemical storage inventory and toxic chemical release inventory to the community and first responders</a:t>
            </a:r>
          </a:p>
          <a:p>
            <a:endParaRPr lang="en-US" sz="2200" b="1" dirty="0">
              <a:solidFill>
                <a:srgbClr val="002060"/>
              </a:solidFill>
            </a:endParaRPr>
          </a:p>
          <a:p>
            <a:r>
              <a:rPr lang="en-US" sz="2200" b="1" dirty="0">
                <a:solidFill>
                  <a:srgbClr val="002060"/>
                </a:solidFill>
              </a:rPr>
              <a:t>CAA Section 112(r)(1) general duty clause</a:t>
            </a:r>
            <a:r>
              <a:rPr lang="en-US" sz="2200" dirty="0"/>
              <a:t>-Facility owner/operators have a general duty to prevent and minimize releases</a:t>
            </a:r>
          </a:p>
          <a:p>
            <a:endParaRPr lang="en-US" sz="2200" b="1" dirty="0">
              <a:solidFill>
                <a:srgbClr val="002060"/>
              </a:solidFill>
            </a:endParaRPr>
          </a:p>
          <a:p>
            <a:r>
              <a:rPr lang="en-US" sz="2200" b="1" dirty="0">
                <a:solidFill>
                  <a:srgbClr val="002060"/>
                </a:solidFill>
              </a:rPr>
              <a:t>CAA Section 112(r)(7) Risk Management Program</a:t>
            </a:r>
            <a:endParaRPr lang="en-US" sz="2200" dirty="0"/>
          </a:p>
          <a:p>
            <a:endParaRPr lang="en-US" sz="2200" b="1" dirty="0">
              <a:solidFill>
                <a:srgbClr val="002060"/>
              </a:solidFill>
            </a:endParaRPr>
          </a:p>
          <a:p>
            <a:r>
              <a:rPr lang="en-US" sz="2200" b="1" dirty="0">
                <a:solidFill>
                  <a:srgbClr val="002060"/>
                </a:solidFill>
              </a:rPr>
              <a:t>Territorial/State/local requirements</a:t>
            </a:r>
            <a:endParaRPr lang="en-US" sz="2200" dirty="0"/>
          </a:p>
        </p:txBody>
      </p:sp>
      <p:sp>
        <p:nvSpPr>
          <p:cNvPr id="5" name="Slide Number Placeholder 4"/>
          <p:cNvSpPr>
            <a:spLocks noGrp="1"/>
          </p:cNvSpPr>
          <p:nvPr>
            <p:ph type="sldNum" sz="quarter" idx="12"/>
          </p:nvPr>
        </p:nvSpPr>
        <p:spPr/>
        <p:txBody>
          <a:bodyPr/>
          <a:lstStyle/>
          <a:p>
            <a:fld id="{64FD7CC6-9448-447E-AA3E-4A83D05C16CF}" type="slidenum">
              <a:rPr lang="en-US" smtClean="0"/>
              <a:pPr/>
              <a:t>6</a:t>
            </a:fld>
            <a:endParaRPr lang="en-US" dirty="0"/>
          </a:p>
        </p:txBody>
      </p:sp>
      <p:pic>
        <p:nvPicPr>
          <p:cNvPr id="12" name="Picture 11"/>
          <p:cNvPicPr>
            <a:picLocks noChangeAspect="1"/>
          </p:cNvPicPr>
          <p:nvPr/>
        </p:nvPicPr>
        <p:blipFill>
          <a:blip r:embed="rId3" cstate="print"/>
          <a:stretch>
            <a:fillRect/>
          </a:stretch>
        </p:blipFill>
        <p:spPr>
          <a:xfrm>
            <a:off x="560176" y="6042026"/>
            <a:ext cx="821586" cy="850832"/>
          </a:xfrm>
          <a:prstGeom prst="rect">
            <a:avLst/>
          </a:prstGeom>
        </p:spPr>
      </p:pic>
      <p:sp>
        <p:nvSpPr>
          <p:cNvPr id="13" name="Slide Number Placeholder 4"/>
          <p:cNvSpPr txBox="1">
            <a:spLocks/>
          </p:cNvSpPr>
          <p:nvPr/>
        </p:nvSpPr>
        <p:spPr>
          <a:xfrm>
            <a:off x="2705775" y="6459787"/>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4E9FF5-3ECF-40F3-9BD6-74D35868FDA6}" type="slidenum">
              <a:rPr lang="en-US"/>
              <a:pPr/>
              <a:t>6</a:t>
            </a:fld>
            <a:endParaRPr lang="en-US" dirty="0"/>
          </a:p>
        </p:txBody>
      </p:sp>
      <p:pic>
        <p:nvPicPr>
          <p:cNvPr id="6" name="Picture 5"/>
          <p:cNvPicPr>
            <a:picLocks noChangeAspect="1"/>
          </p:cNvPicPr>
          <p:nvPr/>
        </p:nvPicPr>
        <p:blipFill>
          <a:blip r:embed="rId4"/>
          <a:stretch>
            <a:fillRect/>
          </a:stretch>
        </p:blipFill>
        <p:spPr>
          <a:xfrm>
            <a:off x="777788" y="947845"/>
            <a:ext cx="8023031" cy="30483"/>
          </a:xfrm>
          <a:prstGeom prst="rect">
            <a:avLst/>
          </a:prstGeom>
        </p:spPr>
      </p:pic>
      <p:pic>
        <p:nvPicPr>
          <p:cNvPr id="8" name="Picture 2" descr="http://chej.org/wp-content/uploads/formosaexplosi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66440" y="3901440"/>
            <a:ext cx="4025560" cy="2991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854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04412" y="299208"/>
            <a:ext cx="8464551" cy="791361"/>
          </a:xfrm>
        </p:spPr>
        <p:txBody>
          <a:bodyPr/>
          <a:lstStyle/>
          <a:p>
            <a:pPr algn="ctr"/>
            <a:r>
              <a:rPr lang="en-US" dirty="0">
                <a:solidFill>
                  <a:srgbClr val="002060"/>
                </a:solidFill>
              </a:rPr>
              <a:t>Key Provisions of EPCRA</a:t>
            </a:r>
          </a:p>
        </p:txBody>
      </p:sp>
      <p:sp>
        <p:nvSpPr>
          <p:cNvPr id="7" name="Content Placeholder 6"/>
          <p:cNvSpPr>
            <a:spLocks noGrp="1"/>
          </p:cNvSpPr>
          <p:nvPr>
            <p:ph idx="1"/>
          </p:nvPr>
        </p:nvSpPr>
        <p:spPr>
          <a:xfrm>
            <a:off x="1177255" y="1313870"/>
            <a:ext cx="6086637" cy="4436762"/>
          </a:xfrm>
        </p:spPr>
        <p:txBody>
          <a:bodyPr>
            <a:normAutofit/>
          </a:bodyPr>
          <a:lstStyle/>
          <a:p>
            <a:r>
              <a:rPr lang="en-US" b="1" dirty="0">
                <a:solidFill>
                  <a:srgbClr val="002060"/>
                </a:solidFill>
              </a:rPr>
              <a:t>Emergency Response Planning </a:t>
            </a:r>
          </a:p>
          <a:p>
            <a:pPr lvl="1"/>
            <a:r>
              <a:rPr lang="en-US" dirty="0"/>
              <a:t>Sec. 301 Formation of SERCs / LEPCs	</a:t>
            </a:r>
          </a:p>
          <a:p>
            <a:pPr lvl="1"/>
            <a:r>
              <a:rPr lang="en-US" dirty="0"/>
              <a:t>Sec. 302 Substances &amp; facilities covered &amp; notification</a:t>
            </a:r>
          </a:p>
          <a:p>
            <a:pPr lvl="1"/>
            <a:r>
              <a:rPr lang="en-US" dirty="0"/>
              <a:t>Sec. 303 Comprehensive Emergency Response Plans</a:t>
            </a:r>
          </a:p>
          <a:p>
            <a:r>
              <a:rPr lang="en-US" b="1" dirty="0">
                <a:solidFill>
                  <a:srgbClr val="002060"/>
                </a:solidFill>
              </a:rPr>
              <a:t>Emergency Release Reporting	</a:t>
            </a:r>
          </a:p>
          <a:p>
            <a:pPr lvl="1"/>
            <a:r>
              <a:rPr lang="en-US" dirty="0"/>
              <a:t>Sec. 304 / CERCLA 103 Emergency Release Notification</a:t>
            </a:r>
          </a:p>
          <a:p>
            <a:r>
              <a:rPr lang="en-US" b="1" dirty="0">
                <a:solidFill>
                  <a:srgbClr val="002060"/>
                </a:solidFill>
              </a:rPr>
              <a:t>Hazardous Chemical Inventory Reporting </a:t>
            </a:r>
          </a:p>
          <a:p>
            <a:pPr lvl="1"/>
            <a:r>
              <a:rPr lang="en-US" dirty="0"/>
              <a:t>Sec. 311 (M)SDS</a:t>
            </a:r>
          </a:p>
          <a:p>
            <a:pPr lvl="1"/>
            <a:r>
              <a:rPr lang="en-US" dirty="0"/>
              <a:t>Sec. 312 Emergency &amp; Hazardous Chemical Inventory Reports</a:t>
            </a:r>
          </a:p>
          <a:p>
            <a:r>
              <a:rPr lang="en-US" b="1" dirty="0">
                <a:solidFill>
                  <a:srgbClr val="002060"/>
                </a:solidFill>
              </a:rPr>
              <a:t>Toxics Release Inventory </a:t>
            </a:r>
          </a:p>
          <a:p>
            <a:pPr lvl="1"/>
            <a:r>
              <a:rPr lang="en-US" dirty="0"/>
              <a:t>Sec. 313 Form R</a:t>
            </a:r>
          </a:p>
          <a:p>
            <a:endParaRPr lang="en-US" dirty="0"/>
          </a:p>
          <a:p>
            <a:endParaRPr lang="en-US" dirty="0"/>
          </a:p>
        </p:txBody>
      </p:sp>
      <p:pic>
        <p:nvPicPr>
          <p:cNvPr id="8" name="Picture 7"/>
          <p:cNvPicPr>
            <a:picLocks noChangeAspect="1"/>
          </p:cNvPicPr>
          <p:nvPr/>
        </p:nvPicPr>
        <p:blipFill>
          <a:blip r:embed="rId3"/>
          <a:stretch>
            <a:fillRect/>
          </a:stretch>
        </p:blipFill>
        <p:spPr>
          <a:xfrm>
            <a:off x="7508147" y="1766875"/>
            <a:ext cx="2320111" cy="3364928"/>
          </a:xfrm>
          <a:prstGeom prst="rect">
            <a:avLst/>
          </a:prstGeom>
        </p:spPr>
      </p:pic>
    </p:spTree>
    <p:extLst>
      <p:ext uri="{BB962C8B-B14F-4D97-AF65-F5344CB8AC3E}">
        <p14:creationId xmlns:p14="http://schemas.microsoft.com/office/powerpoint/2010/main" val="1543054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866900" y="914400"/>
            <a:ext cx="61722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b="1">
                <a:solidFill>
                  <a:schemeClr val="bg1"/>
                </a:solidFill>
                <a:effectLst>
                  <a:outerShdw blurRad="38100" dist="38100" dir="2700000" algn="tl">
                    <a:srgbClr val="C0C0C0"/>
                  </a:outerShdw>
                </a:effectLst>
                <a:latin typeface="Arial" panose="020B0604020202020204" pitchFamily="34" charset="0"/>
              </a:defRPr>
            </a:lvl1pPr>
            <a:lvl2pPr algn="ctr">
              <a:defRPr sz="4400" b="1">
                <a:solidFill>
                  <a:schemeClr val="bg1"/>
                </a:solidFill>
                <a:effectLst>
                  <a:outerShdw blurRad="38100" dist="38100" dir="2700000" algn="tl">
                    <a:srgbClr val="C0C0C0"/>
                  </a:outerShdw>
                </a:effectLst>
                <a:latin typeface="Arial" panose="020B0604020202020204" pitchFamily="34" charset="0"/>
              </a:defRPr>
            </a:lvl2pPr>
            <a:lvl3pPr algn="ctr">
              <a:defRPr sz="4400" b="1">
                <a:solidFill>
                  <a:schemeClr val="bg1"/>
                </a:solidFill>
                <a:effectLst>
                  <a:outerShdw blurRad="38100" dist="38100" dir="2700000" algn="tl">
                    <a:srgbClr val="C0C0C0"/>
                  </a:outerShdw>
                </a:effectLst>
                <a:latin typeface="Arial" panose="020B0604020202020204" pitchFamily="34" charset="0"/>
              </a:defRPr>
            </a:lvl3pPr>
            <a:lvl4pPr algn="ctr">
              <a:defRPr sz="4400" b="1">
                <a:solidFill>
                  <a:schemeClr val="bg1"/>
                </a:solidFill>
                <a:effectLst>
                  <a:outerShdw blurRad="38100" dist="38100" dir="2700000" algn="tl">
                    <a:srgbClr val="C0C0C0"/>
                  </a:outerShdw>
                </a:effectLst>
                <a:latin typeface="Arial" panose="020B0604020202020204" pitchFamily="34" charset="0"/>
              </a:defRPr>
            </a:lvl4pPr>
            <a:lvl5pPr algn="ctr">
              <a:defRPr sz="4400" b="1">
                <a:solidFill>
                  <a:schemeClr val="bg1"/>
                </a:solidFill>
                <a:effectLst>
                  <a:outerShdw blurRad="38100" dist="38100" dir="2700000" algn="tl">
                    <a:srgbClr val="C0C0C0"/>
                  </a:outerShdw>
                </a:effectLst>
                <a:latin typeface="Arial" panose="020B0604020202020204" pitchFamily="34" charset="0"/>
              </a:defRPr>
            </a:lvl5pPr>
            <a:lvl6pPr marL="457200" algn="ctr" fontAlgn="base">
              <a:spcBef>
                <a:spcPct val="0"/>
              </a:spcBef>
              <a:spcAft>
                <a:spcPct val="0"/>
              </a:spcAft>
              <a:defRPr sz="4400" b="1">
                <a:solidFill>
                  <a:schemeClr val="bg1"/>
                </a:solidFill>
                <a:effectLst>
                  <a:outerShdw blurRad="38100" dist="38100" dir="2700000" algn="tl">
                    <a:srgbClr val="C0C0C0"/>
                  </a:outerShdw>
                </a:effectLst>
                <a:latin typeface="Arial" panose="020B0604020202020204" pitchFamily="34" charset="0"/>
              </a:defRPr>
            </a:lvl6pPr>
            <a:lvl7pPr marL="914400" algn="ctr" fontAlgn="base">
              <a:spcBef>
                <a:spcPct val="0"/>
              </a:spcBef>
              <a:spcAft>
                <a:spcPct val="0"/>
              </a:spcAft>
              <a:defRPr sz="4400" b="1">
                <a:solidFill>
                  <a:schemeClr val="bg1"/>
                </a:solidFill>
                <a:effectLst>
                  <a:outerShdw blurRad="38100" dist="38100" dir="2700000" algn="tl">
                    <a:srgbClr val="C0C0C0"/>
                  </a:outerShdw>
                </a:effectLst>
                <a:latin typeface="Arial" panose="020B0604020202020204" pitchFamily="34" charset="0"/>
              </a:defRPr>
            </a:lvl7pPr>
            <a:lvl8pPr marL="1371600" algn="ctr" fontAlgn="base">
              <a:spcBef>
                <a:spcPct val="0"/>
              </a:spcBef>
              <a:spcAft>
                <a:spcPct val="0"/>
              </a:spcAft>
              <a:defRPr sz="4400" b="1">
                <a:solidFill>
                  <a:schemeClr val="bg1"/>
                </a:solidFill>
                <a:effectLst>
                  <a:outerShdw blurRad="38100" dist="38100" dir="2700000" algn="tl">
                    <a:srgbClr val="C0C0C0"/>
                  </a:outerShdw>
                </a:effectLst>
                <a:latin typeface="Arial" panose="020B0604020202020204" pitchFamily="34" charset="0"/>
              </a:defRPr>
            </a:lvl8pPr>
            <a:lvl9pPr marL="1828800" algn="ctr" fontAlgn="base">
              <a:spcBef>
                <a:spcPct val="0"/>
              </a:spcBef>
              <a:spcAft>
                <a:spcPct val="0"/>
              </a:spcAft>
              <a:defRPr sz="4400" b="1">
                <a:solidFill>
                  <a:schemeClr val="bg1"/>
                </a:solidFill>
                <a:effectLst>
                  <a:outerShdw blurRad="38100" dist="38100" dir="2700000" algn="tl">
                    <a:srgbClr val="C0C0C0"/>
                  </a:outerShdw>
                </a:effectLst>
                <a:latin typeface="Arial" panose="020B0604020202020204" pitchFamily="34" charset="0"/>
              </a:defRPr>
            </a:lvl9pPr>
          </a:lstStyle>
          <a:p>
            <a:endParaRPr lang="en-US" altLang="en-US" sz="3300" dirty="0"/>
          </a:p>
        </p:txBody>
      </p:sp>
      <p:graphicFrame>
        <p:nvGraphicFramePr>
          <p:cNvPr id="10" name="Diagram 9"/>
          <p:cNvGraphicFramePr/>
          <p:nvPr>
            <p:extLst/>
          </p:nvPr>
        </p:nvGraphicFramePr>
        <p:xfrm>
          <a:off x="3763349" y="1771650"/>
          <a:ext cx="5484625" cy="35633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Diagram 1"/>
          <p:cNvGraphicFramePr/>
          <p:nvPr>
            <p:extLst/>
          </p:nvPr>
        </p:nvGraphicFramePr>
        <p:xfrm>
          <a:off x="-855971" y="1771650"/>
          <a:ext cx="6096000" cy="40122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Title 5"/>
          <p:cNvSpPr txBox="1">
            <a:spLocks/>
          </p:cNvSpPr>
          <p:nvPr/>
        </p:nvSpPr>
        <p:spPr>
          <a:xfrm>
            <a:off x="658026" y="254000"/>
            <a:ext cx="8844898" cy="1320800"/>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002060"/>
                </a:solidFill>
              </a:rPr>
              <a:t>Section 301</a:t>
            </a:r>
          </a:p>
          <a:p>
            <a:r>
              <a:rPr lang="en-US" sz="1800" b="1" dirty="0">
                <a:solidFill>
                  <a:srgbClr val="002060"/>
                </a:solidFill>
              </a:rPr>
              <a:t>Establishment of State Commissions, Planning Districts &amp; Local Committees</a:t>
            </a:r>
          </a:p>
        </p:txBody>
      </p:sp>
    </p:spTree>
    <p:extLst>
      <p:ext uri="{BB962C8B-B14F-4D97-AF65-F5344CB8AC3E}">
        <p14:creationId xmlns:p14="http://schemas.microsoft.com/office/powerpoint/2010/main" val="1830424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23861" y="314299"/>
            <a:ext cx="8463619" cy="1320800"/>
          </a:xfrm>
        </p:spPr>
        <p:txBody>
          <a:bodyPr>
            <a:normAutofit/>
          </a:bodyPr>
          <a:lstStyle/>
          <a:p>
            <a:r>
              <a:rPr lang="en-US" sz="4000" b="1" dirty="0">
                <a:solidFill>
                  <a:srgbClr val="002060"/>
                </a:solidFill>
              </a:rPr>
              <a:t>Section 302 / 303</a:t>
            </a:r>
            <a:br>
              <a:rPr lang="en-US" b="1" dirty="0">
                <a:solidFill>
                  <a:srgbClr val="002060"/>
                </a:solidFill>
              </a:rPr>
            </a:br>
            <a:r>
              <a:rPr lang="en-US" sz="1800" b="1" dirty="0">
                <a:solidFill>
                  <a:srgbClr val="002060"/>
                </a:solidFill>
              </a:rPr>
              <a:t>Facility Planning / Emergency Response Plans</a:t>
            </a:r>
          </a:p>
        </p:txBody>
      </p:sp>
      <p:sp>
        <p:nvSpPr>
          <p:cNvPr id="4" name="Content Placeholder 3"/>
          <p:cNvSpPr>
            <a:spLocks noGrp="1"/>
          </p:cNvSpPr>
          <p:nvPr>
            <p:ph sz="half" idx="1"/>
          </p:nvPr>
        </p:nvSpPr>
        <p:spPr>
          <a:xfrm>
            <a:off x="1096370" y="1635099"/>
            <a:ext cx="7454788" cy="4800192"/>
          </a:xfrm>
        </p:spPr>
        <p:txBody>
          <a:bodyPr>
            <a:normAutofit fontScale="92500" lnSpcReduction="20000"/>
          </a:bodyPr>
          <a:lstStyle/>
          <a:p>
            <a:r>
              <a:rPr kumimoji="1" lang="en-US" sz="1900" dirty="0">
                <a:solidFill>
                  <a:schemeClr val="tx1"/>
                </a:solidFill>
                <a:latin typeface="Times New Roman" pitchFamily="18" charset="0"/>
              </a:rPr>
              <a:t>Facility Planning - Establish and identify a list of 				substances and gather information on facilities of 					most concern for emergency planning and response</a:t>
            </a:r>
          </a:p>
          <a:p>
            <a:r>
              <a:rPr kumimoji="1" lang="en-US" sz="1900" dirty="0">
                <a:solidFill>
                  <a:schemeClr val="tx1"/>
                </a:solidFill>
                <a:latin typeface="Times New Roman" pitchFamily="18" charset="0"/>
              </a:rPr>
              <a:t>Section 303 - Emergency Response Plans must: </a:t>
            </a:r>
          </a:p>
          <a:p>
            <a:pPr lvl="1"/>
            <a:r>
              <a:rPr kumimoji="1" lang="en-US" sz="1700" dirty="0">
                <a:solidFill>
                  <a:schemeClr val="tx1"/>
                </a:solidFill>
                <a:latin typeface="Times New Roman" pitchFamily="18" charset="0"/>
              </a:rPr>
              <a:t>Identify facilities and transportation routes of extremely hazardous substances</a:t>
            </a:r>
          </a:p>
          <a:p>
            <a:pPr lvl="1"/>
            <a:r>
              <a:rPr kumimoji="1" lang="en-US" sz="1700" dirty="0">
                <a:solidFill>
                  <a:schemeClr val="tx1"/>
                </a:solidFill>
                <a:latin typeface="Times New Roman" pitchFamily="18" charset="0"/>
              </a:rPr>
              <a:t>Describe emergency response procedures, on and off site</a:t>
            </a:r>
          </a:p>
          <a:p>
            <a:pPr lvl="1"/>
            <a:r>
              <a:rPr kumimoji="1" lang="en-US" sz="1700" dirty="0">
                <a:solidFill>
                  <a:schemeClr val="tx1"/>
                </a:solidFill>
                <a:latin typeface="Times New Roman" pitchFamily="18" charset="0"/>
              </a:rPr>
              <a:t>Designate a community coordinator and facility coordinator(s) to implement the plan</a:t>
            </a:r>
          </a:p>
          <a:p>
            <a:pPr lvl="1"/>
            <a:r>
              <a:rPr kumimoji="1" lang="en-US" sz="1700" dirty="0">
                <a:solidFill>
                  <a:schemeClr val="tx1"/>
                </a:solidFill>
                <a:latin typeface="Times New Roman" pitchFamily="18" charset="0"/>
              </a:rPr>
              <a:t>Outline emergency notification procedures</a:t>
            </a:r>
          </a:p>
          <a:p>
            <a:pPr lvl="1"/>
            <a:r>
              <a:rPr kumimoji="1" lang="en-US" sz="1700" dirty="0">
                <a:solidFill>
                  <a:schemeClr val="tx1"/>
                </a:solidFill>
                <a:latin typeface="Times New Roman" pitchFamily="18" charset="0"/>
              </a:rPr>
              <a:t>Describe how to determine the probable affected area and population by releases</a:t>
            </a:r>
          </a:p>
          <a:p>
            <a:pPr lvl="1"/>
            <a:r>
              <a:rPr kumimoji="1" lang="en-US" sz="1700" dirty="0">
                <a:solidFill>
                  <a:schemeClr val="tx1"/>
                </a:solidFill>
                <a:latin typeface="Times New Roman" pitchFamily="18" charset="0"/>
              </a:rPr>
              <a:t>Describe local emergency equipment and facilities and the persons responsible for them</a:t>
            </a:r>
          </a:p>
          <a:p>
            <a:pPr lvl="1"/>
            <a:r>
              <a:rPr kumimoji="1" lang="en-US" sz="1700" dirty="0">
                <a:solidFill>
                  <a:schemeClr val="tx1"/>
                </a:solidFill>
                <a:latin typeface="Times New Roman" pitchFamily="18" charset="0"/>
              </a:rPr>
              <a:t>Outline evacuation plans</a:t>
            </a:r>
          </a:p>
          <a:p>
            <a:pPr lvl="1"/>
            <a:r>
              <a:rPr kumimoji="1" lang="en-US" sz="1700" dirty="0">
                <a:solidFill>
                  <a:schemeClr val="tx1"/>
                </a:solidFill>
                <a:latin typeface="Times New Roman" pitchFamily="18" charset="0"/>
              </a:rPr>
              <a:t>Provide a training program for emergency responders (including schedules)</a:t>
            </a:r>
          </a:p>
          <a:p>
            <a:pPr lvl="1"/>
            <a:r>
              <a:rPr kumimoji="1" lang="en-US" sz="1700" dirty="0">
                <a:solidFill>
                  <a:schemeClr val="tx1"/>
                </a:solidFill>
                <a:latin typeface="Times New Roman" pitchFamily="18" charset="0"/>
              </a:rPr>
              <a:t>Provide methods and schedules for exercising emergency response plans </a:t>
            </a:r>
          </a:p>
          <a:p>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2666" y="261888"/>
            <a:ext cx="2933003" cy="2122996"/>
          </a:xfrm>
          <a:prstGeom prst="rect">
            <a:avLst/>
          </a:prstGeom>
          <a:ln w="19050">
            <a:solidFill>
              <a:schemeClr val="bg1"/>
            </a:solidFill>
          </a:ln>
        </p:spPr>
      </p:pic>
    </p:spTree>
    <p:extLst>
      <p:ext uri="{BB962C8B-B14F-4D97-AF65-F5344CB8AC3E}">
        <p14:creationId xmlns:p14="http://schemas.microsoft.com/office/powerpoint/2010/main" val="395171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3824" y="1041023"/>
            <a:ext cx="10345783" cy="5816977"/>
          </a:xfrm>
          <a:prstGeom prst="rect">
            <a:avLst/>
          </a:prstGeom>
        </p:spPr>
        <p:txBody>
          <a:bodyPr wrap="square">
            <a:spAutoFit/>
          </a:bodyPr>
          <a:lstStyle/>
          <a:p>
            <a:pPr algn="ctr"/>
            <a:endParaRPr lang="en-US" dirty="0"/>
          </a:p>
          <a:p>
            <a:r>
              <a:rPr lang="en-US" sz="2400" u="sng" dirty="0"/>
              <a:t>EHS Name</a:t>
            </a:r>
            <a:r>
              <a:rPr lang="en-US" sz="2400" dirty="0"/>
              <a:t>			</a:t>
            </a:r>
            <a:r>
              <a:rPr lang="en-US" sz="2400" u="sng" dirty="0"/>
              <a:t>Threshold Planning Quantity (TPQ)</a:t>
            </a:r>
          </a:p>
          <a:p>
            <a:r>
              <a:rPr lang="en-US" sz="2400" dirty="0"/>
              <a:t> </a:t>
            </a:r>
          </a:p>
          <a:p>
            <a:r>
              <a:rPr lang="en-US" sz="2400" dirty="0"/>
              <a:t>Ammonia				  500 pounds</a:t>
            </a:r>
          </a:p>
          <a:p>
            <a:r>
              <a:rPr lang="en-US" sz="2400" dirty="0"/>
              <a:t> 					</a:t>
            </a:r>
          </a:p>
          <a:p>
            <a:r>
              <a:rPr lang="en-US" sz="2400" dirty="0"/>
              <a:t>Chlorine    				   100 pounds</a:t>
            </a:r>
          </a:p>
          <a:p>
            <a:r>
              <a:rPr lang="en-US" sz="2400" dirty="0"/>
              <a:t> 					</a:t>
            </a:r>
          </a:p>
          <a:p>
            <a:r>
              <a:rPr lang="en-US" sz="2400" dirty="0"/>
              <a:t>Sulfuric Acid			          1,000 pounds*</a:t>
            </a:r>
          </a:p>
          <a:p>
            <a:r>
              <a:rPr lang="en-US" sz="2400" dirty="0"/>
              <a:t>					</a:t>
            </a:r>
          </a:p>
          <a:p>
            <a:r>
              <a:rPr lang="en-US" sz="2400" dirty="0"/>
              <a:t>Sulfur Dioxide			   500 pounds</a:t>
            </a:r>
          </a:p>
          <a:p>
            <a:endParaRPr lang="en-US" sz="2400" dirty="0"/>
          </a:p>
          <a:p>
            <a:r>
              <a:rPr lang="en-US" sz="2400" b="1" dirty="0">
                <a:solidFill>
                  <a:srgbClr val="0070C0"/>
                </a:solidFill>
              </a:rPr>
              <a:t>The TPQ for Sulfuric Acid is 1,000 pounds.  </a:t>
            </a:r>
          </a:p>
          <a:p>
            <a:endParaRPr lang="en-US" sz="2400" b="1" dirty="0">
              <a:solidFill>
                <a:srgbClr val="0070C0"/>
              </a:solidFill>
            </a:endParaRPr>
          </a:p>
          <a:p>
            <a:r>
              <a:rPr lang="en-US" sz="2400" b="1" dirty="0">
                <a:solidFill>
                  <a:srgbClr val="0070C0"/>
                </a:solidFill>
              </a:rPr>
              <a:t>For EPCRA,  “have present at any one time an EHS in quantity </a:t>
            </a:r>
          </a:p>
          <a:p>
            <a:r>
              <a:rPr lang="en-US" sz="2400" b="1" dirty="0">
                <a:solidFill>
                  <a:srgbClr val="0070C0"/>
                </a:solidFill>
              </a:rPr>
              <a:t>equal to or greater than TPQ or 500 pounds, whichever is less.”</a:t>
            </a:r>
          </a:p>
          <a:p>
            <a:r>
              <a:rPr lang="en-US" b="1" dirty="0">
                <a:solidFill>
                  <a:srgbClr val="0070C0"/>
                </a:solidFill>
              </a:rPr>
              <a:t>					</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73007" y="1841791"/>
            <a:ext cx="4187687" cy="2767544"/>
          </a:xfrm>
          <a:prstGeom prst="rect">
            <a:avLst/>
          </a:prstGeom>
        </p:spPr>
      </p:pic>
      <p:sp>
        <p:nvSpPr>
          <p:cNvPr id="2" name="TextBox 1"/>
          <p:cNvSpPr txBox="1"/>
          <p:nvPr/>
        </p:nvSpPr>
        <p:spPr>
          <a:xfrm>
            <a:off x="145775" y="0"/>
            <a:ext cx="9170504" cy="1200329"/>
          </a:xfrm>
          <a:prstGeom prst="rect">
            <a:avLst/>
          </a:prstGeom>
          <a:noFill/>
        </p:spPr>
        <p:txBody>
          <a:bodyPr wrap="square" rtlCol="0">
            <a:spAutoFit/>
          </a:bodyPr>
          <a:lstStyle/>
          <a:p>
            <a:pPr algn="ctr"/>
            <a:r>
              <a:rPr lang="en-US" sz="3600" dirty="0">
                <a:solidFill>
                  <a:srgbClr val="92D050"/>
                </a:solidFill>
              </a:rPr>
              <a:t>Common EXTREMELY HAZARDOUS SUBSTANCES  </a:t>
            </a:r>
          </a:p>
        </p:txBody>
      </p:sp>
    </p:spTree>
    <p:extLst>
      <p:ext uri="{BB962C8B-B14F-4D97-AF65-F5344CB8AC3E}">
        <p14:creationId xmlns:p14="http://schemas.microsoft.com/office/powerpoint/2010/main" val="3897888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36104" y="755374"/>
            <a:ext cx="5545241" cy="5292435"/>
          </a:xfrm>
          <a:prstGeom prst="rect">
            <a:avLst/>
          </a:prstGeom>
          <a:solidFill>
            <a:schemeClr val="tx2">
              <a:lumMod val="40000"/>
              <a:lumOff val="60000"/>
            </a:schemeClr>
          </a:solidFill>
        </p:spPr>
        <p:txBody>
          <a:bodyPr wrap="square" rtlCol="0">
            <a:spAutoFit/>
          </a:bodyPr>
          <a:lstStyle/>
          <a:p>
            <a:r>
              <a:rPr lang="en-US" sz="2800" b="1" dirty="0"/>
              <a:t>*A rough estimate to calculate sulfuric acid in a battery is to use 18% of the battery’s weight  as sulfuric acid (with 70% of its weight being lead). </a:t>
            </a:r>
          </a:p>
          <a:p>
            <a:endParaRPr lang="en-US" sz="2800" b="1" dirty="0"/>
          </a:p>
          <a:p>
            <a:r>
              <a:rPr lang="en-US" sz="2800" b="1" dirty="0"/>
              <a:t>A typical electric lift truck battery can easily weigh 2,400 lbs., therefore, it could contain as much as 432 lbs. of sulfuric acid and as much as 1,690 lbs. of lead.</a:t>
            </a:r>
          </a:p>
        </p:txBody>
      </p:sp>
      <p:pic>
        <p:nvPicPr>
          <p:cNvPr id="3074" name="Picture 2" descr="Toyota 7-Series 3-Wheel Cushion &amp; Pneumatic Ti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1345" y="1372766"/>
            <a:ext cx="4943475" cy="405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087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755" y="508932"/>
            <a:ext cx="8464551" cy="1320800"/>
          </a:xfrm>
        </p:spPr>
        <p:txBody>
          <a:bodyPr/>
          <a:lstStyle/>
          <a:p>
            <a:r>
              <a:rPr lang="en-US" b="1" dirty="0">
                <a:solidFill>
                  <a:srgbClr val="002060"/>
                </a:solidFill>
              </a:rPr>
              <a:t>EPCRA 304 / CERCLA 103</a:t>
            </a:r>
            <a:br>
              <a:rPr lang="en-US" b="1" dirty="0">
                <a:solidFill>
                  <a:srgbClr val="002060"/>
                </a:solidFill>
              </a:rPr>
            </a:br>
            <a:r>
              <a:rPr lang="en-US" sz="1800" b="1" dirty="0">
                <a:solidFill>
                  <a:srgbClr val="002060"/>
                </a:solidFill>
              </a:rPr>
              <a:t>Emergency Release Notifications</a:t>
            </a:r>
            <a:endParaRPr lang="en-US" b="1" dirty="0">
              <a:solidFill>
                <a:srgbClr val="002060"/>
              </a:solidFill>
            </a:endParaRPr>
          </a:p>
        </p:txBody>
      </p:sp>
      <p:sp>
        <p:nvSpPr>
          <p:cNvPr id="3" name="Content Placeholder 2"/>
          <p:cNvSpPr>
            <a:spLocks noGrp="1"/>
          </p:cNvSpPr>
          <p:nvPr>
            <p:ph idx="1"/>
          </p:nvPr>
        </p:nvSpPr>
        <p:spPr>
          <a:xfrm>
            <a:off x="1252755" y="1689930"/>
            <a:ext cx="6914729" cy="4491465"/>
          </a:xfrm>
        </p:spPr>
        <p:txBody>
          <a:bodyPr>
            <a:normAutofit fontScale="92500" lnSpcReduction="10000"/>
          </a:bodyPr>
          <a:lstStyle/>
          <a:p>
            <a:r>
              <a:rPr lang="en-US" dirty="0"/>
              <a:t>EPA has the authority to investigate releases</a:t>
            </a:r>
          </a:p>
          <a:p>
            <a:r>
              <a:rPr lang="en-US" dirty="0"/>
              <a:t>What Chemicals need to be reported</a:t>
            </a:r>
          </a:p>
          <a:p>
            <a:pPr lvl="1"/>
            <a:r>
              <a:rPr lang="en-US" dirty="0"/>
              <a:t>EPCRA 304: Release of an EHS in quantity equal to or greater than reportable quantity (RQ) &amp; follow-up report</a:t>
            </a:r>
          </a:p>
          <a:p>
            <a:pPr lvl="1"/>
            <a:r>
              <a:rPr lang="en-US" dirty="0"/>
              <a:t>CERCLA 103: Release of a CERCLA hazardous substance in quantity equal to or greater than reportable quantity (RQ)</a:t>
            </a:r>
          </a:p>
          <a:p>
            <a:r>
              <a:rPr lang="en-US" dirty="0"/>
              <a:t>Who is responsible for the Release Notification</a:t>
            </a:r>
          </a:p>
          <a:p>
            <a:pPr lvl="1"/>
            <a:r>
              <a:rPr lang="en-US" dirty="0"/>
              <a:t>Either the owner or operator of a facility gives notice after a release. </a:t>
            </a:r>
          </a:p>
          <a:p>
            <a:pPr lvl="1"/>
            <a:r>
              <a:rPr lang="en-US" dirty="0"/>
              <a:t>Under EPCRA Section 304 both the owner and operator are responsible if no notification is provided.</a:t>
            </a:r>
          </a:p>
          <a:p>
            <a:r>
              <a:rPr lang="en-US" dirty="0"/>
              <a:t>Exemptions</a:t>
            </a:r>
          </a:p>
          <a:p>
            <a:pPr lvl="1"/>
            <a:r>
              <a:rPr lang="en-US" dirty="0"/>
              <a:t>Releases which remain within facility boundaries </a:t>
            </a:r>
          </a:p>
          <a:p>
            <a:pPr lvl="1"/>
            <a:r>
              <a:rPr lang="en-US" dirty="0"/>
              <a:t>Continuous releases </a:t>
            </a:r>
          </a:p>
          <a:p>
            <a:pPr lvl="1"/>
            <a:r>
              <a:rPr lang="en-US" dirty="0"/>
              <a:t>Federally permitted releases</a:t>
            </a:r>
          </a:p>
          <a:p>
            <a:pPr lvl="1"/>
            <a:endParaRPr lang="en-US" dirty="0"/>
          </a:p>
          <a:p>
            <a:endParaRPr lang="en-US" dirty="0"/>
          </a:p>
        </p:txBody>
      </p:sp>
      <p:pic>
        <p:nvPicPr>
          <p:cNvPr id="6" name="Picture 5"/>
          <p:cNvPicPr>
            <a:picLocks noChangeAspect="1"/>
          </p:cNvPicPr>
          <p:nvPr/>
        </p:nvPicPr>
        <p:blipFill>
          <a:blip r:embed="rId3"/>
          <a:stretch>
            <a:fillRect/>
          </a:stretch>
        </p:blipFill>
        <p:spPr>
          <a:xfrm>
            <a:off x="8076220" y="116633"/>
            <a:ext cx="2470934" cy="1917247"/>
          </a:xfrm>
          <a:prstGeom prst="rect">
            <a:avLst/>
          </a:prstGeom>
          <a:ln w="28575">
            <a:solidFill>
              <a:schemeClr val="bg1"/>
            </a:solidFill>
          </a:ln>
        </p:spPr>
      </p:pic>
    </p:spTree>
    <p:extLst>
      <p:ext uri="{BB962C8B-B14F-4D97-AF65-F5344CB8AC3E}">
        <p14:creationId xmlns:p14="http://schemas.microsoft.com/office/powerpoint/2010/main" val="2731071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90" y="517036"/>
            <a:ext cx="9555059" cy="1143000"/>
          </a:xfrm>
        </p:spPr>
        <p:txBody>
          <a:bodyPr>
            <a:noAutofit/>
          </a:bodyPr>
          <a:lstStyle/>
          <a:p>
            <a:pPr algn="ctr"/>
            <a:r>
              <a:rPr lang="en-US" sz="4000" b="1" dirty="0">
                <a:solidFill>
                  <a:srgbClr val="002060"/>
                </a:solidFill>
              </a:rPr>
              <a:t>EPCRA 304 / CERCLA 103</a:t>
            </a:r>
            <a:br>
              <a:rPr lang="en-US" sz="4000" b="1" dirty="0">
                <a:solidFill>
                  <a:srgbClr val="002060"/>
                </a:solidFill>
              </a:rPr>
            </a:br>
            <a:r>
              <a:rPr lang="en-US" sz="4000" b="1" dirty="0">
                <a:solidFill>
                  <a:srgbClr val="002060"/>
                </a:solidFill>
              </a:rPr>
              <a:t>Emergency Release Notifications</a:t>
            </a:r>
            <a:br>
              <a:rPr lang="en-US" sz="4000" b="1" dirty="0">
                <a:solidFill>
                  <a:srgbClr val="002060"/>
                </a:solidFill>
              </a:rPr>
            </a:br>
            <a:r>
              <a:rPr lang="en-US" sz="4000" dirty="0">
                <a:solidFill>
                  <a:srgbClr val="002060"/>
                </a:solidFill>
              </a:rPr>
              <a:t>Call Your Local Responders First</a:t>
            </a:r>
          </a:p>
        </p:txBody>
      </p:sp>
      <p:sp>
        <p:nvSpPr>
          <p:cNvPr id="3" name="Content Placeholder 2"/>
          <p:cNvSpPr>
            <a:spLocks noGrp="1"/>
          </p:cNvSpPr>
          <p:nvPr>
            <p:ph idx="1"/>
          </p:nvPr>
        </p:nvSpPr>
        <p:spPr>
          <a:xfrm>
            <a:off x="0" y="2574436"/>
            <a:ext cx="10207751" cy="3809586"/>
          </a:xfrm>
        </p:spPr>
        <p:txBody>
          <a:bodyPr/>
          <a:lstStyle/>
          <a:p>
            <a:r>
              <a:rPr lang="en-US" sz="3600" dirty="0"/>
              <a:t>Don’t wait until you know you’ve exceeded a threshold to call </a:t>
            </a:r>
          </a:p>
          <a:p>
            <a:r>
              <a:rPr lang="en-US" sz="3600" dirty="0"/>
              <a:t>Information helps responders</a:t>
            </a:r>
          </a:p>
          <a:p>
            <a:pPr lvl="1"/>
            <a:r>
              <a:rPr lang="en-US" sz="2800" dirty="0"/>
              <a:t>Know how to respond if they get calls from the public</a:t>
            </a:r>
          </a:p>
          <a:p>
            <a:pPr lvl="1"/>
            <a:r>
              <a:rPr lang="en-US" sz="2800" dirty="0"/>
              <a:t>Start preparing for deployment if an incident where to escalate</a:t>
            </a:r>
          </a:p>
          <a:p>
            <a:endParaRPr lang="en-US" dirty="0"/>
          </a:p>
        </p:txBody>
      </p:sp>
    </p:spTree>
    <p:extLst>
      <p:ext uri="{BB962C8B-B14F-4D97-AF65-F5344CB8AC3E}">
        <p14:creationId xmlns:p14="http://schemas.microsoft.com/office/powerpoint/2010/main" val="2031652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25000">
                <a:solidFill>
                  <a:schemeClr val="tx1"/>
                </a:solidFill>
                <a:latin typeface="Trebuchet MS" panose="020B0603020202020204" pitchFamily="34" charset="0"/>
              </a:defRPr>
            </a:lvl1pPr>
            <a:lvl2pPr marL="742950" indent="-285750" eaLnBrk="0" hangingPunct="0">
              <a:defRPr baseline="-25000">
                <a:solidFill>
                  <a:schemeClr val="tx1"/>
                </a:solidFill>
                <a:latin typeface="Trebuchet MS" panose="020B0603020202020204" pitchFamily="34" charset="0"/>
              </a:defRPr>
            </a:lvl2pPr>
            <a:lvl3pPr marL="1143000" indent="-228600" eaLnBrk="0" hangingPunct="0">
              <a:defRPr baseline="-25000">
                <a:solidFill>
                  <a:schemeClr val="tx1"/>
                </a:solidFill>
                <a:latin typeface="Trebuchet MS" panose="020B0603020202020204" pitchFamily="34" charset="0"/>
              </a:defRPr>
            </a:lvl3pPr>
            <a:lvl4pPr marL="1600200" indent="-228600" eaLnBrk="0" hangingPunct="0">
              <a:defRPr baseline="-25000">
                <a:solidFill>
                  <a:schemeClr val="tx1"/>
                </a:solidFill>
                <a:latin typeface="Trebuchet MS" panose="020B0603020202020204" pitchFamily="34" charset="0"/>
              </a:defRPr>
            </a:lvl4pPr>
            <a:lvl5pPr marL="2057400" indent="-228600" eaLnBrk="0" hangingPunct="0">
              <a:defRPr baseline="-25000">
                <a:solidFill>
                  <a:schemeClr val="tx1"/>
                </a:solidFill>
                <a:latin typeface="Trebuchet MS" panose="020B0603020202020204" pitchFamily="34" charset="0"/>
              </a:defRPr>
            </a:lvl5pPr>
            <a:lvl6pPr marL="2514600" indent="-228600" eaLnBrk="0" fontAlgn="base" hangingPunct="0">
              <a:spcBef>
                <a:spcPct val="0"/>
              </a:spcBef>
              <a:spcAft>
                <a:spcPct val="0"/>
              </a:spcAft>
              <a:defRPr baseline="-25000">
                <a:solidFill>
                  <a:schemeClr val="tx1"/>
                </a:solidFill>
                <a:latin typeface="Trebuchet MS" panose="020B0603020202020204" pitchFamily="34" charset="0"/>
              </a:defRPr>
            </a:lvl6pPr>
            <a:lvl7pPr marL="2971800" indent="-228600" eaLnBrk="0" fontAlgn="base" hangingPunct="0">
              <a:spcBef>
                <a:spcPct val="0"/>
              </a:spcBef>
              <a:spcAft>
                <a:spcPct val="0"/>
              </a:spcAft>
              <a:defRPr baseline="-25000">
                <a:solidFill>
                  <a:schemeClr val="tx1"/>
                </a:solidFill>
                <a:latin typeface="Trebuchet MS" panose="020B0603020202020204" pitchFamily="34" charset="0"/>
              </a:defRPr>
            </a:lvl7pPr>
            <a:lvl8pPr marL="3429000" indent="-228600" eaLnBrk="0" fontAlgn="base" hangingPunct="0">
              <a:spcBef>
                <a:spcPct val="0"/>
              </a:spcBef>
              <a:spcAft>
                <a:spcPct val="0"/>
              </a:spcAft>
              <a:defRPr baseline="-25000">
                <a:solidFill>
                  <a:schemeClr val="tx1"/>
                </a:solidFill>
                <a:latin typeface="Trebuchet MS" panose="020B0603020202020204" pitchFamily="34" charset="0"/>
              </a:defRPr>
            </a:lvl8pPr>
            <a:lvl9pPr marL="3886200" indent="-228600" eaLnBrk="0" fontAlgn="base" hangingPunct="0">
              <a:spcBef>
                <a:spcPct val="0"/>
              </a:spcBef>
              <a:spcAft>
                <a:spcPct val="0"/>
              </a:spcAft>
              <a:defRPr baseline="-25000">
                <a:solidFill>
                  <a:schemeClr val="tx1"/>
                </a:solidFill>
                <a:latin typeface="Trebuchet MS" panose="020B0603020202020204" pitchFamily="34" charset="0"/>
              </a:defRPr>
            </a:lvl9pPr>
          </a:lstStyle>
          <a:p>
            <a:pPr eaLnBrk="1" hangingPunct="1"/>
            <a:fld id="{9D617D90-9E82-4F04-AF83-A160005F2494}" type="slidenum">
              <a:rPr lang="en-US" baseline="0">
                <a:solidFill>
                  <a:srgbClr val="FFFFFF"/>
                </a:solidFill>
              </a:rPr>
              <a:pPr eaLnBrk="1" hangingPunct="1"/>
              <a:t>14</a:t>
            </a:fld>
            <a:endParaRPr lang="en-US" baseline="0" dirty="0">
              <a:solidFill>
                <a:srgbClr val="FFFFFF"/>
              </a:solidFill>
            </a:endParaRPr>
          </a:p>
        </p:txBody>
      </p:sp>
      <p:sp>
        <p:nvSpPr>
          <p:cNvPr id="69636" name="Rectangle 2"/>
          <p:cNvSpPr>
            <a:spLocks noGrp="1" noChangeArrowheads="1"/>
          </p:cNvSpPr>
          <p:nvPr>
            <p:ph type="title" idx="4294967295"/>
          </p:nvPr>
        </p:nvSpPr>
        <p:spPr>
          <a:xfrm>
            <a:off x="0" y="149225"/>
            <a:ext cx="8816975" cy="1787525"/>
          </a:xfrm>
        </p:spPr>
        <p:txBody>
          <a:bodyPr>
            <a:normAutofit/>
          </a:bodyPr>
          <a:lstStyle/>
          <a:p>
            <a:pPr algn="ctr"/>
            <a:r>
              <a:rPr lang="en-US" dirty="0">
                <a:solidFill>
                  <a:srgbClr val="002060"/>
                </a:solidFill>
              </a:rPr>
              <a:t>Clean Air Act Amendments (1990)</a:t>
            </a:r>
            <a:br>
              <a:rPr lang="en-US" dirty="0">
                <a:solidFill>
                  <a:srgbClr val="002060"/>
                </a:solidFill>
              </a:rPr>
            </a:br>
            <a:r>
              <a:rPr lang="en-US" dirty="0">
                <a:solidFill>
                  <a:srgbClr val="002060"/>
                </a:solidFill>
              </a:rPr>
              <a:t>S</a:t>
            </a:r>
            <a:r>
              <a:rPr lang="en-US" sz="3400" b="1" dirty="0">
                <a:solidFill>
                  <a:srgbClr val="002060"/>
                </a:solidFill>
              </a:rPr>
              <a:t>ection 112(r)</a:t>
            </a:r>
            <a:br>
              <a:rPr lang="en-US" sz="3400" b="1" dirty="0">
                <a:solidFill>
                  <a:srgbClr val="002060"/>
                </a:solidFill>
              </a:rPr>
            </a:br>
            <a:r>
              <a:rPr lang="en-US" sz="3400" i="1" dirty="0">
                <a:solidFill>
                  <a:srgbClr val="002060"/>
                </a:solidFill>
              </a:rPr>
              <a:t>prevent them all or stop them small</a:t>
            </a:r>
          </a:p>
        </p:txBody>
      </p:sp>
      <p:sp>
        <p:nvSpPr>
          <p:cNvPr id="69637" name="Rectangle 3"/>
          <p:cNvSpPr>
            <a:spLocks noGrp="1" noChangeArrowheads="1"/>
          </p:cNvSpPr>
          <p:nvPr>
            <p:ph type="body" sz="half" idx="4294967295"/>
          </p:nvPr>
        </p:nvSpPr>
        <p:spPr>
          <a:xfrm>
            <a:off x="0" y="2174875"/>
            <a:ext cx="8223250" cy="4521200"/>
          </a:xfrm>
        </p:spPr>
        <p:txBody>
          <a:bodyPr>
            <a:noAutofit/>
          </a:bodyPr>
          <a:lstStyle/>
          <a:p>
            <a:pPr eaLnBrk="1" hangingPunct="1">
              <a:lnSpc>
                <a:spcPct val="95000"/>
              </a:lnSpc>
              <a:spcBef>
                <a:spcPct val="30000"/>
              </a:spcBef>
              <a:spcAft>
                <a:spcPct val="20000"/>
              </a:spcAft>
            </a:pPr>
            <a:r>
              <a:rPr lang="en-US" sz="2400" dirty="0"/>
              <a:t>CAA 112(r)(1) established </a:t>
            </a:r>
            <a:r>
              <a:rPr lang="en-US" sz="2400" b="1" dirty="0">
                <a:solidFill>
                  <a:srgbClr val="7030A0"/>
                </a:solidFill>
              </a:rPr>
              <a:t>General Duty Clause</a:t>
            </a:r>
          </a:p>
          <a:p>
            <a:pPr eaLnBrk="1" hangingPunct="1">
              <a:lnSpc>
                <a:spcPct val="95000"/>
              </a:lnSpc>
              <a:spcBef>
                <a:spcPct val="30000"/>
              </a:spcBef>
              <a:spcAft>
                <a:spcPct val="20000"/>
              </a:spcAft>
            </a:pPr>
            <a:r>
              <a:rPr lang="en-US" sz="2400" dirty="0"/>
              <a:t>CAA 112(r)(7) </a:t>
            </a:r>
            <a:r>
              <a:rPr lang="en-US" sz="2400" b="1" dirty="0">
                <a:solidFill>
                  <a:srgbClr val="7030A0"/>
                </a:solidFill>
              </a:rPr>
              <a:t>Risk Management Program </a:t>
            </a:r>
            <a:r>
              <a:rPr lang="en-US" sz="2400" dirty="0"/>
              <a:t>required EPA to:</a:t>
            </a:r>
          </a:p>
          <a:p>
            <a:pPr lvl="1">
              <a:lnSpc>
                <a:spcPct val="95000"/>
              </a:lnSpc>
              <a:spcBef>
                <a:spcPct val="30000"/>
              </a:spcBef>
              <a:spcAft>
                <a:spcPct val="20000"/>
              </a:spcAft>
            </a:pPr>
            <a:r>
              <a:rPr lang="en-US" sz="2000" dirty="0"/>
              <a:t>77 toxic &amp; 63 flammable substances</a:t>
            </a:r>
          </a:p>
          <a:p>
            <a:pPr lvl="1" eaLnBrk="1" hangingPunct="1">
              <a:lnSpc>
                <a:spcPct val="95000"/>
              </a:lnSpc>
              <a:spcBef>
                <a:spcPct val="30000"/>
              </a:spcBef>
              <a:spcAft>
                <a:spcPct val="20000"/>
              </a:spcAft>
            </a:pPr>
            <a:r>
              <a:rPr lang="en-US" sz="2000" dirty="0"/>
              <a:t>Prevent, detect &amp; respond to accidental releases</a:t>
            </a:r>
          </a:p>
          <a:p>
            <a:pPr lvl="1" eaLnBrk="1" hangingPunct="1">
              <a:lnSpc>
                <a:spcPct val="95000"/>
              </a:lnSpc>
              <a:spcBef>
                <a:spcPct val="30000"/>
              </a:spcBef>
              <a:spcAft>
                <a:spcPct val="20000"/>
              </a:spcAft>
            </a:pPr>
            <a:r>
              <a:rPr lang="en-US" sz="2000" dirty="0"/>
              <a:t>Manage risk management plans (RMPs) submitted by facilities &amp; to make plans available to government officials &amp; public </a:t>
            </a:r>
          </a:p>
          <a:p>
            <a:pPr>
              <a:lnSpc>
                <a:spcPct val="95000"/>
              </a:lnSpc>
              <a:spcBef>
                <a:spcPct val="30000"/>
              </a:spcBef>
              <a:spcAft>
                <a:spcPct val="20000"/>
              </a:spcAft>
            </a:pPr>
            <a:r>
              <a:rPr lang="en-US" sz="2400" dirty="0"/>
              <a:t>Also required finalization of OSHA’s proposed Process Safety Management Standard</a:t>
            </a:r>
          </a:p>
        </p:txBody>
      </p:sp>
      <p:sp>
        <p:nvSpPr>
          <p:cNvPr id="69635" name="Slide Number Placeholder 7"/>
          <p:cNvSpPr txBox="1">
            <a:spLocks noGrp="1"/>
          </p:cNvSpPr>
          <p:nvPr/>
        </p:nvSpPr>
        <p:spPr bwMode="auto">
          <a:xfrm>
            <a:off x="8382000" y="645795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25000">
                <a:solidFill>
                  <a:schemeClr val="tx1"/>
                </a:solidFill>
                <a:latin typeface="Trebuchet MS" panose="020B0603020202020204" pitchFamily="34" charset="0"/>
              </a:defRPr>
            </a:lvl1pPr>
            <a:lvl2pPr marL="742950" indent="-285750" eaLnBrk="0" hangingPunct="0">
              <a:defRPr baseline="-25000">
                <a:solidFill>
                  <a:schemeClr val="tx1"/>
                </a:solidFill>
                <a:latin typeface="Trebuchet MS" panose="020B0603020202020204" pitchFamily="34" charset="0"/>
              </a:defRPr>
            </a:lvl2pPr>
            <a:lvl3pPr marL="1143000" indent="-228600" eaLnBrk="0" hangingPunct="0">
              <a:defRPr baseline="-25000">
                <a:solidFill>
                  <a:schemeClr val="tx1"/>
                </a:solidFill>
                <a:latin typeface="Trebuchet MS" panose="020B0603020202020204" pitchFamily="34" charset="0"/>
              </a:defRPr>
            </a:lvl3pPr>
            <a:lvl4pPr marL="1600200" indent="-228600" eaLnBrk="0" hangingPunct="0">
              <a:defRPr baseline="-25000">
                <a:solidFill>
                  <a:schemeClr val="tx1"/>
                </a:solidFill>
                <a:latin typeface="Trebuchet MS" panose="020B0603020202020204" pitchFamily="34" charset="0"/>
              </a:defRPr>
            </a:lvl4pPr>
            <a:lvl5pPr marL="2057400" indent="-228600" eaLnBrk="0" hangingPunct="0">
              <a:defRPr baseline="-25000">
                <a:solidFill>
                  <a:schemeClr val="tx1"/>
                </a:solidFill>
                <a:latin typeface="Trebuchet MS" panose="020B0603020202020204" pitchFamily="34" charset="0"/>
              </a:defRPr>
            </a:lvl5pPr>
            <a:lvl6pPr marL="2514600" indent="-228600" eaLnBrk="0" fontAlgn="base" hangingPunct="0">
              <a:spcBef>
                <a:spcPct val="0"/>
              </a:spcBef>
              <a:spcAft>
                <a:spcPct val="0"/>
              </a:spcAft>
              <a:defRPr baseline="-25000">
                <a:solidFill>
                  <a:schemeClr val="tx1"/>
                </a:solidFill>
                <a:latin typeface="Trebuchet MS" panose="020B0603020202020204" pitchFamily="34" charset="0"/>
              </a:defRPr>
            </a:lvl6pPr>
            <a:lvl7pPr marL="2971800" indent="-228600" eaLnBrk="0" fontAlgn="base" hangingPunct="0">
              <a:spcBef>
                <a:spcPct val="0"/>
              </a:spcBef>
              <a:spcAft>
                <a:spcPct val="0"/>
              </a:spcAft>
              <a:defRPr baseline="-25000">
                <a:solidFill>
                  <a:schemeClr val="tx1"/>
                </a:solidFill>
                <a:latin typeface="Trebuchet MS" panose="020B0603020202020204" pitchFamily="34" charset="0"/>
              </a:defRPr>
            </a:lvl7pPr>
            <a:lvl8pPr marL="3429000" indent="-228600" eaLnBrk="0" fontAlgn="base" hangingPunct="0">
              <a:spcBef>
                <a:spcPct val="0"/>
              </a:spcBef>
              <a:spcAft>
                <a:spcPct val="0"/>
              </a:spcAft>
              <a:defRPr baseline="-25000">
                <a:solidFill>
                  <a:schemeClr val="tx1"/>
                </a:solidFill>
                <a:latin typeface="Trebuchet MS" panose="020B0603020202020204" pitchFamily="34" charset="0"/>
              </a:defRPr>
            </a:lvl8pPr>
            <a:lvl9pPr marL="3886200" indent="-228600" eaLnBrk="0" fontAlgn="base" hangingPunct="0">
              <a:spcBef>
                <a:spcPct val="0"/>
              </a:spcBef>
              <a:spcAft>
                <a:spcPct val="0"/>
              </a:spcAft>
              <a:defRPr baseline="-25000">
                <a:solidFill>
                  <a:schemeClr val="tx1"/>
                </a:solidFill>
                <a:latin typeface="Trebuchet MS" panose="020B0603020202020204" pitchFamily="34" charset="0"/>
              </a:defRPr>
            </a:lvl9pPr>
          </a:lstStyle>
          <a:p>
            <a:pPr algn="r" eaLnBrk="1" hangingPunct="1"/>
            <a:fld id="{84EFF976-DC59-4600-9C2D-D895F032C093}" type="slidenum">
              <a:rPr lang="en-US" sz="1400" b="1" baseline="0">
                <a:solidFill>
                  <a:srgbClr val="FFFFFF"/>
                </a:solidFill>
              </a:rPr>
              <a:pPr algn="r" eaLnBrk="1" hangingPunct="1"/>
              <a:t>14</a:t>
            </a:fld>
            <a:endParaRPr lang="en-US" sz="1400" b="1" baseline="0" dirty="0">
              <a:solidFill>
                <a:srgbClr val="FFFFFF"/>
              </a:solidFill>
            </a:endParaRPr>
          </a:p>
        </p:txBody>
      </p:sp>
      <p:sp>
        <p:nvSpPr>
          <p:cNvPr id="69638" name="Rectangle 5"/>
          <p:cNvSpPr>
            <a:spLocks noChangeArrowheads="1"/>
          </p:cNvSpPr>
          <p:nvPr/>
        </p:nvSpPr>
        <p:spPr bwMode="auto">
          <a:xfrm>
            <a:off x="2126974" y="3301206"/>
            <a:ext cx="8147050"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defRPr baseline="-25000">
                <a:solidFill>
                  <a:schemeClr val="tx1"/>
                </a:solidFill>
                <a:latin typeface="Trebuchet MS" panose="020B0603020202020204" pitchFamily="34" charset="0"/>
              </a:defRPr>
            </a:lvl1pPr>
            <a:lvl2pPr marL="742950" indent="-285750" eaLnBrk="0" hangingPunct="0">
              <a:defRPr baseline="-25000">
                <a:solidFill>
                  <a:schemeClr val="tx1"/>
                </a:solidFill>
                <a:latin typeface="Trebuchet MS" panose="020B0603020202020204" pitchFamily="34" charset="0"/>
              </a:defRPr>
            </a:lvl2pPr>
            <a:lvl3pPr marL="1143000" indent="-228600" eaLnBrk="0" hangingPunct="0">
              <a:defRPr baseline="-25000">
                <a:solidFill>
                  <a:schemeClr val="tx1"/>
                </a:solidFill>
                <a:latin typeface="Trebuchet MS" panose="020B0603020202020204" pitchFamily="34" charset="0"/>
              </a:defRPr>
            </a:lvl3pPr>
            <a:lvl4pPr marL="1600200" indent="-228600" eaLnBrk="0" hangingPunct="0">
              <a:defRPr baseline="-25000">
                <a:solidFill>
                  <a:schemeClr val="tx1"/>
                </a:solidFill>
                <a:latin typeface="Trebuchet MS" panose="020B0603020202020204" pitchFamily="34" charset="0"/>
              </a:defRPr>
            </a:lvl4pPr>
            <a:lvl5pPr marL="2057400" indent="-228600" eaLnBrk="0" hangingPunct="0">
              <a:defRPr baseline="-25000">
                <a:solidFill>
                  <a:schemeClr val="tx1"/>
                </a:solidFill>
                <a:latin typeface="Trebuchet MS" panose="020B0603020202020204" pitchFamily="34" charset="0"/>
              </a:defRPr>
            </a:lvl5pPr>
            <a:lvl6pPr marL="2514600" indent="-228600" eaLnBrk="0" fontAlgn="base" hangingPunct="0">
              <a:spcBef>
                <a:spcPct val="0"/>
              </a:spcBef>
              <a:spcAft>
                <a:spcPct val="0"/>
              </a:spcAft>
              <a:defRPr baseline="-25000">
                <a:solidFill>
                  <a:schemeClr val="tx1"/>
                </a:solidFill>
                <a:latin typeface="Trebuchet MS" panose="020B0603020202020204" pitchFamily="34" charset="0"/>
              </a:defRPr>
            </a:lvl6pPr>
            <a:lvl7pPr marL="2971800" indent="-228600" eaLnBrk="0" fontAlgn="base" hangingPunct="0">
              <a:spcBef>
                <a:spcPct val="0"/>
              </a:spcBef>
              <a:spcAft>
                <a:spcPct val="0"/>
              </a:spcAft>
              <a:defRPr baseline="-25000">
                <a:solidFill>
                  <a:schemeClr val="tx1"/>
                </a:solidFill>
                <a:latin typeface="Trebuchet MS" panose="020B0603020202020204" pitchFamily="34" charset="0"/>
              </a:defRPr>
            </a:lvl7pPr>
            <a:lvl8pPr marL="3429000" indent="-228600" eaLnBrk="0" fontAlgn="base" hangingPunct="0">
              <a:spcBef>
                <a:spcPct val="0"/>
              </a:spcBef>
              <a:spcAft>
                <a:spcPct val="0"/>
              </a:spcAft>
              <a:defRPr baseline="-25000">
                <a:solidFill>
                  <a:schemeClr val="tx1"/>
                </a:solidFill>
                <a:latin typeface="Trebuchet MS" panose="020B0603020202020204" pitchFamily="34" charset="0"/>
              </a:defRPr>
            </a:lvl8pPr>
            <a:lvl9pPr marL="3886200" indent="-228600" eaLnBrk="0" fontAlgn="base" hangingPunct="0">
              <a:spcBef>
                <a:spcPct val="0"/>
              </a:spcBef>
              <a:spcAft>
                <a:spcPct val="0"/>
              </a:spcAft>
              <a:defRPr baseline="-25000">
                <a:solidFill>
                  <a:schemeClr val="tx1"/>
                </a:solidFill>
                <a:latin typeface="Trebuchet MS" panose="020B0603020202020204" pitchFamily="34" charset="0"/>
              </a:defRPr>
            </a:lvl9pPr>
          </a:lstStyle>
          <a:p>
            <a:pPr eaLnBrk="1" hangingPunct="1">
              <a:lnSpc>
                <a:spcPct val="95000"/>
              </a:lnSpc>
              <a:spcBef>
                <a:spcPct val="30000"/>
              </a:spcBef>
              <a:buClr>
                <a:schemeClr val="tx1"/>
              </a:buClr>
              <a:buFontTx/>
              <a:buChar char="•"/>
            </a:pPr>
            <a:endParaRPr lang="en-US" sz="2400" baseline="0" dirty="0">
              <a:solidFill>
                <a:schemeClr val="tx2"/>
              </a:solidFill>
              <a:latin typeface="Verdana" panose="020B0604030504040204" pitchFamily="34" charset="0"/>
            </a:endParaRP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7654" y="779949"/>
            <a:ext cx="3332740" cy="553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5602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ext Box 2"/>
          <p:cNvSpPr txBox="1">
            <a:spLocks noChangeArrowheads="1"/>
          </p:cNvSpPr>
          <p:nvPr/>
        </p:nvSpPr>
        <p:spPr bwMode="auto">
          <a:xfrm>
            <a:off x="681343" y="1449198"/>
            <a:ext cx="8301169" cy="5519695"/>
          </a:xfrm>
          <a:prstGeom prst="rect">
            <a:avLst/>
          </a:prstGeom>
          <a:noFill/>
          <a:ln w="9525">
            <a:noFill/>
            <a:miter lim="800000"/>
            <a:headEnd/>
            <a:tailEnd/>
          </a:ln>
          <a:effectLst/>
        </p:spPr>
        <p:txBody>
          <a:bodyPr wrap="square">
            <a:spAutoFit/>
          </a:bodyPr>
          <a:lstStyle/>
          <a:p>
            <a:pPr>
              <a:spcBef>
                <a:spcPct val="25000"/>
              </a:spcBef>
              <a:spcAft>
                <a:spcPct val="25000"/>
              </a:spcAft>
            </a:pPr>
            <a:r>
              <a:rPr lang="en-US" sz="2400" dirty="0"/>
              <a:t>Owners and operators of facilities utilizing hazardous substances have a </a:t>
            </a:r>
            <a:r>
              <a:rPr lang="en-US" sz="2400" b="1" dirty="0"/>
              <a:t>General Duty </a:t>
            </a:r>
            <a:r>
              <a:rPr lang="en-US" sz="2400" dirty="0"/>
              <a:t>to:</a:t>
            </a:r>
          </a:p>
          <a:p>
            <a:pPr marL="690563" lvl="1" indent="-357188">
              <a:spcBef>
                <a:spcPct val="25000"/>
              </a:spcBef>
              <a:spcAft>
                <a:spcPct val="25000"/>
              </a:spcAft>
              <a:buFont typeface="Arial" pitchFamily="34" charset="0"/>
              <a:buChar char="•"/>
            </a:pPr>
            <a:r>
              <a:rPr lang="en-US" sz="2400" dirty="0"/>
              <a:t>Identify hazards that may result from accidental releases using appropriate hazard assessment techniques,</a:t>
            </a:r>
          </a:p>
          <a:p>
            <a:pPr marL="690563" lvl="1" indent="-357188">
              <a:spcBef>
                <a:spcPct val="25000"/>
              </a:spcBef>
              <a:spcAft>
                <a:spcPct val="25000"/>
              </a:spcAft>
              <a:buFont typeface="Arial" pitchFamily="34" charset="0"/>
              <a:buChar char="•"/>
            </a:pPr>
            <a:r>
              <a:rPr lang="en-US" sz="2400" dirty="0"/>
              <a:t>Design and maintain a safe facility taking any necessary steps to prevent releases, and </a:t>
            </a:r>
          </a:p>
          <a:p>
            <a:pPr marL="690563" lvl="1" indent="-357188">
              <a:spcBef>
                <a:spcPct val="25000"/>
              </a:spcBef>
              <a:spcAft>
                <a:spcPct val="25000"/>
              </a:spcAft>
              <a:buFont typeface="Arial" pitchFamily="34" charset="0"/>
              <a:buChar char="•"/>
            </a:pPr>
            <a:r>
              <a:rPr lang="en-US" sz="2400" dirty="0"/>
              <a:t>Minimize the consequences of accidental releases that do occur.</a:t>
            </a:r>
          </a:p>
          <a:p>
            <a:pPr marL="1147763" lvl="2" indent="-357188">
              <a:spcBef>
                <a:spcPct val="25000"/>
              </a:spcBef>
              <a:spcAft>
                <a:spcPct val="25000"/>
              </a:spcAft>
              <a:buFont typeface="Arial" pitchFamily="34" charset="0"/>
              <a:buChar char="•"/>
            </a:pPr>
            <a:r>
              <a:rPr lang="en-US" sz="2400" u="sng" dirty="0"/>
              <a:t>Note - Not limited to specific list of chemicals or threshold quantities</a:t>
            </a:r>
          </a:p>
          <a:p>
            <a:pPr marL="333375" lvl="1">
              <a:spcBef>
                <a:spcPct val="25000"/>
              </a:spcBef>
              <a:spcAft>
                <a:spcPct val="25000"/>
              </a:spcAft>
            </a:pPr>
            <a:endParaRPr lang="en-US" sz="2800" dirty="0"/>
          </a:p>
        </p:txBody>
      </p:sp>
      <p:sp>
        <p:nvSpPr>
          <p:cNvPr id="208899" name="Rectangle 3"/>
          <p:cNvSpPr>
            <a:spLocks noChangeArrowheads="1"/>
          </p:cNvSpPr>
          <p:nvPr/>
        </p:nvSpPr>
        <p:spPr bwMode="auto">
          <a:xfrm>
            <a:off x="2667000" y="609600"/>
            <a:ext cx="7239000" cy="990600"/>
          </a:xfrm>
          <a:prstGeom prst="rect">
            <a:avLst/>
          </a:prstGeom>
          <a:noFill/>
          <a:ln w="12700" cap="sq">
            <a:noFill/>
            <a:miter lim="800000"/>
            <a:headEnd type="none" w="sm" len="sm"/>
            <a:tailEnd type="none" w="sm" len="sm"/>
          </a:ln>
          <a:effectLst/>
        </p:spPr>
        <p:txBody>
          <a:bodyPr wrap="none" anchor="ctr"/>
          <a:lstStyle/>
          <a:p>
            <a:endParaRPr lang="en-US" dirty="0"/>
          </a:p>
        </p:txBody>
      </p:sp>
      <p:sp>
        <p:nvSpPr>
          <p:cNvPr id="208900" name="Rectangle 4"/>
          <p:cNvSpPr>
            <a:spLocks noChangeArrowheads="1"/>
          </p:cNvSpPr>
          <p:nvPr/>
        </p:nvSpPr>
        <p:spPr bwMode="auto">
          <a:xfrm>
            <a:off x="2295525" y="133350"/>
            <a:ext cx="7772400" cy="1143000"/>
          </a:xfrm>
          <a:prstGeom prst="rect">
            <a:avLst/>
          </a:prstGeom>
          <a:noFill/>
          <a:ln w="9525">
            <a:noFill/>
            <a:miter lim="800000"/>
            <a:headEnd/>
            <a:tailEnd/>
          </a:ln>
          <a:effectLst/>
        </p:spPr>
        <p:txBody>
          <a:bodyPr anchor="ctr"/>
          <a:lstStyle/>
          <a:p>
            <a:pPr algn="ctr" eaLnBrk="0" hangingPunct="0"/>
            <a:endParaRPr lang="en-US" sz="4400" dirty="0"/>
          </a:p>
        </p:txBody>
      </p:sp>
      <p:sp>
        <p:nvSpPr>
          <p:cNvPr id="9" name="Title 2"/>
          <p:cNvSpPr txBox="1">
            <a:spLocks/>
          </p:cNvSpPr>
          <p:nvPr/>
        </p:nvSpPr>
        <p:spPr>
          <a:xfrm>
            <a:off x="681343" y="133350"/>
            <a:ext cx="8991600" cy="1143000"/>
          </a:xfrm>
          <a:prstGeom prst="rect">
            <a:avLst/>
          </a:prstGeom>
        </p:spPr>
        <p:txBody>
          <a:bodyPr>
            <a:normAutofit fontScale="97500"/>
          </a:bodyPr>
          <a:lstStyle/>
          <a:p>
            <a:pPr algn="ctr">
              <a:spcBef>
                <a:spcPct val="0"/>
              </a:spcBef>
              <a:defRPr/>
            </a:pPr>
            <a:r>
              <a:rPr lang="en-US" sz="4100" b="1" dirty="0">
                <a:solidFill>
                  <a:schemeClr val="tx2"/>
                </a:solidFill>
                <a:effectLst>
                  <a:outerShdw blurRad="31750" dist="25400" dir="5400000" algn="tl" rotWithShape="0">
                    <a:srgbClr val="000000">
                      <a:alpha val="25000"/>
                    </a:srgbClr>
                  </a:outerShdw>
                </a:effectLst>
                <a:latin typeface="+mj-lt"/>
                <a:ea typeface="+mj-ea"/>
                <a:cs typeface="+mj-cs"/>
              </a:rPr>
              <a:t>General Duty Clause</a:t>
            </a:r>
          </a:p>
          <a:p>
            <a:pPr>
              <a:spcBef>
                <a:spcPct val="0"/>
              </a:spcBef>
              <a:defRPr/>
            </a:pPr>
            <a:endParaRPr lang="en-US" sz="4100" b="1" dirty="0">
              <a:effectLst>
                <a:outerShdw blurRad="31750" dist="25400" dir="5400000" algn="tl" rotWithShape="0">
                  <a:srgbClr val="000000">
                    <a:alpha val="25000"/>
                  </a:srgbClr>
                </a:outerShdw>
              </a:effectLst>
              <a:latin typeface="+mj-lt"/>
              <a:ea typeface="+mj-ea"/>
              <a:cs typeface="+mj-cs"/>
            </a:endParaRPr>
          </a:p>
        </p:txBody>
      </p:sp>
    </p:spTree>
    <p:extLst>
      <p:ext uri="{BB962C8B-B14F-4D97-AF65-F5344CB8AC3E}">
        <p14:creationId xmlns:p14="http://schemas.microsoft.com/office/powerpoint/2010/main" val="310338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889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0889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20889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0889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0889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8" grpId="0" build="p"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91600287-A8CC-45C3-8A50-837B2539323E}" type="slidenum">
              <a:rPr lang="en-US" smtClean="0"/>
              <a:pPr>
                <a:defRPr/>
              </a:pPr>
              <a:t>16</a:t>
            </a:fld>
            <a:endParaRPr lang="en-US" dirty="0"/>
          </a:p>
        </p:txBody>
      </p:sp>
      <p:sp>
        <p:nvSpPr>
          <p:cNvPr id="776195" name="Rectangle 5"/>
          <p:cNvSpPr>
            <a:spLocks noGrp="1" noChangeArrowheads="1"/>
          </p:cNvSpPr>
          <p:nvPr>
            <p:ph type="title" idx="4294967295"/>
          </p:nvPr>
        </p:nvSpPr>
        <p:spPr>
          <a:xfrm>
            <a:off x="0" y="387350"/>
            <a:ext cx="8785225" cy="1143000"/>
          </a:xfrm>
        </p:spPr>
        <p:txBody>
          <a:bodyPr>
            <a:normAutofit fontScale="90000"/>
          </a:bodyPr>
          <a:lstStyle/>
          <a:p>
            <a:pPr algn="ctr">
              <a:defRPr/>
            </a:pPr>
            <a:r>
              <a:rPr lang="en-US" dirty="0">
                <a:solidFill>
                  <a:srgbClr val="002060"/>
                </a:solidFill>
              </a:rPr>
              <a:t>Accident Prevention Program</a:t>
            </a:r>
            <a:br>
              <a:rPr lang="en-US" dirty="0">
                <a:solidFill>
                  <a:srgbClr val="002060"/>
                </a:solidFill>
              </a:rPr>
            </a:br>
            <a:r>
              <a:rPr lang="en-US" dirty="0">
                <a:solidFill>
                  <a:srgbClr val="002060"/>
                </a:solidFill>
              </a:rPr>
              <a:t>PSM &amp; RMP Program Level 3</a:t>
            </a:r>
          </a:p>
        </p:txBody>
      </p:sp>
      <p:sp>
        <p:nvSpPr>
          <p:cNvPr id="12293" name="Rectangle 7"/>
          <p:cNvSpPr>
            <a:spLocks noChangeArrowheads="1"/>
          </p:cNvSpPr>
          <p:nvPr/>
        </p:nvSpPr>
        <p:spPr bwMode="auto">
          <a:xfrm>
            <a:off x="4455232" y="2215299"/>
            <a:ext cx="4191000" cy="4438650"/>
          </a:xfrm>
          <a:prstGeom prst="rect">
            <a:avLst/>
          </a:prstGeom>
          <a:noFill/>
          <a:ln w="9525">
            <a:noFill/>
            <a:miter lim="800000"/>
            <a:headEnd/>
            <a:tailEnd/>
          </a:ln>
        </p:spPr>
        <p:txBody>
          <a:bodyPr/>
          <a:lstStyle/>
          <a:p>
            <a:pPr marL="228600" indent="-228600">
              <a:spcBef>
                <a:spcPct val="15000"/>
              </a:spcBef>
              <a:buClr>
                <a:schemeClr val="tx1"/>
              </a:buClr>
              <a:buFontTx/>
              <a:buChar char="•"/>
            </a:pPr>
            <a:r>
              <a:rPr lang="en-US" sz="2200" dirty="0">
                <a:solidFill>
                  <a:schemeClr val="tx2"/>
                </a:solidFill>
                <a:latin typeface="Verdana" pitchFamily="34" charset="0"/>
              </a:rPr>
              <a:t>Pre-startup review</a:t>
            </a:r>
          </a:p>
          <a:p>
            <a:pPr marL="228600" indent="-228600">
              <a:spcBef>
                <a:spcPct val="15000"/>
              </a:spcBef>
              <a:buClr>
                <a:schemeClr val="tx1"/>
              </a:buClr>
              <a:buFontTx/>
              <a:buChar char="•"/>
            </a:pPr>
            <a:r>
              <a:rPr lang="en-US" sz="2200" dirty="0">
                <a:solidFill>
                  <a:schemeClr val="tx2"/>
                </a:solidFill>
                <a:latin typeface="Verdana" pitchFamily="34" charset="0"/>
              </a:rPr>
              <a:t>Compliance audits</a:t>
            </a:r>
          </a:p>
          <a:p>
            <a:pPr marL="228600" indent="-228600">
              <a:spcBef>
                <a:spcPct val="15000"/>
              </a:spcBef>
              <a:buClr>
                <a:schemeClr val="tx1"/>
              </a:buClr>
              <a:buFontTx/>
              <a:buChar char="•"/>
            </a:pPr>
            <a:r>
              <a:rPr lang="en-US" sz="2200" dirty="0">
                <a:solidFill>
                  <a:schemeClr val="tx2"/>
                </a:solidFill>
                <a:latin typeface="Verdana" pitchFamily="34" charset="0"/>
              </a:rPr>
              <a:t>Incident Investigations</a:t>
            </a:r>
          </a:p>
          <a:p>
            <a:pPr marL="228600" indent="-228600">
              <a:spcBef>
                <a:spcPct val="15000"/>
              </a:spcBef>
              <a:buClr>
                <a:schemeClr val="tx1"/>
              </a:buClr>
              <a:buFontTx/>
              <a:buChar char="•"/>
            </a:pPr>
            <a:r>
              <a:rPr lang="en-US" sz="2200" dirty="0">
                <a:solidFill>
                  <a:schemeClr val="tx2"/>
                </a:solidFill>
                <a:latin typeface="Verdana" pitchFamily="34" charset="0"/>
              </a:rPr>
              <a:t>Employee participation</a:t>
            </a:r>
          </a:p>
          <a:p>
            <a:pPr marL="228600" indent="-228600">
              <a:spcBef>
                <a:spcPct val="15000"/>
              </a:spcBef>
              <a:buClr>
                <a:schemeClr val="tx1"/>
              </a:buClr>
              <a:buFontTx/>
              <a:buChar char="•"/>
            </a:pPr>
            <a:r>
              <a:rPr lang="en-US" sz="2200" dirty="0">
                <a:solidFill>
                  <a:schemeClr val="tx2"/>
                </a:solidFill>
                <a:latin typeface="Verdana" pitchFamily="34" charset="0"/>
              </a:rPr>
              <a:t>Hot work permit</a:t>
            </a:r>
          </a:p>
          <a:p>
            <a:pPr marL="228600" indent="-228600">
              <a:spcBef>
                <a:spcPct val="15000"/>
              </a:spcBef>
              <a:buClr>
                <a:schemeClr val="tx1"/>
              </a:buClr>
              <a:buFontTx/>
              <a:buChar char="•"/>
            </a:pPr>
            <a:r>
              <a:rPr lang="en-US" sz="2200" dirty="0">
                <a:solidFill>
                  <a:schemeClr val="tx2"/>
                </a:solidFill>
                <a:latin typeface="Verdana" pitchFamily="34" charset="0"/>
              </a:rPr>
              <a:t>Contractor management</a:t>
            </a:r>
          </a:p>
        </p:txBody>
      </p:sp>
      <p:sp>
        <p:nvSpPr>
          <p:cNvPr id="7" name="Rectangle 7"/>
          <p:cNvSpPr>
            <a:spLocks noChangeArrowheads="1"/>
          </p:cNvSpPr>
          <p:nvPr/>
        </p:nvSpPr>
        <p:spPr bwMode="auto">
          <a:xfrm>
            <a:off x="273153" y="2215299"/>
            <a:ext cx="4594225" cy="4438650"/>
          </a:xfrm>
          <a:prstGeom prst="rect">
            <a:avLst/>
          </a:prstGeom>
          <a:noFill/>
          <a:ln w="9525">
            <a:noFill/>
            <a:miter lim="800000"/>
            <a:headEnd/>
            <a:tailEnd/>
          </a:ln>
        </p:spPr>
        <p:txBody>
          <a:bodyPr/>
          <a:lstStyle/>
          <a:p>
            <a:pPr marL="228600" indent="-228600">
              <a:spcBef>
                <a:spcPct val="15000"/>
              </a:spcBef>
              <a:buClr>
                <a:schemeClr val="tx1"/>
              </a:buClr>
              <a:buFontTx/>
              <a:buChar char="•"/>
            </a:pPr>
            <a:r>
              <a:rPr lang="en-US" sz="2200" dirty="0">
                <a:solidFill>
                  <a:schemeClr val="tx2"/>
                </a:solidFill>
                <a:latin typeface="Verdana" pitchFamily="34" charset="0"/>
              </a:rPr>
              <a:t>Process safety information</a:t>
            </a:r>
          </a:p>
          <a:p>
            <a:pPr marL="228600" indent="-228600">
              <a:spcBef>
                <a:spcPct val="15000"/>
              </a:spcBef>
              <a:buClr>
                <a:schemeClr val="tx1"/>
              </a:buClr>
              <a:buFontTx/>
              <a:buChar char="•"/>
            </a:pPr>
            <a:r>
              <a:rPr lang="en-US" sz="2200" dirty="0">
                <a:solidFill>
                  <a:schemeClr val="tx2"/>
                </a:solidFill>
                <a:latin typeface="Verdana" pitchFamily="34" charset="0"/>
              </a:rPr>
              <a:t>Process hazard analysis</a:t>
            </a:r>
          </a:p>
          <a:p>
            <a:pPr marL="228600" indent="-228600">
              <a:spcBef>
                <a:spcPct val="15000"/>
              </a:spcBef>
              <a:buClr>
                <a:schemeClr val="tx1"/>
              </a:buClr>
              <a:buFontTx/>
              <a:buChar char="•"/>
            </a:pPr>
            <a:r>
              <a:rPr lang="en-US" sz="2200" dirty="0">
                <a:solidFill>
                  <a:schemeClr val="tx2"/>
                </a:solidFill>
                <a:latin typeface="Verdana" pitchFamily="34" charset="0"/>
              </a:rPr>
              <a:t>Operating procedures</a:t>
            </a:r>
          </a:p>
          <a:p>
            <a:pPr marL="228600" indent="-228600">
              <a:spcBef>
                <a:spcPct val="15000"/>
              </a:spcBef>
              <a:buClr>
                <a:schemeClr val="tx1"/>
              </a:buClr>
              <a:buFontTx/>
              <a:buChar char="•"/>
            </a:pPr>
            <a:r>
              <a:rPr lang="en-US" sz="2200" dirty="0">
                <a:solidFill>
                  <a:schemeClr val="tx2"/>
                </a:solidFill>
                <a:latin typeface="Verdana" pitchFamily="34" charset="0"/>
              </a:rPr>
              <a:t>Training</a:t>
            </a:r>
          </a:p>
          <a:p>
            <a:pPr marL="228600" indent="-228600">
              <a:spcBef>
                <a:spcPct val="15000"/>
              </a:spcBef>
              <a:buClr>
                <a:schemeClr val="tx1"/>
              </a:buClr>
              <a:buFontTx/>
              <a:buChar char="•"/>
            </a:pPr>
            <a:r>
              <a:rPr lang="en-US" sz="2200" dirty="0">
                <a:solidFill>
                  <a:schemeClr val="tx2"/>
                </a:solidFill>
                <a:latin typeface="Verdana" pitchFamily="34" charset="0"/>
              </a:rPr>
              <a:t>Mechanical integrity</a:t>
            </a:r>
          </a:p>
          <a:p>
            <a:pPr marL="228600" indent="-228600">
              <a:spcBef>
                <a:spcPct val="15000"/>
              </a:spcBef>
              <a:buClr>
                <a:schemeClr val="tx1"/>
              </a:buClr>
              <a:buFontTx/>
              <a:buChar char="•"/>
            </a:pPr>
            <a:r>
              <a:rPr lang="en-US" sz="2200" dirty="0">
                <a:solidFill>
                  <a:schemeClr val="tx2"/>
                </a:solidFill>
                <a:latin typeface="Verdana" pitchFamily="34" charset="0"/>
              </a:rPr>
              <a:t>Management of change</a:t>
            </a:r>
          </a:p>
        </p:txBody>
      </p:sp>
      <p:pic>
        <p:nvPicPr>
          <p:cNvPr id="2" name="Picture 1"/>
          <p:cNvPicPr>
            <a:picLocks noChangeAspect="1"/>
          </p:cNvPicPr>
          <p:nvPr/>
        </p:nvPicPr>
        <p:blipFill>
          <a:blip r:embed="rId3"/>
          <a:stretch>
            <a:fillRect/>
          </a:stretch>
        </p:blipFill>
        <p:spPr>
          <a:xfrm>
            <a:off x="8252940" y="2215299"/>
            <a:ext cx="3939060" cy="2955303"/>
          </a:xfrm>
          <a:prstGeom prst="rect">
            <a:avLst/>
          </a:prstGeom>
        </p:spPr>
      </p:pic>
    </p:spTree>
    <p:extLst>
      <p:ext uri="{BB962C8B-B14F-4D97-AF65-F5344CB8AC3E}">
        <p14:creationId xmlns:p14="http://schemas.microsoft.com/office/powerpoint/2010/main" val="2818242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Content Placeholder 1"/>
          <p:cNvSpPr>
            <a:spLocks noGrp="1"/>
          </p:cNvSpPr>
          <p:nvPr>
            <p:ph idx="1"/>
          </p:nvPr>
        </p:nvSpPr>
        <p:spPr>
          <a:xfrm>
            <a:off x="102363" y="1282866"/>
            <a:ext cx="9759635" cy="5502706"/>
          </a:xfrm>
          <a:noFill/>
        </p:spPr>
        <p:txBody>
          <a:bodyPr>
            <a:normAutofit/>
          </a:bodyPr>
          <a:lstStyle/>
          <a:p>
            <a:endParaRPr lang="en-US" altLang="en-US" dirty="0"/>
          </a:p>
          <a:p>
            <a:endParaRPr lang="en-US" altLang="en-US" dirty="0"/>
          </a:p>
        </p:txBody>
      </p:sp>
      <p:sp>
        <p:nvSpPr>
          <p:cNvPr id="5" name="Title 2"/>
          <p:cNvSpPr>
            <a:spLocks noGrp="1"/>
          </p:cNvSpPr>
          <p:nvPr>
            <p:ph type="title"/>
          </p:nvPr>
        </p:nvSpPr>
        <p:spPr>
          <a:xfrm>
            <a:off x="102363" y="164511"/>
            <a:ext cx="9475639" cy="990669"/>
          </a:xfrm>
        </p:spPr>
        <p:txBody>
          <a:bodyPr>
            <a:normAutofit fontScale="90000"/>
          </a:bodyPr>
          <a:lstStyle/>
          <a:p>
            <a:pPr algn="ctr">
              <a:defRPr/>
            </a:pPr>
            <a:r>
              <a:rPr lang="en-US" b="1" dirty="0">
                <a:solidFill>
                  <a:srgbClr val="002060"/>
                </a:solidFill>
              </a:rPr>
              <a:t>Highest Frequency Problems NH3 Refrigeration</a:t>
            </a:r>
            <a:br>
              <a:rPr lang="en-US" b="1" dirty="0">
                <a:solidFill>
                  <a:srgbClr val="002060"/>
                </a:solidFill>
              </a:rPr>
            </a:br>
            <a:r>
              <a:rPr lang="en-US" b="1" dirty="0">
                <a:solidFill>
                  <a:srgbClr val="002060"/>
                </a:solidFill>
              </a:rPr>
              <a:t>Inadequately developed/implemented</a:t>
            </a:r>
            <a:endParaRPr lang="en-US" b="1" dirty="0">
              <a:solidFill>
                <a:schemeClr val="tx1"/>
              </a:solidFill>
              <a:latin typeface="Arial" panose="020B0604020202020204" pitchFamily="34" charset="0"/>
              <a:cs typeface="Arial" panose="020B0604020202020204" pitchFamily="34" charset="0"/>
            </a:endParaRPr>
          </a:p>
        </p:txBody>
      </p:sp>
      <p:sp>
        <p:nvSpPr>
          <p:cNvPr id="6" name="TextBox 5"/>
          <p:cNvSpPr txBox="1"/>
          <p:nvPr/>
        </p:nvSpPr>
        <p:spPr>
          <a:xfrm>
            <a:off x="9697675" y="1698195"/>
            <a:ext cx="2128468" cy="4154984"/>
          </a:xfrm>
          <a:prstGeom prst="rect">
            <a:avLst/>
          </a:prstGeom>
          <a:solidFill>
            <a:schemeClr val="accent5"/>
          </a:solidFill>
        </p:spPr>
        <p:txBody>
          <a:bodyPr wrap="square" rtlCol="0">
            <a:spAutoFit/>
          </a:bodyPr>
          <a:lstStyle/>
          <a:p>
            <a:pPr>
              <a:spcBef>
                <a:spcPts val="600"/>
              </a:spcBef>
              <a:spcAft>
                <a:spcPts val="600"/>
              </a:spcAft>
            </a:pPr>
            <a:r>
              <a:rPr lang="en-US" sz="2000" b="1" dirty="0">
                <a:solidFill>
                  <a:schemeClr val="bg1"/>
                </a:solidFill>
                <a:latin typeface="Arial" panose="020B0604020202020204" pitchFamily="34" charset="0"/>
                <a:cs typeface="Arial" panose="020B0604020202020204" pitchFamily="34" charset="0"/>
              </a:rPr>
              <a:t>The same mistakes are repeated…</a:t>
            </a:r>
          </a:p>
          <a:p>
            <a:pPr>
              <a:spcBef>
                <a:spcPts val="600"/>
              </a:spcBef>
              <a:spcAft>
                <a:spcPts val="600"/>
              </a:spcAft>
            </a:pPr>
            <a:r>
              <a:rPr lang="en-US" sz="2000" b="1" dirty="0">
                <a:solidFill>
                  <a:schemeClr val="bg1"/>
                </a:solidFill>
                <a:latin typeface="Arial" panose="020B0604020202020204" pitchFamily="34" charset="0"/>
                <a:cs typeface="Arial" panose="020B0604020202020204" pitchFamily="34" charset="0"/>
              </a:rPr>
              <a:t>When the deficiencies are managed (prevented and mitigated), higher levels of safety and sustainability will occur.</a:t>
            </a:r>
          </a:p>
          <a:p>
            <a:endParaRPr lang="en-US" sz="900" b="1" dirty="0">
              <a:solidFill>
                <a:schemeClr val="bg1"/>
              </a:solidFill>
              <a:latin typeface="Arial" panose="020B0604020202020204" pitchFamily="34" charset="0"/>
              <a:cs typeface="Arial" panose="020B0604020202020204" pitchFamily="34" charset="0"/>
            </a:endParaRPr>
          </a:p>
        </p:txBody>
      </p:sp>
      <p:sp>
        <p:nvSpPr>
          <p:cNvPr id="2" name="Rectangle 1"/>
          <p:cNvSpPr/>
          <p:nvPr/>
        </p:nvSpPr>
        <p:spPr>
          <a:xfrm>
            <a:off x="369116" y="1525840"/>
            <a:ext cx="9492882" cy="5016758"/>
          </a:xfrm>
          <a:prstGeom prst="rect">
            <a:avLst/>
          </a:prstGeom>
        </p:spPr>
        <p:txBody>
          <a:bodyPr wrap="square">
            <a:spAutoFit/>
          </a:bodyPr>
          <a:lstStyle/>
          <a:p>
            <a:pPr marL="285750" indent="-285750">
              <a:buFont typeface="Wingdings" panose="05000000000000000000" pitchFamily="2" charset="2"/>
              <a:buChar char="Ø"/>
            </a:pPr>
            <a:r>
              <a:rPr lang="en-US" sz="3200" dirty="0"/>
              <a:t>Equipment not compliant</a:t>
            </a:r>
          </a:p>
          <a:p>
            <a:pPr marL="285750" indent="-285750">
              <a:buFont typeface="Wingdings" panose="05000000000000000000" pitchFamily="2" charset="2"/>
              <a:buChar char="Ø"/>
            </a:pPr>
            <a:r>
              <a:rPr lang="en-US" sz="3200" dirty="0"/>
              <a:t>Standard Operating procedures</a:t>
            </a:r>
          </a:p>
          <a:p>
            <a:pPr marL="285750" indent="-285750">
              <a:buFont typeface="Wingdings" panose="05000000000000000000" pitchFamily="2" charset="2"/>
              <a:buChar char="Ø"/>
            </a:pPr>
            <a:r>
              <a:rPr lang="en-US" sz="3200" dirty="0"/>
              <a:t>Emergency response and planning</a:t>
            </a:r>
          </a:p>
          <a:p>
            <a:pPr marL="285750" indent="-285750">
              <a:buFont typeface="Wingdings" panose="05000000000000000000" pitchFamily="2" charset="2"/>
              <a:buChar char="Ø"/>
            </a:pPr>
            <a:r>
              <a:rPr lang="en-US" sz="3200" dirty="0"/>
              <a:t>Process Hazards Analysis findings not resolved</a:t>
            </a:r>
          </a:p>
          <a:p>
            <a:pPr marL="285750" indent="-285750">
              <a:buFont typeface="Wingdings" panose="05000000000000000000" pitchFamily="2" charset="2"/>
              <a:buChar char="Ø"/>
            </a:pPr>
            <a:r>
              <a:rPr lang="en-US" sz="3200" dirty="0"/>
              <a:t>Annual Inspections and/or 5-year MI audits</a:t>
            </a:r>
          </a:p>
          <a:p>
            <a:pPr marL="285750" indent="-285750">
              <a:buFont typeface="Wingdings" panose="05000000000000000000" pitchFamily="2" charset="2"/>
              <a:buChar char="Ø"/>
            </a:pPr>
            <a:r>
              <a:rPr lang="en-US" sz="3200" dirty="0"/>
              <a:t>Ventilation</a:t>
            </a:r>
          </a:p>
          <a:p>
            <a:pPr marL="285750" indent="-285750">
              <a:buFont typeface="Wingdings" panose="05000000000000000000" pitchFamily="2" charset="2"/>
              <a:buChar char="Ø"/>
            </a:pPr>
            <a:r>
              <a:rPr lang="en-US" sz="3200" dirty="0"/>
              <a:t>Relief system design</a:t>
            </a:r>
          </a:p>
          <a:p>
            <a:pPr marL="285750" indent="-285750">
              <a:buFont typeface="Wingdings" panose="05000000000000000000" pitchFamily="2" charset="2"/>
              <a:buChar char="Ø"/>
            </a:pPr>
            <a:r>
              <a:rPr lang="en-US" sz="3200" dirty="0"/>
              <a:t>Component labeling</a:t>
            </a:r>
          </a:p>
          <a:p>
            <a:pPr marL="285750" indent="-285750">
              <a:buFont typeface="Wingdings" panose="05000000000000000000" pitchFamily="2" charset="2"/>
              <a:buChar char="Ø"/>
            </a:pPr>
            <a:r>
              <a:rPr lang="en-US" sz="3200" dirty="0"/>
              <a:t>Mechanical Integrity: Pressure Relief Valves, Corrosion</a:t>
            </a:r>
          </a:p>
        </p:txBody>
      </p:sp>
    </p:spTree>
    <p:extLst>
      <p:ext uri="{BB962C8B-B14F-4D97-AF65-F5344CB8AC3E}">
        <p14:creationId xmlns:p14="http://schemas.microsoft.com/office/powerpoint/2010/main" val="2630280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cp0064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510749" y="0"/>
            <a:ext cx="8971722" cy="6858000"/>
          </a:xfrm>
          <a:prstGeom prst="rect">
            <a:avLst/>
          </a:prstGeom>
        </p:spPr>
      </p:pic>
    </p:spTree>
    <p:extLst>
      <p:ext uri="{BB962C8B-B14F-4D97-AF65-F5344CB8AC3E}">
        <p14:creationId xmlns:p14="http://schemas.microsoft.com/office/powerpoint/2010/main" val="2331980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126435" y="0"/>
            <a:ext cx="9674087" cy="6858000"/>
          </a:xfrm>
          <a:prstGeom prst="rect">
            <a:avLst/>
          </a:prstGeom>
        </p:spPr>
      </p:pic>
      <p:sp>
        <p:nvSpPr>
          <p:cNvPr id="6" name="Rectangle 5"/>
          <p:cNvSpPr/>
          <p:nvPr/>
        </p:nvSpPr>
        <p:spPr>
          <a:xfrm>
            <a:off x="2160104" y="6355282"/>
            <a:ext cx="5993949" cy="369332"/>
          </a:xfrm>
          <a:prstGeom prst="rect">
            <a:avLst/>
          </a:prstGeom>
        </p:spPr>
        <p:txBody>
          <a:bodyPr wrap="none">
            <a:spAutoFit/>
          </a:bodyPr>
          <a:lstStyle/>
          <a:p>
            <a:pPr>
              <a:spcBef>
                <a:spcPct val="50000"/>
              </a:spcBef>
              <a:buFontTx/>
              <a:buNone/>
            </a:pPr>
            <a:r>
              <a:rPr lang="en-US" altLang="en-US" b="1" dirty="0">
                <a:solidFill>
                  <a:srgbClr val="FFFF00"/>
                </a:solidFill>
                <a:latin typeface="Arial" panose="020B0604020202020204" pitchFamily="34" charset="0"/>
              </a:rPr>
              <a:t>Not a good written emergency shut-down procedure!</a:t>
            </a:r>
          </a:p>
        </p:txBody>
      </p:sp>
    </p:spTree>
    <p:extLst>
      <p:ext uri="{BB962C8B-B14F-4D97-AF65-F5344CB8AC3E}">
        <p14:creationId xmlns:p14="http://schemas.microsoft.com/office/powerpoint/2010/main" val="2446243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SCN09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147" y="-25870"/>
            <a:ext cx="10442713" cy="688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6156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692640" cy="1391478"/>
          </a:xfrm>
        </p:spPr>
        <p:txBody>
          <a:bodyPr>
            <a:normAutofit/>
          </a:bodyPr>
          <a:lstStyle/>
          <a:p>
            <a:pPr algn="ctr"/>
            <a:r>
              <a:rPr lang="en-US" sz="3200" b="1" dirty="0">
                <a:solidFill>
                  <a:srgbClr val="002060"/>
                </a:solidFill>
              </a:rPr>
              <a:t>Strengthening Community </a:t>
            </a:r>
            <a:br>
              <a:rPr lang="en-US" sz="3200" b="1" dirty="0">
                <a:solidFill>
                  <a:srgbClr val="002060"/>
                </a:solidFill>
              </a:rPr>
            </a:br>
            <a:r>
              <a:rPr lang="en-US" sz="3200" b="1" dirty="0">
                <a:solidFill>
                  <a:srgbClr val="002060"/>
                </a:solidFill>
              </a:rPr>
              <a:t>Planning, Preparedness, Prevention &amp; Response</a:t>
            </a:r>
          </a:p>
        </p:txBody>
      </p:sp>
      <p:cxnSp>
        <p:nvCxnSpPr>
          <p:cNvPr id="11" name="Straight Connector 10"/>
          <p:cNvCxnSpPr/>
          <p:nvPr/>
        </p:nvCxnSpPr>
        <p:spPr>
          <a:xfrm>
            <a:off x="205740" y="1127395"/>
            <a:ext cx="9281160" cy="16026"/>
          </a:xfrm>
          <a:prstGeom prst="line">
            <a:avLst/>
          </a:prstGeom>
          <a:ln w="28575">
            <a:solidFill>
              <a:srgbClr val="002F8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a:stretch>
            <a:fillRect/>
          </a:stretch>
        </p:blipFill>
        <p:spPr>
          <a:xfrm>
            <a:off x="550641" y="6164801"/>
            <a:ext cx="707197" cy="743776"/>
          </a:xfrm>
          <a:prstGeom prst="rect">
            <a:avLst/>
          </a:prstGeom>
        </p:spPr>
      </p:pic>
      <p:pic>
        <p:nvPicPr>
          <p:cNvPr id="6" name="Picture 2" descr="Image result for EPA CAME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8279" y="4392119"/>
            <a:ext cx="3848721" cy="25164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response.restoration.noaa.gov/sites/default/files/chlorine_datasheet_top.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 y="1701105"/>
            <a:ext cx="4156289" cy="250231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Image of a man pointing to a map and presenting at a meeti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1127" y="4331321"/>
            <a:ext cx="5957152" cy="25093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7"/>
          <a:stretch>
            <a:fillRect/>
          </a:stretch>
        </p:blipFill>
        <p:spPr>
          <a:xfrm>
            <a:off x="4210906" y="1481599"/>
            <a:ext cx="6143732" cy="2917962"/>
          </a:xfrm>
          <a:prstGeom prst="rect">
            <a:avLst/>
          </a:prstGeom>
        </p:spPr>
      </p:pic>
      <p:pic>
        <p:nvPicPr>
          <p:cNvPr id="4" name="Picture 3"/>
          <p:cNvPicPr>
            <a:picLocks noChangeAspect="1"/>
          </p:cNvPicPr>
          <p:nvPr/>
        </p:nvPicPr>
        <p:blipFill>
          <a:blip r:embed="rId8"/>
          <a:stretch>
            <a:fillRect/>
          </a:stretch>
        </p:blipFill>
        <p:spPr>
          <a:xfrm>
            <a:off x="8711877" y="1011380"/>
            <a:ext cx="3068104" cy="3881766"/>
          </a:xfrm>
          <a:prstGeom prst="rect">
            <a:avLst/>
          </a:prstGeom>
        </p:spPr>
      </p:pic>
    </p:spTree>
    <p:extLst>
      <p:ext uri="{BB962C8B-B14F-4D97-AF65-F5344CB8AC3E}">
        <p14:creationId xmlns:p14="http://schemas.microsoft.com/office/powerpoint/2010/main" val="2450343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C6C1F5-2EFB-47B0-A97F-8C777058D8BA}"/>
              </a:ext>
            </a:extLst>
          </p:cNvPr>
          <p:cNvPicPr/>
          <p:nvPr/>
        </p:nvPicPr>
        <p:blipFill rotWithShape="1">
          <a:blip r:embed="rId3" cstate="print">
            <a:extLst>
              <a:ext uri="{28A0092B-C50C-407E-A947-70E740481C1C}">
                <a14:useLocalDpi xmlns:a14="http://schemas.microsoft.com/office/drawing/2010/main" val="0"/>
              </a:ext>
            </a:extLst>
          </a:blip>
          <a:srcRect b="41381"/>
          <a:stretch/>
        </p:blipFill>
        <p:spPr bwMode="auto">
          <a:xfrm>
            <a:off x="1338471" y="253793"/>
            <a:ext cx="8786190" cy="5020572"/>
          </a:xfrm>
          <a:prstGeom prst="rect">
            <a:avLst/>
          </a:prstGeom>
          <a:noFill/>
          <a:ln>
            <a:noFill/>
          </a:ln>
        </p:spPr>
      </p:pic>
      <p:sp>
        <p:nvSpPr>
          <p:cNvPr id="2" name="Rectangle 1">
            <a:extLst>
              <a:ext uri="{FF2B5EF4-FFF2-40B4-BE49-F238E27FC236}">
                <a16:creationId xmlns:a16="http://schemas.microsoft.com/office/drawing/2014/main" id="{A28F86BB-9EB0-4A08-816B-0931155E3211}"/>
              </a:ext>
            </a:extLst>
          </p:cNvPr>
          <p:cNvSpPr/>
          <p:nvPr/>
        </p:nvSpPr>
        <p:spPr>
          <a:xfrm>
            <a:off x="1351722" y="5287618"/>
            <a:ext cx="8799444" cy="1170516"/>
          </a:xfrm>
          <a:prstGeom prst="rect">
            <a:avLst/>
          </a:prstGeom>
          <a:solidFill>
            <a:srgbClr val="2E73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latin typeface="Arial" panose="020B0604020202020204" pitchFamily="34" charset="0"/>
                <a:cs typeface="Arial" panose="020B0604020202020204" pitchFamily="34" charset="0"/>
              </a:rPr>
              <a:t>Propane 			Exercising Facility Plans &amp; Local </a:t>
            </a:r>
          </a:p>
          <a:p>
            <a:r>
              <a:rPr lang="en-US" sz="2400" dirty="0">
                <a:latin typeface="Arial" panose="020B0604020202020204" pitchFamily="34" charset="0"/>
                <a:cs typeface="Arial" panose="020B0604020202020204" pitchFamily="34" charset="0"/>
              </a:rPr>
              <a:t>Ammonia			Emergency Plans</a:t>
            </a:r>
          </a:p>
          <a:p>
            <a:r>
              <a:rPr lang="en-US" sz="2400" dirty="0">
                <a:latin typeface="Arial" panose="020B0604020202020204" pitchFamily="34" charset="0"/>
                <a:cs typeface="Arial" panose="020B0604020202020204" pitchFamily="34" charset="0"/>
              </a:rPr>
              <a:t>Chlorine</a:t>
            </a:r>
          </a:p>
        </p:txBody>
      </p:sp>
      <p:sp>
        <p:nvSpPr>
          <p:cNvPr id="3" name="Arrow: Right 2">
            <a:extLst>
              <a:ext uri="{FF2B5EF4-FFF2-40B4-BE49-F238E27FC236}">
                <a16:creationId xmlns:a16="http://schemas.microsoft.com/office/drawing/2014/main" id="{10723C73-9BAF-4007-96C2-2C1D26FC53E5}"/>
              </a:ext>
            </a:extLst>
          </p:cNvPr>
          <p:cNvSpPr/>
          <p:nvPr/>
        </p:nvSpPr>
        <p:spPr>
          <a:xfrm>
            <a:off x="3505200" y="56388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pic>
        <p:nvPicPr>
          <p:cNvPr id="6" name="Picture 2" descr="Maps of: Northern Marianas, Guam, and American Samoa">
            <a:extLst>
              <a:ext uri="{FF2B5EF4-FFF2-40B4-BE49-F238E27FC236}">
                <a16:creationId xmlns:a16="http://schemas.microsoft.com/office/drawing/2014/main" id="{2B758E69-050B-4326-A0AA-3D7AD57FCEA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78025" y="3710609"/>
            <a:ext cx="1245408" cy="1056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131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3952" y="0"/>
            <a:ext cx="5299364" cy="6858000"/>
          </a:xfrm>
          <a:prstGeom prst="rect">
            <a:avLst/>
          </a:prstGeom>
        </p:spPr>
      </p:pic>
    </p:spTree>
    <p:extLst>
      <p:ext uri="{BB962C8B-B14F-4D97-AF65-F5344CB8AC3E}">
        <p14:creationId xmlns:p14="http://schemas.microsoft.com/office/powerpoint/2010/main" val="2182728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33B80-6EA8-464D-878D-6338878BCB1A}"/>
              </a:ext>
            </a:extLst>
          </p:cNvPr>
          <p:cNvSpPr>
            <a:spLocks noGrp="1"/>
          </p:cNvSpPr>
          <p:nvPr>
            <p:ph type="title"/>
          </p:nvPr>
        </p:nvSpPr>
        <p:spPr/>
        <p:txBody>
          <a:bodyPr>
            <a:normAutofit fontScale="90000"/>
          </a:bodyPr>
          <a:lstStyle/>
          <a:p>
            <a:r>
              <a:rPr lang="en-US" dirty="0"/>
              <a:t>POTENTIAL TRAINING OPPORTUNITIES</a:t>
            </a:r>
            <a:br>
              <a:rPr lang="en-US" dirty="0"/>
            </a:br>
            <a:r>
              <a:rPr lang="en-US" dirty="0"/>
              <a:t>A FEW EXAMPLES</a:t>
            </a:r>
          </a:p>
        </p:txBody>
      </p:sp>
      <p:sp>
        <p:nvSpPr>
          <p:cNvPr id="3" name="Content Placeholder 2">
            <a:extLst>
              <a:ext uri="{FF2B5EF4-FFF2-40B4-BE49-F238E27FC236}">
                <a16:creationId xmlns:a16="http://schemas.microsoft.com/office/drawing/2014/main" id="{B543858B-DFFA-4AAD-BE48-E47E7D14B540}"/>
              </a:ext>
            </a:extLst>
          </p:cNvPr>
          <p:cNvSpPr>
            <a:spLocks noGrp="1"/>
          </p:cNvSpPr>
          <p:nvPr>
            <p:ph sz="half" idx="1"/>
          </p:nvPr>
        </p:nvSpPr>
        <p:spPr>
          <a:xfrm>
            <a:off x="119270" y="1719470"/>
            <a:ext cx="5795617" cy="4525963"/>
          </a:xfrm>
        </p:spPr>
        <p:txBody>
          <a:bodyPr>
            <a:normAutofit lnSpcReduction="10000"/>
          </a:bodyPr>
          <a:lstStyle/>
          <a:p>
            <a:r>
              <a:rPr lang="en-US" dirty="0"/>
              <a:t>Facility Training</a:t>
            </a:r>
          </a:p>
          <a:p>
            <a:r>
              <a:rPr lang="en-US" dirty="0"/>
              <a:t>Tabletop Exercises</a:t>
            </a:r>
          </a:p>
          <a:p>
            <a:r>
              <a:rPr lang="en-US" dirty="0"/>
              <a:t>First Responder Awareness</a:t>
            </a:r>
          </a:p>
          <a:p>
            <a:r>
              <a:rPr lang="en-US" dirty="0"/>
              <a:t>First Responder Operations</a:t>
            </a:r>
          </a:p>
          <a:p>
            <a:r>
              <a:rPr lang="en-US" dirty="0"/>
              <a:t>Traffic Incident Management System</a:t>
            </a:r>
          </a:p>
          <a:p>
            <a:r>
              <a:rPr lang="en-US" dirty="0"/>
              <a:t>Incident Command System</a:t>
            </a:r>
          </a:p>
          <a:p>
            <a:r>
              <a:rPr lang="en-US" dirty="0"/>
              <a:t>HazMat Tech Refresher</a:t>
            </a:r>
          </a:p>
          <a:p>
            <a:r>
              <a:rPr lang="en-US" dirty="0"/>
              <a:t>Hazard ID and Categorization</a:t>
            </a:r>
          </a:p>
          <a:p>
            <a:r>
              <a:rPr lang="en-US" dirty="0"/>
              <a:t>FEMA, USCG, USDA, DOI Training</a:t>
            </a:r>
          </a:p>
          <a:p>
            <a:endParaRPr lang="en-US" dirty="0"/>
          </a:p>
        </p:txBody>
      </p:sp>
      <p:pic>
        <p:nvPicPr>
          <p:cNvPr id="2050" name="Picture 2" descr="http://nebula.wsimg.com/89a4a434b6d308613496facdcfe378cc?AccessKeyId=A7B3078B365E9528094F&amp;disposition=0&amp;alloworigin=1">
            <a:extLst>
              <a:ext uri="{FF2B5EF4-FFF2-40B4-BE49-F238E27FC236}">
                <a16:creationId xmlns:a16="http://schemas.microsoft.com/office/drawing/2014/main" id="{6E87BC3F-3608-47F2-92A0-86C4FE65CF3E}"/>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916867" y="1669773"/>
            <a:ext cx="5936974" cy="4452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62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image1.slideserve.com/1909615/slide2-n.jpg">
            <a:extLst>
              <a:ext uri="{FF2B5EF4-FFF2-40B4-BE49-F238E27FC236}">
                <a16:creationId xmlns:a16="http://schemas.microsoft.com/office/drawing/2014/main" id="{6F2E3B6C-5EF7-459A-AD67-853BEFF831C1}"/>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1561513" y="0"/>
            <a:ext cx="9115866" cy="6821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0405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1C500-4A35-4898-AE03-76BADC572C2D}"/>
              </a:ext>
            </a:extLst>
          </p:cNvPr>
          <p:cNvSpPr>
            <a:spLocks noGrp="1"/>
          </p:cNvSpPr>
          <p:nvPr>
            <p:ph type="title"/>
          </p:nvPr>
        </p:nvSpPr>
        <p:spPr/>
        <p:txBody>
          <a:bodyPr/>
          <a:lstStyle/>
          <a:p>
            <a:r>
              <a:rPr lang="en-US" dirty="0"/>
              <a:t>National Contingency Plan (NCP) - Est. 1968</a:t>
            </a:r>
          </a:p>
        </p:txBody>
      </p:sp>
      <p:sp>
        <p:nvSpPr>
          <p:cNvPr id="3" name="Content Placeholder 2">
            <a:extLst>
              <a:ext uri="{FF2B5EF4-FFF2-40B4-BE49-F238E27FC236}">
                <a16:creationId xmlns:a16="http://schemas.microsoft.com/office/drawing/2014/main" id="{6D33E0F4-83F2-4673-AD99-7F30D8AC1301}"/>
              </a:ext>
            </a:extLst>
          </p:cNvPr>
          <p:cNvSpPr>
            <a:spLocks noGrp="1"/>
          </p:cNvSpPr>
          <p:nvPr>
            <p:ph sz="half" idx="1"/>
          </p:nvPr>
        </p:nvSpPr>
        <p:spPr>
          <a:xfrm>
            <a:off x="182881" y="1586135"/>
            <a:ext cx="5500468" cy="4350432"/>
          </a:xfrm>
        </p:spPr>
        <p:txBody>
          <a:bodyPr>
            <a:normAutofit/>
          </a:bodyPr>
          <a:lstStyle/>
          <a:p>
            <a:r>
              <a:rPr lang="en-US" sz="3200" dirty="0"/>
              <a:t>Provides comprehensive system of accident reporting, spill containment, and cleanup </a:t>
            </a:r>
          </a:p>
          <a:p>
            <a:r>
              <a:rPr lang="en-US" sz="3200" dirty="0"/>
              <a:t>Establishes national response team &amp; regional response coordinators</a:t>
            </a:r>
          </a:p>
          <a:p>
            <a:r>
              <a:rPr lang="en-US" sz="3200" dirty="0"/>
              <a:t>Focuses on oil spills</a:t>
            </a:r>
          </a:p>
          <a:p>
            <a:pPr marL="0" indent="0">
              <a:buNone/>
            </a:pPr>
            <a:endParaRPr lang="en-US" dirty="0"/>
          </a:p>
        </p:txBody>
      </p:sp>
      <p:pic>
        <p:nvPicPr>
          <p:cNvPr id="4098" name="Picture 2" descr="Image result for guam oil spill">
            <a:extLst>
              <a:ext uri="{FF2B5EF4-FFF2-40B4-BE49-F238E27FC236}">
                <a16:creationId xmlns:a16="http://schemas.microsoft.com/office/drawing/2014/main" id="{50F7273E-3608-48AF-9187-00ABBE7503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3804" y="1561514"/>
            <a:ext cx="6518196" cy="4353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469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89EC838-23FD-4F5D-A61B-A58A50148FBD}"/>
              </a:ext>
            </a:extLst>
          </p:cNvPr>
          <p:cNvSpPr>
            <a:spLocks noGrp="1"/>
          </p:cNvSpPr>
          <p:nvPr>
            <p:ph type="title"/>
          </p:nvPr>
        </p:nvSpPr>
        <p:spPr>
          <a:xfrm>
            <a:off x="609600" y="274637"/>
            <a:ext cx="10972800" cy="1272809"/>
          </a:xfrm>
        </p:spPr>
        <p:txBody>
          <a:bodyPr>
            <a:normAutofit/>
          </a:bodyPr>
          <a:lstStyle/>
          <a:p>
            <a:r>
              <a:rPr lang="en-US" dirty="0"/>
              <a:t>1972 NATIONAL CONTINGENCY PLAN UPATES</a:t>
            </a:r>
          </a:p>
        </p:txBody>
      </p:sp>
      <p:sp>
        <p:nvSpPr>
          <p:cNvPr id="8" name="Content Placeholder 7">
            <a:extLst>
              <a:ext uri="{FF2B5EF4-FFF2-40B4-BE49-F238E27FC236}">
                <a16:creationId xmlns:a16="http://schemas.microsoft.com/office/drawing/2014/main" id="{D714A86B-4D60-466A-B5B8-67EBEFFFA9C7}"/>
              </a:ext>
            </a:extLst>
          </p:cNvPr>
          <p:cNvSpPr>
            <a:spLocks noGrp="1"/>
          </p:cNvSpPr>
          <p:nvPr>
            <p:ph sz="half" idx="1"/>
          </p:nvPr>
        </p:nvSpPr>
        <p:spPr/>
        <p:txBody>
          <a:bodyPr>
            <a:normAutofit fontScale="92500" lnSpcReduction="20000"/>
          </a:bodyPr>
          <a:lstStyle/>
          <a:p>
            <a:pPr marL="0" indent="0">
              <a:buNone/>
            </a:pPr>
            <a:endParaRPr lang="en-US" dirty="0"/>
          </a:p>
          <a:p>
            <a:r>
              <a:rPr lang="en-US" dirty="0"/>
              <a:t>The 1972 revisions to the Clean Water Act (CWA) required the NCP to </a:t>
            </a:r>
            <a:r>
              <a:rPr lang="en-US" b="1" dirty="0">
                <a:solidFill>
                  <a:srgbClr val="7030A0"/>
                </a:solidFill>
              </a:rPr>
              <a:t>address releases of hazardous substances, as well as oil spills </a:t>
            </a:r>
          </a:p>
          <a:p>
            <a:endParaRPr lang="en-US" dirty="0"/>
          </a:p>
          <a:p>
            <a:r>
              <a:rPr lang="en-US" dirty="0"/>
              <a:t>Additionally, in 1972, </a:t>
            </a:r>
            <a:r>
              <a:rPr lang="en-US" b="1" dirty="0">
                <a:solidFill>
                  <a:srgbClr val="7030A0"/>
                </a:solidFill>
              </a:rPr>
              <a:t>the NCP was revised to establish the National Response System (NRS) with its 3 primary core components: the National Response Team (NRT), the RRTs, and On-Scene Coordinators (OSCs) </a:t>
            </a:r>
          </a:p>
        </p:txBody>
      </p:sp>
      <p:pic>
        <p:nvPicPr>
          <p:cNvPr id="10" name="Content Placeholder 9">
            <a:extLst>
              <a:ext uri="{FF2B5EF4-FFF2-40B4-BE49-F238E27FC236}">
                <a16:creationId xmlns:a16="http://schemas.microsoft.com/office/drawing/2014/main" id="{6761AF4D-3F56-433A-B219-F49DC2C7882D}"/>
              </a:ext>
            </a:extLst>
          </p:cNvPr>
          <p:cNvPicPr>
            <a:picLocks noGrp="1" noChangeAspect="1"/>
          </p:cNvPicPr>
          <p:nvPr>
            <p:ph sz="half" idx="2"/>
          </p:nvPr>
        </p:nvPicPr>
        <p:blipFill>
          <a:blip r:embed="rId2"/>
          <a:stretch>
            <a:fillRect/>
          </a:stretch>
        </p:blipFill>
        <p:spPr>
          <a:xfrm>
            <a:off x="6024531" y="1961322"/>
            <a:ext cx="5450885" cy="3617843"/>
          </a:xfrm>
          <a:prstGeom prst="rect">
            <a:avLst/>
          </a:prstGeom>
        </p:spPr>
      </p:pic>
    </p:spTree>
    <p:extLst>
      <p:ext uri="{BB962C8B-B14F-4D97-AF65-F5344CB8AC3E}">
        <p14:creationId xmlns:p14="http://schemas.microsoft.com/office/powerpoint/2010/main" val="2573867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67D14-3239-42FC-90A8-7A2A83D107DF}"/>
              </a:ext>
            </a:extLst>
          </p:cNvPr>
          <p:cNvSpPr>
            <a:spLocks noGrp="1"/>
          </p:cNvSpPr>
          <p:nvPr>
            <p:ph type="title"/>
          </p:nvPr>
        </p:nvSpPr>
        <p:spPr>
          <a:xfrm>
            <a:off x="437321" y="-427728"/>
            <a:ext cx="10972800" cy="1143000"/>
          </a:xfrm>
        </p:spPr>
        <p:txBody>
          <a:bodyPr>
            <a:normAutofit fontScale="90000"/>
          </a:bodyPr>
          <a:lstStyle/>
          <a:p>
            <a:br>
              <a:rPr lang="en-US" dirty="0"/>
            </a:br>
            <a:r>
              <a:rPr lang="en-US" b="1" dirty="0"/>
              <a:t>The National Response System (NRS) </a:t>
            </a:r>
            <a:endParaRPr lang="en-US" dirty="0"/>
          </a:p>
        </p:txBody>
      </p:sp>
      <p:sp>
        <p:nvSpPr>
          <p:cNvPr id="3" name="Content Placeholder 2">
            <a:extLst>
              <a:ext uri="{FF2B5EF4-FFF2-40B4-BE49-F238E27FC236}">
                <a16:creationId xmlns:a16="http://schemas.microsoft.com/office/drawing/2014/main" id="{F450E90A-208F-4F8E-8228-C3374655B3F7}"/>
              </a:ext>
            </a:extLst>
          </p:cNvPr>
          <p:cNvSpPr>
            <a:spLocks noGrp="1"/>
          </p:cNvSpPr>
          <p:nvPr>
            <p:ph sz="half" idx="1"/>
          </p:nvPr>
        </p:nvSpPr>
        <p:spPr>
          <a:xfrm>
            <a:off x="410817" y="874643"/>
            <a:ext cx="5671931" cy="5459896"/>
          </a:xfrm>
        </p:spPr>
        <p:txBody>
          <a:bodyPr>
            <a:normAutofit fontScale="92500" lnSpcReduction="20000"/>
          </a:bodyPr>
          <a:lstStyle/>
          <a:p>
            <a:endParaRPr lang="en-US" dirty="0"/>
          </a:p>
          <a:p>
            <a:r>
              <a:rPr lang="en-US" dirty="0"/>
              <a:t>The NRS is divided into local, regional, and national organizational levels. </a:t>
            </a:r>
          </a:p>
          <a:p>
            <a:r>
              <a:rPr lang="en-US" dirty="0"/>
              <a:t>Participants include federal, state, local, and private sector agencies and organizations, with interests in or responsibilities for oil and hazardous materials emergencies. </a:t>
            </a:r>
          </a:p>
          <a:p>
            <a:r>
              <a:rPr lang="en-US" dirty="0"/>
              <a:t>The NRT and RRTs can access key assets and capabilities of the 15 member agencies of the NRS to support federal agencies, states, and local responders in their efforts to mitigate the danger to public health and the environment from a hazardous release. </a:t>
            </a:r>
          </a:p>
        </p:txBody>
      </p:sp>
      <p:pic>
        <p:nvPicPr>
          <p:cNvPr id="5" name="Content Placeholder 4">
            <a:extLst>
              <a:ext uri="{FF2B5EF4-FFF2-40B4-BE49-F238E27FC236}">
                <a16:creationId xmlns:a16="http://schemas.microsoft.com/office/drawing/2014/main" id="{0D92A5DF-650F-424A-8A3C-CDBDEB11946F}"/>
              </a:ext>
            </a:extLst>
          </p:cNvPr>
          <p:cNvPicPr>
            <a:picLocks noGrp="1" noChangeAspect="1"/>
          </p:cNvPicPr>
          <p:nvPr>
            <p:ph sz="half" idx="2"/>
          </p:nvPr>
        </p:nvPicPr>
        <p:blipFill>
          <a:blip r:embed="rId2"/>
          <a:stretch>
            <a:fillRect/>
          </a:stretch>
        </p:blipFill>
        <p:spPr>
          <a:xfrm>
            <a:off x="5972660" y="1338470"/>
            <a:ext cx="6166677" cy="4625007"/>
          </a:xfrm>
          <a:prstGeom prst="rect">
            <a:avLst/>
          </a:prstGeom>
        </p:spPr>
      </p:pic>
    </p:spTree>
    <p:extLst>
      <p:ext uri="{BB962C8B-B14F-4D97-AF65-F5344CB8AC3E}">
        <p14:creationId xmlns:p14="http://schemas.microsoft.com/office/powerpoint/2010/main" val="1769683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91960-C140-4DE2-ADD6-217E553C68DF}"/>
              </a:ext>
            </a:extLst>
          </p:cNvPr>
          <p:cNvSpPr>
            <a:spLocks noGrp="1"/>
          </p:cNvSpPr>
          <p:nvPr>
            <p:ph type="title"/>
          </p:nvPr>
        </p:nvSpPr>
        <p:spPr>
          <a:xfrm>
            <a:off x="609600" y="0"/>
            <a:ext cx="10972800" cy="1143000"/>
          </a:xfrm>
        </p:spPr>
        <p:txBody>
          <a:bodyPr/>
          <a:lstStyle/>
          <a:p>
            <a:r>
              <a:rPr lang="en-US" dirty="0"/>
              <a:t>The National Response System (NRS)</a:t>
            </a:r>
          </a:p>
        </p:txBody>
      </p:sp>
      <p:sp>
        <p:nvSpPr>
          <p:cNvPr id="8" name="Rectangle 7">
            <a:extLst>
              <a:ext uri="{FF2B5EF4-FFF2-40B4-BE49-F238E27FC236}">
                <a16:creationId xmlns:a16="http://schemas.microsoft.com/office/drawing/2014/main" id="{70BB43F7-500F-4132-ABAF-EE247A10927E}"/>
              </a:ext>
            </a:extLst>
          </p:cNvPr>
          <p:cNvSpPr/>
          <p:nvPr/>
        </p:nvSpPr>
        <p:spPr>
          <a:xfrm>
            <a:off x="238539" y="1152940"/>
            <a:ext cx="11714922" cy="3046988"/>
          </a:xfrm>
          <a:prstGeom prst="rect">
            <a:avLst/>
          </a:prstGeom>
        </p:spPr>
        <p:txBody>
          <a:bodyPr wrap="square">
            <a:spAutoFit/>
          </a:bodyPr>
          <a:lstStyle/>
          <a:p>
            <a:r>
              <a:rPr lang="en-US" sz="3200" dirty="0"/>
              <a:t>The 15 federal agencies of the NRS can provide solutions for effective response to a wide range of pollution incidents, both foreign and domestic. </a:t>
            </a:r>
          </a:p>
          <a:p>
            <a:r>
              <a:rPr lang="en-US" sz="3200" dirty="0"/>
              <a:t>In addition, each agency can provide access to technical assistance, scientific expertise, logistical support, or coordination capabilities associated with its specific responsibilities and expertise. </a:t>
            </a:r>
          </a:p>
        </p:txBody>
      </p:sp>
      <p:pic>
        <p:nvPicPr>
          <p:cNvPr id="9" name="Picture 8">
            <a:extLst>
              <a:ext uri="{FF2B5EF4-FFF2-40B4-BE49-F238E27FC236}">
                <a16:creationId xmlns:a16="http://schemas.microsoft.com/office/drawing/2014/main" id="{33CD2571-5730-4F80-8D6E-D75FB886BE9D}"/>
              </a:ext>
            </a:extLst>
          </p:cNvPr>
          <p:cNvPicPr>
            <a:picLocks noChangeAspect="1"/>
          </p:cNvPicPr>
          <p:nvPr/>
        </p:nvPicPr>
        <p:blipFill>
          <a:blip r:embed="rId2"/>
          <a:stretch>
            <a:fillRect/>
          </a:stretch>
        </p:blipFill>
        <p:spPr>
          <a:xfrm>
            <a:off x="248347" y="4246800"/>
            <a:ext cx="11668801" cy="2611200"/>
          </a:xfrm>
          <a:prstGeom prst="rect">
            <a:avLst/>
          </a:prstGeom>
        </p:spPr>
      </p:pic>
    </p:spTree>
    <p:extLst>
      <p:ext uri="{BB962C8B-B14F-4D97-AF65-F5344CB8AC3E}">
        <p14:creationId xmlns:p14="http://schemas.microsoft.com/office/powerpoint/2010/main" val="33225226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8CFEA-D358-42CD-817A-1F583B7FDDF3}"/>
              </a:ext>
            </a:extLst>
          </p:cNvPr>
          <p:cNvSpPr>
            <a:spLocks noGrp="1"/>
          </p:cNvSpPr>
          <p:nvPr>
            <p:ph type="title"/>
          </p:nvPr>
        </p:nvSpPr>
        <p:spPr>
          <a:xfrm>
            <a:off x="609600" y="274638"/>
            <a:ext cx="10972800" cy="245479"/>
          </a:xfrm>
        </p:spPr>
        <p:txBody>
          <a:bodyPr>
            <a:normAutofit fontScale="90000"/>
          </a:bodyPr>
          <a:lstStyle/>
          <a:p>
            <a:br>
              <a:rPr lang="en-US" dirty="0"/>
            </a:br>
            <a:r>
              <a:rPr lang="en-US" b="1" dirty="0"/>
              <a:t>The National Response System (NRS) - NRF </a:t>
            </a:r>
            <a:endParaRPr lang="en-US" dirty="0"/>
          </a:p>
        </p:txBody>
      </p:sp>
      <p:sp>
        <p:nvSpPr>
          <p:cNvPr id="3" name="Content Placeholder 2">
            <a:extLst>
              <a:ext uri="{FF2B5EF4-FFF2-40B4-BE49-F238E27FC236}">
                <a16:creationId xmlns:a16="http://schemas.microsoft.com/office/drawing/2014/main" id="{92783238-FCC5-46AE-AFD2-59005804A4C1}"/>
              </a:ext>
            </a:extLst>
          </p:cNvPr>
          <p:cNvSpPr>
            <a:spLocks noGrp="1"/>
          </p:cNvSpPr>
          <p:nvPr>
            <p:ph sz="half" idx="1"/>
          </p:nvPr>
        </p:nvSpPr>
        <p:spPr/>
        <p:txBody>
          <a:bodyPr>
            <a:normAutofit fontScale="92500" lnSpcReduction="20000"/>
          </a:bodyPr>
          <a:lstStyle/>
          <a:p>
            <a:r>
              <a:rPr lang="en-US" dirty="0"/>
              <a:t>When hazardous releases and oil spills are determined to be "Nationally Significant Incidents" under the NCP, the National Response Framework (NRF) is implemented. </a:t>
            </a:r>
          </a:p>
          <a:p>
            <a:r>
              <a:rPr lang="en-US" dirty="0"/>
              <a:t>Components of the NRS, such as the National Response Team (NRT), are also activated. </a:t>
            </a:r>
          </a:p>
          <a:p>
            <a:r>
              <a:rPr lang="en-US" dirty="0"/>
              <a:t>The NRF provides coordinating mechanisms to bring in additional agencies and components as they are needed. </a:t>
            </a:r>
          </a:p>
        </p:txBody>
      </p:sp>
      <p:pic>
        <p:nvPicPr>
          <p:cNvPr id="5" name="Content Placeholder 4">
            <a:extLst>
              <a:ext uri="{FF2B5EF4-FFF2-40B4-BE49-F238E27FC236}">
                <a16:creationId xmlns:a16="http://schemas.microsoft.com/office/drawing/2014/main" id="{73F5581C-C33E-4D09-95FA-BB06797C8B55}"/>
              </a:ext>
            </a:extLst>
          </p:cNvPr>
          <p:cNvPicPr>
            <a:picLocks noGrp="1" noChangeAspect="1"/>
          </p:cNvPicPr>
          <p:nvPr>
            <p:ph sz="half" idx="2"/>
          </p:nvPr>
        </p:nvPicPr>
        <p:blipFill>
          <a:blip r:embed="rId2"/>
          <a:stretch>
            <a:fillRect/>
          </a:stretch>
        </p:blipFill>
        <p:spPr>
          <a:xfrm>
            <a:off x="7102644" y="1516310"/>
            <a:ext cx="3524377" cy="4525963"/>
          </a:xfrm>
          <a:prstGeom prst="rect">
            <a:avLst/>
          </a:prstGeom>
        </p:spPr>
      </p:pic>
    </p:spTree>
    <p:extLst>
      <p:ext uri="{BB962C8B-B14F-4D97-AF65-F5344CB8AC3E}">
        <p14:creationId xmlns:p14="http://schemas.microsoft.com/office/powerpoint/2010/main" val="36878871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FA5E832-3CE6-421A-87E4-E97966691E25}"/>
              </a:ext>
            </a:extLst>
          </p:cNvPr>
          <p:cNvSpPr/>
          <p:nvPr/>
        </p:nvSpPr>
        <p:spPr>
          <a:xfrm>
            <a:off x="0" y="182163"/>
            <a:ext cx="12192000" cy="646331"/>
          </a:xfrm>
          <a:prstGeom prst="rect">
            <a:avLst/>
          </a:prstGeom>
        </p:spPr>
        <p:txBody>
          <a:bodyPr wrap="square">
            <a:spAutoFit/>
          </a:bodyPr>
          <a:lstStyle/>
          <a:p>
            <a:pPr algn="ctr"/>
            <a:r>
              <a:rPr lang="en-US" sz="3600" dirty="0">
                <a:latin typeface="+mj-lt"/>
              </a:rPr>
              <a:t>REGIONAL RESPONSE TEAMS</a:t>
            </a:r>
          </a:p>
        </p:txBody>
      </p:sp>
      <p:pic>
        <p:nvPicPr>
          <p:cNvPr id="1026" name="Picture 2" descr="rrt areas">
            <a:extLst>
              <a:ext uri="{FF2B5EF4-FFF2-40B4-BE49-F238E27FC236}">
                <a16:creationId xmlns:a16="http://schemas.microsoft.com/office/drawing/2014/main" id="{ECBE7F0A-4DDE-4CBE-ADBB-3E9DD97025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792" y="934007"/>
            <a:ext cx="11113476" cy="5522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919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15B7E-EB5F-4F97-8BF1-33CFA32822A9}"/>
              </a:ext>
            </a:extLst>
          </p:cNvPr>
          <p:cNvSpPr>
            <a:spLocks noGrp="1"/>
          </p:cNvSpPr>
          <p:nvPr>
            <p:ph type="title"/>
          </p:nvPr>
        </p:nvSpPr>
        <p:spPr>
          <a:xfrm>
            <a:off x="595532" y="0"/>
            <a:ext cx="10972800" cy="970671"/>
          </a:xfrm>
        </p:spPr>
        <p:txBody>
          <a:bodyPr/>
          <a:lstStyle/>
          <a:p>
            <a:r>
              <a:rPr lang="en-US" dirty="0"/>
              <a:t>Oceania Regional Response Team (ORRT)</a:t>
            </a:r>
          </a:p>
        </p:txBody>
      </p:sp>
      <p:sp>
        <p:nvSpPr>
          <p:cNvPr id="3" name="Content Placeholder 2">
            <a:extLst>
              <a:ext uri="{FF2B5EF4-FFF2-40B4-BE49-F238E27FC236}">
                <a16:creationId xmlns:a16="http://schemas.microsoft.com/office/drawing/2014/main" id="{DAC47764-07CC-42AB-8DAF-21AD987F86AA}"/>
              </a:ext>
            </a:extLst>
          </p:cNvPr>
          <p:cNvSpPr>
            <a:spLocks noGrp="1"/>
          </p:cNvSpPr>
          <p:nvPr>
            <p:ph sz="half" idx="1"/>
          </p:nvPr>
        </p:nvSpPr>
        <p:spPr>
          <a:xfrm>
            <a:off x="98474" y="766689"/>
            <a:ext cx="6106941" cy="6091311"/>
          </a:xfrm>
        </p:spPr>
        <p:txBody>
          <a:bodyPr>
            <a:normAutofit fontScale="55000" lnSpcReduction="20000"/>
          </a:bodyPr>
          <a:lstStyle/>
          <a:p>
            <a:endParaRPr lang="en-US" dirty="0"/>
          </a:p>
          <a:p>
            <a:pPr marL="0" indent="0">
              <a:buNone/>
            </a:pPr>
            <a:r>
              <a:rPr lang="en-US" sz="5100" dirty="0"/>
              <a:t>EPA co-chairs the ORRT, with the USCG and provides: </a:t>
            </a:r>
          </a:p>
          <a:p>
            <a:r>
              <a:rPr lang="en-US" sz="5100" dirty="0"/>
              <a:t>pre-designated OSCs for releases and discharges occurring in the inland zone </a:t>
            </a:r>
          </a:p>
          <a:p>
            <a:r>
              <a:rPr lang="en-US" sz="5100" dirty="0"/>
              <a:t>expertise on human health and ecological effects of oil discharges or releases of hazardous substances, pollutants, or contaminants; ecological and human health risk assessment methods; and environmental pollution control techniques. </a:t>
            </a:r>
          </a:p>
          <a:p>
            <a:r>
              <a:rPr lang="en-US" sz="5100" dirty="0"/>
              <a:t>legal expertise on the interpretation of CERCLA and other environmental statutes. </a:t>
            </a:r>
          </a:p>
        </p:txBody>
      </p:sp>
      <p:pic>
        <p:nvPicPr>
          <p:cNvPr id="5122" name="Picture 2" descr="Site Photo">
            <a:extLst>
              <a:ext uri="{FF2B5EF4-FFF2-40B4-BE49-F238E27FC236}">
                <a16:creationId xmlns:a16="http://schemas.microsoft.com/office/drawing/2014/main" id="{A5F99CCC-604F-414D-9598-864954DB752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77243" y="1336432"/>
            <a:ext cx="6114757" cy="4363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277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F2F31-7D36-4CA7-A48E-283F15554988}"/>
              </a:ext>
            </a:extLst>
          </p:cNvPr>
          <p:cNvSpPr>
            <a:spLocks noGrp="1"/>
          </p:cNvSpPr>
          <p:nvPr>
            <p:ph type="title"/>
          </p:nvPr>
        </p:nvSpPr>
        <p:spPr>
          <a:xfrm>
            <a:off x="398585" y="105826"/>
            <a:ext cx="10972800" cy="1143000"/>
          </a:xfrm>
        </p:spPr>
        <p:txBody>
          <a:bodyPr/>
          <a:lstStyle/>
          <a:p>
            <a:r>
              <a:rPr lang="en-US" dirty="0"/>
              <a:t>NEXT ORRT MEETING: Guam, Aug 2019?</a:t>
            </a:r>
          </a:p>
        </p:txBody>
      </p:sp>
      <p:sp>
        <p:nvSpPr>
          <p:cNvPr id="3" name="Content Placeholder 2">
            <a:extLst>
              <a:ext uri="{FF2B5EF4-FFF2-40B4-BE49-F238E27FC236}">
                <a16:creationId xmlns:a16="http://schemas.microsoft.com/office/drawing/2014/main" id="{7CA78CF3-0F8F-41A5-994A-65B85AA4450B}"/>
              </a:ext>
            </a:extLst>
          </p:cNvPr>
          <p:cNvSpPr>
            <a:spLocks noGrp="1"/>
          </p:cNvSpPr>
          <p:nvPr>
            <p:ph sz="half" idx="1"/>
          </p:nvPr>
        </p:nvSpPr>
        <p:spPr>
          <a:xfrm>
            <a:off x="661181" y="1065629"/>
            <a:ext cx="6133514" cy="5405509"/>
          </a:xfrm>
        </p:spPr>
        <p:txBody>
          <a:bodyPr>
            <a:normAutofit fontScale="92500" lnSpcReduction="10000"/>
          </a:bodyPr>
          <a:lstStyle/>
          <a:p>
            <a:pPr marL="0" indent="0">
              <a:buNone/>
            </a:pPr>
            <a:endParaRPr lang="en-US" sz="3200" dirty="0"/>
          </a:p>
          <a:p>
            <a:r>
              <a:rPr lang="en-US" sz="3600" dirty="0"/>
              <a:t>Aiming to combine training and potential tabletop exercises the same week as the ORRT meeting.</a:t>
            </a:r>
          </a:p>
          <a:p>
            <a:pPr marL="0" indent="0">
              <a:buNone/>
            </a:pPr>
            <a:endParaRPr lang="en-US" sz="3600" dirty="0"/>
          </a:p>
          <a:p>
            <a:r>
              <a:rPr lang="en-US" sz="3600" dirty="0"/>
              <a:t>We will be soliciting input on:</a:t>
            </a:r>
          </a:p>
          <a:p>
            <a:pPr lvl="1">
              <a:buFont typeface="Arial" panose="020B0604020202020204" pitchFamily="34" charset="0"/>
              <a:buChar char="•"/>
            </a:pPr>
            <a:r>
              <a:rPr lang="en-US" sz="3600" dirty="0"/>
              <a:t>Focus/Theme for the meeting</a:t>
            </a:r>
          </a:p>
          <a:p>
            <a:pPr lvl="1">
              <a:buFont typeface="Arial" panose="020B0604020202020204" pitchFamily="34" charset="0"/>
              <a:buChar char="•"/>
            </a:pPr>
            <a:r>
              <a:rPr lang="en-US" sz="3600" dirty="0"/>
              <a:t>Training Ideas </a:t>
            </a:r>
          </a:p>
          <a:p>
            <a:pPr lvl="1">
              <a:buFont typeface="Arial" panose="020B0604020202020204" pitchFamily="34" charset="0"/>
              <a:buChar char="•"/>
            </a:pPr>
            <a:r>
              <a:rPr lang="en-US" sz="3600" dirty="0"/>
              <a:t>Draft Agenda</a:t>
            </a:r>
          </a:p>
          <a:p>
            <a:pPr marL="457200" lvl="1" indent="0">
              <a:buNone/>
            </a:pPr>
            <a:endParaRPr lang="en-US" sz="3200" dirty="0"/>
          </a:p>
          <a:p>
            <a:endParaRPr lang="en-US" dirty="0"/>
          </a:p>
        </p:txBody>
      </p:sp>
      <p:pic>
        <p:nvPicPr>
          <p:cNvPr id="5" name="Content Placeholder 4">
            <a:extLst>
              <a:ext uri="{FF2B5EF4-FFF2-40B4-BE49-F238E27FC236}">
                <a16:creationId xmlns:a16="http://schemas.microsoft.com/office/drawing/2014/main" id="{D76BEF31-EB1E-4F9B-8427-A25072FD6609}"/>
              </a:ext>
            </a:extLst>
          </p:cNvPr>
          <p:cNvPicPr>
            <a:picLocks noGrp="1" noChangeAspect="1"/>
          </p:cNvPicPr>
          <p:nvPr>
            <p:ph sz="half" idx="2"/>
          </p:nvPr>
        </p:nvPicPr>
        <p:blipFill>
          <a:blip r:embed="rId2"/>
          <a:stretch>
            <a:fillRect/>
          </a:stretch>
        </p:blipFill>
        <p:spPr>
          <a:xfrm>
            <a:off x="7104185" y="1065180"/>
            <a:ext cx="3941381" cy="5574772"/>
          </a:xfrm>
          <a:prstGeom prst="rect">
            <a:avLst/>
          </a:prstGeom>
        </p:spPr>
      </p:pic>
    </p:spTree>
    <p:extLst>
      <p:ext uri="{BB962C8B-B14F-4D97-AF65-F5344CB8AC3E}">
        <p14:creationId xmlns:p14="http://schemas.microsoft.com/office/powerpoint/2010/main" val="22967395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05898-510F-40C8-BB51-DF1976C05FD0}"/>
              </a:ext>
            </a:extLst>
          </p:cNvPr>
          <p:cNvSpPr>
            <a:spLocks noGrp="1"/>
          </p:cNvSpPr>
          <p:nvPr>
            <p:ph type="title"/>
          </p:nvPr>
        </p:nvSpPr>
        <p:spPr>
          <a:xfrm>
            <a:off x="592822" y="-161589"/>
            <a:ext cx="10972800" cy="1143000"/>
          </a:xfrm>
        </p:spPr>
        <p:txBody>
          <a:bodyPr>
            <a:normAutofit fontScale="90000"/>
          </a:bodyPr>
          <a:lstStyle/>
          <a:p>
            <a:br>
              <a:rPr lang="en-US" dirty="0"/>
            </a:br>
            <a:r>
              <a:rPr lang="en-US" dirty="0"/>
              <a:t>On-Scene Coordinators (OSCs) </a:t>
            </a:r>
          </a:p>
        </p:txBody>
      </p:sp>
      <p:sp>
        <p:nvSpPr>
          <p:cNvPr id="3" name="Content Placeholder 2">
            <a:extLst>
              <a:ext uri="{FF2B5EF4-FFF2-40B4-BE49-F238E27FC236}">
                <a16:creationId xmlns:a16="http://schemas.microsoft.com/office/drawing/2014/main" id="{086C6C0C-DF3D-4FEB-B0FE-5EC3BB1169F6}"/>
              </a:ext>
            </a:extLst>
          </p:cNvPr>
          <p:cNvSpPr>
            <a:spLocks noGrp="1"/>
          </p:cNvSpPr>
          <p:nvPr>
            <p:ph sz="half" idx="1"/>
          </p:nvPr>
        </p:nvSpPr>
        <p:spPr>
          <a:xfrm>
            <a:off x="314178" y="1262577"/>
            <a:ext cx="5889674" cy="4899072"/>
          </a:xfrm>
        </p:spPr>
        <p:txBody>
          <a:bodyPr>
            <a:normAutofit fontScale="85000" lnSpcReduction="20000"/>
          </a:bodyPr>
          <a:lstStyle/>
          <a:p>
            <a:endParaRPr lang="en-US" dirty="0"/>
          </a:p>
          <a:p>
            <a:r>
              <a:rPr lang="en-US" dirty="0"/>
              <a:t>OSC is the pre-designated federal official, directing response efforts, and coordinating other efforts, at oil or hazardous substance incidents in accordance with executive powers delegated through law, regulation, executive orders and agency delegations. </a:t>
            </a:r>
          </a:p>
          <a:p>
            <a:r>
              <a:rPr lang="en-US" dirty="0"/>
              <a:t>The NCP charges the OSC with the responsibility for ensuring immediate and effective response to a discharge or release. </a:t>
            </a:r>
          </a:p>
          <a:p>
            <a:r>
              <a:rPr lang="en-US" dirty="0"/>
              <a:t>Under the NRS, a major duty of the OSC is to coordinate with state and local response organizations. </a:t>
            </a:r>
          </a:p>
        </p:txBody>
      </p:sp>
      <p:pic>
        <p:nvPicPr>
          <p:cNvPr id="4" name="Picture 3">
            <a:extLst>
              <a:ext uri="{FF2B5EF4-FFF2-40B4-BE49-F238E27FC236}">
                <a16:creationId xmlns:a16="http://schemas.microsoft.com/office/drawing/2014/main" id="{BA0E3EA1-1427-47E5-9F94-F83DF1C149DF}"/>
              </a:ext>
            </a:extLst>
          </p:cNvPr>
          <p:cNvPicPr>
            <a:picLocks noChangeAspect="1"/>
          </p:cNvPicPr>
          <p:nvPr/>
        </p:nvPicPr>
        <p:blipFill>
          <a:blip r:embed="rId2"/>
          <a:stretch>
            <a:fillRect/>
          </a:stretch>
        </p:blipFill>
        <p:spPr>
          <a:xfrm>
            <a:off x="6330461" y="1350498"/>
            <a:ext cx="5861539" cy="4396154"/>
          </a:xfrm>
          <a:prstGeom prst="rect">
            <a:avLst/>
          </a:prstGeom>
        </p:spPr>
      </p:pic>
    </p:spTree>
    <p:extLst>
      <p:ext uri="{BB962C8B-B14F-4D97-AF65-F5344CB8AC3E}">
        <p14:creationId xmlns:p14="http://schemas.microsoft.com/office/powerpoint/2010/main" val="41273241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90A2B42-2820-41F6-B81B-D20942EEE67D}"/>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9532681E-16B0-4CE3-B0EB-76936D8B9454}"/>
              </a:ext>
            </a:extLst>
          </p:cNvPr>
          <p:cNvSpPr>
            <a:spLocks noGrp="1"/>
          </p:cNvSpPr>
          <p:nvPr>
            <p:ph idx="1"/>
          </p:nvPr>
        </p:nvSpPr>
        <p:spPr>
          <a:xfrm>
            <a:off x="365760" y="1350498"/>
            <a:ext cx="11216640" cy="5148775"/>
          </a:xfrm>
        </p:spPr>
        <p:txBody>
          <a:bodyPr/>
          <a:lstStyle/>
          <a:p>
            <a:r>
              <a:rPr lang="en-US" dirty="0"/>
              <a:t>Territorial and Local Capacity is critical.  </a:t>
            </a:r>
          </a:p>
          <a:p>
            <a:r>
              <a:rPr lang="en-US" dirty="0"/>
              <a:t>Planning and preparedness and fundamental training for all constituencies is critical to make sure that everyone is in synch and ready for a variety of incidents.</a:t>
            </a:r>
          </a:p>
          <a:p>
            <a:r>
              <a:rPr lang="en-US" dirty="0"/>
              <a:t>There is a system in place to provide Federal support for training and exercises and to assist with response to incidents that exceed Territorial and Local capacity.</a:t>
            </a:r>
          </a:p>
          <a:p>
            <a:r>
              <a:rPr lang="en-US" dirty="0"/>
              <a:t>Participate in SERC/LEPC and align with Oceania RRT.</a:t>
            </a:r>
          </a:p>
          <a:p>
            <a:endParaRPr lang="en-US" dirty="0"/>
          </a:p>
          <a:p>
            <a:endParaRPr lang="en-US" dirty="0"/>
          </a:p>
        </p:txBody>
      </p:sp>
      <p:pic>
        <p:nvPicPr>
          <p:cNvPr id="2" name="Picture 1">
            <a:extLst>
              <a:ext uri="{FF2B5EF4-FFF2-40B4-BE49-F238E27FC236}">
                <a16:creationId xmlns:a16="http://schemas.microsoft.com/office/drawing/2014/main" id="{C8154535-2B92-4D58-A3A4-5F7320E1A3B7}"/>
              </a:ext>
            </a:extLst>
          </p:cNvPr>
          <p:cNvPicPr>
            <a:picLocks noChangeAspect="1"/>
          </p:cNvPicPr>
          <p:nvPr/>
        </p:nvPicPr>
        <p:blipFill>
          <a:blip r:embed="rId3"/>
          <a:stretch>
            <a:fillRect/>
          </a:stretch>
        </p:blipFill>
        <p:spPr>
          <a:xfrm>
            <a:off x="9743049" y="4656406"/>
            <a:ext cx="2084364" cy="2084364"/>
          </a:xfrm>
          <a:prstGeom prst="rect">
            <a:avLst/>
          </a:prstGeom>
        </p:spPr>
      </p:pic>
    </p:spTree>
    <p:extLst>
      <p:ext uri="{BB962C8B-B14F-4D97-AF65-F5344CB8AC3E}">
        <p14:creationId xmlns:p14="http://schemas.microsoft.com/office/powerpoint/2010/main" val="27451205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txBox="1">
            <a:spLocks/>
          </p:cNvSpPr>
          <p:nvPr/>
        </p:nvSpPr>
        <p:spPr>
          <a:xfrm>
            <a:off x="228600" y="140346"/>
            <a:ext cx="9144000" cy="835989"/>
          </a:xfrm>
          <a:prstGeom prst="rect">
            <a:avLst/>
          </a:prstGeom>
        </p:spPr>
        <p:txBody>
          <a:bodyPr vert="horz" lIns="91440" tIns="45720" rIns="91440" bIns="45720" rtlCol="0" anchor="t">
            <a:normAutofit fontScale="25000" lnSpcReduction="2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br>
              <a:rPr lang="en-US" b="1" dirty="0"/>
            </a:br>
            <a:r>
              <a:rPr lang="en-US" sz="17600" dirty="0">
                <a:solidFill>
                  <a:schemeClr val="tx1"/>
                </a:solidFill>
              </a:rPr>
              <a:t>EPA Contact Information</a:t>
            </a:r>
            <a:br>
              <a:rPr lang="en-US" sz="17600" dirty="0">
                <a:solidFill>
                  <a:schemeClr val="tx1"/>
                </a:solidFill>
              </a:rPr>
            </a:br>
            <a:endParaRPr lang="en-US" sz="17600" dirty="0">
              <a:solidFill>
                <a:schemeClr val="tx1"/>
              </a:solidFill>
            </a:endParaRPr>
          </a:p>
        </p:txBody>
      </p:sp>
      <p:sp>
        <p:nvSpPr>
          <p:cNvPr id="8" name="TextBox 7"/>
          <p:cNvSpPr txBox="1"/>
          <p:nvPr/>
        </p:nvSpPr>
        <p:spPr>
          <a:xfrm>
            <a:off x="0" y="1072631"/>
            <a:ext cx="12192000" cy="7755969"/>
          </a:xfrm>
          <a:prstGeom prst="rect">
            <a:avLst/>
          </a:prstGeom>
          <a:noFill/>
        </p:spPr>
        <p:txBody>
          <a:bodyPr wrap="square" rtlCol="0">
            <a:spAutoFit/>
          </a:bodyPr>
          <a:lstStyle/>
          <a:p>
            <a:r>
              <a:rPr lang="en-US" sz="3200" dirty="0"/>
              <a:t>Jason Musante, OSC, </a:t>
            </a:r>
            <a:r>
              <a:rPr lang="en-US" sz="3200" dirty="0">
                <a:hlinkClick r:id="rId2"/>
              </a:rPr>
              <a:t>musante.Jason@epa.gov</a:t>
            </a:r>
            <a:r>
              <a:rPr lang="en-US" sz="3200" dirty="0"/>
              <a:t>, 213.479.2120</a:t>
            </a:r>
            <a:endParaRPr lang="en-US" dirty="0"/>
          </a:p>
          <a:p>
            <a:endParaRPr lang="en-US" dirty="0"/>
          </a:p>
          <a:p>
            <a:r>
              <a:rPr lang="en-US" sz="3200" dirty="0"/>
              <a:t>Michelle Rogow, OSC, </a:t>
            </a:r>
            <a:r>
              <a:rPr lang="en-US" sz="3200" dirty="0">
                <a:hlinkClick r:id="rId3"/>
              </a:rPr>
              <a:t>rogow.michelle@epa.gov</a:t>
            </a:r>
            <a:r>
              <a:rPr lang="en-US" sz="3200" dirty="0"/>
              <a:t>, 415-595-8347</a:t>
            </a:r>
          </a:p>
          <a:p>
            <a:endParaRPr lang="en-US" sz="3200" dirty="0"/>
          </a:p>
          <a:p>
            <a:r>
              <a:rPr lang="en-US" sz="3200" dirty="0"/>
              <a:t>Harry Allen, OSC, </a:t>
            </a:r>
            <a:r>
              <a:rPr lang="en-US" sz="3200" dirty="0">
                <a:hlinkClick r:id="rId4"/>
              </a:rPr>
              <a:t>allen.harryl@epa.gov</a:t>
            </a:r>
            <a:r>
              <a:rPr lang="en-US" sz="3200" dirty="0"/>
              <a:t>, 415-218-7406</a:t>
            </a:r>
          </a:p>
          <a:p>
            <a:endParaRPr lang="en-US" sz="3200" dirty="0"/>
          </a:p>
          <a:p>
            <a:r>
              <a:rPr lang="en-US" sz="3200" dirty="0"/>
              <a:t>Bill Jones, ORRT/LEPC Coordinator, </a:t>
            </a:r>
            <a:r>
              <a:rPr lang="en-US" sz="3200" b="1" dirty="0">
                <a:hlinkClick r:id="rId5"/>
              </a:rPr>
              <a:t>jones.bill@epa.gov</a:t>
            </a:r>
            <a:r>
              <a:rPr lang="en-US" sz="3200" dirty="0"/>
              <a:t>, 619-235-4776</a:t>
            </a:r>
          </a:p>
          <a:p>
            <a:endParaRPr lang="en-US" sz="3200" b="1" dirty="0">
              <a:solidFill>
                <a:srgbClr val="0070C0"/>
              </a:solidFill>
            </a:endParaRPr>
          </a:p>
          <a:p>
            <a:r>
              <a:rPr lang="en-US" sz="3200" b="1" u="sng" dirty="0">
                <a:solidFill>
                  <a:srgbClr val="0070C0"/>
                </a:solidFill>
              </a:rPr>
              <a:t>Report oil or chemical spills</a:t>
            </a:r>
          </a:p>
          <a:p>
            <a:r>
              <a:rPr lang="en-US" sz="3200" dirty="0"/>
              <a:t>National Response Center: 800.424.8802</a:t>
            </a:r>
          </a:p>
          <a:p>
            <a:r>
              <a:rPr lang="en-US" sz="3200" dirty="0"/>
              <a:t>Region IX Duty Officer: 800.300.2193</a:t>
            </a:r>
          </a:p>
          <a:p>
            <a:endParaRPr lang="en-US" sz="3200" dirty="0"/>
          </a:p>
          <a:p>
            <a:endParaRPr lang="en-US" sz="3200" dirty="0"/>
          </a:p>
          <a:p>
            <a:endParaRPr lang="en-US" sz="3200" dirty="0"/>
          </a:p>
          <a:p>
            <a:endParaRPr lang="en-US" sz="3200" dirty="0"/>
          </a:p>
          <a:p>
            <a:endParaRPr lang="en-US" sz="3200" dirty="0"/>
          </a:p>
        </p:txBody>
      </p:sp>
      <p:cxnSp>
        <p:nvCxnSpPr>
          <p:cNvPr id="9" name="Straight Connector 8"/>
          <p:cNvCxnSpPr/>
          <p:nvPr/>
        </p:nvCxnSpPr>
        <p:spPr>
          <a:xfrm>
            <a:off x="270803" y="969499"/>
            <a:ext cx="9144000" cy="15240"/>
          </a:xfrm>
          <a:prstGeom prst="line">
            <a:avLst/>
          </a:prstGeom>
          <a:ln w="28575">
            <a:solidFill>
              <a:srgbClr val="002F80"/>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93F3B1F1-BB30-42E7-8A30-6A8CD19DF680}"/>
              </a:ext>
            </a:extLst>
          </p:cNvPr>
          <p:cNvPicPr>
            <a:picLocks noChangeAspect="1"/>
          </p:cNvPicPr>
          <p:nvPr/>
        </p:nvPicPr>
        <p:blipFill>
          <a:blip r:embed="rId6"/>
          <a:stretch>
            <a:fillRect/>
          </a:stretch>
        </p:blipFill>
        <p:spPr>
          <a:xfrm>
            <a:off x="9377289" y="4355051"/>
            <a:ext cx="2502949" cy="2502949"/>
          </a:xfrm>
          <a:prstGeom prst="rect">
            <a:avLst/>
          </a:prstGeom>
        </p:spPr>
      </p:pic>
    </p:spTree>
    <p:extLst>
      <p:ext uri="{BB962C8B-B14F-4D97-AF65-F5344CB8AC3E}">
        <p14:creationId xmlns:p14="http://schemas.microsoft.com/office/powerpoint/2010/main" val="336727254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EsriMapsInfo xmlns="ESRI.ArcGIS.Mapping.OfficeIntegration.PowerPointInfo">
  <Version>Version1</Version>
  <RequiresSignIn>False</RequiresSignIn>
</EsriMapsInfo>
</file>

<file path=customXml/item25.xml><?xml version="1.0" encoding="utf-8"?>
<EsriMapsInfo xmlns="ESRI.ArcGIS.Mapping.OfficeIntegration.PowerPointInfo">
  <Version>Version1</Version>
  <RequiresSignIn>False</RequiresSignIn>
</EsriMapsInfo>
</file>

<file path=customXml/item26.xml><?xml version="1.0" encoding="utf-8"?>
<EsriMapsInfo xmlns="ESRI.ArcGIS.Mapping.OfficeIntegration.PowerPointInfo">
  <Version>Version1</Version>
  <RequiresSignIn>False</RequiresSignIn>
</EsriMapsInfo>
</file>

<file path=customXml/item27.xml><?xml version="1.0" encoding="utf-8"?>
<EsriMapsInfo xmlns="ESRI.ArcGIS.Mapping.OfficeIntegration.PowerPointInfo">
  <Version>Version1</Version>
  <RequiresSignIn>False</RequiresSignIn>
</EsriMapsInfo>
</file>

<file path=customXml/item28.xml><?xml version="1.0" encoding="utf-8"?>
<EsriMapsInfo xmlns="ESRI.ArcGIS.Mapping.OfficeIntegration.PowerPointInfo">
  <Version>Version1</Version>
  <RequiresSignIn>False</RequiresSignIn>
</EsriMapsInfo>
</file>

<file path=customXml/item29.xml><?xml version="1.0" encoding="utf-8"?>
<EsriMapsInfo xmlns="ESRI.ArcGIS.Mapping.OfficeIntegration.PowerPointInfo">
  <Version>Version1</Version>
  <RequiresSignIn>False</RequiresSignIn>
</EsriMapsInfo>
</file>

<file path=customXml/item30.xml><?xml version="1.0" encoding="utf-8"?>
<EsriMapsInfo xmlns="ESRI.ArcGIS.Mapping.OfficeIntegration.PowerPointInfo">
  <Version>Version1</Version>
  <RequiresSignIn>False</RequiresSignIn>
</EsriMapsInfo>
</file>

<file path=customXml/item31.xml><?xml version="1.0" encoding="utf-8"?>
<EsriMapsInfo xmlns="ESRI.ArcGIS.Mapping.OfficeIntegration.PowerPointInfo">
  <Version>Version1</Version>
  <RequiresSignIn>False</RequiresSignIn>
</EsriMapsInfo>
</file>

<file path=customXml/item32.xml><?xml version="1.0" encoding="utf-8"?>
<EsriMapsInfo xmlns="ESRI.ArcGIS.Mapping.OfficeIntegration.PowerPointInfo">
  <Version>Version1</Version>
  <RequiresSignIn>False</RequiresSignIn>
</EsriMapsInfo>
</file>

<file path=customXml/item33.xml><?xml version="1.0" encoding="utf-8"?>
<EsriMapsInfo xmlns="ESRI.ArcGIS.Mapping.OfficeIntegration.PowerPointInfo">
  <Version>Version1</Version>
  <RequiresSignIn>False</RequiresSignIn>
</EsriMapsInfo>
</file>

<file path=customXml/item34.xml><?xml version="1.0" encoding="utf-8"?>
<EsriMapsInfo xmlns="ESRI.ArcGIS.Mapping.OfficeIntegration.PowerPointInfo">
  <Version>Version1</Version>
  <RequiresSignIn>False</RequiresSignIn>
</EsriMapsInfo>
</file>

<file path=customXml/item35.xml><?xml version="1.0" encoding="utf-8"?>
<EsriMapsInfo xmlns="ESRI.ArcGIS.Mapping.OfficeIntegration.PowerPointInfo">
  <Version>Version1</Version>
  <RequiresSignIn>False</RequiresSignIn>
</EsriMapsInfo>
</file>

<file path=customXml/item36.xml><?xml version="1.0" encoding="utf-8"?>
<EsriMapsInfo xmlns="ESRI.ArcGIS.Mapping.OfficeIntegration.PowerPointInfo">
  <Version>Version1</Version>
  <RequiresSignIn>False</RequiresSignIn>
</EsriMapsInfo>
</file>

<file path=customXml/item37.xml><?xml version="1.0" encoding="utf-8"?>
<EsriMapsInfo xmlns="ESRI.ArcGIS.Mapping.OfficeIntegration.PowerPointInfo">
  <Version>Version1</Version>
  <RequiresSignIn>False</RequiresSignIn>
</EsriMapsInfo>
</file>

<file path=customXml/item38.xml><?xml version="1.0" encoding="utf-8"?>
<EsriMapsInfo xmlns="ESRI.ArcGIS.Mapping.OfficeIntegration.PowerPointInfo">
  <Version>Version1</Version>
  <RequiresSignIn>False</RequiresSignIn>
</EsriMapsInfo>
</file>

<file path=customXml/item39.xml><?xml version="1.0" encoding="utf-8"?>
<EsriMapsInfo xmlns="ESRI.ArcGIS.Mapping.OfficeIntegration.PowerPointInfo">
  <Version>Version1</Version>
  <RequiresSignIn>False</RequiresSignIn>
</EsriMapsInfo>
</file>

<file path=customXml/item40.xml><?xml version="1.0" encoding="utf-8"?>
<EsriMapsInfo xmlns="ESRI.ArcGIS.Mapping.OfficeIntegration.PowerPointInfo">
  <Version>Version1</Version>
  <RequiresSignIn>False</RequiresSignIn>
</EsriMapsInfo>
</file>

<file path=customXml/item41.xml><?xml version="1.0" encoding="utf-8"?>
<EsriMapsInfo xmlns="ESRI.ArcGIS.Mapping.OfficeIntegration.PowerPointInfo">
  <Version>Version1</Version>
  <RequiresSignIn>False</RequiresSignIn>
</EsriMapsInfo>
</file>

<file path=customXml/item42.xml><?xml version="1.0" encoding="utf-8"?>
<EsriMapsInfo xmlns="ESRI.ArcGIS.Mapping.OfficeIntegration.PowerPointInfo">
  <Version>Version1</Version>
  <RequiresSignIn>False</RequiresSignIn>
</EsriMapsInfo>
</file>

<file path=customXml/item43.xml><?xml version="1.0" encoding="utf-8"?>
<EsriMapsInfo xmlns="ESRI.ArcGIS.Mapping.OfficeIntegration.PowerPointInfo">
  <Version>Version1</Version>
  <RequiresSignIn>False</RequiresSignIn>
</EsriMapsInfo>
</file>

<file path=customXml/item44.xml><?xml version="1.0" encoding="utf-8"?>
<EsriMapsInfo xmlns="ESRI.ArcGIS.Mapping.OfficeIntegration.PowerPointInfo">
  <Version>Version1</Version>
  <RequiresSignIn>False</RequiresSignIn>
</EsriMapsInfo>
</file>

<file path=customXml/item45.xml><?xml version="1.0" encoding="utf-8"?>
<EsriMapsInfo xmlns="ESRI.ArcGIS.Mapping.OfficeIntegration.PowerPointInfo">
  <Version>Version1</Version>
  <RequiresSignIn>False</RequiresSignIn>
</EsriMapsInfo>
</file>

<file path=customXml/item46.xml><?xml version="1.0" encoding="utf-8"?>
<EsriMapsInfo xmlns="ESRI.ArcGIS.Mapping.OfficeIntegration.PowerPointInfo">
  <Version>Version1</Version>
  <RequiresSignIn>False</RequiresSignIn>
</EsriMapsInfo>
</file>

<file path=customXml/item47.xml><?xml version="1.0" encoding="utf-8"?>
<EsriMapsInfo xmlns="ESRI.ArcGIS.Mapping.OfficeIntegration.PowerPointInfo">
  <Version>Version1</Version>
  <RequiresSignIn>False</RequiresSignIn>
</EsriMapsInfo>
</file>

<file path=customXml/item48.xml><?xml version="1.0" encoding="utf-8"?>
<EsriMapsInfo xmlns="ESRI.ArcGIS.Mapping.OfficeIntegration.PowerPointInfo">
  <Version>Version1</Version>
  <RequiresSignIn>False</RequiresSignIn>
</EsriMapsInfo>
</file>

<file path=customXml/item49.xml><?xml version="1.0" encoding="utf-8"?>
<EsriMapsInfo xmlns="ESRI.ArcGIS.Mapping.OfficeIntegration.PowerPointInfo">
  <Version>Version1</Version>
  <RequiresSignIn>False</RequiresSignIn>
</EsriMapsInfo>
</file>

<file path=customXml/item50.xml><?xml version="1.0" encoding="utf-8"?>
<EsriMapsInfo xmlns="ESRI.ArcGIS.Mapping.OfficeIntegration.PowerPointInfo">
  <Version>Version1</Version>
  <RequiresSignIn>False</RequiresSignIn>
</EsriMapsInfo>
</file>

<file path=customXml/item51.xml><?xml version="1.0" encoding="utf-8"?>
<EsriMapsInfo xmlns="ESRI.ArcGIS.Mapping.OfficeIntegration.PowerPointInfo">
  <Version>Version1</Version>
  <RequiresSignIn>False</RequiresSignIn>
</EsriMapsInfo>
</file>

<file path=customXml/item52.xml><?xml version="1.0" encoding="utf-8"?>
<EsriMapsInfo xmlns="ESRI.ArcGIS.Mapping.OfficeIntegration.PowerPointInfo">
  <Version>Version1</Version>
  <RequiresSignIn>False</RequiresSignIn>
</EsriMapsInfo>
</file>

<file path=customXml/item53.xml><?xml version="1.0" encoding="utf-8"?>
<EsriMapsInfo xmlns="ESRI.ArcGIS.Mapping.OfficeIntegration.PowerPointInfo">
  <Version>Version1</Version>
  <RequiresSignIn>False</RequiresSignIn>
</EsriMapsInfo>
</file>

<file path=customXml/item54.xml><?xml version="1.0" encoding="utf-8"?>
<EsriMapsInfo xmlns="ESRI.ArcGIS.Mapping.OfficeIntegration.PowerPointInfo">
  <Version>Version1</Version>
  <RequiresSignIn>False</RequiresSignIn>
</EsriMapsInfo>
</file>

<file path=customXml/item55.xml><?xml version="1.0" encoding="utf-8"?>
<EsriMapsInfo xmlns="ESRI.ArcGIS.Mapping.OfficeIntegration.PowerPointInfo">
  <Version>Version1</Version>
  <RequiresSignIn>False</RequiresSignIn>
</EsriMapsInfo>
</file>

<file path=customXml/item56.xml><?xml version="1.0" encoding="utf-8"?>
<EsriMapsInfo xmlns="ESRI.ArcGIS.Mapping.OfficeIntegration.PowerPointInfo">
  <Version>Version1</Version>
  <RequiresSignIn>False</RequiresSignIn>
</EsriMapsInfo>
</file>

<file path=customXml/item57.xml><?xml version="1.0" encoding="utf-8"?>
<EsriMapsInfo xmlns="ESRI.ArcGIS.Mapping.OfficeIntegration.PowerPointInfo">
  <Version>Version1</Version>
  <RequiresSignIn>False</RequiresSignIn>
</EsriMapsInfo>
</file>

<file path=customXml/item58.xml><?xml version="1.0" encoding="utf-8"?>
<EsriMapsInfo xmlns="ESRI.ArcGIS.Mapping.OfficeIntegration.PowerPointInfo">
  <Version>Version1</Version>
  <RequiresSignIn>False</RequiresSignIn>
</EsriMapsInfo>
</file>

<file path=customXml/item59.xml><?xml version="1.0" encoding="utf-8"?>
<EsriMapsInfo xmlns="ESRI.ArcGIS.Mapping.OfficeIntegration.PowerPointInfo">
  <Version>Version1</Version>
  <RequiresSignIn>False</RequiresSignIn>
</EsriMapsInfo>
</file>

<file path=customXml/item60.xml><?xml version="1.0" encoding="utf-8"?>
<EsriMapsInfo xmlns="ESRI.ArcGIS.Mapping.OfficeIntegration.PowerPointInfo">
  <Version>Version1</Version>
  <RequiresSignIn>False</RequiresSignIn>
</EsriMapsInfo>
</file>

<file path=customXml/item61.xml><?xml version="1.0" encoding="utf-8"?>
<EsriMapsInfo xmlns="ESRI.ArcGIS.Mapping.OfficeIntegration.PowerPointInfo">
  <Version>Version1</Version>
  <RequiresSignIn>False</RequiresSignIn>
</EsriMapsInfo>
</file>

<file path=customXml/item62.xml><?xml version="1.0" encoding="utf-8"?>
<EsriMapsInfo xmlns="ESRI.ArcGIS.Mapping.OfficeIntegration.PowerPointInfo">
  <Version>Version1</Version>
  <RequiresSignIn>False</RequiresSignIn>
</EsriMapsInfo>
</file>

<file path=customXml/item63.xml><?xml version="1.0" encoding="utf-8"?>
<EsriMapsInfo xmlns="ESRI.ArcGIS.Mapping.OfficeIntegration.PowerPointInfo">
  <Version>Version1</Version>
  <RequiresSignIn>False</RequiresSignIn>
</EsriMapsInfo>
</file>

<file path=customXml/item64.xml><?xml version="1.0" encoding="utf-8"?>
<EsriMapsInfo xmlns="ESRI.ArcGIS.Mapping.OfficeIntegration.PowerPointInfo">
  <Version>Version1</Version>
  <RequiresSignIn>False</RequiresSignIn>
</EsriMapsInfo>
</file>

<file path=customXml/item65.xml><?xml version="1.0" encoding="utf-8"?>
<EsriMapsInfo xmlns="ESRI.ArcGIS.Mapping.OfficeIntegration.PowerPointInfo">
  <Version>Version1</Version>
  <RequiresSignIn>False</RequiresSignIn>
</EsriMapsInfo>
</file>

<file path=customXml/item66.xml><?xml version="1.0" encoding="utf-8"?>
<EsriMapsInfo xmlns="ESRI.ArcGIS.Mapping.OfficeIntegration.PowerPointInfo">
  <Version>Version1</Version>
  <RequiresSignIn>False</RequiresSignIn>
</EsriMapsInfo>
</file>

<file path=customXml/item67.xml><?xml version="1.0" encoding="utf-8"?>
<EsriMapsInfo xmlns="ESRI.ArcGIS.Mapping.OfficeIntegration.PowerPointInfo">
  <Version>Version1</Version>
  <RequiresSignIn>False</RequiresSignIn>
</EsriMapsInfo>
</file>

<file path=customXml/item68.xml><?xml version="1.0" encoding="utf-8"?>
<EsriMapsInfo xmlns="ESRI.ArcGIS.Mapping.OfficeIntegration.PowerPointInfo">
  <Version>Version1</Version>
  <RequiresSignIn>False</RequiresSignIn>
</EsriMapsInfo>
</file>

<file path=customXml/item69.xml><?xml version="1.0" encoding="utf-8"?>
<EsriMapsInfo xmlns="ESRI.ArcGIS.Mapping.OfficeIntegration.PowerPointInfo">
  <Version>Version1</Version>
  <RequiresSignIn>False</RequiresSignIn>
</EsriMapsInfo>
</file>

<file path=customXml/item70.xml><?xml version="1.0" encoding="utf-8"?>
<EsriMapsInfo xmlns="ESRI.ArcGIS.Mapping.OfficeIntegration.PowerPointInfo">
  <Version>Version1</Version>
  <RequiresSignIn>False</RequiresSignIn>
</EsriMapsInfo>
</file>

<file path=customXml/item71.xml><?xml version="1.0" encoding="utf-8"?>
<EsriMapsInfo xmlns="ESRI.ArcGIS.Mapping.OfficeIntegration.PowerPointInfo">
  <Version>Version1</Version>
  <RequiresSignIn>False</RequiresSignIn>
</EsriMapsInfo>
</file>

<file path=customXml/item72.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983375E3-3943-4B3A-8A20-5306FE6FD98E}">
  <ds:schemaRefs>
    <ds:schemaRef ds:uri="ESRI.ArcGIS.Mapping.OfficeIntegration.PowerPointInfo"/>
  </ds:schemaRefs>
</ds:datastoreItem>
</file>

<file path=customXml/itemProps2.xml><?xml version="1.0" encoding="utf-8"?>
<ds:datastoreItem xmlns:ds="http://schemas.openxmlformats.org/officeDocument/2006/customXml" ds:itemID="{72129456-0CE1-43F7-9B44-5382557A9786}">
  <ds:schemaRefs>
    <ds:schemaRef ds:uri="ESRI.ArcGIS.Mapping.OfficeIntegration.PowerPointInfo"/>
  </ds:schemaRefs>
</ds:datastoreItem>
</file>

<file path=customXml/itemProps3.xml><?xml version="1.0" encoding="utf-8"?>
<ds:datastoreItem xmlns:ds="http://schemas.openxmlformats.org/officeDocument/2006/customXml" ds:itemID="{2F0DF797-D96D-447E-84CE-7C58B38CC89E}">
  <ds:schemaRefs>
    <ds:schemaRef ds:uri="ESRI.ArcGIS.Mapping.OfficeIntegration.PowerPointInfo"/>
  </ds:schemaRefs>
</ds:datastoreItem>
</file>

<file path=customXml/itemProps4.xml><?xml version="1.0" encoding="utf-8"?>
<ds:datastoreItem xmlns:ds="http://schemas.openxmlformats.org/officeDocument/2006/customXml" ds:itemID="{6E27CACD-095B-44F1-87C6-0B8946DEC196}">
  <ds:schemaRefs>
    <ds:schemaRef ds:uri="ESRI.ArcGIS.Mapping.OfficeIntegration.PowerPointInfo"/>
  </ds:schemaRefs>
</ds:datastoreItem>
</file>

<file path=customXml/itemProps5.xml><?xml version="1.0" encoding="utf-8"?>
<ds:datastoreItem xmlns:ds="http://schemas.openxmlformats.org/officeDocument/2006/customXml" ds:itemID="{669A6CF6-CA58-4A1F-92F1-5E475EF4D0BE}">
  <ds:schemaRefs>
    <ds:schemaRef ds:uri="ESRI.ArcGIS.Mapping.OfficeIntegration.PowerPointInfo"/>
  </ds:schemaRefs>
</ds:datastoreItem>
</file>

<file path=customXml/itemProps6.xml><?xml version="1.0" encoding="utf-8"?>
<ds:datastoreItem xmlns:ds="http://schemas.openxmlformats.org/officeDocument/2006/customXml" ds:itemID="{7FB290EE-703E-4771-A05B-B92227ABF991}">
  <ds:schemaRefs>
    <ds:schemaRef ds:uri="ESRI.ArcGIS.Mapping.OfficeIntegration.PowerPointInfo"/>
  </ds:schemaRefs>
</ds:datastoreItem>
</file>

<file path=customXml/itemProps7.xml><?xml version="1.0" encoding="utf-8"?>
<ds:datastoreItem xmlns:ds="http://schemas.openxmlformats.org/officeDocument/2006/customXml" ds:itemID="{6C0E2145-D023-4FC5-990D-5837B5E7E859}">
  <ds:schemaRefs>
    <ds:schemaRef ds:uri="ESRI.ArcGIS.Mapping.OfficeIntegration.PowerPointInfo"/>
  </ds:schemaRefs>
</ds:datastoreItem>
</file>

<file path=customXml/itemProps8.xml><?xml version="1.0" encoding="utf-8"?>
<ds:datastoreItem xmlns:ds="http://schemas.openxmlformats.org/officeDocument/2006/customXml" ds:itemID="{09E7E77F-B523-45E1-9F66-97B40FEEFF06}">
  <ds:schemaRefs>
    <ds:schemaRef ds:uri="ESRI.ArcGIS.Mapping.OfficeIntegration.PowerPointInfo"/>
  </ds:schemaRefs>
</ds:datastoreItem>
</file>

<file path=customXml/itemProps9.xml><?xml version="1.0" encoding="utf-8"?>
<ds:datastoreItem xmlns:ds="http://schemas.openxmlformats.org/officeDocument/2006/customXml" ds:itemID="{FFC71CAD-6F23-4480-9232-7765C381BEDF}">
  <ds:schemaRefs>
    <ds:schemaRef ds:uri="ESRI.ArcGIS.Mapping.OfficeIntegration.PowerPointInfo"/>
  </ds:schemaRefs>
</ds:datastoreItem>
</file>

<file path=customXml/itemProps10.xml><?xml version="1.0" encoding="utf-8"?>
<ds:datastoreItem xmlns:ds="http://schemas.openxmlformats.org/officeDocument/2006/customXml" ds:itemID="{B7947AB9-A929-4E9F-AD81-8C7C62E95314}">
  <ds:schemaRefs>
    <ds:schemaRef ds:uri="ESRI.ArcGIS.Mapping.OfficeIntegration.PowerPointInfo"/>
  </ds:schemaRefs>
</ds:datastoreItem>
</file>

<file path=customXml/itemProps11.xml><?xml version="1.0" encoding="utf-8"?>
<ds:datastoreItem xmlns:ds="http://schemas.openxmlformats.org/officeDocument/2006/customXml" ds:itemID="{378C904E-77C7-496D-BD96-D24D4B46337D}">
  <ds:schemaRefs>
    <ds:schemaRef ds:uri="ESRI.ArcGIS.Mapping.OfficeIntegration.PowerPointInfo"/>
  </ds:schemaRefs>
</ds:datastoreItem>
</file>

<file path=customXml/itemProps12.xml><?xml version="1.0" encoding="utf-8"?>
<ds:datastoreItem xmlns:ds="http://schemas.openxmlformats.org/officeDocument/2006/customXml" ds:itemID="{4CC21E0F-CDF3-41E3-8F1A-1D03E6753033}">
  <ds:schemaRefs>
    <ds:schemaRef ds:uri="ESRI.ArcGIS.Mapping.OfficeIntegration.PowerPointInfo"/>
  </ds:schemaRefs>
</ds:datastoreItem>
</file>

<file path=customXml/itemProps13.xml><?xml version="1.0" encoding="utf-8"?>
<ds:datastoreItem xmlns:ds="http://schemas.openxmlformats.org/officeDocument/2006/customXml" ds:itemID="{67E811F1-2044-47F0-89DB-26063B41CA1F}">
  <ds:schemaRefs>
    <ds:schemaRef ds:uri="ESRI.ArcGIS.Mapping.OfficeIntegration.PowerPointInfo"/>
  </ds:schemaRefs>
</ds:datastoreItem>
</file>

<file path=customXml/itemProps14.xml><?xml version="1.0" encoding="utf-8"?>
<ds:datastoreItem xmlns:ds="http://schemas.openxmlformats.org/officeDocument/2006/customXml" ds:itemID="{A90638FF-BBFF-4A59-BCA1-DB4C71515D06}">
  <ds:schemaRefs>
    <ds:schemaRef ds:uri="ESRI.ArcGIS.Mapping.OfficeIntegration.PowerPointInfo"/>
  </ds:schemaRefs>
</ds:datastoreItem>
</file>

<file path=customXml/itemProps15.xml><?xml version="1.0" encoding="utf-8"?>
<ds:datastoreItem xmlns:ds="http://schemas.openxmlformats.org/officeDocument/2006/customXml" ds:itemID="{6423DC55-BF72-45BA-8C52-25BD3992739A}">
  <ds:schemaRefs>
    <ds:schemaRef ds:uri="ESRI.ArcGIS.Mapping.OfficeIntegration.PowerPointInfo"/>
  </ds:schemaRefs>
</ds:datastoreItem>
</file>

<file path=customXml/itemProps16.xml><?xml version="1.0" encoding="utf-8"?>
<ds:datastoreItem xmlns:ds="http://schemas.openxmlformats.org/officeDocument/2006/customXml" ds:itemID="{49C6E9C6-79EF-4CEC-9631-F5D8428D3B1B}">
  <ds:schemaRefs>
    <ds:schemaRef ds:uri="ESRI.ArcGIS.Mapping.OfficeIntegration.PowerPointInfo"/>
  </ds:schemaRefs>
</ds:datastoreItem>
</file>

<file path=customXml/itemProps17.xml><?xml version="1.0" encoding="utf-8"?>
<ds:datastoreItem xmlns:ds="http://schemas.openxmlformats.org/officeDocument/2006/customXml" ds:itemID="{0FE54454-DB3D-4A91-8B7D-FF3209EEB2AB}">
  <ds:schemaRefs>
    <ds:schemaRef ds:uri="ESRI.ArcGIS.Mapping.OfficeIntegration.PowerPointInfo"/>
  </ds:schemaRefs>
</ds:datastoreItem>
</file>

<file path=customXml/itemProps18.xml><?xml version="1.0" encoding="utf-8"?>
<ds:datastoreItem xmlns:ds="http://schemas.openxmlformats.org/officeDocument/2006/customXml" ds:itemID="{7DD887C5-F416-4E01-B733-33C01044A2C1}">
  <ds:schemaRefs>
    <ds:schemaRef ds:uri="ESRI.ArcGIS.Mapping.OfficeIntegration.PowerPointInfo"/>
  </ds:schemaRefs>
</ds:datastoreItem>
</file>

<file path=customXml/itemProps19.xml><?xml version="1.0" encoding="utf-8"?>
<ds:datastoreItem xmlns:ds="http://schemas.openxmlformats.org/officeDocument/2006/customXml" ds:itemID="{1DB4D9F0-1978-477C-96BB-BDE35B086E49}">
  <ds:schemaRefs>
    <ds:schemaRef ds:uri="ESRI.ArcGIS.Mapping.OfficeIntegration.PowerPointInfo"/>
  </ds:schemaRefs>
</ds:datastoreItem>
</file>

<file path=customXml/itemProps20.xml><?xml version="1.0" encoding="utf-8"?>
<ds:datastoreItem xmlns:ds="http://schemas.openxmlformats.org/officeDocument/2006/customXml" ds:itemID="{AF65648F-A654-42CE-9648-A5A7DBFCAFA1}">
  <ds:schemaRefs>
    <ds:schemaRef ds:uri="ESRI.ArcGIS.Mapping.OfficeIntegration.PowerPointInfo"/>
  </ds:schemaRefs>
</ds:datastoreItem>
</file>

<file path=customXml/itemProps21.xml><?xml version="1.0" encoding="utf-8"?>
<ds:datastoreItem xmlns:ds="http://schemas.openxmlformats.org/officeDocument/2006/customXml" ds:itemID="{7B175839-A343-4B2C-8A1F-34D68AF904C7}">
  <ds:schemaRefs>
    <ds:schemaRef ds:uri="ESRI.ArcGIS.Mapping.OfficeIntegration.PowerPointInfo"/>
  </ds:schemaRefs>
</ds:datastoreItem>
</file>

<file path=customXml/itemProps22.xml><?xml version="1.0" encoding="utf-8"?>
<ds:datastoreItem xmlns:ds="http://schemas.openxmlformats.org/officeDocument/2006/customXml" ds:itemID="{63D30521-E521-41A2-B49A-1ECE8E09072F}">
  <ds:schemaRefs>
    <ds:schemaRef ds:uri="ESRI.ArcGIS.Mapping.OfficeIntegration.PowerPointInfo"/>
  </ds:schemaRefs>
</ds:datastoreItem>
</file>

<file path=customXml/itemProps23.xml><?xml version="1.0" encoding="utf-8"?>
<ds:datastoreItem xmlns:ds="http://schemas.openxmlformats.org/officeDocument/2006/customXml" ds:itemID="{3CB2A931-9962-4EED-8B53-198180806B41}">
  <ds:schemaRefs>
    <ds:schemaRef ds:uri="ESRI.ArcGIS.Mapping.OfficeIntegration.PowerPointInfo"/>
  </ds:schemaRefs>
</ds:datastoreItem>
</file>

<file path=customXml/itemProps24.xml><?xml version="1.0" encoding="utf-8"?>
<ds:datastoreItem xmlns:ds="http://schemas.openxmlformats.org/officeDocument/2006/customXml" ds:itemID="{31950D99-C9CF-455D-AC1A-FC613A5A0EB7}">
  <ds:schemaRefs>
    <ds:schemaRef ds:uri="ESRI.ArcGIS.Mapping.OfficeIntegration.PowerPointInfo"/>
  </ds:schemaRefs>
</ds:datastoreItem>
</file>

<file path=customXml/itemProps25.xml><?xml version="1.0" encoding="utf-8"?>
<ds:datastoreItem xmlns:ds="http://schemas.openxmlformats.org/officeDocument/2006/customXml" ds:itemID="{EA62DDBC-A20C-4831-A46F-5417E9482586}">
  <ds:schemaRefs>
    <ds:schemaRef ds:uri="ESRI.ArcGIS.Mapping.OfficeIntegration.PowerPointInfo"/>
  </ds:schemaRefs>
</ds:datastoreItem>
</file>

<file path=customXml/itemProps26.xml><?xml version="1.0" encoding="utf-8"?>
<ds:datastoreItem xmlns:ds="http://schemas.openxmlformats.org/officeDocument/2006/customXml" ds:itemID="{BB4821F6-B7F5-4984-BE43-CE1ACC5F215D}">
  <ds:schemaRefs>
    <ds:schemaRef ds:uri="ESRI.ArcGIS.Mapping.OfficeIntegration.PowerPointInfo"/>
  </ds:schemaRefs>
</ds:datastoreItem>
</file>

<file path=customXml/itemProps27.xml><?xml version="1.0" encoding="utf-8"?>
<ds:datastoreItem xmlns:ds="http://schemas.openxmlformats.org/officeDocument/2006/customXml" ds:itemID="{7778202B-7F7F-4071-B8E6-1726B4AE214C}">
  <ds:schemaRefs>
    <ds:schemaRef ds:uri="ESRI.ArcGIS.Mapping.OfficeIntegration.PowerPointInfo"/>
  </ds:schemaRefs>
</ds:datastoreItem>
</file>

<file path=customXml/itemProps28.xml><?xml version="1.0" encoding="utf-8"?>
<ds:datastoreItem xmlns:ds="http://schemas.openxmlformats.org/officeDocument/2006/customXml" ds:itemID="{448F91D1-252E-442D-8201-B25BD1F47415}">
  <ds:schemaRefs>
    <ds:schemaRef ds:uri="ESRI.ArcGIS.Mapping.OfficeIntegration.PowerPointInfo"/>
  </ds:schemaRefs>
</ds:datastoreItem>
</file>

<file path=customXml/itemProps29.xml><?xml version="1.0" encoding="utf-8"?>
<ds:datastoreItem xmlns:ds="http://schemas.openxmlformats.org/officeDocument/2006/customXml" ds:itemID="{F0D93406-39BE-448E-B560-B830A06398CF}">
  <ds:schemaRefs>
    <ds:schemaRef ds:uri="ESRI.ArcGIS.Mapping.OfficeIntegration.PowerPointInfo"/>
  </ds:schemaRefs>
</ds:datastoreItem>
</file>

<file path=customXml/itemProps30.xml><?xml version="1.0" encoding="utf-8"?>
<ds:datastoreItem xmlns:ds="http://schemas.openxmlformats.org/officeDocument/2006/customXml" ds:itemID="{B85F74CD-998F-4850-B5C0-245209474D9D}">
  <ds:schemaRefs>
    <ds:schemaRef ds:uri="ESRI.ArcGIS.Mapping.OfficeIntegration.PowerPointInfo"/>
  </ds:schemaRefs>
</ds:datastoreItem>
</file>

<file path=customXml/itemProps31.xml><?xml version="1.0" encoding="utf-8"?>
<ds:datastoreItem xmlns:ds="http://schemas.openxmlformats.org/officeDocument/2006/customXml" ds:itemID="{9BE760F5-957D-48E5-9F2E-E2DFE92FA68A}">
  <ds:schemaRefs>
    <ds:schemaRef ds:uri="ESRI.ArcGIS.Mapping.OfficeIntegration.PowerPointInfo"/>
  </ds:schemaRefs>
</ds:datastoreItem>
</file>

<file path=customXml/itemProps32.xml><?xml version="1.0" encoding="utf-8"?>
<ds:datastoreItem xmlns:ds="http://schemas.openxmlformats.org/officeDocument/2006/customXml" ds:itemID="{FFA85EA6-D538-4DA0-AD3B-3F72FA0177DD}">
  <ds:schemaRefs>
    <ds:schemaRef ds:uri="ESRI.ArcGIS.Mapping.OfficeIntegration.PowerPointInfo"/>
  </ds:schemaRefs>
</ds:datastoreItem>
</file>

<file path=customXml/itemProps33.xml><?xml version="1.0" encoding="utf-8"?>
<ds:datastoreItem xmlns:ds="http://schemas.openxmlformats.org/officeDocument/2006/customXml" ds:itemID="{C376144E-3BA8-4BC0-8D24-DD6F63E6FAB0}">
  <ds:schemaRefs>
    <ds:schemaRef ds:uri="ESRI.ArcGIS.Mapping.OfficeIntegration.PowerPointInfo"/>
  </ds:schemaRefs>
</ds:datastoreItem>
</file>

<file path=customXml/itemProps34.xml><?xml version="1.0" encoding="utf-8"?>
<ds:datastoreItem xmlns:ds="http://schemas.openxmlformats.org/officeDocument/2006/customXml" ds:itemID="{663D8B02-06AC-44B0-B580-C34886668A65}">
  <ds:schemaRefs>
    <ds:schemaRef ds:uri="ESRI.ArcGIS.Mapping.OfficeIntegration.PowerPointInfo"/>
  </ds:schemaRefs>
</ds:datastoreItem>
</file>

<file path=customXml/itemProps35.xml><?xml version="1.0" encoding="utf-8"?>
<ds:datastoreItem xmlns:ds="http://schemas.openxmlformats.org/officeDocument/2006/customXml" ds:itemID="{5C527F5A-2B5A-43EB-89ED-AEC96E684A2C}">
  <ds:schemaRefs>
    <ds:schemaRef ds:uri="ESRI.ArcGIS.Mapping.OfficeIntegration.PowerPointInfo"/>
  </ds:schemaRefs>
</ds:datastoreItem>
</file>

<file path=customXml/itemProps36.xml><?xml version="1.0" encoding="utf-8"?>
<ds:datastoreItem xmlns:ds="http://schemas.openxmlformats.org/officeDocument/2006/customXml" ds:itemID="{980CDC3F-8F7C-4F59-9C64-15BF08BE7410}">
  <ds:schemaRefs>
    <ds:schemaRef ds:uri="ESRI.ArcGIS.Mapping.OfficeIntegration.PowerPointInfo"/>
  </ds:schemaRefs>
</ds:datastoreItem>
</file>

<file path=customXml/itemProps37.xml><?xml version="1.0" encoding="utf-8"?>
<ds:datastoreItem xmlns:ds="http://schemas.openxmlformats.org/officeDocument/2006/customXml" ds:itemID="{F68A2557-9CDE-4948-82F7-18248541677D}">
  <ds:schemaRefs>
    <ds:schemaRef ds:uri="ESRI.ArcGIS.Mapping.OfficeIntegration.PowerPointInfo"/>
  </ds:schemaRefs>
</ds:datastoreItem>
</file>

<file path=customXml/itemProps38.xml><?xml version="1.0" encoding="utf-8"?>
<ds:datastoreItem xmlns:ds="http://schemas.openxmlformats.org/officeDocument/2006/customXml" ds:itemID="{DF716D9B-1CB0-46E1-9120-62F9781DDF34}">
  <ds:schemaRefs>
    <ds:schemaRef ds:uri="ESRI.ArcGIS.Mapping.OfficeIntegration.PowerPointInfo"/>
  </ds:schemaRefs>
</ds:datastoreItem>
</file>

<file path=customXml/itemProps39.xml><?xml version="1.0" encoding="utf-8"?>
<ds:datastoreItem xmlns:ds="http://schemas.openxmlformats.org/officeDocument/2006/customXml" ds:itemID="{0DF34EAD-22E4-4A4C-999B-8A6272D005EE}">
  <ds:schemaRefs>
    <ds:schemaRef ds:uri="ESRI.ArcGIS.Mapping.OfficeIntegration.PowerPointInfo"/>
  </ds:schemaRefs>
</ds:datastoreItem>
</file>

<file path=customXml/itemProps40.xml><?xml version="1.0" encoding="utf-8"?>
<ds:datastoreItem xmlns:ds="http://schemas.openxmlformats.org/officeDocument/2006/customXml" ds:itemID="{5416E409-D7E5-4F7D-8AC6-F2F3444EC984}">
  <ds:schemaRefs>
    <ds:schemaRef ds:uri="ESRI.ArcGIS.Mapping.OfficeIntegration.PowerPointInfo"/>
  </ds:schemaRefs>
</ds:datastoreItem>
</file>

<file path=customXml/itemProps41.xml><?xml version="1.0" encoding="utf-8"?>
<ds:datastoreItem xmlns:ds="http://schemas.openxmlformats.org/officeDocument/2006/customXml" ds:itemID="{E42F3238-ADB8-4C01-8865-867C58CB0619}">
  <ds:schemaRefs>
    <ds:schemaRef ds:uri="ESRI.ArcGIS.Mapping.OfficeIntegration.PowerPointInfo"/>
  </ds:schemaRefs>
</ds:datastoreItem>
</file>

<file path=customXml/itemProps42.xml><?xml version="1.0" encoding="utf-8"?>
<ds:datastoreItem xmlns:ds="http://schemas.openxmlformats.org/officeDocument/2006/customXml" ds:itemID="{9EBAC5CC-D01E-47EB-84D1-308884AD54D8}">
  <ds:schemaRefs>
    <ds:schemaRef ds:uri="ESRI.ArcGIS.Mapping.OfficeIntegration.PowerPointInfo"/>
  </ds:schemaRefs>
</ds:datastoreItem>
</file>

<file path=customXml/itemProps43.xml><?xml version="1.0" encoding="utf-8"?>
<ds:datastoreItem xmlns:ds="http://schemas.openxmlformats.org/officeDocument/2006/customXml" ds:itemID="{798C5239-049D-481A-AE0C-406A028B8254}">
  <ds:schemaRefs>
    <ds:schemaRef ds:uri="ESRI.ArcGIS.Mapping.OfficeIntegration.PowerPointInfo"/>
  </ds:schemaRefs>
</ds:datastoreItem>
</file>

<file path=customXml/itemProps44.xml><?xml version="1.0" encoding="utf-8"?>
<ds:datastoreItem xmlns:ds="http://schemas.openxmlformats.org/officeDocument/2006/customXml" ds:itemID="{38EABBE1-3167-4059-8CBB-DDC266910084}">
  <ds:schemaRefs>
    <ds:schemaRef ds:uri="ESRI.ArcGIS.Mapping.OfficeIntegration.PowerPointInfo"/>
  </ds:schemaRefs>
</ds:datastoreItem>
</file>

<file path=customXml/itemProps45.xml><?xml version="1.0" encoding="utf-8"?>
<ds:datastoreItem xmlns:ds="http://schemas.openxmlformats.org/officeDocument/2006/customXml" ds:itemID="{6F8BFBE1-821F-47F8-B3E8-370BBD88B151}">
  <ds:schemaRefs>
    <ds:schemaRef ds:uri="ESRI.ArcGIS.Mapping.OfficeIntegration.PowerPointInfo"/>
  </ds:schemaRefs>
</ds:datastoreItem>
</file>

<file path=customXml/itemProps46.xml><?xml version="1.0" encoding="utf-8"?>
<ds:datastoreItem xmlns:ds="http://schemas.openxmlformats.org/officeDocument/2006/customXml" ds:itemID="{D7B6B180-2DD2-4194-A014-464320A44C1B}">
  <ds:schemaRefs>
    <ds:schemaRef ds:uri="ESRI.ArcGIS.Mapping.OfficeIntegration.PowerPointInfo"/>
  </ds:schemaRefs>
</ds:datastoreItem>
</file>

<file path=customXml/itemProps47.xml><?xml version="1.0" encoding="utf-8"?>
<ds:datastoreItem xmlns:ds="http://schemas.openxmlformats.org/officeDocument/2006/customXml" ds:itemID="{A25857FB-F6F1-49FB-AA47-AC19550BA2CD}">
  <ds:schemaRefs>
    <ds:schemaRef ds:uri="ESRI.ArcGIS.Mapping.OfficeIntegration.PowerPointInfo"/>
  </ds:schemaRefs>
</ds:datastoreItem>
</file>

<file path=customXml/itemProps48.xml><?xml version="1.0" encoding="utf-8"?>
<ds:datastoreItem xmlns:ds="http://schemas.openxmlformats.org/officeDocument/2006/customXml" ds:itemID="{B2E77E52-3F8B-422D-9A9E-96BCFE8C63C3}">
  <ds:schemaRefs>
    <ds:schemaRef ds:uri="ESRI.ArcGIS.Mapping.OfficeIntegration.PowerPointInfo"/>
  </ds:schemaRefs>
</ds:datastoreItem>
</file>

<file path=customXml/itemProps49.xml><?xml version="1.0" encoding="utf-8"?>
<ds:datastoreItem xmlns:ds="http://schemas.openxmlformats.org/officeDocument/2006/customXml" ds:itemID="{7934354C-5B32-4226-8A48-A6CDA0411439}">
  <ds:schemaRefs>
    <ds:schemaRef ds:uri="ESRI.ArcGIS.Mapping.OfficeIntegration.PowerPointInfo"/>
  </ds:schemaRefs>
</ds:datastoreItem>
</file>

<file path=customXml/itemProps50.xml><?xml version="1.0" encoding="utf-8"?>
<ds:datastoreItem xmlns:ds="http://schemas.openxmlformats.org/officeDocument/2006/customXml" ds:itemID="{0955BEB5-2B4F-4E65-AB8B-9A5FD997B51A}">
  <ds:schemaRefs>
    <ds:schemaRef ds:uri="ESRI.ArcGIS.Mapping.OfficeIntegration.PowerPointInfo"/>
  </ds:schemaRefs>
</ds:datastoreItem>
</file>

<file path=customXml/itemProps51.xml><?xml version="1.0" encoding="utf-8"?>
<ds:datastoreItem xmlns:ds="http://schemas.openxmlformats.org/officeDocument/2006/customXml" ds:itemID="{94E3D0E9-052D-4D55-9B67-22B40F6FE19E}">
  <ds:schemaRefs>
    <ds:schemaRef ds:uri="ESRI.ArcGIS.Mapping.OfficeIntegration.PowerPointInfo"/>
  </ds:schemaRefs>
</ds:datastoreItem>
</file>

<file path=customXml/itemProps52.xml><?xml version="1.0" encoding="utf-8"?>
<ds:datastoreItem xmlns:ds="http://schemas.openxmlformats.org/officeDocument/2006/customXml" ds:itemID="{F050D444-28D1-4A20-A3B2-89AA15B29E21}">
  <ds:schemaRefs>
    <ds:schemaRef ds:uri="ESRI.ArcGIS.Mapping.OfficeIntegration.PowerPointInfo"/>
  </ds:schemaRefs>
</ds:datastoreItem>
</file>

<file path=customXml/itemProps53.xml><?xml version="1.0" encoding="utf-8"?>
<ds:datastoreItem xmlns:ds="http://schemas.openxmlformats.org/officeDocument/2006/customXml" ds:itemID="{D7BE839A-C726-4FFD-9587-895F5F2AEB0A}">
  <ds:schemaRefs>
    <ds:schemaRef ds:uri="ESRI.ArcGIS.Mapping.OfficeIntegration.PowerPointInfo"/>
  </ds:schemaRefs>
</ds:datastoreItem>
</file>

<file path=customXml/itemProps54.xml><?xml version="1.0" encoding="utf-8"?>
<ds:datastoreItem xmlns:ds="http://schemas.openxmlformats.org/officeDocument/2006/customXml" ds:itemID="{3A8B6941-2D6D-495F-8B61-99D9A8EAAD36}">
  <ds:schemaRefs>
    <ds:schemaRef ds:uri="ESRI.ArcGIS.Mapping.OfficeIntegration.PowerPointInfo"/>
  </ds:schemaRefs>
</ds:datastoreItem>
</file>

<file path=customXml/itemProps55.xml><?xml version="1.0" encoding="utf-8"?>
<ds:datastoreItem xmlns:ds="http://schemas.openxmlformats.org/officeDocument/2006/customXml" ds:itemID="{73AFEEE8-5983-4610-B769-E6C01BEF5EF0}">
  <ds:schemaRefs>
    <ds:schemaRef ds:uri="ESRI.ArcGIS.Mapping.OfficeIntegration.PowerPointInfo"/>
  </ds:schemaRefs>
</ds:datastoreItem>
</file>

<file path=customXml/itemProps56.xml><?xml version="1.0" encoding="utf-8"?>
<ds:datastoreItem xmlns:ds="http://schemas.openxmlformats.org/officeDocument/2006/customXml" ds:itemID="{52F40F82-15ED-441F-A605-FD4CCD9EE7C0}">
  <ds:schemaRefs>
    <ds:schemaRef ds:uri="ESRI.ArcGIS.Mapping.OfficeIntegration.PowerPointInfo"/>
  </ds:schemaRefs>
</ds:datastoreItem>
</file>

<file path=customXml/itemProps57.xml><?xml version="1.0" encoding="utf-8"?>
<ds:datastoreItem xmlns:ds="http://schemas.openxmlformats.org/officeDocument/2006/customXml" ds:itemID="{19A2108F-7F4C-46D8-B48D-51F082D91C9C}">
  <ds:schemaRefs>
    <ds:schemaRef ds:uri="ESRI.ArcGIS.Mapping.OfficeIntegration.PowerPointInfo"/>
  </ds:schemaRefs>
</ds:datastoreItem>
</file>

<file path=customXml/itemProps58.xml><?xml version="1.0" encoding="utf-8"?>
<ds:datastoreItem xmlns:ds="http://schemas.openxmlformats.org/officeDocument/2006/customXml" ds:itemID="{BA53C82A-BB95-47C8-A983-7123C1008F2C}">
  <ds:schemaRefs>
    <ds:schemaRef ds:uri="ESRI.ArcGIS.Mapping.OfficeIntegration.PowerPointInfo"/>
  </ds:schemaRefs>
</ds:datastoreItem>
</file>

<file path=customXml/itemProps59.xml><?xml version="1.0" encoding="utf-8"?>
<ds:datastoreItem xmlns:ds="http://schemas.openxmlformats.org/officeDocument/2006/customXml" ds:itemID="{816229D0-84D2-4AEE-9D7F-B42F5F8DED2F}">
  <ds:schemaRefs>
    <ds:schemaRef ds:uri="ESRI.ArcGIS.Mapping.OfficeIntegration.PowerPointInfo"/>
  </ds:schemaRefs>
</ds:datastoreItem>
</file>

<file path=customXml/itemProps60.xml><?xml version="1.0" encoding="utf-8"?>
<ds:datastoreItem xmlns:ds="http://schemas.openxmlformats.org/officeDocument/2006/customXml" ds:itemID="{255FE28A-213E-4152-BF3D-45375A1A6091}">
  <ds:schemaRefs>
    <ds:schemaRef ds:uri="ESRI.ArcGIS.Mapping.OfficeIntegration.PowerPointInfo"/>
  </ds:schemaRefs>
</ds:datastoreItem>
</file>

<file path=customXml/itemProps61.xml><?xml version="1.0" encoding="utf-8"?>
<ds:datastoreItem xmlns:ds="http://schemas.openxmlformats.org/officeDocument/2006/customXml" ds:itemID="{EC63BC03-1DF5-4853-91D6-A20E616414A0}">
  <ds:schemaRefs>
    <ds:schemaRef ds:uri="ESRI.ArcGIS.Mapping.OfficeIntegration.PowerPointInfo"/>
  </ds:schemaRefs>
</ds:datastoreItem>
</file>

<file path=customXml/itemProps62.xml><?xml version="1.0" encoding="utf-8"?>
<ds:datastoreItem xmlns:ds="http://schemas.openxmlformats.org/officeDocument/2006/customXml" ds:itemID="{89440D1A-C9A4-4DBE-998D-F4F3CFCB9672}">
  <ds:schemaRefs>
    <ds:schemaRef ds:uri="ESRI.ArcGIS.Mapping.OfficeIntegration.PowerPointInfo"/>
  </ds:schemaRefs>
</ds:datastoreItem>
</file>

<file path=customXml/itemProps63.xml><?xml version="1.0" encoding="utf-8"?>
<ds:datastoreItem xmlns:ds="http://schemas.openxmlformats.org/officeDocument/2006/customXml" ds:itemID="{2EF63317-63FE-41FC-AC8F-9AAC2C0FB080}">
  <ds:schemaRefs>
    <ds:schemaRef ds:uri="ESRI.ArcGIS.Mapping.OfficeIntegration.PowerPointInfo"/>
  </ds:schemaRefs>
</ds:datastoreItem>
</file>

<file path=customXml/itemProps64.xml><?xml version="1.0" encoding="utf-8"?>
<ds:datastoreItem xmlns:ds="http://schemas.openxmlformats.org/officeDocument/2006/customXml" ds:itemID="{55F63C8D-BA1B-4B79-8A58-6D2F91DC2A2A}">
  <ds:schemaRefs>
    <ds:schemaRef ds:uri="ESRI.ArcGIS.Mapping.OfficeIntegration.PowerPointInfo"/>
  </ds:schemaRefs>
</ds:datastoreItem>
</file>

<file path=customXml/itemProps65.xml><?xml version="1.0" encoding="utf-8"?>
<ds:datastoreItem xmlns:ds="http://schemas.openxmlformats.org/officeDocument/2006/customXml" ds:itemID="{59CDD124-33B8-4636-8764-FD13BA026139}">
  <ds:schemaRefs>
    <ds:schemaRef ds:uri="ESRI.ArcGIS.Mapping.OfficeIntegration.PowerPointInfo"/>
  </ds:schemaRefs>
</ds:datastoreItem>
</file>

<file path=customXml/itemProps66.xml><?xml version="1.0" encoding="utf-8"?>
<ds:datastoreItem xmlns:ds="http://schemas.openxmlformats.org/officeDocument/2006/customXml" ds:itemID="{8BEA18B5-0CCC-4940-9322-10DEF04F21ED}">
  <ds:schemaRefs>
    <ds:schemaRef ds:uri="ESRI.ArcGIS.Mapping.OfficeIntegration.PowerPointInfo"/>
  </ds:schemaRefs>
</ds:datastoreItem>
</file>

<file path=customXml/itemProps67.xml><?xml version="1.0" encoding="utf-8"?>
<ds:datastoreItem xmlns:ds="http://schemas.openxmlformats.org/officeDocument/2006/customXml" ds:itemID="{F4AB500C-CBF8-4CC8-97A7-6AE033FD5877}">
  <ds:schemaRefs>
    <ds:schemaRef ds:uri="ESRI.ArcGIS.Mapping.OfficeIntegration.PowerPointInfo"/>
  </ds:schemaRefs>
</ds:datastoreItem>
</file>

<file path=customXml/itemProps68.xml><?xml version="1.0" encoding="utf-8"?>
<ds:datastoreItem xmlns:ds="http://schemas.openxmlformats.org/officeDocument/2006/customXml" ds:itemID="{B9854AB8-643B-46F3-AC21-473CC8538CB0}">
  <ds:schemaRefs>
    <ds:schemaRef ds:uri="ESRI.ArcGIS.Mapping.OfficeIntegration.PowerPointInfo"/>
  </ds:schemaRefs>
</ds:datastoreItem>
</file>

<file path=customXml/itemProps69.xml><?xml version="1.0" encoding="utf-8"?>
<ds:datastoreItem xmlns:ds="http://schemas.openxmlformats.org/officeDocument/2006/customXml" ds:itemID="{AB7A1431-1E62-4807-940A-B6FC3692784B}">
  <ds:schemaRefs>
    <ds:schemaRef ds:uri="ESRI.ArcGIS.Mapping.OfficeIntegration.PowerPointInfo"/>
  </ds:schemaRefs>
</ds:datastoreItem>
</file>

<file path=customXml/itemProps70.xml><?xml version="1.0" encoding="utf-8"?>
<ds:datastoreItem xmlns:ds="http://schemas.openxmlformats.org/officeDocument/2006/customXml" ds:itemID="{1C978E2E-49C8-418D-B54D-A05C32107F97}">
  <ds:schemaRefs>
    <ds:schemaRef ds:uri="ESRI.ArcGIS.Mapping.OfficeIntegration.PowerPointInfo"/>
  </ds:schemaRefs>
</ds:datastoreItem>
</file>

<file path=customXml/itemProps71.xml><?xml version="1.0" encoding="utf-8"?>
<ds:datastoreItem xmlns:ds="http://schemas.openxmlformats.org/officeDocument/2006/customXml" ds:itemID="{73A2A4E5-16C1-4683-835D-06A44E9BFA21}">
  <ds:schemaRefs>
    <ds:schemaRef ds:uri="ESRI.ArcGIS.Mapping.OfficeIntegration.PowerPointInfo"/>
  </ds:schemaRefs>
</ds:datastoreItem>
</file>

<file path=customXml/itemProps72.xml><?xml version="1.0" encoding="utf-8"?>
<ds:datastoreItem xmlns:ds="http://schemas.openxmlformats.org/officeDocument/2006/customXml" ds:itemID="{EBEAA4F5-516D-4181-B4E0-A901CD2C60CE}">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otalTime>9291</TotalTime>
  <Words>2132</Words>
  <Application>Microsoft Office PowerPoint</Application>
  <PresentationFormat>Widescreen</PresentationFormat>
  <Paragraphs>273</Paragraphs>
  <Slides>36</Slides>
  <Notes>18</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36</vt:i4>
      </vt:variant>
    </vt:vector>
  </HeadingPairs>
  <TitlesOfParts>
    <vt:vector size="48" baseType="lpstr">
      <vt:lpstr>Arial</vt:lpstr>
      <vt:lpstr>Calibri</vt:lpstr>
      <vt:lpstr>Corbel</vt:lpstr>
      <vt:lpstr>Open Sans</vt:lpstr>
      <vt:lpstr>Times New Roman</vt:lpstr>
      <vt:lpstr>Trebuchet MS</vt:lpstr>
      <vt:lpstr>Verdana</vt:lpstr>
      <vt:lpstr>Wingdings</vt:lpstr>
      <vt:lpstr>Wingdings 3</vt:lpstr>
      <vt:lpstr>Custom Design</vt:lpstr>
      <vt:lpstr>2_Custom Design</vt:lpstr>
      <vt:lpstr>Facet</vt:lpstr>
      <vt:lpstr>EPA EMERGENCY PREPAREDNESS AND RESPONSE GUAM SERC/LEPC UPDATE April 25, 2019</vt:lpstr>
      <vt:lpstr>FIRST A LITTLE BACKGROUND CONTEXT….</vt:lpstr>
      <vt:lpstr>PowerPoint Presentation</vt:lpstr>
      <vt:lpstr>PowerPoint Presentation</vt:lpstr>
      <vt:lpstr>Environmental Safety</vt:lpstr>
      <vt:lpstr>Existing Regulatory Framework</vt:lpstr>
      <vt:lpstr>Key Provisions of EPCRA</vt:lpstr>
      <vt:lpstr>PowerPoint Presentation</vt:lpstr>
      <vt:lpstr>Section 302 / 303 Facility Planning / Emergency Response Plans</vt:lpstr>
      <vt:lpstr>PowerPoint Presentation</vt:lpstr>
      <vt:lpstr>PowerPoint Presentation</vt:lpstr>
      <vt:lpstr>EPCRA 304 / CERCLA 103 Emergency Release Notifications</vt:lpstr>
      <vt:lpstr>EPCRA 304 / CERCLA 103 Emergency Release Notifications Call Your Local Responders First</vt:lpstr>
      <vt:lpstr>Clean Air Act Amendments (1990) Section 112(r) prevent them all or stop them small</vt:lpstr>
      <vt:lpstr>PowerPoint Presentation</vt:lpstr>
      <vt:lpstr>Accident Prevention Program PSM &amp; RMP Program Level 3</vt:lpstr>
      <vt:lpstr>Highest Frequency Problems NH3 Refrigeration Inadequately developed/implemented</vt:lpstr>
      <vt:lpstr>PowerPoint Presentation</vt:lpstr>
      <vt:lpstr>PowerPoint Presentation</vt:lpstr>
      <vt:lpstr>PowerPoint Presentation</vt:lpstr>
      <vt:lpstr>Strengthening Community  Planning, Preparedness, Prevention &amp; Response</vt:lpstr>
      <vt:lpstr>PowerPoint Presentation</vt:lpstr>
      <vt:lpstr>PowerPoint Presentation</vt:lpstr>
      <vt:lpstr>POTENTIAL TRAINING OPPORTUNITIES A FEW EXAMPLES</vt:lpstr>
      <vt:lpstr>PowerPoint Presentation</vt:lpstr>
      <vt:lpstr>National Contingency Plan (NCP) - Est. 1968</vt:lpstr>
      <vt:lpstr>1972 NATIONAL CONTINGENCY PLAN UPATES</vt:lpstr>
      <vt:lpstr> The National Response System (NRS) </vt:lpstr>
      <vt:lpstr>The National Response System (NRS)</vt:lpstr>
      <vt:lpstr> The National Response System (NRS) - NRF </vt:lpstr>
      <vt:lpstr>PowerPoint Presentation</vt:lpstr>
      <vt:lpstr>Oceania Regional Response Team (ORRT)</vt:lpstr>
      <vt:lpstr>NEXT ORRT MEETING: Guam, Aug 2019?</vt:lpstr>
      <vt:lpstr> On-Scene Coordinators (OSCs) </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Order: Improving Chemical Facility Safety &amp; Security</dc:title>
  <dc:creator>jones, bill</dc:creator>
  <cp:lastModifiedBy>jones, bill</cp:lastModifiedBy>
  <cp:revision>397</cp:revision>
  <cp:lastPrinted>2015-01-30T22:09:37Z</cp:lastPrinted>
  <dcterms:created xsi:type="dcterms:W3CDTF">2014-12-22T18:25:46Z</dcterms:created>
  <dcterms:modified xsi:type="dcterms:W3CDTF">2019-04-23T20:59:58Z</dcterms:modified>
</cp:coreProperties>
</file>