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5"/>
  </p:sldMasterIdLst>
  <p:notesMasterIdLst>
    <p:notesMasterId r:id="rId13"/>
  </p:notesMasterIdLst>
  <p:sldIdLst>
    <p:sldId id="738" r:id="rId6"/>
    <p:sldId id="404" r:id="rId7"/>
    <p:sldId id="743" r:id="rId8"/>
    <p:sldId id="735" r:id="rId9"/>
    <p:sldId id="730" r:id="rId10"/>
    <p:sldId id="733" r:id="rId11"/>
    <p:sldId id="739" r:id="rId12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6" autoAdjust="0"/>
    <p:restoredTop sz="76579" autoAdjust="0"/>
  </p:normalViewPr>
  <p:slideViewPr>
    <p:cSldViewPr snapToGrid="0">
      <p:cViewPr varScale="1">
        <p:scale>
          <a:sx n="51" d="100"/>
          <a:sy n="51" d="100"/>
        </p:scale>
        <p:origin x="1064" y="4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0BB862-CC91-487A-A75D-85E0956A85A3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3F58DD5-A3F7-4888-BB50-E15DF8D02D3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11- ERs</a:t>
          </a:r>
        </a:p>
      </dgm:t>
    </dgm:pt>
    <dgm:pt modelId="{447E7DBD-187C-4D1A-8894-5F84FC0697EC}" type="parTrans" cxnId="{D3F160B2-300A-4D3F-A37C-2CC8B661D539}">
      <dgm:prSet/>
      <dgm:spPr/>
      <dgm:t>
        <a:bodyPr/>
        <a:lstStyle/>
        <a:p>
          <a:endParaRPr lang="en-US"/>
        </a:p>
      </dgm:t>
    </dgm:pt>
    <dgm:pt modelId="{38679F23-F2C3-4FA5-9E9B-FA17D8D42F7D}" type="sibTrans" cxnId="{D3F160B2-300A-4D3F-A37C-2CC8B661D539}">
      <dgm:prSet/>
      <dgm:spPr/>
      <dgm:t>
        <a:bodyPr/>
        <a:lstStyle/>
        <a:p>
          <a:endParaRPr lang="en-US"/>
        </a:p>
      </dgm:t>
    </dgm:pt>
    <dgm:pt modelId="{3E0EAA61-2D8F-4D87-AD27-D7C742CFA78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7 - TCRAs</a:t>
          </a:r>
        </a:p>
      </dgm:t>
    </dgm:pt>
    <dgm:pt modelId="{6EC1B168-8424-447F-967E-E267EB0BC85F}" type="parTrans" cxnId="{BF36A8DC-66EC-4C1F-B124-0FE51173830D}">
      <dgm:prSet/>
      <dgm:spPr/>
      <dgm:t>
        <a:bodyPr/>
        <a:lstStyle/>
        <a:p>
          <a:endParaRPr lang="en-US"/>
        </a:p>
      </dgm:t>
    </dgm:pt>
    <dgm:pt modelId="{76D91D5C-D89D-435A-9438-3693619A37AF}" type="sibTrans" cxnId="{BF36A8DC-66EC-4C1F-B124-0FE51173830D}">
      <dgm:prSet/>
      <dgm:spPr/>
      <dgm:t>
        <a:bodyPr/>
        <a:lstStyle/>
        <a:p>
          <a:endParaRPr lang="en-US"/>
        </a:p>
      </dgm:t>
    </dgm:pt>
    <dgm:pt modelId="{D4DB5508-914A-479F-B04E-42CA7DC92D9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12 – Project Requests for COVID-19 Testing</a:t>
          </a:r>
        </a:p>
      </dgm:t>
    </dgm:pt>
    <dgm:pt modelId="{4AFBB53C-635B-4683-A6B8-D27AFFA33E91}" type="parTrans" cxnId="{2A2C6B82-54B6-4999-B051-0B6B370816AB}">
      <dgm:prSet/>
      <dgm:spPr/>
      <dgm:t>
        <a:bodyPr/>
        <a:lstStyle/>
        <a:p>
          <a:endParaRPr lang="en-US"/>
        </a:p>
      </dgm:t>
    </dgm:pt>
    <dgm:pt modelId="{8E51DCBD-A216-4236-9B96-BD5731711B7F}" type="sibTrans" cxnId="{2A2C6B82-54B6-4999-B051-0B6B370816AB}">
      <dgm:prSet/>
      <dgm:spPr/>
      <dgm:t>
        <a:bodyPr/>
        <a:lstStyle/>
        <a:p>
          <a:endParaRPr lang="en-US"/>
        </a:p>
      </dgm:t>
    </dgm:pt>
    <dgm:pt modelId="{62032279-4C49-423A-8674-6BB68E0BE63C}" type="pres">
      <dgm:prSet presAssocID="{DF0BB862-CC91-487A-A75D-85E0956A85A3}" presName="root" presStyleCnt="0">
        <dgm:presLayoutVars>
          <dgm:dir/>
          <dgm:resizeHandles val="exact"/>
        </dgm:presLayoutVars>
      </dgm:prSet>
      <dgm:spPr/>
    </dgm:pt>
    <dgm:pt modelId="{A8AF3C8A-045E-410D-9607-715A496F3131}" type="pres">
      <dgm:prSet presAssocID="{D3F58DD5-A3F7-4888-BB50-E15DF8D02D34}" presName="compNode" presStyleCnt="0"/>
      <dgm:spPr/>
    </dgm:pt>
    <dgm:pt modelId="{2C34FF8F-3698-453B-8D42-9F290D906DE1}" type="pres">
      <dgm:prSet presAssocID="{D3F58DD5-A3F7-4888-BB50-E15DF8D02D34}" presName="iconRect" presStyleLbl="node1" presStyleIdx="0" presStyleCnt="3" custScaleX="140424" custScaleY="12533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</dgm:spPr>
    </dgm:pt>
    <dgm:pt modelId="{7177312B-3287-42D1-B946-B3877EE2459C}" type="pres">
      <dgm:prSet presAssocID="{D3F58DD5-A3F7-4888-BB50-E15DF8D02D34}" presName="spaceRect" presStyleCnt="0"/>
      <dgm:spPr/>
    </dgm:pt>
    <dgm:pt modelId="{3935F475-441E-4431-A395-CBCCA6124D2D}" type="pres">
      <dgm:prSet presAssocID="{D3F58DD5-A3F7-4888-BB50-E15DF8D02D34}" presName="textRect" presStyleLbl="revTx" presStyleIdx="0" presStyleCnt="3">
        <dgm:presLayoutVars>
          <dgm:chMax val="1"/>
          <dgm:chPref val="1"/>
        </dgm:presLayoutVars>
      </dgm:prSet>
      <dgm:spPr/>
    </dgm:pt>
    <dgm:pt modelId="{195CCDE2-865E-441B-BB45-0874823187C8}" type="pres">
      <dgm:prSet presAssocID="{38679F23-F2C3-4FA5-9E9B-FA17D8D42F7D}" presName="sibTrans" presStyleCnt="0"/>
      <dgm:spPr/>
    </dgm:pt>
    <dgm:pt modelId="{34EAC846-66A6-4B6D-BCFC-96773EBD6F2B}" type="pres">
      <dgm:prSet presAssocID="{3E0EAA61-2D8F-4D87-AD27-D7C742CFA78A}" presName="compNode" presStyleCnt="0"/>
      <dgm:spPr/>
    </dgm:pt>
    <dgm:pt modelId="{AB97EF02-9CC7-4019-A74A-42C2E36B7321}" type="pres">
      <dgm:prSet presAssocID="{3E0EAA61-2D8F-4D87-AD27-D7C742CFA78A}" presName="iconRect" presStyleLbl="node1" presStyleIdx="1" presStyleCnt="3" custScaleX="156995" custScaleY="144574"/>
      <dgm:spPr>
        <a:blipFill>
          <a:blip xmlns:r="http://schemas.openxmlformats.org/officeDocument/2006/relationships" r:embed="rId2"/>
          <a:srcRect/>
          <a:stretch>
            <a:fillRect/>
          </a:stretch>
        </a:blipFill>
        <a:ln>
          <a:noFill/>
        </a:ln>
      </dgm:spPr>
    </dgm:pt>
    <dgm:pt modelId="{9C4D3EB6-A5C9-454C-9021-F32D94FE5E1B}" type="pres">
      <dgm:prSet presAssocID="{3E0EAA61-2D8F-4D87-AD27-D7C742CFA78A}" presName="spaceRect" presStyleCnt="0"/>
      <dgm:spPr/>
    </dgm:pt>
    <dgm:pt modelId="{B6513259-EA85-4AD6-9F08-3450342FE7ED}" type="pres">
      <dgm:prSet presAssocID="{3E0EAA61-2D8F-4D87-AD27-D7C742CFA78A}" presName="textRect" presStyleLbl="revTx" presStyleIdx="1" presStyleCnt="3">
        <dgm:presLayoutVars>
          <dgm:chMax val="1"/>
          <dgm:chPref val="1"/>
        </dgm:presLayoutVars>
      </dgm:prSet>
      <dgm:spPr/>
    </dgm:pt>
    <dgm:pt modelId="{5421F048-7131-43D8-AFA3-7D64CCA57A81}" type="pres">
      <dgm:prSet presAssocID="{76D91D5C-D89D-435A-9438-3693619A37AF}" presName="sibTrans" presStyleCnt="0"/>
      <dgm:spPr/>
    </dgm:pt>
    <dgm:pt modelId="{519B6CCD-C9FE-4772-B51C-240DC27A6034}" type="pres">
      <dgm:prSet presAssocID="{D4DB5508-914A-479F-B04E-42CA7DC92D91}" presName="compNode" presStyleCnt="0"/>
      <dgm:spPr/>
    </dgm:pt>
    <dgm:pt modelId="{15A7C5C9-8FCA-447B-91C3-E3B8F2B74397}" type="pres">
      <dgm:prSet presAssocID="{D4DB5508-914A-479F-B04E-42CA7DC92D91}" presName="iconRect" presStyleLbl="node1" presStyleIdx="2" presStyleCnt="3" custScaleX="121336" custScaleY="11096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</dgm:spPr>
    </dgm:pt>
    <dgm:pt modelId="{5A14F383-DD8B-4B65-AECA-DA37D82A249C}" type="pres">
      <dgm:prSet presAssocID="{D4DB5508-914A-479F-B04E-42CA7DC92D91}" presName="spaceRect" presStyleCnt="0"/>
      <dgm:spPr/>
    </dgm:pt>
    <dgm:pt modelId="{6AF7DE32-FED4-489A-9CAA-CEFC5359906C}" type="pres">
      <dgm:prSet presAssocID="{D4DB5508-914A-479F-B04E-42CA7DC92D91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79607C61-CF84-4C9C-9ECA-CBFA08FAF795}" type="presOf" srcId="{3E0EAA61-2D8F-4D87-AD27-D7C742CFA78A}" destId="{B6513259-EA85-4AD6-9F08-3450342FE7ED}" srcOrd="0" destOrd="0" presId="urn:microsoft.com/office/officeart/2018/2/layout/IconLabelList"/>
    <dgm:cxn modelId="{2A2C6B82-54B6-4999-B051-0B6B370816AB}" srcId="{DF0BB862-CC91-487A-A75D-85E0956A85A3}" destId="{D4DB5508-914A-479F-B04E-42CA7DC92D91}" srcOrd="2" destOrd="0" parTransId="{4AFBB53C-635B-4683-A6B8-D27AFFA33E91}" sibTransId="{8E51DCBD-A216-4236-9B96-BD5731711B7F}"/>
    <dgm:cxn modelId="{29E50484-2193-4655-8978-5F7B38043E1A}" type="presOf" srcId="{D3F58DD5-A3F7-4888-BB50-E15DF8D02D34}" destId="{3935F475-441E-4431-A395-CBCCA6124D2D}" srcOrd="0" destOrd="0" presId="urn:microsoft.com/office/officeart/2018/2/layout/IconLabelList"/>
    <dgm:cxn modelId="{D3F160B2-300A-4D3F-A37C-2CC8B661D539}" srcId="{DF0BB862-CC91-487A-A75D-85E0956A85A3}" destId="{D3F58DD5-A3F7-4888-BB50-E15DF8D02D34}" srcOrd="0" destOrd="0" parTransId="{447E7DBD-187C-4D1A-8894-5F84FC0697EC}" sibTransId="{38679F23-F2C3-4FA5-9E9B-FA17D8D42F7D}"/>
    <dgm:cxn modelId="{39A684CF-B79A-4125-87C8-D468A45AEAF1}" type="presOf" srcId="{D4DB5508-914A-479F-B04E-42CA7DC92D91}" destId="{6AF7DE32-FED4-489A-9CAA-CEFC5359906C}" srcOrd="0" destOrd="0" presId="urn:microsoft.com/office/officeart/2018/2/layout/IconLabelList"/>
    <dgm:cxn modelId="{BF36A8DC-66EC-4C1F-B124-0FE51173830D}" srcId="{DF0BB862-CC91-487A-A75D-85E0956A85A3}" destId="{3E0EAA61-2D8F-4D87-AD27-D7C742CFA78A}" srcOrd="1" destOrd="0" parTransId="{6EC1B168-8424-447F-967E-E267EB0BC85F}" sibTransId="{76D91D5C-D89D-435A-9438-3693619A37AF}"/>
    <dgm:cxn modelId="{B85C2EEA-D0CB-45DC-B085-FC7B9479613C}" type="presOf" srcId="{DF0BB862-CC91-487A-A75D-85E0956A85A3}" destId="{62032279-4C49-423A-8674-6BB68E0BE63C}" srcOrd="0" destOrd="0" presId="urn:microsoft.com/office/officeart/2018/2/layout/IconLabelList"/>
    <dgm:cxn modelId="{8FC85A64-C3B0-4F07-BA2F-6B483AB698F5}" type="presParOf" srcId="{62032279-4C49-423A-8674-6BB68E0BE63C}" destId="{A8AF3C8A-045E-410D-9607-715A496F3131}" srcOrd="0" destOrd="0" presId="urn:microsoft.com/office/officeart/2018/2/layout/IconLabelList"/>
    <dgm:cxn modelId="{047F37E8-55D3-4543-9B03-1EE69AC174A1}" type="presParOf" srcId="{A8AF3C8A-045E-410D-9607-715A496F3131}" destId="{2C34FF8F-3698-453B-8D42-9F290D906DE1}" srcOrd="0" destOrd="0" presId="urn:microsoft.com/office/officeart/2018/2/layout/IconLabelList"/>
    <dgm:cxn modelId="{BC872DA0-76E1-4795-A554-D6B05DEF48D0}" type="presParOf" srcId="{A8AF3C8A-045E-410D-9607-715A496F3131}" destId="{7177312B-3287-42D1-B946-B3877EE2459C}" srcOrd="1" destOrd="0" presId="urn:microsoft.com/office/officeart/2018/2/layout/IconLabelList"/>
    <dgm:cxn modelId="{0D2452F8-390B-4E58-A59F-83A6A8968013}" type="presParOf" srcId="{A8AF3C8A-045E-410D-9607-715A496F3131}" destId="{3935F475-441E-4431-A395-CBCCA6124D2D}" srcOrd="2" destOrd="0" presId="urn:microsoft.com/office/officeart/2018/2/layout/IconLabelList"/>
    <dgm:cxn modelId="{A663B1DB-EC58-4B70-9FE9-940A0F2CCE5A}" type="presParOf" srcId="{62032279-4C49-423A-8674-6BB68E0BE63C}" destId="{195CCDE2-865E-441B-BB45-0874823187C8}" srcOrd="1" destOrd="0" presId="urn:microsoft.com/office/officeart/2018/2/layout/IconLabelList"/>
    <dgm:cxn modelId="{20856987-0E0F-4771-81EC-396A52C5F6D4}" type="presParOf" srcId="{62032279-4C49-423A-8674-6BB68E0BE63C}" destId="{34EAC846-66A6-4B6D-BCFC-96773EBD6F2B}" srcOrd="2" destOrd="0" presId="urn:microsoft.com/office/officeart/2018/2/layout/IconLabelList"/>
    <dgm:cxn modelId="{6747139D-73C1-47E0-AE20-B9883F505196}" type="presParOf" srcId="{34EAC846-66A6-4B6D-BCFC-96773EBD6F2B}" destId="{AB97EF02-9CC7-4019-A74A-42C2E36B7321}" srcOrd="0" destOrd="0" presId="urn:microsoft.com/office/officeart/2018/2/layout/IconLabelList"/>
    <dgm:cxn modelId="{3EA53E7B-31CC-4550-A3E4-10EB69BC8114}" type="presParOf" srcId="{34EAC846-66A6-4B6D-BCFC-96773EBD6F2B}" destId="{9C4D3EB6-A5C9-454C-9021-F32D94FE5E1B}" srcOrd="1" destOrd="0" presId="urn:microsoft.com/office/officeart/2018/2/layout/IconLabelList"/>
    <dgm:cxn modelId="{2CA249AA-6B8D-4110-8BE5-2FF02D96BECA}" type="presParOf" srcId="{34EAC846-66A6-4B6D-BCFC-96773EBD6F2B}" destId="{B6513259-EA85-4AD6-9F08-3450342FE7ED}" srcOrd="2" destOrd="0" presId="urn:microsoft.com/office/officeart/2018/2/layout/IconLabelList"/>
    <dgm:cxn modelId="{BAE93D76-88F0-4895-A653-911F04F1C432}" type="presParOf" srcId="{62032279-4C49-423A-8674-6BB68E0BE63C}" destId="{5421F048-7131-43D8-AFA3-7D64CCA57A81}" srcOrd="3" destOrd="0" presId="urn:microsoft.com/office/officeart/2018/2/layout/IconLabelList"/>
    <dgm:cxn modelId="{A25B11B3-79B2-4201-8501-AF2F242A53D5}" type="presParOf" srcId="{62032279-4C49-423A-8674-6BB68E0BE63C}" destId="{519B6CCD-C9FE-4772-B51C-240DC27A6034}" srcOrd="4" destOrd="0" presId="urn:microsoft.com/office/officeart/2018/2/layout/IconLabelList"/>
    <dgm:cxn modelId="{315210DE-5B04-48D8-A887-FE081AA8FA99}" type="presParOf" srcId="{519B6CCD-C9FE-4772-B51C-240DC27A6034}" destId="{15A7C5C9-8FCA-447B-91C3-E3B8F2B74397}" srcOrd="0" destOrd="0" presId="urn:microsoft.com/office/officeart/2018/2/layout/IconLabelList"/>
    <dgm:cxn modelId="{F1EE9A29-8F3A-4F8E-B4AF-DDA4DAC1B26C}" type="presParOf" srcId="{519B6CCD-C9FE-4772-B51C-240DC27A6034}" destId="{5A14F383-DD8B-4B65-AECA-DA37D82A249C}" srcOrd="1" destOrd="0" presId="urn:microsoft.com/office/officeart/2018/2/layout/IconLabelList"/>
    <dgm:cxn modelId="{BA4110BD-C752-4D07-8358-2F828FD6B965}" type="presParOf" srcId="{519B6CCD-C9FE-4772-B51C-240DC27A6034}" destId="{6AF7DE32-FED4-489A-9CAA-CEFC5359906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34FF8F-3698-453B-8D42-9F290D906DE1}">
      <dsp:nvSpPr>
        <dsp:cNvPr id="0" name=""/>
        <dsp:cNvSpPr/>
      </dsp:nvSpPr>
      <dsp:spPr>
        <a:xfrm>
          <a:off x="758573" y="445303"/>
          <a:ext cx="1777715" cy="15866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35F475-441E-4431-A395-CBCCA6124D2D}">
      <dsp:nvSpPr>
        <dsp:cNvPr id="0" name=""/>
        <dsp:cNvSpPr/>
      </dsp:nvSpPr>
      <dsp:spPr>
        <a:xfrm>
          <a:off x="240806" y="2222132"/>
          <a:ext cx="2813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11- ERs</a:t>
          </a:r>
        </a:p>
      </dsp:txBody>
      <dsp:txXfrm>
        <a:off x="240806" y="2222132"/>
        <a:ext cx="2813250" cy="720000"/>
      </dsp:txXfrm>
    </dsp:sp>
    <dsp:sp modelId="{AB97EF02-9CC7-4019-A74A-42C2E36B7321}">
      <dsp:nvSpPr>
        <dsp:cNvPr id="0" name=""/>
        <dsp:cNvSpPr/>
      </dsp:nvSpPr>
      <dsp:spPr>
        <a:xfrm>
          <a:off x="3959251" y="384404"/>
          <a:ext cx="1987497" cy="1830252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513259-EA85-4AD6-9F08-3450342FE7ED}">
      <dsp:nvSpPr>
        <dsp:cNvPr id="0" name=""/>
        <dsp:cNvSpPr/>
      </dsp:nvSpPr>
      <dsp:spPr>
        <a:xfrm>
          <a:off x="3546375" y="2283031"/>
          <a:ext cx="2813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7 - TCRAs</a:t>
          </a:r>
        </a:p>
      </dsp:txBody>
      <dsp:txXfrm>
        <a:off x="3546375" y="2283031"/>
        <a:ext cx="2813250" cy="720000"/>
      </dsp:txXfrm>
    </dsp:sp>
    <dsp:sp modelId="{15A7C5C9-8FCA-447B-91C3-E3B8F2B74397}">
      <dsp:nvSpPr>
        <dsp:cNvPr id="0" name=""/>
        <dsp:cNvSpPr/>
      </dsp:nvSpPr>
      <dsp:spPr>
        <a:xfrm>
          <a:off x="7490534" y="490770"/>
          <a:ext cx="1536068" cy="14047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F7DE32-FED4-489A-9CAA-CEFC5359906C}">
      <dsp:nvSpPr>
        <dsp:cNvPr id="0" name=""/>
        <dsp:cNvSpPr/>
      </dsp:nvSpPr>
      <dsp:spPr>
        <a:xfrm>
          <a:off x="6851943" y="2176665"/>
          <a:ext cx="2813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12 – Project Requests for COVID-19 Testing</a:t>
          </a:r>
        </a:p>
      </dsp:txBody>
      <dsp:txXfrm>
        <a:off x="6851943" y="2176665"/>
        <a:ext cx="28132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FF2F0B0F-DF30-4670-8185-0D8B65A73BC8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06E2C4AF-008D-49F1-978C-F9EA91DB3A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265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E2C4AF-008D-49F1-978C-F9EA91DB3AA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957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943502">
              <a:defRPr/>
            </a:pPr>
            <a:endParaRPr lang="en-US" dirty="0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3237" fontAlgn="base">
              <a:spcBef>
                <a:spcPct val="0"/>
              </a:spcBef>
              <a:spcAft>
                <a:spcPct val="0"/>
              </a:spcAft>
              <a:defRPr/>
            </a:pPr>
            <a:fld id="{A4B25A19-CC70-4A81-AB89-9AFFA6B26969}" type="slidenum">
              <a:rPr lang="en-US">
                <a:solidFill>
                  <a:srgbClr val="000000"/>
                </a:solidFill>
                <a:latin typeface="Arial" charset="0"/>
              </a:rPr>
              <a:pPr defTabSz="933237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 is one of 4 Branches in SEMD: Tribal land C/U-Remedial Support; CA Site C/U; Fed Facility Site C/U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E2C4AF-008D-49F1-978C-F9EA91DB3AA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285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Revisions to implement lessons learned from 2020 WF response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Update H/S Med Unit protocols from revised CDC guidance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ESF coordination with CalEPA/DTSC/CALRECYCLE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Refining needs for virtual/in-person ICP/IMT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western EPA Regions 8, 9, &amp;10 are working together to share their best practices to ensure effective and consistent approach to fire response management throughout the west.</a:t>
            </a:r>
            <a:endParaRPr lang="en-US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E2C4AF-008D-49F1-978C-F9EA91DB3AA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60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Initiated 11 ER actions, 2-TCRA with 6-planned. 12 projects for COVID-19 testing for response personnel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3237" fontAlgn="base">
              <a:spcBef>
                <a:spcPct val="0"/>
              </a:spcBef>
              <a:spcAft>
                <a:spcPct val="0"/>
              </a:spcAft>
              <a:defRPr/>
            </a:pPr>
            <a:fld id="{A254B4C2-AF49-43E9-9B53-809CDA62E858}" type="slidenum">
              <a:rPr lang="en-US">
                <a:solidFill>
                  <a:srgbClr val="000000"/>
                </a:solidFill>
                <a:latin typeface="Arial" charset="0"/>
              </a:rPr>
              <a:pPr defTabSz="933237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491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historical use in R9 and expanded use during 2021 WF response.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E2C4AF-008D-49F1-978C-F9EA91DB3AA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467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E2C4AF-008D-49F1-978C-F9EA91DB3AA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130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9954AC-AA93-411F-8516-381AF8E97C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468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95AF33-C881-4CEC-A591-8527A867067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507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49062E-BEAC-46B5-83D8-E8F07A82196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275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C1720-CA04-41A4-9C1D-405AC9076E6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582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FA120-8501-448E-94C5-1EC2B091F3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061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7C662F-88CF-4A48-A067-CC9B7265F18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902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E795AD-8988-43B8-823C-841ECC6516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659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E1264-319D-4B62-A220-1967D8C23F5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766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pPr>
              <a:defRPr/>
            </a:pPr>
            <a:fld id="{A790A8AA-9B40-4D2E-BDCB-4BD6B75FC87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46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4C25E7-ED2A-4528-85EB-B1F5596B13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8775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4C25E7-ED2A-4528-85EB-B1F5596B13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289819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4C25E7-ED2A-4528-85EB-B1F5596B13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501386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4C25E7-ED2A-4528-85EB-B1F5596B13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487019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4C25E7-ED2A-4528-85EB-B1F5596B13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504161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4C25E7-ED2A-4528-85EB-B1F5596B13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500779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469C1D-5293-4A8D-903B-79E2F24E9FF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4739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AF3AC9-54F9-4571-898A-E83E9305D8C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7557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09600" y="1600200"/>
            <a:ext cx="10972800" cy="4495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4D85497D-CFD4-4E94-B29D-5C8A875EB69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066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86226022-7B0E-4C10-A701-FF956F4EAE60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56DB0B6-C632-42F8-B4BD-991AFDF31F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9001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5.pn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pa.gov/sites/production/files/2020-12/documents/unmanned_aircraft_systems_policy.pdf" TargetMode="External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216B3F-C52F-4522-B6A8-0D659AC49E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64106" y="609601"/>
            <a:ext cx="3369133" cy="2819400"/>
          </a:xfrm>
        </p:spPr>
        <p:txBody>
          <a:bodyPr>
            <a:normAutofit/>
          </a:bodyPr>
          <a:lstStyle/>
          <a:p>
            <a:r>
              <a:rPr lang="en-US" sz="4000" kern="0" cap="none" dirty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</a:rPr>
              <a:t>Emergency Response Program </a:t>
            </a:r>
            <a:br>
              <a:rPr lang="en-US" sz="4000" kern="0" cap="none" dirty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en-US" sz="40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12C4880-F73B-4561-B4B6-9245626152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4494" y="4440680"/>
            <a:ext cx="3848354" cy="2054327"/>
          </a:xfrm>
        </p:spPr>
        <p:txBody>
          <a:bodyPr>
            <a:normAutofit fontScale="92500"/>
          </a:bodyPr>
          <a:lstStyle/>
          <a:p>
            <a:pPr lvl="0" defTabSz="914400" eaLnBrk="0" fontAlgn="base" hangingPunct="0">
              <a:lnSpc>
                <a:spcPct val="90000"/>
              </a:lnSpc>
              <a:spcAft>
                <a:spcPct val="0"/>
              </a:spcAft>
              <a:buClr>
                <a:srgbClr val="FFCC00"/>
              </a:buClr>
              <a:buSzPct val="70000"/>
              <a:defRPr/>
            </a:pPr>
            <a:r>
              <a:rPr lang="en-US" sz="1800" kern="0" cap="non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Oceania Regional Response Team</a:t>
            </a:r>
          </a:p>
          <a:p>
            <a:pPr lvl="0" defTabSz="914400" eaLnBrk="0" fontAlgn="base" hangingPunct="0">
              <a:lnSpc>
                <a:spcPct val="90000"/>
              </a:lnSpc>
              <a:spcAft>
                <a:spcPct val="0"/>
              </a:spcAft>
              <a:buClr>
                <a:srgbClr val="FFCC00"/>
              </a:buClr>
              <a:buSzPct val="70000"/>
              <a:defRPr/>
            </a:pPr>
            <a:r>
              <a:rPr lang="en-US" sz="1800" kern="0" cap="non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May 5, 2021</a:t>
            </a:r>
          </a:p>
          <a:p>
            <a:pPr lvl="0" defTabSz="914400" eaLnBrk="0" fontAlgn="base" hangingPunct="0">
              <a:lnSpc>
                <a:spcPct val="90000"/>
              </a:lnSpc>
              <a:spcAft>
                <a:spcPct val="0"/>
              </a:spcAft>
              <a:buClr>
                <a:srgbClr val="FFCC00"/>
              </a:buClr>
              <a:buSzPct val="70000"/>
              <a:defRPr/>
            </a:pPr>
            <a:endParaRPr lang="en-US" sz="1800" kern="0" cap="none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defTabSz="914400" eaLnBrk="0" fontAlgn="base" hangingPunct="0">
              <a:lnSpc>
                <a:spcPct val="90000"/>
              </a:lnSpc>
              <a:spcAft>
                <a:spcPct val="0"/>
              </a:spcAft>
              <a:buClr>
                <a:srgbClr val="FFCC00"/>
              </a:buClr>
              <a:buSzPct val="70000"/>
              <a:defRPr/>
            </a:pPr>
            <a:r>
              <a:rPr lang="en-US" sz="1800" kern="0" cap="non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Pete Guria</a:t>
            </a:r>
          </a:p>
          <a:p>
            <a:pPr lvl="0" defTabSz="914400" eaLnBrk="0" fontAlgn="base" hangingPunct="0">
              <a:lnSpc>
                <a:spcPct val="90000"/>
              </a:lnSpc>
              <a:spcAft>
                <a:spcPct val="0"/>
              </a:spcAft>
              <a:buClr>
                <a:srgbClr val="FFCC00"/>
              </a:buClr>
              <a:buSzPct val="70000"/>
              <a:defRPr/>
            </a:pPr>
            <a:endParaRPr lang="en-US" sz="1800" kern="0" cap="none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defTabSz="914400" eaLnBrk="0" fontAlgn="base" hangingPunct="0">
              <a:lnSpc>
                <a:spcPct val="90000"/>
              </a:lnSpc>
              <a:spcAft>
                <a:spcPct val="0"/>
              </a:spcAft>
              <a:buClr>
                <a:srgbClr val="FFCC00"/>
              </a:buClr>
              <a:buSzPct val="70000"/>
              <a:defRPr/>
            </a:pPr>
            <a:r>
              <a:rPr lang="en-US" sz="1800" kern="0" cap="non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Emergency Response</a:t>
            </a:r>
            <a:r>
              <a:rPr lang="en-US" sz="1800" kern="0" cap="none" dirty="0"/>
              <a:t>, Planning and Preparedness </a:t>
            </a:r>
            <a:r>
              <a:rPr lang="en-US" sz="1800" kern="0" cap="non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Branch</a:t>
            </a:r>
          </a:p>
          <a:p>
            <a:pPr lvl="0" defTabSz="914400" eaLnBrk="0" fontAlgn="base" hangingPunct="0">
              <a:lnSpc>
                <a:spcPct val="90000"/>
              </a:lnSpc>
              <a:spcAft>
                <a:spcPct val="0"/>
              </a:spcAft>
              <a:buClr>
                <a:srgbClr val="FFCC00"/>
              </a:buClr>
              <a:buSzPct val="70000"/>
              <a:defRPr/>
            </a:pPr>
            <a:endParaRPr lang="en-US" sz="1800" kern="0" cap="none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90000"/>
              </a:lnSpc>
            </a:pPr>
            <a:endParaRPr lang="en-US" sz="18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B715E92-CC3A-4E89-A98A-7F4FA9FED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01373" y="1485814"/>
            <a:ext cx="5186746" cy="3890060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7" name="Picture 5" descr="Untitled-2 copy">
            <a:extLst>
              <a:ext uri="{FF2B5EF4-FFF2-40B4-BE49-F238E27FC236}">
                <a16:creationId xmlns:a16="http://schemas.microsoft.com/office/drawing/2014/main" id="{6B64E468-7C47-47A4-82EA-0ABE18573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41602" y="2984830"/>
            <a:ext cx="1214139" cy="12312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80124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039137" y="609600"/>
            <a:ext cx="6132446" cy="1905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USEPA  Update</a:t>
            </a:r>
          </a:p>
        </p:txBody>
      </p:sp>
      <p:pic>
        <p:nvPicPr>
          <p:cNvPr id="7" name="Picture 6" descr="A pile of smoke&#10;&#10;Description automatically generated">
            <a:extLst>
              <a:ext uri="{FF2B5EF4-FFF2-40B4-BE49-F238E27FC236}">
                <a16:creationId xmlns:a16="http://schemas.microsoft.com/office/drawing/2014/main" id="{E5ABB84B-52EB-4A0B-82C9-311EAE9462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0" y="1207446"/>
            <a:ext cx="3416888" cy="4244581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333827" name="Rectangle 3"/>
          <p:cNvSpPr>
            <a:spLocks noGrp="1" noChangeArrowheads="1"/>
          </p:cNvSpPr>
          <p:nvPr>
            <p:ph idx="1"/>
          </p:nvPr>
        </p:nvSpPr>
        <p:spPr>
          <a:xfrm>
            <a:off x="5039138" y="2666999"/>
            <a:ext cx="6271591" cy="2667001"/>
          </a:xfrm>
        </p:spPr>
        <p:txBody>
          <a:bodyPr anchor="t">
            <a:normAutofit/>
          </a:bodyPr>
          <a:lstStyle/>
          <a:p>
            <a:pPr eaLnBrk="1" hangingPunct="1">
              <a:spcAft>
                <a:spcPct val="25000"/>
              </a:spcAft>
              <a:defRPr/>
            </a:pPr>
            <a:r>
              <a:rPr lang="en-US" dirty="0"/>
              <a:t>Emergency Response Planning &amp; Preparedness Branch Staffing Changes</a:t>
            </a:r>
          </a:p>
          <a:p>
            <a:pPr eaLnBrk="1" hangingPunct="1">
              <a:spcAft>
                <a:spcPct val="25000"/>
              </a:spcAft>
              <a:defRPr/>
            </a:pPr>
            <a:r>
              <a:rPr lang="en-US" dirty="0"/>
              <a:t>Summary of ER &amp; TCRA During COVID-19</a:t>
            </a:r>
          </a:p>
          <a:p>
            <a:pPr eaLnBrk="1" hangingPunct="1">
              <a:spcAft>
                <a:spcPct val="25000"/>
              </a:spcAft>
              <a:defRPr/>
            </a:pPr>
            <a:r>
              <a:rPr lang="en-US" dirty="0"/>
              <a:t>2021 Disaster preparations</a:t>
            </a:r>
          </a:p>
          <a:p>
            <a:pPr eaLnBrk="1" hangingPunct="1">
              <a:spcAft>
                <a:spcPct val="25000"/>
              </a:spcAft>
              <a:defRPr/>
            </a:pPr>
            <a:r>
              <a:rPr lang="en-US" dirty="0"/>
              <a:t>UAS Policy Update</a:t>
            </a:r>
          </a:p>
          <a:p>
            <a:pPr marL="0" indent="0" eaLnBrk="1" hangingPunct="1">
              <a:spcAft>
                <a:spcPct val="25000"/>
              </a:spcAft>
              <a:buNone/>
              <a:defRPr/>
            </a:pPr>
            <a:endParaRPr lang="en-US" dirty="0"/>
          </a:p>
        </p:txBody>
      </p:sp>
      <p:pic>
        <p:nvPicPr>
          <p:cNvPr id="6" name="Picture 5" descr="Untitled-2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953588" y="5520690"/>
            <a:ext cx="1047912" cy="1062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E2CDD-9A45-41F1-BB31-4DEEA46ED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92" y="609600"/>
            <a:ext cx="3643674" cy="1905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/>
              <a:t>EPA R9 Emergency Response Branch - Staffing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F1B28-CBC1-4E26-AE6E-53E9DB8AF5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3192" y="2666999"/>
            <a:ext cx="3643674" cy="321627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Current Organization:</a:t>
            </a:r>
          </a:p>
          <a:p>
            <a:pPr lvl="1"/>
            <a:r>
              <a:rPr lang="en-US" sz="1800"/>
              <a:t>Emergency Response I</a:t>
            </a:r>
          </a:p>
          <a:p>
            <a:pPr lvl="1"/>
            <a:r>
              <a:rPr lang="en-US" sz="1800"/>
              <a:t>Emergency Response II</a:t>
            </a:r>
          </a:p>
          <a:p>
            <a:pPr lvl="1"/>
            <a:r>
              <a:rPr lang="en-US" sz="1800"/>
              <a:t>Planning/Preparedness</a:t>
            </a:r>
          </a:p>
        </p:txBody>
      </p:sp>
      <p:pic>
        <p:nvPicPr>
          <p:cNvPr id="6" name="Content Placeholder 5" descr="Table&#10;&#10;Description automatically generated">
            <a:extLst>
              <a:ext uri="{FF2B5EF4-FFF2-40B4-BE49-F238E27FC236}">
                <a16:creationId xmlns:a16="http://schemas.microsoft.com/office/drawing/2014/main" id="{55410180-DA72-4B6C-B7C8-FAB3A1A2DC9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19" y="746020"/>
            <a:ext cx="7237156" cy="5365959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270916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6B654-83D0-427B-850E-A0093703D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92" y="609600"/>
            <a:ext cx="3643674" cy="19050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Disaster Response Preparation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4187CE42-811E-4B75-ADC3-F5F551CE6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387" y="2119628"/>
            <a:ext cx="4267713" cy="287147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Revising 2020 disaster response framework</a:t>
            </a:r>
          </a:p>
          <a:p>
            <a:pPr lvl="1"/>
            <a:r>
              <a:rPr lang="en-US" dirty="0"/>
              <a:t>Update Health &amp; Safety Protocols per CDC Guidance</a:t>
            </a:r>
          </a:p>
          <a:p>
            <a:pPr lvl="1"/>
            <a:r>
              <a:rPr lang="en-US" dirty="0"/>
              <a:t>Advance planning with State Partners</a:t>
            </a:r>
          </a:p>
          <a:p>
            <a:pPr lvl="1"/>
            <a:r>
              <a:rPr lang="en-US" dirty="0"/>
              <a:t>Refining IMT ICP/staffing needs</a:t>
            </a:r>
          </a:p>
          <a:p>
            <a:pPr lvl="1"/>
            <a:r>
              <a:rPr lang="en-US" dirty="0"/>
              <a:t>EPA Western Regions Collaboration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579FB2EC-EBA4-45C9-A148-E24FD6BCEA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0" r="7580" b="-2"/>
          <a:stretch/>
        </p:blipFill>
        <p:spPr>
          <a:xfrm>
            <a:off x="4902200" y="753153"/>
            <a:ext cx="6645427" cy="5139700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4" name="Picture 3" descr="Untitled-2 copy">
            <a:extLst>
              <a:ext uri="{FF2B5EF4-FFF2-40B4-BE49-F238E27FC236}">
                <a16:creationId xmlns:a16="http://schemas.microsoft.com/office/drawing/2014/main" id="{3F9820F5-95C1-4248-BC3D-944858C9A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953588" y="5520690"/>
            <a:ext cx="1047912" cy="10626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91824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kern="1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Quick Summary of ER/Time Critical Removal Actions During covid-19</a:t>
            </a:r>
          </a:p>
        </p:txBody>
      </p:sp>
      <p:pic>
        <p:nvPicPr>
          <p:cNvPr id="5" name="Picture 4" descr="Untitled-2 copy">
            <a:extLst>
              <a:ext uri="{FF2B5EF4-FFF2-40B4-BE49-F238E27FC236}">
                <a16:creationId xmlns:a16="http://schemas.microsoft.com/office/drawing/2014/main" id="{79AA8720-AA8C-468C-A226-647D11F9A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53588" y="5520690"/>
            <a:ext cx="1047912" cy="1062672"/>
          </a:xfrm>
          <a:prstGeom prst="rect">
            <a:avLst/>
          </a:prstGeom>
          <a:noFill/>
        </p:spPr>
      </p:pic>
      <p:graphicFrame>
        <p:nvGraphicFramePr>
          <p:cNvPr id="22" name="TextBox 19">
            <a:extLst>
              <a:ext uri="{FF2B5EF4-FFF2-40B4-BE49-F238E27FC236}">
                <a16:creationId xmlns:a16="http://schemas.microsoft.com/office/drawing/2014/main" id="{F22D2497-CF23-4A95-9682-81FE4FCAFD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579270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912964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2B24F-E535-4ED6-A1D1-290767151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609599"/>
            <a:ext cx="5435760" cy="200977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Unmanned Aerial system (UAS) policy</a:t>
            </a:r>
          </a:p>
        </p:txBody>
      </p:sp>
      <p:pic>
        <p:nvPicPr>
          <p:cNvPr id="6" name="Picture 5" descr="A close up of some grass&#10;&#10;Description automatically generated">
            <a:extLst>
              <a:ext uri="{FF2B5EF4-FFF2-40B4-BE49-F238E27FC236}">
                <a16:creationId xmlns:a16="http://schemas.microsoft.com/office/drawing/2014/main" id="{98A7B518-2476-4AE5-A3FC-F9A1A96F231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1" b="-2"/>
          <a:stretch/>
        </p:blipFill>
        <p:spPr>
          <a:xfrm>
            <a:off x="707739" y="2717975"/>
            <a:ext cx="4765597" cy="3240120"/>
          </a:xfrm>
          <a:custGeom>
            <a:avLst/>
            <a:gdLst/>
            <a:ahLst/>
            <a:cxnLst/>
            <a:rect l="l" t="t" r="r" b="b"/>
            <a:pathLst>
              <a:path w="3416888" h="3240120">
                <a:moveTo>
                  <a:pt x="0" y="0"/>
                </a:moveTo>
                <a:lnTo>
                  <a:pt x="3416888" y="0"/>
                </a:lnTo>
                <a:lnTo>
                  <a:pt x="3416888" y="3119948"/>
                </a:lnTo>
                <a:cubicBezTo>
                  <a:pt x="3416888" y="3186317"/>
                  <a:pt x="3363085" y="3240120"/>
                  <a:pt x="3296716" y="3240120"/>
                </a:cubicBezTo>
                <a:lnTo>
                  <a:pt x="120172" y="3240120"/>
                </a:lnTo>
                <a:cubicBezTo>
                  <a:pt x="53803" y="3240120"/>
                  <a:pt x="0" y="3186317"/>
                  <a:pt x="0" y="3119948"/>
                </a:cubicBezTo>
                <a:close/>
              </a:path>
            </a:pathLst>
          </a:cu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8" name="Picture 7" descr="A person sitting in a field&#10;&#10;Description automatically generated">
            <a:extLst>
              <a:ext uri="{FF2B5EF4-FFF2-40B4-BE49-F238E27FC236}">
                <a16:creationId xmlns:a16="http://schemas.microsoft.com/office/drawing/2014/main" id="{C281973E-89D9-45BA-AFD7-38E39D525A8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08" b="31930"/>
          <a:stretch/>
        </p:blipFill>
        <p:spPr>
          <a:xfrm>
            <a:off x="707739" y="609600"/>
            <a:ext cx="4765597" cy="2057399"/>
          </a:xfrm>
          <a:custGeom>
            <a:avLst/>
            <a:gdLst/>
            <a:ahLst/>
            <a:cxnLst/>
            <a:rect l="l" t="t" r="r" b="b"/>
            <a:pathLst>
              <a:path w="3416888" h="2057399">
                <a:moveTo>
                  <a:pt x="120172" y="0"/>
                </a:moveTo>
                <a:lnTo>
                  <a:pt x="3296716" y="0"/>
                </a:lnTo>
                <a:cubicBezTo>
                  <a:pt x="3363085" y="0"/>
                  <a:pt x="3416888" y="53803"/>
                  <a:pt x="3416888" y="120172"/>
                </a:cubicBezTo>
                <a:lnTo>
                  <a:pt x="3416888" y="2057399"/>
                </a:lnTo>
                <a:lnTo>
                  <a:pt x="0" y="2057399"/>
                </a:lnTo>
                <a:lnTo>
                  <a:pt x="0" y="120172"/>
                </a:lnTo>
                <a:cubicBezTo>
                  <a:pt x="0" y="53803"/>
                  <a:pt x="53803" y="0"/>
                  <a:pt x="120172" y="0"/>
                </a:cubicBezTo>
                <a:close/>
              </a:path>
            </a:pathLst>
          </a:cu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76E74-742C-4C77-961A-537BB78F17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774425"/>
            <a:ext cx="5435760" cy="3288445"/>
          </a:xfrm>
        </p:spPr>
        <p:txBody>
          <a:bodyPr>
            <a:normAutofit/>
          </a:bodyPr>
          <a:lstStyle/>
          <a:p>
            <a:r>
              <a:rPr lang="en-US" dirty="0"/>
              <a:t>UAS Policy developed</a:t>
            </a:r>
          </a:p>
          <a:p>
            <a:pPr lvl="1"/>
            <a:r>
              <a:rPr lang="en-US" dirty="0">
                <a:hlinkClick r:id="rId6"/>
              </a:rPr>
              <a:t>Signed by the Chief Information Officer 2-Dec-20</a:t>
            </a:r>
            <a:endParaRPr lang="en-US" dirty="0"/>
          </a:p>
          <a:p>
            <a:pPr lvl="1"/>
            <a:r>
              <a:rPr lang="en-US" dirty="0"/>
              <a:t>Est. categories for operation &amp; conditions for use</a:t>
            </a:r>
          </a:p>
          <a:p>
            <a:pPr lvl="1"/>
            <a:r>
              <a:rPr lang="en-US" dirty="0"/>
              <a:t>Requirements for data collection/Mgmt, security, privacy, utilization reporting</a:t>
            </a:r>
          </a:p>
          <a:p>
            <a:pPr lvl="1"/>
            <a:r>
              <a:rPr lang="en-US" dirty="0"/>
              <a:t>Requires development of UAS Procedures and Training</a:t>
            </a:r>
          </a:p>
        </p:txBody>
      </p:sp>
      <p:pic>
        <p:nvPicPr>
          <p:cNvPr id="4" name="Picture 3" descr="Untitled-2 copy">
            <a:extLst>
              <a:ext uri="{FF2B5EF4-FFF2-40B4-BE49-F238E27FC236}">
                <a16:creationId xmlns:a16="http://schemas.microsoft.com/office/drawing/2014/main" id="{D7372EE6-4824-4D15-8558-D35201EBF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137630" y="5773740"/>
            <a:ext cx="957878" cy="9713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2554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EAFEE8A-BA2C-447F-8976-7410A5AE0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106" y="609600"/>
            <a:ext cx="336913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Questions?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EDF3CB6-0C7F-48E0-8DB4-B1683A0AA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4651" y="1025004"/>
            <a:ext cx="4807992" cy="4807992"/>
          </a:xfrm>
          <a:prstGeom prst="roundRect">
            <a:avLst>
              <a:gd name="adj" fmla="val 3517"/>
            </a:avLst>
          </a:prstGeom>
          <a:noFill/>
          <a:ln w="12700">
            <a:solidFill>
              <a:schemeClr val="tx1">
                <a:lumMod val="85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Untitled-2 copy">
            <a:extLst>
              <a:ext uri="{FF2B5EF4-FFF2-40B4-BE49-F238E27FC236}">
                <a16:creationId xmlns:a16="http://schemas.microsoft.com/office/drawing/2014/main" id="{7D44A9D1-DF99-454E-A033-325F6D07F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69234" y="1608542"/>
            <a:ext cx="1622117" cy="16449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70072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Source xmlns="http://schemas.microsoft.com/sharepoint/v3/fields" xsi:nil="true"/>
    <Language xmlns="http://schemas.microsoft.com/sharepoint/v3">English</Language>
    <j747ac98061d40f0aa7bd47e1db5675d xmlns="4ffa91fb-a0ff-4ac5-b2db-65c790d184a4">
      <Terms xmlns="http://schemas.microsoft.com/office/infopath/2007/PartnerControls"/>
    </j747ac98061d40f0aa7bd47e1db5675d>
    <External_x0020_Contributor xmlns="4ffa91fb-a0ff-4ac5-b2db-65c790d184a4" xsi:nil="true"/>
    <Records_x0020_Date xmlns="cc990c66-691f-48a5-965d-2b8cb845ff35" xsi:nil="true"/>
    <TaxKeywordTaxHTField xmlns="4ffa91fb-a0ff-4ac5-b2db-65c790d184a4">
      <Terms xmlns="http://schemas.microsoft.com/office/infopath/2007/PartnerControls"/>
    </TaxKeywordTaxHTField>
    <Record xmlns="4ffa91fb-a0ff-4ac5-b2db-65c790d184a4">Shared</Record>
    <Records_x0020_Status xmlns="cc990c66-691f-48a5-965d-2b8cb845ff35">Pending</Records_x0020_Status>
    <Rights xmlns="4ffa91fb-a0ff-4ac5-b2db-65c790d184a4" xsi:nil="true"/>
    <Document_x0020_Creation_x0020_Date xmlns="4ffa91fb-a0ff-4ac5-b2db-65c790d184a4">2020-07-13T02:34:42+00:00</Document_x0020_Creation_x0020_Date>
    <EPA_x0020_Office xmlns="4ffa91fb-a0ff-4ac5-b2db-65c790d184a4" xsi:nil="true"/>
    <CategoryDescription xmlns="http://schemas.microsoft.com/sharepoint.v3" xsi:nil="true"/>
    <Identifier xmlns="4ffa91fb-a0ff-4ac5-b2db-65c790d184a4" xsi:nil="true"/>
    <_Coverage xmlns="http://schemas.microsoft.com/sharepoint/v3/fields" xsi:nil="true"/>
    <Creator xmlns="4ffa91fb-a0ff-4ac5-b2db-65c790d184a4">
      <UserInfo>
        <DisplayName/>
        <AccountId xsi:nil="true"/>
        <AccountType/>
      </UserInfo>
    </Creator>
    <EPA_x0020_Related_x0020_Documents xmlns="4ffa91fb-a0ff-4ac5-b2db-65c790d184a4" xsi:nil="true"/>
    <EPA_x0020_Contributor xmlns="4ffa91fb-a0ff-4ac5-b2db-65c790d184a4">
      <UserInfo>
        <DisplayName/>
        <AccountId xsi:nil="true"/>
        <AccountType/>
      </UserInfo>
    </EPA_x0020_Contributor>
    <TaxCatchAll xmlns="4ffa91fb-a0ff-4ac5-b2db-65c790d184a4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43EAF45FE3C94EBB5BDABBCFA996FB" ma:contentTypeVersion="36" ma:contentTypeDescription="Create a new document." ma:contentTypeScope="" ma:versionID="9b10ae80ca645adc230afb0ca3cfc3ec">
  <xsd:schema xmlns:xsd="http://www.w3.org/2001/XMLSchema" xmlns:xs="http://www.w3.org/2001/XMLSchema" xmlns:p="http://schemas.microsoft.com/office/2006/metadata/properties" xmlns:ns1="http://schemas.microsoft.com/sharepoint/v3" xmlns:ns3="4ffa91fb-a0ff-4ac5-b2db-65c790d184a4" xmlns:ns4="http://schemas.microsoft.com/sharepoint.v3" xmlns:ns5="http://schemas.microsoft.com/sharepoint/v3/fields" xmlns:ns6="cc990c66-691f-48a5-965d-2b8cb845ff35" xmlns:ns7="947447c8-e530-4ddc-a206-214af6143a2b" targetNamespace="http://schemas.microsoft.com/office/2006/metadata/properties" ma:root="true" ma:fieldsID="28892f2c53ccb6cee5b0f1f41260e8b5" ns1:_="" ns3:_="" ns4:_="" ns5:_="" ns6:_="" ns7:_="">
    <xsd:import namespace="http://schemas.microsoft.com/sharepoint/v3"/>
    <xsd:import namespace="4ffa91fb-a0ff-4ac5-b2db-65c790d184a4"/>
    <xsd:import namespace="http://schemas.microsoft.com/sharepoint.v3"/>
    <xsd:import namespace="http://schemas.microsoft.com/sharepoint/v3/fields"/>
    <xsd:import namespace="cc990c66-691f-48a5-965d-2b8cb845ff35"/>
    <xsd:import namespace="947447c8-e530-4ddc-a206-214af6143a2b"/>
    <xsd:element name="properties">
      <xsd:complexType>
        <xsd:sequence>
          <xsd:element name="documentManagement">
            <xsd:complexType>
              <xsd:all>
                <xsd:element ref="ns3:Document_x0020_Creation_x0020_Date" minOccurs="0"/>
                <xsd:element ref="ns3:Creator" minOccurs="0"/>
                <xsd:element ref="ns3:EPA_x0020_Office" minOccurs="0"/>
                <xsd:element ref="ns3:Record" minOccurs="0"/>
                <xsd:element ref="ns4:CategoryDescription" minOccurs="0"/>
                <xsd:element ref="ns3:Identifier" minOccurs="0"/>
                <xsd:element ref="ns3:EPA_x0020_Contributor" minOccurs="0"/>
                <xsd:element ref="ns3:External_x0020_Contributor" minOccurs="0"/>
                <xsd:element ref="ns5:_Coverage" minOccurs="0"/>
                <xsd:element ref="ns3:EPA_x0020_Related_x0020_Documents" minOccurs="0"/>
                <xsd:element ref="ns5:_Source" minOccurs="0"/>
                <xsd:element ref="ns3:Rights" minOccurs="0"/>
                <xsd:element ref="ns1:Language" minOccurs="0"/>
                <xsd:element ref="ns3:j747ac98061d40f0aa7bd47e1db5675d" minOccurs="0"/>
                <xsd:element ref="ns3:TaxKeywordTaxHTField" minOccurs="0"/>
                <xsd:element ref="ns3:TaxCatchAllLabel" minOccurs="0"/>
                <xsd:element ref="ns3:TaxCatchAll" minOccurs="0"/>
                <xsd:element ref="ns6:SharedWithUsers" minOccurs="0"/>
                <xsd:element ref="ns6:SharedWithDetails" minOccurs="0"/>
                <xsd:element ref="ns6:SharingHintHash" minOccurs="0"/>
                <xsd:element ref="ns7:MediaServiceMetadata" minOccurs="0"/>
                <xsd:element ref="ns7:MediaServiceFastMetadata" minOccurs="0"/>
                <xsd:element ref="ns7:MediaServiceDateTaken" minOccurs="0"/>
                <xsd:element ref="ns7:MediaServiceAutoTags" minOccurs="0"/>
                <xsd:element ref="ns7:MediaServiceLocation" minOccurs="0"/>
                <xsd:element ref="ns7:MediaServiceOCR" minOccurs="0"/>
                <xsd:element ref="ns6:Records_x0020_Status" minOccurs="0"/>
                <xsd:element ref="ns6:Records_x0020_Date" minOccurs="0"/>
                <xsd:element ref="ns7:MediaServiceEventHashCode" minOccurs="0"/>
                <xsd:element ref="ns7:MediaServiceGenerationTime" minOccurs="0"/>
                <xsd:element ref="ns7:MediaServiceAutoKeyPoints" minOccurs="0"/>
                <xsd:element ref="ns7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17" nillable="true" ma:displayName="Language" ma:default="English" ma:description="Select the document language from the drop down." ma:format="Dropdown" ma:internalName="Language" ma:readOnly="false">
      <xsd:simpleType>
        <xsd:restriction base="dms:Choice">
          <xsd:enumeration value="Arabic (Saudi Arabia)"/>
          <xsd:enumeration value="Bulgarian (Bulgaria)"/>
          <xsd:enumeration value="Chinese (Hong Kong S.A.R.)"/>
          <xsd:enumeration value="Chinese (People's Republic of China)"/>
          <xsd:enumeration value="Chinese (Taiwan)"/>
          <xsd:enumeration value="Croatian (Croatia)"/>
          <xsd:enumeration value="Czech (Czech Republic)"/>
          <xsd:enumeration value="Danish (Denmark)"/>
          <xsd:enumeration value="Dutch (Netherlands)"/>
          <xsd:enumeration value="English"/>
          <xsd:enumeration value="Estonian (Estonia)"/>
          <xsd:enumeration value="Finnish (Finland)"/>
          <xsd:enumeration value="French (France)"/>
          <xsd:enumeration value="German (Germany)"/>
          <xsd:enumeration value="Greek (Greece)"/>
          <xsd:enumeration value="Hebrew (Israel)"/>
          <xsd:enumeration value="Hindi (India)"/>
          <xsd:enumeration value="Hungarian (Hungary)"/>
          <xsd:enumeration value="Indonesian (Indonesia)"/>
          <xsd:enumeration value="Italian (Italy)"/>
          <xsd:enumeration value="Japanese (Japan)"/>
          <xsd:enumeration value="Korean (Korea)"/>
          <xsd:enumeration value="Latvian (Latvia)"/>
          <xsd:enumeration value="Lithuanian (Lithuania)"/>
          <xsd:enumeration value="Malay (Malaysia)"/>
          <xsd:enumeration value="Norwegian (Bokmal) (Norway)"/>
          <xsd:enumeration value="Polish (Poland)"/>
          <xsd:enumeration value="Portuguese (Brazil)"/>
          <xsd:enumeration value="Portuguese (Portugal)"/>
          <xsd:enumeration value="Romanian (Romania)"/>
          <xsd:enumeration value="Russian (Russia)"/>
          <xsd:enumeration value="Serbian (Latin) (Serbia)"/>
          <xsd:enumeration value="Slovak (Slovakia)"/>
          <xsd:enumeration value="Slovenian (Slovenia)"/>
          <xsd:enumeration value="Spanish (Spain)"/>
          <xsd:enumeration value="Swedish (Sweden)"/>
          <xsd:enumeration value="Thai (Thailand)"/>
          <xsd:enumeration value="Turkish (Turkey)"/>
          <xsd:enumeration value="Ukrainian (Ukraine)"/>
          <xsd:enumeration value="Urdu (Islamic Republic of Pakistan)"/>
          <xsd:enumeration value="Vietnamese (Vietnam)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91fb-a0ff-4ac5-b2db-65c790d184a4" elementFormDefault="qualified">
    <xsd:import namespace="http://schemas.microsoft.com/office/2006/documentManagement/types"/>
    <xsd:import namespace="http://schemas.microsoft.com/office/infopath/2007/PartnerControls"/>
    <xsd:element name="Document_x0020_Creation_x0020_Date" ma:index="2" nillable="true" ma:displayName="Document Date" ma:default="[today]" ma:description="Enter the date this document was last modified. The upload date has been entered by default." ma:format="DateOnly" ma:internalName="Document_x0020_Creation_x0020_Date" ma:readOnly="false">
      <xsd:simpleType>
        <xsd:restriction base="dms:DateTime"/>
      </xsd:simpleType>
    </xsd:element>
    <xsd:element name="Creator" ma:index="3" nillable="true" ma:displayName="Creator" ma:description="Enter the person primarily responsible for the document. The name of the person uploading the document has been entered by default." ma:list="UserInfo" ma:SharePointGroup="0" ma:internalName="Creato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A_x0020_Office" ma:index="4" nillable="true" ma:displayName="EPA Office" ma:description="Enter the EPA organization primarily responsible for the document. The office of the person uploading the document has been entered by default." ma:internalName="EPA_x0020_Office">
      <xsd:simpleType>
        <xsd:restriction base="dms:Text">
          <xsd:maxLength value="255"/>
        </xsd:restriction>
      </xsd:simpleType>
    </xsd:element>
    <xsd:element name="Record" ma:index="5" nillable="true" ma:displayName="Record" ma:default="Shared" ma:description="For documents that provide evidence of EPA decisions and actions, select &quot;Shared&quot; (open access) or &quot;Private&quot; (restricted access)." ma:format="Dropdown" ma:internalName="Record">
      <xsd:simpleType>
        <xsd:restriction base="dms:Choice">
          <xsd:enumeration value="None"/>
          <xsd:enumeration value="Shared"/>
          <xsd:enumeration value="Private"/>
        </xsd:restriction>
      </xsd:simpleType>
    </xsd:element>
    <xsd:element name="Identifier" ma:index="9" nillable="true" ma:displayName="Identifier" ma:description="Enter all EPA identification numbers applicable to this document, one on each line." ma:internalName="Identifier" ma:readOnly="false">
      <xsd:simpleType>
        <xsd:restriction base="dms:Note">
          <xsd:maxLength value="255"/>
        </xsd:restriction>
      </xsd:simpleType>
    </xsd:element>
    <xsd:element name="EPA_x0020_Contributor" ma:index="11" nillable="true" ma:displayName="EPA Contributor" ma:description="Enter an EPA person who contributed to the creation of the document but is not the primary author." ma:list="UserInfo" ma:SharePointGroup="0" ma:internalName="EPA_x0020_Contribu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ternal_x0020_Contributor" ma:index="12" nillable="true" ma:displayName="External Contributor" ma:description="Enter a non-EPA person who contributed to the creation of the document but is not the primary author." ma:internalName="External_x0020_Contributor" ma:readOnly="false">
      <xsd:simpleType>
        <xsd:restriction base="dms:Note">
          <xsd:maxLength value="255"/>
        </xsd:restriction>
      </xsd:simpleType>
    </xsd:element>
    <xsd:element name="EPA_x0020_Related_x0020_Documents" ma:index="14" nillable="true" ma:displayName="Other Related Documents" ma:description="Enter any related document." ma:internalName="EPA_x0020_Related_x0020_Documents">
      <xsd:simpleType>
        <xsd:restriction base="dms:Note">
          <xsd:maxLength value="255"/>
        </xsd:restriction>
      </xsd:simpleType>
    </xsd:element>
    <xsd:element name="Rights" ma:index="16" nillable="true" ma:displayName="Rights" ma:description="Enter information about intellectual property rights held over the document (e.g. copyright, patent, trademark)." ma:internalName="Rights" ma:readOnly="false">
      <xsd:simpleType>
        <xsd:restriction base="dms:Note">
          <xsd:maxLength value="255"/>
        </xsd:restriction>
      </xsd:simpleType>
    </xsd:element>
    <xsd:element name="j747ac98061d40f0aa7bd47e1db5675d" ma:index="19" nillable="true" ma:taxonomy="true" ma:internalName="j747ac98061d40f0aa7bd47e1db5675d" ma:taxonomyFieldName="Document_x0020_Type" ma:displayName="Document Type" ma:readOnly="false" ma:default="" ma:fieldId="{3747ac98-061d-40f0-aa7b-d47e1db5675d}" ma:sspId="29f62856-1543-49d4-a736-4569d363f533" ma:termSetId="e06cd6a9-a175-4da0-81cb-8dba7aa394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1" nillable="true" ma:taxonomy="true" ma:internalName="TaxKeywordTaxHTField" ma:taxonomyFieldName="TaxKeyword" ma:displayName="Enterprise Keywords" ma:readOnly="false" ma:fieldId="{23f27201-bee3-471e-b2e7-b64fd8b7ca38}" ma:taxonomyMulti="true" ma:sspId="29f62856-1543-49d4-a736-4569d363f53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Label" ma:index="23" nillable="true" ma:displayName="Taxonomy Catch All Column1" ma:hidden="true" ma:list="{f755a33c-649a-4be2-95a8-67564ea73b83}" ma:internalName="TaxCatchAllLabel" ma:readOnly="true" ma:showField="CatchAllDataLabel" ma:web="cc990c66-691f-48a5-965d-2b8cb845ff3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4" nillable="true" ma:displayName="Taxonomy Catch All Column" ma:hidden="true" ma:list="{f755a33c-649a-4be2-95a8-67564ea73b83}" ma:internalName="TaxCatchAll" ma:showField="CatchAllData" ma:web="cc990c66-691f-48a5-965d-2b8cb845ff3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description="Enter a brief description." ma:internalName="CategoryDescription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Coverage" ma:index="13" nillable="true" ma:displayName="Coverage" ma:description="Enter the geographic location, jurisdiction, or time period for which the document is relevant." ma:internalName="_Coverage" ma:readOnly="false">
      <xsd:simpleType>
        <xsd:restriction base="dms:Text">
          <xsd:maxLength value="255"/>
        </xsd:restriction>
      </xsd:simpleType>
    </xsd:element>
    <xsd:element name="_Source" ma:index="15" nillable="true" ma:displayName="Source" ma:description="Enter a source from which the document is derived." ma:internalName="_Source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990c66-691f-48a5-965d-2b8cb845ff35" elementFormDefault="qualified">
    <xsd:import namespace="http://schemas.microsoft.com/office/2006/documentManagement/types"/>
    <xsd:import namespace="http://schemas.microsoft.com/office/infopath/2007/PartnerControls"/>
    <xsd:element name="SharedWithUsers" ma:index="2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0" nillable="true" ma:displayName="Sharing Hint Hash" ma:description="" ma:hidden="true" ma:internalName="SharingHintHash" ma:readOnly="true">
      <xsd:simpleType>
        <xsd:restriction base="dms:Text"/>
      </xsd:simpleType>
    </xsd:element>
    <xsd:element name="Records_x0020_Status" ma:index="37" nillable="true" ma:displayName="Records Status" ma:default="Pending" ma:internalName="Records_x0020_Status">
      <xsd:simpleType>
        <xsd:restriction base="dms:Text"/>
      </xsd:simpleType>
    </xsd:element>
    <xsd:element name="Records_x0020_Date" ma:index="38" nillable="true" ma:displayName="Records Date" ma:hidden="true" ma:internalName="Records_x0020_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7447c8-e530-4ddc-a206-214af6143a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3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3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3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3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3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3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3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4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4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29f62856-1543-49d4-a736-4569d363f533" ContentTypeId="0x0101" PreviousValue="false"/>
</file>

<file path=customXml/itemProps1.xml><?xml version="1.0" encoding="utf-8"?>
<ds:datastoreItem xmlns:ds="http://schemas.openxmlformats.org/officeDocument/2006/customXml" ds:itemID="{DCD7AD9F-B452-4EED-8995-C06FF2646DA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468195-8D92-4598-B0F1-7E22750C31B4}">
  <ds:schemaRefs>
    <ds:schemaRef ds:uri="http://schemas.microsoft.com/sharepoint/v3"/>
    <ds:schemaRef ds:uri="947447c8-e530-4ddc-a206-214af6143a2b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cc990c66-691f-48a5-965d-2b8cb845ff35"/>
    <ds:schemaRef ds:uri="http://schemas.microsoft.com/sharepoint/v3/fields"/>
    <ds:schemaRef ds:uri="4ffa91fb-a0ff-4ac5-b2db-65c790d184a4"/>
    <ds:schemaRef ds:uri="http://schemas.microsoft.com/office/2006/metadata/properties"/>
    <ds:schemaRef ds:uri="http://schemas.microsoft.com/sharepoint.v3"/>
    <ds:schemaRef ds:uri="http://www.w3.org/XML/1998/namespace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CB5614A4-2240-4B5E-9BD1-0E456F9582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ffa91fb-a0ff-4ac5-b2db-65c790d184a4"/>
    <ds:schemaRef ds:uri="http://schemas.microsoft.com/sharepoint.v3"/>
    <ds:schemaRef ds:uri="http://schemas.microsoft.com/sharepoint/v3/fields"/>
    <ds:schemaRef ds:uri="cc990c66-691f-48a5-965d-2b8cb845ff35"/>
    <ds:schemaRef ds:uri="947447c8-e530-4ddc-a206-214af6143a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6DE07FBB-678F-4469-884B-88E75DC5F3E9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704</TotalTime>
  <Words>298</Words>
  <Application>Microsoft Office PowerPoint</Application>
  <PresentationFormat>Widescreen</PresentationFormat>
  <Paragraphs>49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Century Gothic</vt:lpstr>
      <vt:lpstr>Mesh</vt:lpstr>
      <vt:lpstr>Emergency Response Program  </vt:lpstr>
      <vt:lpstr>USEPA  Update</vt:lpstr>
      <vt:lpstr>EPA R9 Emergency Response Branch - Staffing</vt:lpstr>
      <vt:lpstr>Disaster Response Preparation</vt:lpstr>
      <vt:lpstr>Quick Summary of ER/Time Critical Removal Actions During covid-19</vt:lpstr>
      <vt:lpstr>Unmanned Aerial system (UAS) policy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Emergency Response Program</dc:title>
  <dc:creator>Peter Guria</dc:creator>
  <cp:lastModifiedBy>Jones, Bill</cp:lastModifiedBy>
  <cp:revision>15</cp:revision>
  <dcterms:created xsi:type="dcterms:W3CDTF">2020-07-13T05:35:52Z</dcterms:created>
  <dcterms:modified xsi:type="dcterms:W3CDTF">2021-05-05T20:41:09Z</dcterms:modified>
</cp:coreProperties>
</file>