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1" r:id="rId1"/>
  </p:sldMasterIdLst>
  <p:notesMasterIdLst>
    <p:notesMasterId r:id="rId37"/>
  </p:notesMasterIdLst>
  <p:sldIdLst>
    <p:sldId id="256" r:id="rId2"/>
    <p:sldId id="257" r:id="rId3"/>
    <p:sldId id="293" r:id="rId4"/>
    <p:sldId id="307" r:id="rId5"/>
    <p:sldId id="323" r:id="rId6"/>
    <p:sldId id="295" r:id="rId7"/>
    <p:sldId id="258" r:id="rId8"/>
    <p:sldId id="345" r:id="rId9"/>
    <p:sldId id="331" r:id="rId10"/>
    <p:sldId id="332" r:id="rId11"/>
    <p:sldId id="333" r:id="rId12"/>
    <p:sldId id="336" r:id="rId13"/>
    <p:sldId id="338" r:id="rId14"/>
    <p:sldId id="339" r:id="rId15"/>
    <p:sldId id="340" r:id="rId16"/>
    <p:sldId id="297" r:id="rId17"/>
    <p:sldId id="342" r:id="rId18"/>
    <p:sldId id="266" r:id="rId19"/>
    <p:sldId id="313" r:id="rId20"/>
    <p:sldId id="268" r:id="rId21"/>
    <p:sldId id="267" r:id="rId22"/>
    <p:sldId id="344" r:id="rId23"/>
    <p:sldId id="271" r:id="rId24"/>
    <p:sldId id="322" r:id="rId25"/>
    <p:sldId id="330" r:id="rId26"/>
    <p:sldId id="304" r:id="rId27"/>
    <p:sldId id="327" r:id="rId28"/>
    <p:sldId id="272" r:id="rId29"/>
    <p:sldId id="343" r:id="rId30"/>
    <p:sldId id="341" r:id="rId31"/>
    <p:sldId id="317" r:id="rId32"/>
    <p:sldId id="284" r:id="rId33"/>
    <p:sldId id="325" r:id="rId34"/>
    <p:sldId id="286" r:id="rId35"/>
    <p:sldId id="298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bra Scholz" initials="DS" lastIdx="37" clrIdx="0">
    <p:extLst>
      <p:ext uri="{19B8F6BF-5375-455C-9EA6-DF929625EA0E}">
        <p15:presenceInfo xmlns:p15="http://schemas.microsoft.com/office/powerpoint/2012/main" userId="Debra Scholz" providerId="None"/>
      </p:ext>
    </p:extLst>
  </p:cmAuthor>
  <p:cmAuthor id="2" name="Debra Scholz" initials="DS [2]" lastIdx="3" clrIdx="1">
    <p:extLst>
      <p:ext uri="{19B8F6BF-5375-455C-9EA6-DF929625EA0E}">
        <p15:presenceInfo xmlns:p15="http://schemas.microsoft.com/office/powerpoint/2012/main" userId="S-1-5-21-2111657450-2428745318-2976564628-1001" providerId="AD"/>
      </p:ext>
    </p:extLst>
  </p:cmAuthor>
  <p:cmAuthor id="3" name="Dermigny, Robin" initials="DR" lastIdx="4" clrIdx="2">
    <p:extLst>
      <p:ext uri="{19B8F6BF-5375-455C-9EA6-DF929625EA0E}">
        <p15:presenceInfo xmlns:p15="http://schemas.microsoft.com/office/powerpoint/2012/main" userId="S-1-5-21-1634218636-1193045981-316617838-45405" providerId="AD"/>
      </p:ext>
    </p:extLst>
  </p:cmAuthor>
  <p:cmAuthor id="4" name="Hopkins, Demaree" initials="HD" lastIdx="35" clrIdx="3">
    <p:extLst>
      <p:ext uri="{19B8F6BF-5375-455C-9EA6-DF929625EA0E}">
        <p15:presenceInfo xmlns:p15="http://schemas.microsoft.com/office/powerpoint/2012/main" userId="S-1-5-21-1634218636-1193045981-316617838-1963" providerId="AD"/>
      </p:ext>
    </p:extLst>
  </p:cmAuthor>
  <p:cmAuthor id="5" name="Robin Dermigny" initials="rd" lastIdx="13" clrIdx="4">
    <p:extLst>
      <p:ext uri="{19B8F6BF-5375-455C-9EA6-DF929625EA0E}">
        <p15:presenceInfo xmlns:p15="http://schemas.microsoft.com/office/powerpoint/2012/main" userId="Robin Dermigny" providerId="None"/>
      </p:ext>
    </p:extLst>
  </p:cmAuthor>
  <p:cmAuthor id="6" name="Smith, Chloe" initials="SC" lastIdx="2" clrIdx="5">
    <p:extLst>
      <p:ext uri="{19B8F6BF-5375-455C-9EA6-DF929625EA0E}">
        <p15:presenceInfo xmlns:p15="http://schemas.microsoft.com/office/powerpoint/2012/main" userId="S-1-5-21-1634218636-1193045981-316617838-1594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D9"/>
    <a:srgbClr val="F59D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64308-B1DB-4BDB-B7B4-3FDAD9698A4A}" v="39" dt="2019-12-05T19:50:55.8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1" autoAdjust="0"/>
    <p:restoredTop sz="93033" autoAdjust="0"/>
  </p:normalViewPr>
  <p:slideViewPr>
    <p:cSldViewPr snapToGrid="0" snapToObjects="1">
      <p:cViewPr varScale="1">
        <p:scale>
          <a:sx n="82" d="100"/>
          <a:sy n="82" d="100"/>
        </p:scale>
        <p:origin x="9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4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ra Scholz" userId="0397c94b-8878-4914-be07-948c0a12746d" providerId="ADAL" clId="{699A5C1F-02DD-4986-8EAE-541436E22E34}"/>
    <pc:docChg chg="undo custSel addSld modSld">
      <pc:chgData name="Debra Scholz" userId="0397c94b-8878-4914-be07-948c0a12746d" providerId="ADAL" clId="{699A5C1F-02DD-4986-8EAE-541436E22E34}" dt="2019-12-05T19:51:38.940" v="2778" actId="20577"/>
      <pc:docMkLst>
        <pc:docMk/>
      </pc:docMkLst>
      <pc:sldChg chg="modSp">
        <pc:chgData name="Debra Scholz" userId="0397c94b-8878-4914-be07-948c0a12746d" providerId="ADAL" clId="{699A5C1F-02DD-4986-8EAE-541436E22E34}" dt="2019-12-05T17:10:07.502" v="2" actId="27636"/>
        <pc:sldMkLst>
          <pc:docMk/>
          <pc:sldMk cId="86267998" sldId="256"/>
        </pc:sldMkLst>
        <pc:spChg chg="mod">
          <ac:chgData name="Debra Scholz" userId="0397c94b-8878-4914-be07-948c0a12746d" providerId="ADAL" clId="{699A5C1F-02DD-4986-8EAE-541436E22E34}" dt="2019-12-05T17:10:07.502" v="2" actId="27636"/>
          <ac:spMkLst>
            <pc:docMk/>
            <pc:sldMk cId="86267998" sldId="256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7:19:08.428" v="178" actId="108"/>
        <pc:sldMkLst>
          <pc:docMk/>
          <pc:sldMk cId="3085412429" sldId="266"/>
        </pc:sldMkLst>
        <pc:spChg chg="mod">
          <ac:chgData name="Debra Scholz" userId="0397c94b-8878-4914-be07-948c0a12746d" providerId="ADAL" clId="{699A5C1F-02DD-4986-8EAE-541436E22E34}" dt="2019-12-05T17:19:08.428" v="178" actId="108"/>
          <ac:spMkLst>
            <pc:docMk/>
            <pc:sldMk cId="3085412429" sldId="266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7:17:28.491" v="172"/>
        <pc:sldMkLst>
          <pc:docMk/>
          <pc:sldMk cId="109337609" sldId="268"/>
        </pc:sldMkLst>
        <pc:graphicFrameChg chg="mod modGraphic">
          <ac:chgData name="Debra Scholz" userId="0397c94b-8878-4914-be07-948c0a12746d" providerId="ADAL" clId="{699A5C1F-02DD-4986-8EAE-541436E22E34}" dt="2019-12-05T17:17:28.491" v="172"/>
          <ac:graphicFrameMkLst>
            <pc:docMk/>
            <pc:sldMk cId="109337609" sldId="268"/>
            <ac:graphicFrameMk id="5" creationId="{00000000-0000-0000-0000-000000000000}"/>
          </ac:graphicFrameMkLst>
        </pc:graphicFrameChg>
      </pc:sldChg>
      <pc:sldChg chg="modSp">
        <pc:chgData name="Debra Scholz" userId="0397c94b-8878-4914-be07-948c0a12746d" providerId="ADAL" clId="{699A5C1F-02DD-4986-8EAE-541436E22E34}" dt="2019-12-05T17:17:56.400" v="176" actId="20577"/>
        <pc:sldMkLst>
          <pc:docMk/>
          <pc:sldMk cId="3451178788" sldId="271"/>
        </pc:sldMkLst>
        <pc:spChg chg="mod">
          <ac:chgData name="Debra Scholz" userId="0397c94b-8878-4914-be07-948c0a12746d" providerId="ADAL" clId="{699A5C1F-02DD-4986-8EAE-541436E22E34}" dt="2019-12-05T17:17:56.400" v="176" actId="20577"/>
          <ac:spMkLst>
            <pc:docMk/>
            <pc:sldMk cId="3451178788" sldId="271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8:03:31.957" v="2031" actId="27636"/>
        <pc:sldMkLst>
          <pc:docMk/>
          <pc:sldMk cId="3004144315" sldId="272"/>
        </pc:sldMkLst>
        <pc:spChg chg="mod">
          <ac:chgData name="Debra Scholz" userId="0397c94b-8878-4914-be07-948c0a12746d" providerId="ADAL" clId="{699A5C1F-02DD-4986-8EAE-541436E22E34}" dt="2019-12-05T18:03:31.957" v="2031" actId="27636"/>
          <ac:spMkLst>
            <pc:docMk/>
            <pc:sldMk cId="3004144315" sldId="272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9:50:59.010" v="2750" actId="6549"/>
        <pc:sldMkLst>
          <pc:docMk/>
          <pc:sldMk cId="1738537097" sldId="284"/>
        </pc:sldMkLst>
        <pc:spChg chg="mod">
          <ac:chgData name="Debra Scholz" userId="0397c94b-8878-4914-be07-948c0a12746d" providerId="ADAL" clId="{699A5C1F-02DD-4986-8EAE-541436E22E34}" dt="2019-12-05T19:50:59.010" v="2750" actId="6549"/>
          <ac:spMkLst>
            <pc:docMk/>
            <pc:sldMk cId="1738537097" sldId="284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9:51:38.940" v="2778" actId="20577"/>
        <pc:sldMkLst>
          <pc:docMk/>
          <pc:sldMk cId="4056928329" sldId="286"/>
        </pc:sldMkLst>
        <pc:spChg chg="mod">
          <ac:chgData name="Debra Scholz" userId="0397c94b-8878-4914-be07-948c0a12746d" providerId="ADAL" clId="{699A5C1F-02DD-4986-8EAE-541436E22E34}" dt="2019-12-05T19:51:38.940" v="2778" actId="20577"/>
          <ac:spMkLst>
            <pc:docMk/>
            <pc:sldMk cId="4056928329" sldId="286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7:45:11.311" v="901" actId="12"/>
        <pc:sldMkLst>
          <pc:docMk/>
          <pc:sldMk cId="277644201" sldId="304"/>
        </pc:sldMkLst>
        <pc:spChg chg="mod">
          <ac:chgData name="Debra Scholz" userId="0397c94b-8878-4914-be07-948c0a12746d" providerId="ADAL" clId="{699A5C1F-02DD-4986-8EAE-541436E22E34}" dt="2019-12-05T17:45:11.311" v="901" actId="12"/>
          <ac:spMkLst>
            <pc:docMk/>
            <pc:sldMk cId="277644201" sldId="304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7:15:44.050" v="93" actId="20577"/>
        <pc:sldMkLst>
          <pc:docMk/>
          <pc:sldMk cId="3334394822" sldId="313"/>
        </pc:sldMkLst>
        <pc:spChg chg="mod">
          <ac:chgData name="Debra Scholz" userId="0397c94b-8878-4914-be07-948c0a12746d" providerId="ADAL" clId="{699A5C1F-02DD-4986-8EAE-541436E22E34}" dt="2019-12-05T17:15:44.050" v="93" actId="20577"/>
          <ac:spMkLst>
            <pc:docMk/>
            <pc:sldMk cId="3334394822" sldId="313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9:50:21.873" v="2737" actId="20577"/>
        <pc:sldMkLst>
          <pc:docMk/>
          <pc:sldMk cId="1029282423" sldId="317"/>
        </pc:sldMkLst>
        <pc:spChg chg="mod">
          <ac:chgData name="Debra Scholz" userId="0397c94b-8878-4914-be07-948c0a12746d" providerId="ADAL" clId="{699A5C1F-02DD-4986-8EAE-541436E22E34}" dt="2019-12-05T17:56:08.874" v="1352" actId="20577"/>
          <ac:spMkLst>
            <pc:docMk/>
            <pc:sldMk cId="1029282423" sldId="317"/>
            <ac:spMk id="2" creationId="{00000000-0000-0000-0000-000000000000}"/>
          </ac:spMkLst>
        </pc:spChg>
        <pc:spChg chg="mod">
          <ac:chgData name="Debra Scholz" userId="0397c94b-8878-4914-be07-948c0a12746d" providerId="ADAL" clId="{699A5C1F-02DD-4986-8EAE-541436E22E34}" dt="2019-12-05T19:50:21.873" v="2737" actId="20577"/>
          <ac:spMkLst>
            <pc:docMk/>
            <pc:sldMk cId="1029282423" sldId="317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7:19:57.571" v="183" actId="12"/>
        <pc:sldMkLst>
          <pc:docMk/>
          <pc:sldMk cId="2689291692" sldId="322"/>
        </pc:sldMkLst>
        <pc:spChg chg="mod">
          <ac:chgData name="Debra Scholz" userId="0397c94b-8878-4914-be07-948c0a12746d" providerId="ADAL" clId="{699A5C1F-02DD-4986-8EAE-541436E22E34}" dt="2019-12-05T17:19:57.571" v="183" actId="12"/>
          <ac:spMkLst>
            <pc:docMk/>
            <pc:sldMk cId="2689291692" sldId="322"/>
            <ac:spMk id="3" creationId="{00000000-0000-0000-0000-000000000000}"/>
          </ac:spMkLst>
        </pc:spChg>
      </pc:sldChg>
      <pc:sldChg chg="modSp">
        <pc:chgData name="Debra Scholz" userId="0397c94b-8878-4914-be07-948c0a12746d" providerId="ADAL" clId="{699A5C1F-02DD-4986-8EAE-541436E22E34}" dt="2019-12-05T19:24:54.544" v="2551" actId="20577"/>
        <pc:sldMkLst>
          <pc:docMk/>
          <pc:sldMk cId="2537974574" sldId="327"/>
        </pc:sldMkLst>
        <pc:spChg chg="mod">
          <ac:chgData name="Debra Scholz" userId="0397c94b-8878-4914-be07-948c0a12746d" providerId="ADAL" clId="{699A5C1F-02DD-4986-8EAE-541436E22E34}" dt="2019-12-05T19:24:54.544" v="2551" actId="20577"/>
          <ac:spMkLst>
            <pc:docMk/>
            <pc:sldMk cId="2537974574" sldId="327"/>
            <ac:spMk id="3" creationId="{00000000-0000-0000-0000-000000000000}"/>
          </ac:spMkLst>
        </pc:spChg>
      </pc:sldChg>
      <pc:sldChg chg="modSp addCm modCm">
        <pc:chgData name="Debra Scholz" userId="0397c94b-8878-4914-be07-948c0a12746d" providerId="ADAL" clId="{699A5C1F-02DD-4986-8EAE-541436E22E34}" dt="2019-12-05T17:21:10.349" v="186"/>
        <pc:sldMkLst>
          <pc:docMk/>
          <pc:sldMk cId="3723632237" sldId="330"/>
        </pc:sldMkLst>
        <pc:spChg chg="mod">
          <ac:chgData name="Debra Scholz" userId="0397c94b-8878-4914-be07-948c0a12746d" providerId="ADAL" clId="{699A5C1F-02DD-4986-8EAE-541436E22E34}" dt="2019-12-05T17:20:52.832" v="184" actId="20577"/>
          <ac:spMkLst>
            <pc:docMk/>
            <pc:sldMk cId="3723632237" sldId="330"/>
            <ac:spMk id="3" creationId="{00000000-0000-0000-0000-000000000000}"/>
          </ac:spMkLst>
        </pc:spChg>
      </pc:sldChg>
      <pc:sldChg chg="addCm modCm">
        <pc:chgData name="Debra Scholz" userId="0397c94b-8878-4914-be07-948c0a12746d" providerId="ADAL" clId="{699A5C1F-02DD-4986-8EAE-541436E22E34}" dt="2019-12-05T17:10:07.397" v="1"/>
        <pc:sldMkLst>
          <pc:docMk/>
          <pc:sldMk cId="1341371042" sldId="338"/>
        </pc:sldMkLst>
      </pc:sldChg>
      <pc:sldChg chg="modSp">
        <pc:chgData name="Debra Scholz" userId="0397c94b-8878-4914-be07-948c0a12746d" providerId="ADAL" clId="{699A5C1F-02DD-4986-8EAE-541436E22E34}" dt="2019-12-05T17:14:33.008" v="78" actId="15"/>
        <pc:sldMkLst>
          <pc:docMk/>
          <pc:sldMk cId="1181618722" sldId="342"/>
        </pc:sldMkLst>
        <pc:spChg chg="mod">
          <ac:chgData name="Debra Scholz" userId="0397c94b-8878-4914-be07-948c0a12746d" providerId="ADAL" clId="{699A5C1F-02DD-4986-8EAE-541436E22E34}" dt="2019-12-05T17:14:33.008" v="78" actId="15"/>
          <ac:spMkLst>
            <pc:docMk/>
            <pc:sldMk cId="1181618722" sldId="342"/>
            <ac:spMk id="3" creationId="{00000000-0000-0000-0000-000000000000}"/>
          </ac:spMkLst>
        </pc:spChg>
      </pc:sldChg>
      <pc:sldChg chg="modSp add">
        <pc:chgData name="Debra Scholz" userId="0397c94b-8878-4914-be07-948c0a12746d" providerId="ADAL" clId="{699A5C1F-02DD-4986-8EAE-541436E22E34}" dt="2019-12-05T18:04:33.431" v="2034" actId="20577"/>
        <pc:sldMkLst>
          <pc:docMk/>
          <pc:sldMk cId="4000303855" sldId="343"/>
        </pc:sldMkLst>
        <pc:spChg chg="mod">
          <ac:chgData name="Debra Scholz" userId="0397c94b-8878-4914-be07-948c0a12746d" providerId="ADAL" clId="{699A5C1F-02DD-4986-8EAE-541436E22E34}" dt="2019-12-05T18:04:33.431" v="2034" actId="20577"/>
          <ac:spMkLst>
            <pc:docMk/>
            <pc:sldMk cId="4000303855" sldId="343"/>
            <ac:spMk id="3" creationId="{00000000-0000-0000-0000-000000000000}"/>
          </ac:spMkLst>
        </pc:spChg>
      </pc:sldChg>
      <pc:sldChg chg="modSp add">
        <pc:chgData name="Debra Scholz" userId="0397c94b-8878-4914-be07-948c0a12746d" providerId="ADAL" clId="{699A5C1F-02DD-4986-8EAE-541436E22E34}" dt="2019-12-05T19:28:56.658" v="2734" actId="20577"/>
        <pc:sldMkLst>
          <pc:docMk/>
          <pc:sldMk cId="3531782063" sldId="344"/>
        </pc:sldMkLst>
        <pc:spChg chg="mod">
          <ac:chgData name="Debra Scholz" userId="0397c94b-8878-4914-be07-948c0a12746d" providerId="ADAL" clId="{699A5C1F-02DD-4986-8EAE-541436E22E34}" dt="2019-12-05T19:25:22.101" v="2565" actId="20577"/>
          <ac:spMkLst>
            <pc:docMk/>
            <pc:sldMk cId="3531782063" sldId="344"/>
            <ac:spMk id="2" creationId="{7400BC45-2872-45D8-8CF2-17353E0E9949}"/>
          </ac:spMkLst>
        </pc:spChg>
        <pc:spChg chg="mod">
          <ac:chgData name="Debra Scholz" userId="0397c94b-8878-4914-be07-948c0a12746d" providerId="ADAL" clId="{699A5C1F-02DD-4986-8EAE-541436E22E34}" dt="2019-12-05T19:28:56.658" v="2734" actId="20577"/>
          <ac:spMkLst>
            <pc:docMk/>
            <pc:sldMk cId="3531782063" sldId="344"/>
            <ac:spMk id="3" creationId="{E0F3C9E5-A152-4199-9ADD-735DC43240C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85F25-C5D9-D443-99AC-2D1B12FD63D0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06CE4-560A-A64C-812F-2696268E24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0521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0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7133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6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7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0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12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800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107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0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BC195E51-BD20-7F46-8872-C5FFF05BAB4E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3955CEF9-6690-284E-819B-BB6F20BD26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527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rt.org/RRT3_PLANS" TargetMode="External"/><Relationship Id="rId2" Type="http://schemas.openxmlformats.org/officeDocument/2006/relationships/hyperlink" Target="https://nrt.org/RRT3_RC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rt.org/ResponseTools-FactSheet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response.epa.gov/R3IA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nrt.org/RRT3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8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dscholz@seaconsulting.com" TargetMode="External"/><Relationship Id="rId2" Type="http://schemas.openxmlformats.org/officeDocument/2006/relationships/hyperlink" Target="https://nrt.org/RRT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obin.dermigny@westonsolutions.com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Hess.Kaitlin@epa.gov" TargetMode="External"/><Relationship Id="rId2" Type="http://schemas.openxmlformats.org/officeDocument/2006/relationships/hyperlink" Target="mailto:Santiago.Cindy@ep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avid.E.%20Pugh1@uscg.mi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t.org/RRT3_RCP" TargetMode="External"/><Relationship Id="rId7" Type="http://schemas.openxmlformats.org/officeDocument/2006/relationships/hyperlink" Target="https://www.eparm.net/R3IACP/Default.aspx" TargetMode="External"/><Relationship Id="rId2" Type="http://schemas.openxmlformats.org/officeDocument/2006/relationships/hyperlink" Target="http://www.nrt.org/RRT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rt.org/site/region_list.aspx?region=3" TargetMode="External"/><Relationship Id="rId5" Type="http://schemas.openxmlformats.org/officeDocument/2006/relationships/hyperlink" Target="https://www.nrt.org/WorkgoupHOME" TargetMode="External"/><Relationship Id="rId4" Type="http://schemas.openxmlformats.org/officeDocument/2006/relationships/hyperlink" Target="https://www.nrt.org/meetings20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903287"/>
            <a:ext cx="7772400" cy="2454275"/>
          </a:xfrm>
        </p:spPr>
        <p:txBody>
          <a:bodyPr>
            <a:normAutofit fontScale="90000"/>
          </a:bodyPr>
          <a:lstStyle/>
          <a:p>
            <a:r>
              <a:rPr lang="en-US" dirty="0"/>
              <a:t>Region III Regional Response Team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3692" y="3956280"/>
            <a:ext cx="6928339" cy="168252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Emmitsburg, MD</a:t>
            </a:r>
            <a:br>
              <a:rPr lang="en-US" sz="2000" dirty="0"/>
            </a:br>
            <a:r>
              <a:rPr lang="en-US" sz="2000" dirty="0"/>
              <a:t>November 19-21, 2019</a:t>
            </a:r>
          </a:p>
          <a:p>
            <a:endParaRPr lang="en-US" dirty="0"/>
          </a:p>
          <a:p>
            <a:r>
              <a:rPr lang="en-US" dirty="0"/>
              <a:t>Highlights, Action Items, Potential Agenda Topics, </a:t>
            </a:r>
          </a:p>
          <a:p>
            <a:r>
              <a:rPr lang="en-US" dirty="0"/>
              <a:t>Upcoming Meeting Dates</a:t>
            </a:r>
          </a:p>
        </p:txBody>
      </p:sp>
    </p:spTree>
    <p:extLst>
      <p:ext uri="{BB962C8B-B14F-4D97-AF65-F5344CB8AC3E}">
        <p14:creationId xmlns:p14="http://schemas.microsoft.com/office/powerpoint/2010/main" val="8626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62" y="685800"/>
            <a:ext cx="7866184" cy="9398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Information to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6" y="1625600"/>
            <a:ext cx="8080374" cy="497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following  items are posted on the RRT3 Website (located in the RRT3 Meetings 2019 webpage in the </a:t>
            </a:r>
            <a:r>
              <a:rPr lang="en-US" sz="2800" dirty="0">
                <a:effectLst/>
              </a:rPr>
              <a:t>“Documents” Tab under “11-2019 Meeting”):</a:t>
            </a:r>
            <a:endParaRPr lang="en-US" dirty="0">
              <a:effectLst/>
            </a:endParaRP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Final Agenda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List of Attendees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This PowerPoint Summary of the Meetings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Presentations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2400" dirty="0"/>
              <a:t>Summary of Agency Report-Outs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5"/>
                </a:solidFill>
              </a:rPr>
              <a:t>(https://www.nrt.org/meetings2019)</a:t>
            </a:r>
            <a:endParaRPr lang="en-US" sz="2000" dirty="0">
              <a:solidFill>
                <a:schemeClr val="accent5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134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9398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6" y="1554652"/>
            <a:ext cx="8080374" cy="51890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Tuesday, 11/19/2019:</a:t>
            </a:r>
          </a:p>
          <a:p>
            <a:pPr lvl="1"/>
            <a:r>
              <a:rPr lang="en-US" dirty="0"/>
              <a:t>Inland Area Committee Meeting</a:t>
            </a:r>
          </a:p>
          <a:p>
            <a:pPr lvl="1"/>
            <a:r>
              <a:rPr lang="en-US" dirty="0"/>
              <a:t>Workgroup Meetings</a:t>
            </a:r>
          </a:p>
          <a:p>
            <a:pPr lvl="2"/>
            <a:r>
              <a:rPr lang="en-US" dirty="0"/>
              <a:t>Consultation, Natural Resources &amp; Damage Assessment</a:t>
            </a:r>
          </a:p>
          <a:p>
            <a:pPr lvl="2"/>
            <a:r>
              <a:rPr lang="en-US" dirty="0"/>
              <a:t>Information Management and Outreach</a:t>
            </a:r>
          </a:p>
          <a:p>
            <a:pPr marL="0" lvl="1" indent="0">
              <a:buNone/>
            </a:pPr>
            <a:r>
              <a:rPr lang="en-US" sz="2400" i="0" dirty="0"/>
              <a:t>Wednesday, 11/20/2019:</a:t>
            </a:r>
          </a:p>
          <a:p>
            <a:pPr lvl="1"/>
            <a:r>
              <a:rPr lang="en-US" dirty="0"/>
              <a:t>Workgroup Meetings:</a:t>
            </a:r>
          </a:p>
          <a:p>
            <a:pPr lvl="2"/>
            <a:r>
              <a:rPr lang="en-US" dirty="0"/>
              <a:t>Spill Response Countermeasures </a:t>
            </a:r>
          </a:p>
          <a:p>
            <a:pPr lvl="2"/>
            <a:r>
              <a:rPr lang="en-US" dirty="0"/>
              <a:t>RCP Re-Write </a:t>
            </a:r>
          </a:p>
          <a:p>
            <a:pPr lvl="1"/>
            <a:r>
              <a:rPr lang="en-US" dirty="0"/>
              <a:t>Presentations (including EPA TAGA Bus and ERT Capabilities demonstrations)</a:t>
            </a:r>
          </a:p>
          <a:p>
            <a:pPr lvl="1"/>
            <a:r>
              <a:rPr lang="en-US" dirty="0"/>
              <a:t>Executive Committee</a:t>
            </a:r>
          </a:p>
          <a:p>
            <a:pPr marL="0" lvl="1" indent="0">
              <a:buNone/>
            </a:pPr>
            <a:r>
              <a:rPr lang="en-US" sz="2400" i="0" dirty="0"/>
              <a:t>Thursday, 11/21/2019:</a:t>
            </a:r>
          </a:p>
          <a:p>
            <a:pPr lvl="1"/>
            <a:r>
              <a:rPr lang="en-US" dirty="0"/>
              <a:t>Standing RRT3 Meeting with Agency and Workgroup Report-Outs</a:t>
            </a:r>
          </a:p>
          <a:p>
            <a:pPr lvl="1"/>
            <a:r>
              <a:rPr lang="en-US" dirty="0"/>
              <a:t>Select Presentations and </a:t>
            </a:r>
            <a:r>
              <a:rPr lang="en-US" dirty="0" smtClean="0"/>
              <a:t>Out-Briefs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6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070" y="266700"/>
            <a:ext cx="7520215" cy="1068614"/>
          </a:xfrm>
        </p:spPr>
        <p:txBody>
          <a:bodyPr anchor="ctr">
            <a:noAutofit/>
          </a:bodyPr>
          <a:lstStyle/>
          <a:p>
            <a:r>
              <a:rPr lang="en-US" sz="3600" dirty="0"/>
              <a:t>New Plans and References Added to RRT3 Website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582057"/>
            <a:ext cx="7520214" cy="5148943"/>
          </a:xfrm>
          <a:noFill/>
        </p:spPr>
        <p:txBody>
          <a:bodyPr>
            <a:normAutofit/>
          </a:bodyPr>
          <a:lstStyle/>
          <a:p>
            <a:r>
              <a:rPr lang="en-US" b="1" dirty="0"/>
              <a:t>Region III Regional Contingency Plan (RCP) </a:t>
            </a:r>
            <a:r>
              <a:rPr lang="en-US" dirty="0" smtClean="0"/>
              <a:t>has been </a:t>
            </a:r>
            <a:r>
              <a:rPr lang="en-US" dirty="0"/>
              <a:t>updated since the May RRT3 Meeting and is available on the Region III RCP Webpage: </a:t>
            </a:r>
            <a:r>
              <a:rPr lang="en-US" dirty="0">
                <a:hlinkClick r:id="rId2"/>
              </a:rPr>
              <a:t>https://nrt.org/RRT3_RCP</a:t>
            </a:r>
            <a:r>
              <a:rPr lang="en-US" dirty="0"/>
              <a:t> </a:t>
            </a:r>
          </a:p>
          <a:p>
            <a:r>
              <a:rPr lang="en-US" dirty="0"/>
              <a:t>The following </a:t>
            </a:r>
            <a:r>
              <a:rPr lang="en-US" b="1" dirty="0"/>
              <a:t>Region III Inland Area Contingency Plan (IACP) </a:t>
            </a:r>
            <a:r>
              <a:rPr lang="en-US" dirty="0" smtClean="0"/>
              <a:t>document has been distributed for a </a:t>
            </a:r>
            <a:r>
              <a:rPr lang="en-US" dirty="0"/>
              <a:t>60-day review and comment period:</a:t>
            </a:r>
          </a:p>
          <a:p>
            <a:pPr lvl="1"/>
            <a:r>
              <a:rPr lang="en-US" dirty="0"/>
              <a:t>Volume VI – Northeast PA Sub-Area Contingency Plan</a:t>
            </a:r>
            <a:br>
              <a:rPr lang="en-US" dirty="0"/>
            </a:br>
            <a:r>
              <a:rPr lang="en-US" dirty="0"/>
              <a:t>(Review period ends January 7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The </a:t>
            </a:r>
            <a:r>
              <a:rPr lang="en-US" b="1" dirty="0"/>
              <a:t>RRT III 2020 Work Plan </a:t>
            </a:r>
            <a:r>
              <a:rPr lang="en-US" dirty="0"/>
              <a:t>was approved and signed and will be posted on the RRT III PLANS webpage (</a:t>
            </a:r>
            <a:r>
              <a:rPr lang="en-US" dirty="0">
                <a:hlinkClick r:id="rId3"/>
              </a:rPr>
              <a:t>nrt.org/RRT3_PLANS</a:t>
            </a:r>
            <a:r>
              <a:rPr lang="en-US" dirty="0"/>
              <a:t>) </a:t>
            </a:r>
            <a:r>
              <a:rPr lang="en-US" dirty="0" smtClean="0"/>
              <a:t>found under the “Documents</a:t>
            </a:r>
            <a:r>
              <a:rPr lang="en-US" dirty="0"/>
              <a:t>” Tab under “Work Plan</a:t>
            </a:r>
            <a:r>
              <a:rPr lang="en-US" dirty="0" smtClean="0"/>
              <a:t>”.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070" y="266700"/>
            <a:ext cx="7520215" cy="1068614"/>
          </a:xfrm>
        </p:spPr>
        <p:txBody>
          <a:bodyPr anchor="ctr">
            <a:noAutofit/>
          </a:bodyPr>
          <a:lstStyle/>
          <a:p>
            <a:r>
              <a:rPr lang="en-US" sz="3600" dirty="0"/>
              <a:t>New Plans and References Added to RRT3 Website (continued)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582057"/>
            <a:ext cx="7200900" cy="5009243"/>
          </a:xfrm>
          <a:noFill/>
        </p:spPr>
        <p:txBody>
          <a:bodyPr>
            <a:normAutofit/>
          </a:bodyPr>
          <a:lstStyle/>
          <a:p>
            <a:r>
              <a:rPr lang="en-US" dirty="0"/>
              <a:t>NOAA Oil Type Fact Sheets</a:t>
            </a:r>
          </a:p>
          <a:p>
            <a:pPr lvl="1"/>
            <a:r>
              <a:rPr lang="en-US" dirty="0"/>
              <a:t>Available on Response Tools-Fact Sheets webpage:</a:t>
            </a:r>
            <a:br>
              <a:rPr lang="en-US" dirty="0"/>
            </a:br>
            <a:r>
              <a:rPr lang="en-US" dirty="0">
                <a:hlinkClick r:id="rId2"/>
              </a:rPr>
              <a:t>https://nrt.org/ResponseTools-FactSheets</a:t>
            </a:r>
            <a:r>
              <a:rPr lang="en-US" dirty="0"/>
              <a:t> </a:t>
            </a:r>
          </a:p>
          <a:p>
            <a:r>
              <a:rPr lang="en-US" dirty="0"/>
              <a:t>State and Federal Agency Fact Sheets </a:t>
            </a:r>
          </a:p>
          <a:p>
            <a:pPr lvl="1"/>
            <a:r>
              <a:rPr lang="en-US" dirty="0"/>
              <a:t>Will be updated to </a:t>
            </a:r>
            <a:r>
              <a:rPr lang="en-US" dirty="0" smtClean="0"/>
              <a:t>provide general information in lieu of specific POCs and </a:t>
            </a:r>
            <a:r>
              <a:rPr lang="en-US" dirty="0"/>
              <a:t>posted on Response Tools-Fact Sheets webpage:</a:t>
            </a:r>
            <a:br>
              <a:rPr lang="en-US" dirty="0"/>
            </a:br>
            <a:r>
              <a:rPr lang="en-US" dirty="0">
                <a:hlinkClick r:id="rId2"/>
              </a:rPr>
              <a:t>https://nrt.org/ResponseTools-FactSheets</a:t>
            </a:r>
            <a:r>
              <a:rPr lang="en-US" dirty="0"/>
              <a:t> </a:t>
            </a:r>
          </a:p>
          <a:p>
            <a:r>
              <a:rPr lang="en-US" dirty="0"/>
              <a:t>The </a:t>
            </a:r>
            <a:r>
              <a:rPr lang="en-US" b="1" dirty="0"/>
              <a:t>Events Calendar </a:t>
            </a:r>
            <a:r>
              <a:rPr lang="en-US" dirty="0"/>
              <a:t>for the RRT III Membership is posted to the RRT III Home Page webpage (</a:t>
            </a:r>
            <a:r>
              <a:rPr lang="en-US" dirty="0">
                <a:solidFill>
                  <a:schemeClr val="accent5"/>
                </a:solidFill>
              </a:rPr>
              <a:t>www.nrt.org/RRT3</a:t>
            </a:r>
            <a:r>
              <a:rPr lang="en-US" dirty="0"/>
              <a:t>) “Events” Tab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Tuesday Topics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19, 2019</a:t>
            </a:r>
          </a:p>
        </p:txBody>
      </p:sp>
    </p:spTree>
    <p:extLst>
      <p:ext uri="{BB962C8B-B14F-4D97-AF65-F5344CB8AC3E}">
        <p14:creationId xmlns:p14="http://schemas.microsoft.com/office/powerpoint/2010/main" val="78315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98939"/>
            <a:ext cx="7200900" cy="129919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Inland Area Committee (IAC) </a:t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Debbie Lindsey (EPA) and Melissa Linden (EPA) – </a:t>
            </a:r>
            <a:r>
              <a:rPr lang="en-US" sz="1800" dirty="0" smtClean="0">
                <a:solidFill>
                  <a:srgbClr val="404040"/>
                </a:solidFill>
              </a:rPr>
              <a:t>Chairs </a:t>
            </a:r>
            <a:r>
              <a:rPr lang="en-US" sz="1800" dirty="0">
                <a:solidFill>
                  <a:srgbClr val="404040"/>
                </a:solidFill>
              </a:rPr>
              <a:t/>
            </a:r>
            <a:br>
              <a:rPr lang="en-US" sz="18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Robin Dermigny &amp; Debbie Scholz </a:t>
            </a:r>
            <a:r>
              <a:rPr lang="en-US" sz="1800" dirty="0" smtClean="0">
                <a:solidFill>
                  <a:srgbClr val="404040"/>
                </a:solidFill>
              </a:rPr>
              <a:t>- START Contractors</a:t>
            </a: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684" y="1440386"/>
            <a:ext cx="8450316" cy="5319643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dirty="0"/>
              <a:t>AGENDA: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1800" dirty="0"/>
              <a:t>Inland Area Planning Updates  </a:t>
            </a:r>
          </a:p>
          <a:p>
            <a:pPr marL="1196975" lvl="2" indent="-457200"/>
            <a:r>
              <a:rPr lang="en-US" sz="1600" dirty="0"/>
              <a:t>Debbie Lindsey will take back the EPA Lead OSC and Workgroup Chair; Melissa </a:t>
            </a:r>
            <a:r>
              <a:rPr lang="en-US" sz="1600" dirty="0" smtClean="0"/>
              <a:t>Linden has </a:t>
            </a:r>
            <a:r>
              <a:rPr lang="en-US" sz="1600" dirty="0"/>
              <a:t>taken another position. Thank you to Melissa Linden for her support!</a:t>
            </a:r>
          </a:p>
          <a:p>
            <a:pPr marL="1196975" lvl="2" indent="-457200"/>
            <a:r>
              <a:rPr lang="en-US" sz="1600" dirty="0"/>
              <a:t>Sub-Area Updates </a:t>
            </a:r>
            <a:endParaRPr lang="en-US" sz="1600" dirty="0" smtClean="0"/>
          </a:p>
          <a:p>
            <a:pPr marL="1654175" lvl="3" indent="-457200"/>
            <a:r>
              <a:rPr lang="en-US" sz="1600" dirty="0"/>
              <a:t>Moving counties to different Sub-Areas in western portion of Region:</a:t>
            </a:r>
          </a:p>
          <a:p>
            <a:pPr marL="1654175" lvl="3" indent="-457200"/>
            <a:r>
              <a:rPr lang="en-US" sz="1600" dirty="0"/>
              <a:t>Armstrong and Indiana </a:t>
            </a:r>
            <a:r>
              <a:rPr lang="en-US" sz="1600" dirty="0" smtClean="0"/>
              <a:t>counties from VII – Southwest </a:t>
            </a:r>
            <a:r>
              <a:rPr lang="en-US" sz="1600" dirty="0"/>
              <a:t>PA/Wheeling </a:t>
            </a:r>
            <a:r>
              <a:rPr lang="en-US" sz="1600" dirty="0" smtClean="0"/>
              <a:t>WV to </a:t>
            </a:r>
            <a:br>
              <a:rPr lang="en-US" sz="1600" dirty="0" smtClean="0"/>
            </a:br>
            <a:r>
              <a:rPr lang="en-US" sz="1600" dirty="0" smtClean="0"/>
              <a:t>VIII – Northwest </a:t>
            </a:r>
            <a:r>
              <a:rPr lang="en-US" sz="1600" dirty="0"/>
              <a:t>PA</a:t>
            </a:r>
          </a:p>
          <a:p>
            <a:pPr marL="1654175" lvl="3" indent="-457200"/>
            <a:r>
              <a:rPr lang="en-US" sz="1600" dirty="0"/>
              <a:t>Monongalia </a:t>
            </a:r>
            <a:r>
              <a:rPr lang="en-US" sz="1600" dirty="0" smtClean="0"/>
              <a:t>and Marion counties from </a:t>
            </a:r>
            <a:r>
              <a:rPr lang="en-US" sz="1600" dirty="0"/>
              <a:t>XIV </a:t>
            </a:r>
            <a:r>
              <a:rPr lang="en-US" sz="1600" dirty="0" smtClean="0"/>
              <a:t>– Northcentral WV </a:t>
            </a:r>
            <a:r>
              <a:rPr lang="en-US" sz="1600" dirty="0"/>
              <a:t>to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VII </a:t>
            </a:r>
            <a:r>
              <a:rPr lang="en-US" sz="1600" dirty="0"/>
              <a:t>– Southwest PA/Wheeling WV  </a:t>
            </a:r>
            <a:endParaRPr lang="en-US" sz="1600" dirty="0" smtClean="0"/>
          </a:p>
          <a:p>
            <a:pPr marL="1654175" lvl="3" indent="-457200"/>
            <a:r>
              <a:rPr lang="en-US" sz="1600" dirty="0"/>
              <a:t>Webster and Pocahontas </a:t>
            </a:r>
            <a:r>
              <a:rPr lang="en-US" sz="1600" dirty="0" smtClean="0"/>
              <a:t>counties from XV – </a:t>
            </a:r>
            <a:r>
              <a:rPr lang="en-US" sz="1600" dirty="0"/>
              <a:t>Southwest </a:t>
            </a:r>
            <a:r>
              <a:rPr lang="en-US" sz="1600" dirty="0" smtClean="0"/>
              <a:t>VA/WV </a:t>
            </a:r>
            <a:r>
              <a:rPr lang="en-US" sz="1600" dirty="0"/>
              <a:t>to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XIV – Northcentral </a:t>
            </a:r>
            <a:r>
              <a:rPr lang="en-US" sz="1600" dirty="0"/>
              <a:t>WV</a:t>
            </a:r>
          </a:p>
          <a:p>
            <a:pPr marL="1196975" lvl="2" indent="-457200"/>
            <a:r>
              <a:rPr lang="en-US" sz="1600" dirty="0" smtClean="0"/>
              <a:t>Report-Outs </a:t>
            </a:r>
            <a:r>
              <a:rPr lang="en-US" sz="1600" dirty="0"/>
              <a:t>from OSCs</a:t>
            </a:r>
          </a:p>
          <a:p>
            <a:pPr marL="282575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53462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98939"/>
            <a:ext cx="7200900" cy="129919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Inland Area Committee (IAC) </a:t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1800" dirty="0" smtClean="0">
                <a:solidFill>
                  <a:srgbClr val="404040"/>
                </a:solidFill>
              </a:rPr>
              <a:t>(continued)</a:t>
            </a: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684" y="1440386"/>
            <a:ext cx="8450316" cy="5319643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dirty="0"/>
              <a:t>AGENDA: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sz="1800" dirty="0"/>
              <a:t>Inland Area Planning Updates  </a:t>
            </a:r>
            <a:r>
              <a:rPr lang="en-US" sz="1800" dirty="0" smtClean="0"/>
              <a:t>(cont.)</a:t>
            </a:r>
            <a:endParaRPr lang="en-US" sz="1800" dirty="0"/>
          </a:p>
          <a:p>
            <a:pPr marL="1196975" lvl="2" indent="-457200"/>
            <a:r>
              <a:rPr lang="en-US" sz="1600" dirty="0" smtClean="0"/>
              <a:t>IACP </a:t>
            </a:r>
            <a:r>
              <a:rPr lang="en-US" sz="1600" dirty="0"/>
              <a:t>and Sub-Area Planning Updates</a:t>
            </a:r>
          </a:p>
          <a:p>
            <a:pPr marL="1654175" lvl="3" indent="-457200"/>
            <a:r>
              <a:rPr lang="en-US" sz="1600" dirty="0"/>
              <a:t>Volume VI is out for comments – due by January 7</a:t>
            </a:r>
            <a:r>
              <a:rPr lang="en-US" sz="1600" baseline="30000" dirty="0"/>
              <a:t>th</a:t>
            </a:r>
            <a:r>
              <a:rPr lang="en-US" sz="1600" dirty="0"/>
              <a:t>  (posted to </a:t>
            </a:r>
            <a:r>
              <a:rPr lang="en-US" sz="1600" dirty="0">
                <a:hlinkClick r:id="rId2"/>
              </a:rPr>
              <a:t>https://response.epa.gov/R3IAC</a:t>
            </a:r>
            <a:r>
              <a:rPr lang="en-US" sz="1600" dirty="0"/>
              <a:t> for IAC member review</a:t>
            </a:r>
            <a:r>
              <a:rPr lang="en-US" sz="1600" dirty="0" smtClean="0"/>
              <a:t>).</a:t>
            </a:r>
            <a:endParaRPr lang="en-US" sz="1600" dirty="0"/>
          </a:p>
          <a:p>
            <a:pPr marL="1654175" lvl="3" indent="-457200"/>
            <a:r>
              <a:rPr lang="en-US" sz="1600" dirty="0"/>
              <a:t>Previously revised plans will be posted to the Region 3 OSC Planning Dashboard once approved by EPA </a:t>
            </a:r>
            <a:r>
              <a:rPr lang="en-US" sz="1600" dirty="0" smtClean="0"/>
              <a:t>management.</a:t>
            </a:r>
            <a:endParaRPr lang="en-US" sz="1600" dirty="0"/>
          </a:p>
          <a:p>
            <a:pPr marL="1196975" lvl="2" indent="-457200"/>
            <a:r>
              <a:rPr lang="en-US" sz="1600" dirty="0"/>
              <a:t>Dashboard and Viewer System Tabletop Exercise</a:t>
            </a:r>
          </a:p>
          <a:p>
            <a:pPr marL="1092200" lvl="2" indent="-285750">
              <a:buFont typeface="Courier New" panose="02070309020205020404" pitchFamily="49" charset="0"/>
              <a:buChar char="o"/>
            </a:pPr>
            <a:endParaRPr lang="en-US" sz="1050" dirty="0"/>
          </a:p>
          <a:p>
            <a:pPr marL="796925" lvl="1" indent="-514350">
              <a:buFont typeface="+mj-lt"/>
              <a:buAutoNum type="arabicPeriod"/>
            </a:pPr>
            <a:r>
              <a:rPr lang="en-US" sz="1800" dirty="0"/>
              <a:t>DISCUSSION: “</a:t>
            </a:r>
            <a:r>
              <a:rPr lang="en-US" sz="1800" b="1" dirty="0"/>
              <a:t>U.S. Geological Survey (USGS) Capabilities and Updated Science</a:t>
            </a:r>
            <a:r>
              <a:rPr lang="en-US" sz="1800" dirty="0"/>
              <a:t>” – presented by Faith Fitzpatrick (USGS, Region 5)</a:t>
            </a:r>
          </a:p>
          <a:p>
            <a:pPr marL="796925" lvl="1" indent="-514350">
              <a:buFont typeface="+mj-lt"/>
              <a:buAutoNum type="arabicPeriod"/>
            </a:pPr>
            <a:endParaRPr lang="en-US" sz="1200" dirty="0"/>
          </a:p>
          <a:p>
            <a:pPr marL="796925" lvl="1" indent="-514350">
              <a:buFont typeface="+mj-lt"/>
              <a:buAutoNum type="arabicPeriod"/>
            </a:pPr>
            <a:r>
              <a:rPr lang="en-US" sz="1800" b="1" dirty="0"/>
              <a:t>“Aliquippa Tin Mill Oil Discharge”</a:t>
            </a:r>
            <a:r>
              <a:rPr lang="en-US" sz="1800" dirty="0"/>
              <a:t> – presented by Debbie Lindsey (EPA)</a:t>
            </a:r>
          </a:p>
          <a:p>
            <a:pPr marL="282575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6181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Tuesday  </a:t>
            </a:r>
            <a:br>
              <a:rPr lang="en-US" dirty="0"/>
            </a:br>
            <a:r>
              <a:rPr lang="en-US" dirty="0" err="1" smtClean="0"/>
              <a:t>WORKGroup</a:t>
            </a:r>
            <a:r>
              <a:rPr lang="en-US" dirty="0" smtClean="0"/>
              <a:t> </a:t>
            </a:r>
            <a:r>
              <a:rPr lang="en-US" dirty="0"/>
              <a:t>Meetings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19, 2019</a:t>
            </a:r>
          </a:p>
        </p:txBody>
      </p:sp>
    </p:spTree>
    <p:extLst>
      <p:ext uri="{BB962C8B-B14F-4D97-AF65-F5344CB8AC3E}">
        <p14:creationId xmlns:p14="http://schemas.microsoft.com/office/powerpoint/2010/main" val="1460227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8166574" cy="1482969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404040"/>
                </a:solidFill>
              </a:rPr>
              <a:t>Consultation, Natural Resources, &amp; Damage Assessment (CNRDA) </a:t>
            </a:r>
            <a:r>
              <a:rPr lang="en-US" sz="3600" dirty="0" smtClean="0">
                <a:solidFill>
                  <a:srgbClr val="404040"/>
                </a:solidFill>
              </a:rPr>
              <a:t>Workgroup</a:t>
            </a:r>
            <a:r>
              <a:rPr lang="en-US" sz="3200" dirty="0">
                <a:solidFill>
                  <a:srgbClr val="404040"/>
                </a:solidFill>
              </a:rPr>
              <a:t/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Co-Chairs: Frank Csulak (NOAA</a:t>
            </a:r>
            <a:r>
              <a:rPr lang="en-US" sz="2000" dirty="0" smtClean="0">
                <a:solidFill>
                  <a:srgbClr val="404040"/>
                </a:solidFill>
              </a:rPr>
              <a:t>); </a:t>
            </a:r>
            <a:r>
              <a:rPr lang="en-US" sz="2000" dirty="0">
                <a:solidFill>
                  <a:srgbClr val="404040"/>
                </a:solidFill>
              </a:rPr>
              <a:t>Joann Banda for Susan Lingenfelser (USFWS</a:t>
            </a:r>
            <a:r>
              <a:rPr lang="en-US" sz="2000" dirty="0" smtClean="0">
                <a:solidFill>
                  <a:srgbClr val="404040"/>
                </a:solidFill>
              </a:rPr>
              <a:t>); </a:t>
            </a:r>
            <a:r>
              <a:rPr lang="en-US" sz="2000" dirty="0">
                <a:solidFill>
                  <a:srgbClr val="404040"/>
                </a:solidFill>
              </a:rPr>
              <a:t>Lindy Nelson (DOI); </a:t>
            </a:r>
            <a:r>
              <a:rPr lang="en-US" sz="2000" dirty="0" smtClean="0">
                <a:solidFill>
                  <a:srgbClr val="404040"/>
                </a:solidFill>
              </a:rPr>
              <a:t>and Debbie </a:t>
            </a:r>
            <a:r>
              <a:rPr lang="en-US" sz="2000" dirty="0">
                <a:solidFill>
                  <a:srgbClr val="404040"/>
                </a:solidFill>
              </a:rPr>
              <a:t>Scholz and Robin Dermigny (START Contractors)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049236"/>
            <a:ext cx="7583487" cy="4290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Workgroup Focus:</a:t>
            </a:r>
          </a:p>
          <a:p>
            <a:r>
              <a:rPr lang="en-US" dirty="0"/>
              <a:t>PRESENTATION: NRDA-101 – </a:t>
            </a:r>
            <a:r>
              <a:rPr lang="en-US" i="1" dirty="0"/>
              <a:t>presented by Simeon Hahn (NOAA)</a:t>
            </a:r>
          </a:p>
          <a:p>
            <a:r>
              <a:rPr lang="en-US" dirty="0"/>
              <a:t>DISCUSSION: NRDA Joint Assessment Team (JAT) Committee Organization &amp; Revitalization for the Mid-Atlantic – </a:t>
            </a:r>
            <a:r>
              <a:rPr lang="en-US" i="1" dirty="0"/>
              <a:t>proposed by Simeon Hahn (NOAA)</a:t>
            </a:r>
          </a:p>
          <a:p>
            <a:r>
              <a:rPr lang="en-US" dirty="0"/>
              <a:t>Documents for CNRDA Workgroup Consideration and Review:</a:t>
            </a:r>
          </a:p>
          <a:p>
            <a:pPr lvl="1"/>
            <a:r>
              <a:rPr lang="en-US" dirty="0"/>
              <a:t>Tribal Informational Documents (for use by tribal representatives)</a:t>
            </a:r>
          </a:p>
          <a:p>
            <a:pPr lvl="1"/>
            <a:r>
              <a:rPr lang="en-US" dirty="0"/>
              <a:t>Review of the 2017 West Coast JAT Recommendations for Conducting Cooperative NRDA document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263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1"/>
            <a:ext cx="8166574" cy="10536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404040"/>
                </a:solidFill>
              </a:rPr>
              <a:t>CNRDA </a:t>
            </a:r>
            <a:r>
              <a:rPr lang="en-US" sz="3200" dirty="0" smtClean="0">
                <a:solidFill>
                  <a:srgbClr val="404040"/>
                </a:solidFill>
              </a:rPr>
              <a:t>Workgroup </a:t>
            </a:r>
            <a:r>
              <a:rPr lang="en-US" sz="3200" dirty="0">
                <a:solidFill>
                  <a:srgbClr val="404040"/>
                </a:solidFill>
              </a:rPr>
              <a:t>(continued)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23848"/>
            <a:ext cx="7686620" cy="5068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ACTION ITEMS: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Review and update the West Coast JAT document for May 2020 RRT3 meeting for adoption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Review and update two Region 10 Tribal Informational</a:t>
            </a:r>
            <a:r>
              <a:rPr lang="en-US" dirty="0" smtClean="0"/>
              <a:t>/ Engagement </a:t>
            </a:r>
            <a:r>
              <a:rPr lang="en-US" dirty="0"/>
              <a:t>Documents for May 2020 RRT3 meeting for adoption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27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215" y="167376"/>
            <a:ext cx="7705847" cy="1011195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404040"/>
                </a:solidFill>
              </a:rPr>
              <a:t>CNRDA </a:t>
            </a:r>
            <a:r>
              <a:rPr lang="en-US" sz="3200" dirty="0" smtClean="0">
                <a:solidFill>
                  <a:srgbClr val="404040"/>
                </a:solidFill>
              </a:rPr>
              <a:t>Workgroup </a:t>
            </a:r>
            <a:r>
              <a:rPr lang="en-US" sz="3200" dirty="0">
                <a:solidFill>
                  <a:srgbClr val="404040"/>
                </a:solidFill>
              </a:rPr>
              <a:t>(continued)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172587"/>
              </p:ext>
            </p:extLst>
          </p:nvPr>
        </p:nvGraphicFramePr>
        <p:xfrm>
          <a:off x="758215" y="1662500"/>
          <a:ext cx="814451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87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357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CNRDA Workgroup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737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Review Biological Evaluation (BE) for Federal Waters for preauthorized response strategies (dispersants, ISB, and Solidifiers)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3294296"/>
                  </a:ext>
                </a:extLst>
              </a:tr>
              <a:tr h="23737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Review Updated Dispersant</a:t>
                      </a:r>
                      <a:r>
                        <a:rPr lang="en-US" sz="1400" baseline="0" dirty="0"/>
                        <a:t> Preauthorization document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On hold for completion of 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37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  <a:tabLst>
                          <a:tab pos="461963" algn="l"/>
                        </a:tabLst>
                      </a:pPr>
                      <a:r>
                        <a:rPr lang="en-US" sz="1400" dirty="0"/>
                        <a:t>Review Updated In Situ Burning Preauthorization (on-water)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May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79440192"/>
                  </a:ext>
                </a:extLst>
              </a:tr>
              <a:tr h="23737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Initiate the NRDA JAT Workgroup for the Mid-Atlantic; review Pacific JAT resources and documents for incorporation into the Region III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Continuing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737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Review Tribal Informational/Engagement Documents </a:t>
                      </a:r>
                      <a:r>
                        <a:rPr lang="en-US" sz="1400" baseline="0" dirty="0"/>
                        <a:t>for Federally Recognized Tribes and Tribes with Interests in the Region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May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737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/>
                        <a:t>Review Wildlife Annex for Response Operations versus NRDA actions –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58215" y="1207171"/>
            <a:ext cx="7957508" cy="322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74000"/>
              </a:lnSpc>
              <a:spcBef>
                <a:spcPts val="1000"/>
              </a:spcBef>
              <a:spcAft>
                <a:spcPts val="200"/>
              </a:spcAft>
            </a:pPr>
            <a:r>
              <a:rPr lang="en-US" sz="2000" dirty="0">
                <a:solidFill>
                  <a:schemeClr val="tx2"/>
                </a:solidFill>
              </a:rPr>
              <a:t>Proposed CNRDA Workgroup Activity Timeline:</a:t>
            </a:r>
          </a:p>
        </p:txBody>
      </p:sp>
    </p:spTree>
    <p:extLst>
      <p:ext uri="{BB962C8B-B14F-4D97-AF65-F5344CB8AC3E}">
        <p14:creationId xmlns:p14="http://schemas.microsoft.com/office/powerpoint/2010/main" val="378033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718" y="339970"/>
            <a:ext cx="7984975" cy="1721744"/>
          </a:xfrm>
        </p:spPr>
        <p:txBody>
          <a:bodyPr anchor="ctr"/>
          <a:lstStyle/>
          <a:p>
            <a:r>
              <a:rPr lang="en-US" sz="3200" dirty="0">
                <a:solidFill>
                  <a:srgbClr val="404040"/>
                </a:solidFill>
              </a:rPr>
              <a:t>Information Management &amp; Outreach (IMO) </a:t>
            </a:r>
            <a:r>
              <a:rPr lang="en-US" sz="3200" dirty="0" smtClean="0">
                <a:solidFill>
                  <a:srgbClr val="404040"/>
                </a:solidFill>
              </a:rPr>
              <a:t>Workgroup</a:t>
            </a:r>
            <a:r>
              <a:rPr lang="en-US" sz="3200" dirty="0">
                <a:solidFill>
                  <a:srgbClr val="404040"/>
                </a:solidFill>
              </a:rPr>
              <a:t/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Co-Chair: Brian Moore (PADEP); Robin Dermigny and Debbie Scholz (START Contractors)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79960"/>
            <a:ext cx="7984974" cy="449047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Discussed Agency Fact Sheets Format</a:t>
            </a:r>
          </a:p>
          <a:p>
            <a:pPr lvl="1"/>
            <a:r>
              <a:rPr lang="en-US" dirty="0"/>
              <a:t>Decided to remove specific names and contact information, referring to responsible titles/department and emergency contact numbers</a:t>
            </a:r>
          </a:p>
          <a:p>
            <a:r>
              <a:rPr lang="en-US" dirty="0"/>
              <a:t>Discussed </a:t>
            </a:r>
            <a:r>
              <a:rPr lang="en-US" dirty="0" smtClean="0"/>
              <a:t>outreach </a:t>
            </a:r>
            <a:r>
              <a:rPr lang="en-US" dirty="0"/>
              <a:t>for federally recognized tribal partners</a:t>
            </a:r>
          </a:p>
          <a:p>
            <a:pPr lvl="1"/>
            <a:r>
              <a:rPr lang="en-US" dirty="0"/>
              <a:t>CNRDA is working on documents</a:t>
            </a:r>
          </a:p>
          <a:p>
            <a:pPr lvl="1"/>
            <a:r>
              <a:rPr lang="en-US" dirty="0"/>
              <a:t>Review and ensure </a:t>
            </a:r>
            <a:r>
              <a:rPr lang="en-US" dirty="0" smtClean="0"/>
              <a:t>to capture </a:t>
            </a:r>
            <a:r>
              <a:rPr lang="en-US" dirty="0"/>
              <a:t>Tribes with historical/cultural interests in Region </a:t>
            </a:r>
            <a:r>
              <a:rPr lang="en-US" dirty="0" smtClean="0"/>
              <a:t>III </a:t>
            </a:r>
            <a:r>
              <a:rPr lang="en-US" dirty="0"/>
              <a:t>but </a:t>
            </a:r>
            <a:r>
              <a:rPr lang="en-US" dirty="0" smtClean="0"/>
              <a:t>are no longer are </a:t>
            </a:r>
            <a:r>
              <a:rPr lang="en-US" dirty="0"/>
              <a:t>residing </a:t>
            </a:r>
            <a:r>
              <a:rPr lang="en-US" dirty="0" smtClean="0"/>
              <a:t>there</a:t>
            </a:r>
            <a:endParaRPr lang="en-US" dirty="0"/>
          </a:p>
          <a:p>
            <a:r>
              <a:rPr lang="en-US" dirty="0"/>
              <a:t>After Action Reports and Lessons Learned</a:t>
            </a:r>
          </a:p>
          <a:p>
            <a:pPr lvl="1"/>
            <a:r>
              <a:rPr lang="en-US" dirty="0"/>
              <a:t>To be posted on Response </a:t>
            </a:r>
            <a:r>
              <a:rPr lang="en-US" dirty="0" smtClean="0"/>
              <a:t>Tools-Fact Sheets </a:t>
            </a:r>
            <a:r>
              <a:rPr lang="en-US" dirty="0"/>
              <a:t>website </a:t>
            </a:r>
          </a:p>
          <a:p>
            <a:r>
              <a:rPr lang="en-US" dirty="0"/>
              <a:t>Future topics:</a:t>
            </a:r>
          </a:p>
          <a:p>
            <a:pPr lvl="1"/>
            <a:r>
              <a:rPr lang="en-US" dirty="0"/>
              <a:t>Outreach to other agencies and how to arrange agenda schedule to encourage non-participating agencies to attend RRT3 meetings (local and state agencies)</a:t>
            </a:r>
          </a:p>
          <a:p>
            <a:pPr lvl="1"/>
            <a:r>
              <a:rPr lang="en-US" dirty="0"/>
              <a:t>Bring different state/agency GIS personnel to discuss capabilities and how they process information from collection to mapping for </a:t>
            </a:r>
            <a:r>
              <a:rPr lang="en-US" dirty="0" smtClean="0"/>
              <a:t>interagency </a:t>
            </a:r>
            <a:r>
              <a:rPr lang="en-US" dirty="0"/>
              <a:t>sharing</a:t>
            </a:r>
          </a:p>
        </p:txBody>
      </p:sp>
    </p:spTree>
    <p:extLst>
      <p:ext uri="{BB962C8B-B14F-4D97-AF65-F5344CB8AC3E}">
        <p14:creationId xmlns:p14="http://schemas.microsoft.com/office/powerpoint/2010/main" val="1341371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94338"/>
            <a:ext cx="7784230" cy="47453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ACTION ITEMS:</a:t>
            </a:r>
          </a:p>
          <a:p>
            <a:r>
              <a:rPr lang="en-US" dirty="0"/>
              <a:t>States to reach out to their GIS personnel for participation in future meeting discussions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404040"/>
                </a:solidFill>
              </a:rPr>
              <a:t>IMO </a:t>
            </a:r>
            <a:r>
              <a:rPr lang="en-US" sz="3200" dirty="0" smtClean="0">
                <a:solidFill>
                  <a:srgbClr val="404040"/>
                </a:solidFill>
              </a:rPr>
              <a:t>Workgroup </a:t>
            </a:r>
            <a:r>
              <a:rPr lang="en-US" sz="3200" dirty="0">
                <a:solidFill>
                  <a:srgbClr val="404040"/>
                </a:solidFill>
              </a:rPr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val="1778348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82812"/>
            <a:ext cx="7583487" cy="455491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Proposed IMO Workgroup Activity Timeline: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665421"/>
              </p:ext>
            </p:extLst>
          </p:nvPr>
        </p:nvGraphicFramePr>
        <p:xfrm>
          <a:off x="906160" y="2073784"/>
          <a:ext cx="7979931" cy="3117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30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7541">
                <a:tc>
                  <a:txBody>
                    <a:bodyPr/>
                    <a:lstStyle/>
                    <a:p>
                      <a:r>
                        <a:rPr lang="en-US" sz="1600" dirty="0"/>
                        <a:t>IMO Workgroup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03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 smtClean="0"/>
                        <a:t>Review/revise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/>
                        <a:t>RRT3 </a:t>
                      </a:r>
                      <a:r>
                        <a:rPr lang="en-US" sz="1600" baseline="0" dirty="0" smtClean="0"/>
                        <a:t>websites:</a:t>
                      </a:r>
                      <a:endParaRPr lang="en-US" sz="16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/>
                        <a:t>Update information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/>
                        <a:t>Consistent </a:t>
                      </a:r>
                      <a:r>
                        <a:rPr lang="en-US" sz="1600" baseline="0" dirty="0" smtClean="0"/>
                        <a:t>format/look </a:t>
                      </a:r>
                      <a:r>
                        <a:rPr lang="en-US" sz="1600" baseline="0" dirty="0"/>
                        <a:t>for all products by </a:t>
                      </a:r>
                      <a:r>
                        <a:rPr lang="en-US" sz="1600" baseline="0" dirty="0" smtClean="0"/>
                        <a:t>workgroups/committees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Continuing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334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 smtClean="0"/>
                        <a:t>Determine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what </a:t>
                      </a:r>
                      <a:r>
                        <a:rPr lang="en-US" sz="1600" dirty="0"/>
                        <a:t>information is missing from website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smtClean="0"/>
                        <a:t>and then  </a:t>
                      </a:r>
                      <a:r>
                        <a:rPr lang="en-US" sz="1600" baseline="0" dirty="0"/>
                        <a:t>make it available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Underway/Continuing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8607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Develop dissemination and education materials for stakeholders on RRT3 and planning/response communities,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On 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404040"/>
                </a:solidFill>
              </a:rPr>
              <a:t>IMO </a:t>
            </a:r>
            <a:r>
              <a:rPr lang="en-US" sz="3200" dirty="0" smtClean="0">
                <a:solidFill>
                  <a:srgbClr val="404040"/>
                </a:solidFill>
              </a:rPr>
              <a:t>Workgroup </a:t>
            </a:r>
            <a:r>
              <a:rPr lang="en-US" sz="3200" dirty="0">
                <a:solidFill>
                  <a:srgbClr val="404040"/>
                </a:solidFill>
              </a:rPr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val="2096334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2615171"/>
            <a:ext cx="6270922" cy="2098226"/>
          </a:xfrm>
        </p:spPr>
        <p:txBody>
          <a:bodyPr/>
          <a:lstStyle/>
          <a:p>
            <a:r>
              <a:rPr lang="en-US" dirty="0"/>
              <a:t>Wednesday </a:t>
            </a:r>
            <a:br>
              <a:rPr lang="en-US" dirty="0"/>
            </a:br>
            <a:r>
              <a:rPr lang="en-US" dirty="0" smtClean="0"/>
              <a:t>Workgroup </a:t>
            </a:r>
            <a:r>
              <a:rPr lang="en-US" dirty="0"/>
              <a:t>Meetings &amp; Presentations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5042517"/>
            <a:ext cx="5123755" cy="470517"/>
          </a:xfrm>
        </p:spPr>
        <p:txBody>
          <a:bodyPr/>
          <a:lstStyle/>
          <a:p>
            <a:r>
              <a:rPr lang="en-US" dirty="0"/>
              <a:t>November 20, 2019</a:t>
            </a:r>
          </a:p>
        </p:txBody>
      </p:sp>
    </p:spTree>
    <p:extLst>
      <p:ext uri="{BB962C8B-B14F-4D97-AF65-F5344CB8AC3E}">
        <p14:creationId xmlns:p14="http://schemas.microsoft.com/office/powerpoint/2010/main" val="715512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971" y="375136"/>
            <a:ext cx="7583487" cy="1641233"/>
          </a:xfrm>
        </p:spPr>
        <p:txBody>
          <a:bodyPr/>
          <a:lstStyle/>
          <a:p>
            <a:r>
              <a:rPr lang="en-US" sz="3200" dirty="0">
                <a:solidFill>
                  <a:srgbClr val="404040"/>
                </a:solidFill>
              </a:rPr>
              <a:t>Spill Response Countermeasures (SRC) </a:t>
            </a:r>
            <a:r>
              <a:rPr lang="en-US" sz="3200" dirty="0" smtClean="0">
                <a:solidFill>
                  <a:srgbClr val="404040"/>
                </a:solidFill>
              </a:rPr>
              <a:t>Workgroup</a:t>
            </a:r>
            <a:r>
              <a:rPr lang="en-US" sz="3200" dirty="0">
                <a:solidFill>
                  <a:srgbClr val="404040"/>
                </a:solidFill>
              </a:rPr>
              <a:t/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Co-Chairs - Billy Martin (EPA) </a:t>
            </a:r>
            <a:r>
              <a:rPr lang="en-US" sz="1800" dirty="0" smtClean="0">
                <a:solidFill>
                  <a:srgbClr val="404040"/>
                </a:solidFill>
              </a:rPr>
              <a:t>; </a:t>
            </a:r>
            <a:r>
              <a:rPr lang="en-US" sz="1800" dirty="0">
                <a:solidFill>
                  <a:srgbClr val="404040"/>
                </a:solidFill>
              </a:rPr>
              <a:t>Dave Pugh (USCG); Debbie Scholz (START Contractor)</a:t>
            </a: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57046"/>
            <a:ext cx="8013808" cy="439406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Dispersants MOU and the Sector Delaware Bay Dispersant Workshop &amp; Exercise Debrief (Dave Pugh, USCG)</a:t>
            </a:r>
            <a:r>
              <a:rPr lang="en-US" i="1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en-US" sz="1700" dirty="0"/>
              <a:t>Discussed inter-regional </a:t>
            </a:r>
            <a:r>
              <a:rPr lang="en-US" sz="1700" dirty="0" smtClean="0"/>
              <a:t>coordination, </a:t>
            </a:r>
            <a:r>
              <a:rPr lang="en-US" sz="1700" dirty="0"/>
              <a:t>uniform </a:t>
            </a:r>
            <a:r>
              <a:rPr lang="en-US" sz="1700" dirty="0" smtClean="0"/>
              <a:t>policies, </a:t>
            </a:r>
            <a:r>
              <a:rPr lang="en-US" sz="1700" dirty="0"/>
              <a:t>and preauthorization documents with Region II </a:t>
            </a:r>
          </a:p>
          <a:p>
            <a:pPr lvl="2"/>
            <a:r>
              <a:rPr lang="en-US" sz="1500" dirty="0"/>
              <a:t>Conditions for signatory and FOSC authority</a:t>
            </a:r>
          </a:p>
          <a:p>
            <a:pPr lvl="2"/>
            <a:r>
              <a:rPr lang="en-US" sz="1500" dirty="0"/>
              <a:t>What does approval look like?</a:t>
            </a:r>
          </a:p>
          <a:p>
            <a:pPr lvl="2"/>
            <a:r>
              <a:rPr lang="en-US" sz="1500" dirty="0"/>
              <a:t>Region III inter-regional coordination text for RCP</a:t>
            </a:r>
          </a:p>
          <a:p>
            <a:pPr lvl="1"/>
            <a:r>
              <a:rPr lang="en-US" sz="1700" dirty="0"/>
              <a:t>Lesson Learned: Sector Commanders would likely achieve State concurrence for operational dispersant </a:t>
            </a:r>
            <a:r>
              <a:rPr lang="en-US" sz="1700" dirty="0" smtClean="0"/>
              <a:t>used </a:t>
            </a:r>
            <a:r>
              <a:rPr lang="en-US" sz="1700" dirty="0"/>
              <a:t>in </a:t>
            </a:r>
            <a:r>
              <a:rPr lang="en-US" sz="1700" dirty="0" smtClean="0"/>
              <a:t>State </a:t>
            </a:r>
            <a:r>
              <a:rPr lang="en-US" sz="1700" dirty="0"/>
              <a:t>and </a:t>
            </a:r>
            <a:r>
              <a:rPr lang="en-US" sz="1700" dirty="0" smtClean="0"/>
              <a:t>Federal </a:t>
            </a:r>
            <a:r>
              <a:rPr lang="en-US" sz="1700" dirty="0"/>
              <a:t>waters</a:t>
            </a:r>
            <a:br>
              <a:rPr lang="en-US" sz="1700" dirty="0"/>
            </a:br>
            <a:r>
              <a:rPr lang="en-US" sz="1700" dirty="0"/>
              <a:t>(includes </a:t>
            </a:r>
            <a:r>
              <a:rPr lang="en-US" sz="1700" dirty="0" smtClean="0"/>
              <a:t>Delaware </a:t>
            </a:r>
            <a:r>
              <a:rPr lang="en-US" sz="1700" dirty="0"/>
              <a:t>Bay and Hampton Roads Sectors)</a:t>
            </a:r>
            <a:endParaRPr lang="en-US" sz="1500" dirty="0"/>
          </a:p>
          <a:p>
            <a:r>
              <a:rPr lang="en-US" dirty="0"/>
              <a:t>RCP Appendix 6 – Chemical Countermeasures MOU Review: </a:t>
            </a:r>
          </a:p>
          <a:p>
            <a:pPr lvl="1"/>
            <a:r>
              <a:rPr lang="en-US" dirty="0"/>
              <a:t>Annex 1 – Dispersant Preauthorization (Dave Pugh, USCG &amp; Debra Scholz, START)</a:t>
            </a:r>
          </a:p>
          <a:p>
            <a:pPr lvl="2"/>
            <a:r>
              <a:rPr lang="en-US" dirty="0"/>
              <a:t>On hold for Endangered Species Act (ESA) BE to be completed and approved by the services</a:t>
            </a:r>
          </a:p>
        </p:txBody>
      </p:sp>
    </p:spTree>
    <p:extLst>
      <p:ext uri="{BB962C8B-B14F-4D97-AF65-F5344CB8AC3E}">
        <p14:creationId xmlns:p14="http://schemas.microsoft.com/office/powerpoint/2010/main" val="1181618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971" y="375136"/>
            <a:ext cx="7583487" cy="975199"/>
          </a:xfrm>
        </p:spPr>
        <p:txBody>
          <a:bodyPr/>
          <a:lstStyle/>
          <a:p>
            <a:r>
              <a:rPr lang="en-US" sz="3200" dirty="0">
                <a:solidFill>
                  <a:srgbClr val="404040"/>
                </a:solidFill>
              </a:rPr>
              <a:t>SRC Workgroup (continued)</a:t>
            </a:r>
            <a:br>
              <a:rPr lang="en-US" sz="3200" dirty="0">
                <a:solidFill>
                  <a:srgbClr val="404040"/>
                </a:solidFill>
              </a:rPr>
            </a:b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94884"/>
            <a:ext cx="7583487" cy="478003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Annex 2 – In-Situ Burn Preauthorization Review (Debra Scholz, START)</a:t>
            </a:r>
            <a:endParaRPr lang="en-US" i="1" dirty="0"/>
          </a:p>
          <a:p>
            <a:pPr lvl="2"/>
            <a:r>
              <a:rPr lang="en-US" dirty="0"/>
              <a:t>Pending completion of ESA BE</a:t>
            </a:r>
          </a:p>
          <a:p>
            <a:pPr lvl="2"/>
            <a:r>
              <a:rPr lang="en-US" dirty="0"/>
              <a:t>Appendix 6, Annex 2 – Region III In-Situ Burning (Controlled Burning) (1997) </a:t>
            </a:r>
          </a:p>
          <a:p>
            <a:pPr lvl="2"/>
            <a:r>
              <a:rPr lang="en-US" dirty="0"/>
              <a:t>Appendix 7E – Region III RRT Annex I &amp; Annex II Guidance to Supplement the Existing MOU for Use of In-Situ Burning in Ocean, Coastal Areas, and Inland Zones (March 2003) </a:t>
            </a:r>
          </a:p>
          <a:p>
            <a:pPr lvl="2"/>
            <a:r>
              <a:rPr lang="en-US" dirty="0"/>
              <a:t>Appendix 7F – Region III RRT Guidelines for In-Situ Burning of Oil Impacted Herbaceous Wetlands (2004)</a:t>
            </a:r>
          </a:p>
          <a:p>
            <a:pPr lvl="1"/>
            <a:endParaRPr lang="en-US" i="1" dirty="0"/>
          </a:p>
          <a:p>
            <a:endParaRPr lang="en-US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12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0999"/>
            <a:ext cx="7583487" cy="106823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404040"/>
                </a:solidFill>
              </a:rPr>
              <a:t>SRC Workgroup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237593"/>
            <a:ext cx="7844275" cy="5362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u="sng" dirty="0">
                <a:solidFill>
                  <a:srgbClr val="FF0000"/>
                </a:solidFill>
              </a:rPr>
              <a:t>ACTION ITEMS:</a:t>
            </a:r>
          </a:p>
          <a:p>
            <a:r>
              <a:rPr lang="en-US" sz="2200" dirty="0"/>
              <a:t>The Chemical Countermeasures MOU update will be revised and will focus on Chemical Countermeasures as a whole for incorporation into the Region III RCP – </a:t>
            </a:r>
            <a:r>
              <a:rPr lang="en-US" sz="2200" dirty="0">
                <a:solidFill>
                  <a:srgbClr val="0070C0"/>
                </a:solidFill>
              </a:rPr>
              <a:t>awaiting Signature following successful ESA BE process</a:t>
            </a:r>
            <a:endParaRPr lang="en-US" sz="2200" dirty="0"/>
          </a:p>
          <a:p>
            <a:pPr lvl="1"/>
            <a:r>
              <a:rPr lang="en-US" dirty="0"/>
              <a:t>Update the </a:t>
            </a:r>
            <a:r>
              <a:rPr lang="en-US" b="1" dirty="0"/>
              <a:t>In situ Burning </a:t>
            </a:r>
            <a:r>
              <a:rPr lang="en-US" dirty="0"/>
              <a:t>Preauthorization Document– </a:t>
            </a:r>
            <a:r>
              <a:rPr lang="en-US" dirty="0">
                <a:solidFill>
                  <a:srgbClr val="FF0000"/>
                </a:solidFill>
              </a:rPr>
              <a:t>May 2020</a:t>
            </a:r>
          </a:p>
          <a:p>
            <a:pPr lvl="1"/>
            <a:r>
              <a:rPr lang="en-US" dirty="0"/>
              <a:t>Incorporate the </a:t>
            </a:r>
            <a:r>
              <a:rPr lang="en-US" b="1" dirty="0"/>
              <a:t>In situ Burning </a:t>
            </a:r>
            <a:r>
              <a:rPr lang="en-US" dirty="0"/>
              <a:t>Preauthorization components to the ESA BE – </a:t>
            </a:r>
            <a:r>
              <a:rPr lang="en-US" dirty="0">
                <a:solidFill>
                  <a:srgbClr val="FF0000"/>
                </a:solidFill>
              </a:rPr>
              <a:t>On-going</a:t>
            </a:r>
            <a:endParaRPr lang="en-US" i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Coordinate with the Services for informal review of ESA BE materials – </a:t>
            </a:r>
            <a:r>
              <a:rPr lang="en-US" i="1" dirty="0">
                <a:solidFill>
                  <a:srgbClr val="FF0000"/>
                </a:solidFill>
              </a:rPr>
              <a:t>On-going </a:t>
            </a:r>
            <a:endParaRPr lang="en-US" dirty="0"/>
          </a:p>
          <a:p>
            <a:pPr lvl="1"/>
            <a:r>
              <a:rPr lang="en-US" i="1" dirty="0"/>
              <a:t>Combine the </a:t>
            </a:r>
            <a:r>
              <a:rPr lang="en-US" b="1" i="1" dirty="0"/>
              <a:t>in situ </a:t>
            </a:r>
            <a:r>
              <a:rPr lang="en-US" b="1" dirty="0"/>
              <a:t>burning </a:t>
            </a:r>
            <a:r>
              <a:rPr lang="en-US" i="1" dirty="0"/>
              <a:t>ocean, coastal areas, inland zones (2003) &amp; oil impacted herbaceous wetlands (2004) documents (currently Appendices 7E and 7F in RCP) </a:t>
            </a:r>
            <a:r>
              <a:rPr lang="en-US" dirty="0"/>
              <a:t>– </a:t>
            </a:r>
            <a:r>
              <a:rPr lang="en-US" dirty="0">
                <a:solidFill>
                  <a:srgbClr val="FF0000"/>
                </a:solidFill>
              </a:rPr>
              <a:t>November 2020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34394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134896"/>
            <a:ext cx="7583487" cy="4208930"/>
          </a:xfrm>
        </p:spPr>
        <p:txBody>
          <a:bodyPr>
            <a:normAutofit/>
          </a:bodyPr>
          <a:lstStyle/>
          <a:p>
            <a:r>
              <a:rPr lang="en-US" dirty="0"/>
              <a:t>Proposed SRC Workgroup Activity Timeline: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418731"/>
              </p:ext>
            </p:extLst>
          </p:nvPr>
        </p:nvGraphicFramePr>
        <p:xfrm>
          <a:off x="779463" y="1608083"/>
          <a:ext cx="8047665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72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0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SRC Workgroup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REVISED</a:t>
                      </a:r>
                      <a:r>
                        <a:rPr lang="en-US" sz="1600" dirty="0"/>
                        <a:t> Criticality</a:t>
                      </a:r>
                      <a:r>
                        <a:rPr lang="en-US" sz="1600" baseline="0" dirty="0"/>
                        <a:t> Focus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35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Finalize the Update to the 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Region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III 1997 MOU for Chemical 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Countermeasures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and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associated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appendices for preauthorizations and guidance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dirty="0">
                          <a:solidFill>
                            <a:srgbClr val="FF0000"/>
                          </a:solidFill>
                        </a:rPr>
                        <a:t>On-going </a:t>
                      </a:r>
                      <a:r>
                        <a:rPr lang="en-US" sz="1600" b="0" i="0" dirty="0">
                          <a:solidFill>
                            <a:srgbClr val="FF0000"/>
                          </a:solidFill>
                        </a:rPr>
                        <a:t>– awaiting successful completion of the ESA BE</a:t>
                      </a:r>
                      <a:endParaRPr lang="en-US" sz="1600" b="0" i="1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600" b="0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1452741"/>
                  </a:ext>
                </a:extLst>
              </a:tr>
              <a:tr h="1231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Develop State Trustee Notification Briefing Materials regarding updated and existing 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1997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MOU for Chemical Countermeasures – 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Dispersants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rgbClr val="0070C0"/>
                          </a:solidFill>
                        </a:rPr>
                        <a:t>Completed June 2019 for</a:t>
                      </a:r>
                      <a:r>
                        <a:rPr lang="en-US" sz="1600" b="0" i="0" baseline="0" dirty="0">
                          <a:solidFill>
                            <a:srgbClr val="0070C0"/>
                          </a:solidFill>
                        </a:rPr>
                        <a:t> Sector Delaware Bay</a:t>
                      </a:r>
                    </a:p>
                    <a:p>
                      <a:r>
                        <a:rPr lang="en-US" sz="1600" b="0" i="0" dirty="0">
                          <a:solidFill>
                            <a:schemeClr val="tx1"/>
                          </a:solidFill>
                        </a:rPr>
                        <a:t>Sectors MD-NCR and Hampton Roads </a:t>
                      </a:r>
                      <a:r>
                        <a:rPr lang="en-US" sz="1600" b="0" i="0" dirty="0">
                          <a:solidFill>
                            <a:srgbClr val="FF0000"/>
                          </a:solidFill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1262695"/>
                  </a:ext>
                </a:extLst>
              </a:tr>
              <a:tr h="100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Participate with CNRDA Workgroup for the development and finalization of the Joint RRT I, II, and III 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ESA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Biological Evaluation (BE) and Essential Fish Habitat (EFH) Evaluation Use of Oil Spill Dispersants and  In</a:t>
                      </a:r>
                      <a:r>
                        <a:rPr lang="en-US" dirty="0"/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Situ Burning as Part of Response Actions 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</a:rPr>
                        <a:t>Considered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rgbClr val="FF0000"/>
                          </a:solidFill>
                        </a:rPr>
                        <a:t>November 2020 – awaiting successful completion of the ESA 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4341">
                <a:tc>
                  <a:txBody>
                    <a:bodyPr/>
                    <a:lstStyle/>
                    <a:p>
                      <a:pPr marL="0" lvl="1" indent="0">
                        <a:buFont typeface="+mj-lt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RRT VI Science &amp; Technology Advisor position description – Modify to address Region III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rgbClr val="FF0000"/>
                          </a:solidFill>
                        </a:rPr>
                        <a:t>May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RRT VI Seafood Liaison Specialist position description – Modify to address Region III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rgbClr val="FF0000"/>
                          </a:solidFill>
                        </a:rPr>
                        <a:t>May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404040"/>
                </a:solidFill>
              </a:rPr>
              <a:t>SRC Workgroup (continued)</a:t>
            </a:r>
          </a:p>
        </p:txBody>
      </p:sp>
    </p:spTree>
    <p:extLst>
      <p:ext uri="{BB962C8B-B14F-4D97-AF65-F5344CB8AC3E}">
        <p14:creationId xmlns:p14="http://schemas.microsoft.com/office/powerpoint/2010/main" val="109337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158949"/>
            <a:ext cx="7450137" cy="5294859"/>
          </a:xfrm>
        </p:spPr>
        <p:txBody>
          <a:bodyPr>
            <a:normAutofit/>
          </a:bodyPr>
          <a:lstStyle/>
          <a:p>
            <a:r>
              <a:rPr lang="en-US" sz="2800" dirty="0"/>
              <a:t>Critical topics remaining in queue</a:t>
            </a:r>
            <a:r>
              <a:rPr lang="en-US" dirty="0"/>
              <a:t>: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Develop Operational Use Surface Washing Agency Policy for RRT III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/>
              <a:t>Develop On Water Vessel Decon Policy Guidance for RRT III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 smtClean="0"/>
              <a:t>Review </a:t>
            </a:r>
            <a:r>
              <a:rPr lang="en-US" dirty="0"/>
              <a:t>/ Update RRT III Bioremediation Guidelines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US" dirty="0" smtClean="0"/>
              <a:t>NRT </a:t>
            </a:r>
            <a:r>
              <a:rPr lang="en-US" dirty="0"/>
              <a:t>Abandoned Vessel Program survey of state policies –Modify to address Region III requirements and incorporate into region and area planning documents (inland and coastal) </a:t>
            </a:r>
            <a:endParaRPr lang="en-US" dirty="0" smtClean="0"/>
          </a:p>
          <a:p>
            <a:pPr marL="739775" lvl="1" indent="-457200">
              <a:buFont typeface="+mj-lt"/>
              <a:buAutoNum type="arabicPeriod"/>
            </a:pPr>
            <a:r>
              <a:rPr lang="en-US" dirty="0" smtClean="0"/>
              <a:t>Review </a:t>
            </a:r>
            <a:r>
              <a:rPr lang="en-US" dirty="0"/>
              <a:t>and Expand RRT III Solidifier Preauthorization – currently only </a:t>
            </a:r>
            <a:r>
              <a:rPr lang="en-US" dirty="0" err="1" smtClean="0"/>
              <a:t>C.I.Agent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only limited </a:t>
            </a:r>
            <a:r>
              <a:rPr lang="en-US" dirty="0"/>
              <a:t>coastal </a:t>
            </a:r>
            <a:r>
              <a:rPr lang="en-US" dirty="0" smtClean="0"/>
              <a:t>counties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9463" y="380999"/>
            <a:ext cx="7583487" cy="10682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404040"/>
                </a:solidFill>
              </a:rPr>
              <a:t>SRC Workgroup (continued)</a:t>
            </a:r>
          </a:p>
        </p:txBody>
      </p:sp>
    </p:spTree>
    <p:extLst>
      <p:ext uri="{BB962C8B-B14F-4D97-AF65-F5344CB8AC3E}">
        <p14:creationId xmlns:p14="http://schemas.microsoft.com/office/powerpoint/2010/main" val="1982769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00BC45-2872-45D8-8CF2-17353E0E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F3C9E5-A152-4199-9ADD-735DC4324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734532"/>
            <a:ext cx="7200900" cy="438491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“COIMBRA </a:t>
            </a:r>
            <a:r>
              <a:rPr lang="en-US" b="1" dirty="0"/>
              <a:t>Case Review, Sunken RULET </a:t>
            </a:r>
            <a:r>
              <a:rPr lang="en-US" b="1" dirty="0" smtClean="0"/>
              <a:t>Vessel” </a:t>
            </a:r>
            <a:r>
              <a:rPr lang="en-US" dirty="0"/>
              <a:t>(Host: Dave Pugh, USCG D5; Presenter: LCDR Diaz, USCG D1) </a:t>
            </a:r>
            <a:r>
              <a:rPr lang="en-US" i="1" dirty="0"/>
              <a:t>(</a:t>
            </a:r>
            <a:r>
              <a:rPr lang="en-US" i="1" dirty="0">
                <a:solidFill>
                  <a:srgbClr val="FF0000"/>
                </a:solidFill>
              </a:rPr>
              <a:t>Presentation not available for sharing</a:t>
            </a:r>
            <a:r>
              <a:rPr lang="en-US" i="1" dirty="0"/>
              <a:t>)</a:t>
            </a:r>
          </a:p>
          <a:p>
            <a:r>
              <a:rPr lang="en-US" b="1" dirty="0" smtClean="0"/>
              <a:t>“Survey 123” </a:t>
            </a:r>
            <a:r>
              <a:rPr lang="en-US" dirty="0"/>
              <a:t>(Host: Frank Csulak, NOAA; Presenter: John Snyder &amp; Bill Spiking, Tetra Tech)</a:t>
            </a:r>
          </a:p>
          <a:p>
            <a:r>
              <a:rPr lang="en-US" b="1" dirty="0" smtClean="0"/>
              <a:t>“TAGA </a:t>
            </a:r>
            <a:r>
              <a:rPr lang="en-US" b="1" dirty="0"/>
              <a:t>Bus </a:t>
            </a:r>
            <a:r>
              <a:rPr lang="en-US" b="1" dirty="0" smtClean="0"/>
              <a:t>Capabilities” </a:t>
            </a:r>
            <a:r>
              <a:rPr lang="en-US" dirty="0"/>
              <a:t>(Host: </a:t>
            </a:r>
            <a:r>
              <a:rPr lang="en-US" dirty="0" smtClean="0"/>
              <a:t>Kaitlin </a:t>
            </a:r>
            <a:r>
              <a:rPr lang="en-US" dirty="0"/>
              <a:t>Hess, EPA; Presenter: Dave Mickunas, EPA)</a:t>
            </a:r>
            <a:r>
              <a:rPr lang="en-US" b="1" dirty="0"/>
              <a:t> and Demonstration </a:t>
            </a:r>
            <a:r>
              <a:rPr lang="en-US" dirty="0"/>
              <a:t>at 4:00 p.m. in parking lot</a:t>
            </a:r>
          </a:p>
          <a:p>
            <a:r>
              <a:rPr lang="en-US" b="1" dirty="0" smtClean="0"/>
              <a:t>“NCP </a:t>
            </a:r>
            <a:r>
              <a:rPr lang="en-US" b="1" dirty="0"/>
              <a:t>Product Schedule, Selection Guide and </a:t>
            </a:r>
            <a:r>
              <a:rPr lang="en-US" b="1" dirty="0" smtClean="0"/>
              <a:t>ARTES”</a:t>
            </a:r>
            <a:r>
              <a:rPr lang="en-US" dirty="0" smtClean="0"/>
              <a:t> </a:t>
            </a:r>
            <a:r>
              <a:rPr lang="en-US" dirty="0"/>
              <a:t>(Ed Levine, NOAA, Debra Scholz &amp; Ann Hayward Walker, SEA Consulting)</a:t>
            </a:r>
          </a:p>
          <a:p>
            <a:r>
              <a:rPr lang="en-US" b="1" dirty="0" smtClean="0"/>
              <a:t>“ERT </a:t>
            </a:r>
            <a:r>
              <a:rPr lang="en-US" b="1" dirty="0"/>
              <a:t>Equipment </a:t>
            </a:r>
            <a:r>
              <a:rPr lang="en-US" b="1" dirty="0" smtClean="0"/>
              <a:t>Capabilities” </a:t>
            </a:r>
            <a:r>
              <a:rPr lang="en-US" dirty="0"/>
              <a:t>(Host: </a:t>
            </a:r>
            <a:r>
              <a:rPr lang="en-US" dirty="0" smtClean="0"/>
              <a:t>Kaitlin </a:t>
            </a:r>
            <a:r>
              <a:rPr lang="en-US" dirty="0"/>
              <a:t>Hess, EPA; Presenter: Mike Hoppe, EPA)</a:t>
            </a:r>
            <a:r>
              <a:rPr lang="en-US" b="1" dirty="0"/>
              <a:t> and Demonstration</a:t>
            </a:r>
            <a:r>
              <a:rPr lang="en-US" dirty="0"/>
              <a:t> at 4:00 p.m. in parking lot</a:t>
            </a:r>
          </a:p>
          <a:p>
            <a:pPr lvl="1"/>
            <a:endParaRPr lang="en-US" dirty="0"/>
          </a:p>
          <a:p>
            <a:pPr marL="530352" lvl="1" indent="0">
              <a:buNone/>
            </a:pPr>
            <a:r>
              <a:rPr lang="en-US" dirty="0"/>
              <a:t>Copies of all presentations provided in their entirety on RRT3 Meetings 2019 Website (</a:t>
            </a:r>
            <a:r>
              <a:rPr lang="en-US" dirty="0">
                <a:solidFill>
                  <a:schemeClr val="accent5"/>
                </a:solidFill>
                <a:hlinkClick r:id="rId2"/>
              </a:rPr>
              <a:t>www.nrt.org/Meetings201</a:t>
            </a:r>
            <a:r>
              <a:rPr lang="en-US" u="sng" dirty="0">
                <a:solidFill>
                  <a:schemeClr val="accent5"/>
                </a:solidFill>
              </a:rPr>
              <a:t>9</a:t>
            </a:r>
            <a:r>
              <a:rPr lang="en-US" dirty="0"/>
              <a:t>) under the “Documents” Tab for “11-2019 Meeting”</a:t>
            </a:r>
          </a:p>
        </p:txBody>
      </p:sp>
    </p:spTree>
    <p:extLst>
      <p:ext uri="{BB962C8B-B14F-4D97-AF65-F5344CB8AC3E}">
        <p14:creationId xmlns:p14="http://schemas.microsoft.com/office/powerpoint/2010/main" val="3531782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103" y="359499"/>
            <a:ext cx="7670711" cy="1340347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404040"/>
                </a:solidFill>
              </a:rPr>
              <a:t>Regional Contingency Plan (RCP) Re-Write Workgroup</a:t>
            </a:r>
            <a:br>
              <a:rPr lang="en-US" sz="3200" dirty="0">
                <a:solidFill>
                  <a:srgbClr val="404040"/>
                </a:solidFill>
              </a:rPr>
            </a:br>
            <a:r>
              <a:rPr lang="en-US" sz="1800" dirty="0">
                <a:solidFill>
                  <a:srgbClr val="404040"/>
                </a:solidFill>
              </a:rPr>
              <a:t>Chair – Dave Ormes (USCG D5</a:t>
            </a:r>
            <a:r>
              <a:rPr lang="en-US" sz="1800" dirty="0" smtClean="0">
                <a:solidFill>
                  <a:srgbClr val="404040"/>
                </a:solidFill>
              </a:rPr>
              <a:t>), </a:t>
            </a:r>
            <a:r>
              <a:rPr lang="en-US" sz="1800" dirty="0">
                <a:solidFill>
                  <a:srgbClr val="404040"/>
                </a:solidFill>
              </a:rPr>
              <a:t>Robin Dermigny and Debra Scholz (START Contractors)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697" y="1840524"/>
            <a:ext cx="7576117" cy="4709906"/>
          </a:xfrm>
        </p:spPr>
        <p:txBody>
          <a:bodyPr>
            <a:normAutofit/>
          </a:bodyPr>
          <a:lstStyle/>
          <a:p>
            <a:r>
              <a:rPr lang="en-US" sz="2400" dirty="0"/>
              <a:t>Workgroup reviewed outstanding/highlighted items in Final version of the RCP:</a:t>
            </a:r>
          </a:p>
          <a:p>
            <a:pPr lvl="1"/>
            <a:r>
              <a:rPr lang="en-US" dirty="0"/>
              <a:t>Reviewed revisions to several sections</a:t>
            </a:r>
          </a:p>
          <a:p>
            <a:pPr lvl="1"/>
            <a:r>
              <a:rPr lang="en-US" dirty="0"/>
              <a:t>Reviewed drafted Appendix 4-C: Resources for USCG/USEPA Coastal and Inland Jurisdictional Boundaries document to be posted on the RCP webpage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RCP is a “Living Document” that will change as </a:t>
            </a:r>
            <a:r>
              <a:rPr lang="en-US" b="1" dirty="0" smtClean="0">
                <a:solidFill>
                  <a:srgbClr val="FF0000"/>
                </a:solidFill>
              </a:rPr>
              <a:t>RRT III </a:t>
            </a:r>
            <a:r>
              <a:rPr lang="en-US" b="1" dirty="0">
                <a:solidFill>
                  <a:srgbClr val="FF0000"/>
                </a:solidFill>
              </a:rPr>
              <a:t>guidance documents, MOUs, and MOAs are finalized or revised</a:t>
            </a:r>
          </a:p>
          <a:p>
            <a:pPr lvl="1"/>
            <a:r>
              <a:rPr lang="en-US" dirty="0" smtClean="0"/>
              <a:t>DEEP will remain a component of the </a:t>
            </a:r>
            <a:r>
              <a:rPr lang="en-US" dirty="0"/>
              <a:t>RCP until the ESA BE is complete and able to update the MOU (Appendix 6)</a:t>
            </a:r>
          </a:p>
        </p:txBody>
      </p:sp>
    </p:spTree>
    <p:extLst>
      <p:ext uri="{BB962C8B-B14F-4D97-AF65-F5344CB8AC3E}">
        <p14:creationId xmlns:p14="http://schemas.microsoft.com/office/powerpoint/2010/main" val="3451178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103" y="359499"/>
            <a:ext cx="7670711" cy="134034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404040"/>
                </a:solidFill>
              </a:rPr>
              <a:t>RCP Re-Write Workgroup 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81959"/>
            <a:ext cx="7923103" cy="5267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ACTION ITEMS:</a:t>
            </a:r>
          </a:p>
          <a:p>
            <a:r>
              <a:rPr lang="en-US" dirty="0"/>
              <a:t>[Reserved Sections of RCP] </a:t>
            </a:r>
            <a:r>
              <a:rPr lang="en-US" dirty="0" smtClean="0"/>
              <a:t>to </a:t>
            </a:r>
            <a:r>
              <a:rPr lang="en-US" dirty="0"/>
              <a:t>be addressed </a:t>
            </a:r>
            <a:r>
              <a:rPr lang="en-US" dirty="0" smtClean="0"/>
              <a:t>include the following: </a:t>
            </a:r>
            <a:endParaRPr lang="en-US" dirty="0"/>
          </a:p>
          <a:p>
            <a:pPr lvl="1"/>
            <a:r>
              <a:rPr lang="en-US" dirty="0"/>
              <a:t>Appendices 7-B through 7-H are all in queue for SRC Workgroup</a:t>
            </a:r>
          </a:p>
          <a:p>
            <a:pPr lvl="1"/>
            <a:r>
              <a:rPr lang="en-US" dirty="0"/>
              <a:t>Appendix 7-I Surface Washing Agent Testing Guidance has been completed; will be posted to RCP website</a:t>
            </a:r>
          </a:p>
          <a:p>
            <a:pPr lvl="1"/>
            <a:r>
              <a:rPr lang="en-US" dirty="0"/>
              <a:t>Appendix 7-L2 Natural Resources Trustees; DOI is developing standardized language for ACPs</a:t>
            </a:r>
          </a:p>
          <a:p>
            <a:pPr lvl="1"/>
            <a:r>
              <a:rPr lang="en-US" dirty="0"/>
              <a:t>Appendix 7-L6 Vessel Decon Plan – </a:t>
            </a:r>
            <a:r>
              <a:rPr lang="en-US" dirty="0" smtClean="0"/>
              <a:t>Revisit, </a:t>
            </a:r>
            <a:r>
              <a:rPr lang="en-US" dirty="0"/>
              <a:t>NRT is working on standard ACP requirements; review and incorporate Region 6 language into </a:t>
            </a:r>
            <a:r>
              <a:rPr lang="en-US" dirty="0" smtClean="0"/>
              <a:t>Region III RCP</a:t>
            </a:r>
            <a:endParaRPr lang="en-US" dirty="0"/>
          </a:p>
          <a:p>
            <a:r>
              <a:rPr lang="en-US" dirty="0"/>
              <a:t>Requested links (at Standing Meeting) for Sector ACPs to provide on RRT III Plans website profile page</a:t>
            </a:r>
          </a:p>
        </p:txBody>
      </p:sp>
    </p:spTree>
    <p:extLst>
      <p:ext uri="{BB962C8B-B14F-4D97-AF65-F5344CB8AC3E}">
        <p14:creationId xmlns:p14="http://schemas.microsoft.com/office/powerpoint/2010/main" val="2689291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103" y="359499"/>
            <a:ext cx="7670711" cy="134034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404040"/>
                </a:solidFill>
              </a:rPr>
              <a:t>RCP Re-Write Workgroup 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81959"/>
            <a:ext cx="7923103" cy="5267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ACTION ITEMS (continued):</a:t>
            </a:r>
          </a:p>
          <a:p>
            <a:r>
              <a:rPr lang="en-US" dirty="0"/>
              <a:t>RCP Website Maintenance: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Create Document Archive on Website to store documents removing to clean up the site for easier use (ON HOLD until determine appropriate action</a:t>
            </a:r>
            <a:r>
              <a:rPr lang="en-US" dirty="0" smtClean="0"/>
              <a:t>); coordinate with EPA ERT webmaster on site archiving 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3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023" y="369278"/>
            <a:ext cx="7200900" cy="120161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404040"/>
                </a:solidFill>
              </a:rPr>
              <a:t>Executive Committee</a:t>
            </a:r>
            <a:r>
              <a:rPr lang="en-US" sz="3600" dirty="0">
                <a:solidFill>
                  <a:srgbClr val="404040"/>
                </a:solidFill>
              </a:rPr>
              <a:t/>
            </a:r>
            <a:br>
              <a:rPr lang="en-US" sz="36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Co-Chairs: </a:t>
            </a:r>
            <a:r>
              <a:rPr lang="en-US" sz="2000" dirty="0" smtClean="0">
                <a:solidFill>
                  <a:srgbClr val="404040"/>
                </a:solidFill>
              </a:rPr>
              <a:t>Mike Towle (EPA</a:t>
            </a:r>
            <a:r>
              <a:rPr lang="en-US" sz="2000" dirty="0">
                <a:solidFill>
                  <a:srgbClr val="404040"/>
                </a:solidFill>
              </a:rPr>
              <a:t>) &amp; David Ormes (USCG);</a:t>
            </a:r>
            <a:br>
              <a:rPr lang="en-US" sz="2000" dirty="0">
                <a:solidFill>
                  <a:srgbClr val="404040"/>
                </a:solidFill>
              </a:rPr>
            </a:br>
            <a:r>
              <a:rPr lang="en-US" sz="2000" dirty="0">
                <a:solidFill>
                  <a:srgbClr val="404040"/>
                </a:solidFill>
              </a:rPr>
              <a:t>Robin Dermigny &amp; Debbie Scholz (START Contractors)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023" y="1723292"/>
            <a:ext cx="7583487" cy="4923693"/>
          </a:xfrm>
          <a:noFill/>
        </p:spPr>
        <p:txBody>
          <a:bodyPr>
            <a:normAutofit/>
          </a:bodyPr>
          <a:lstStyle/>
          <a:p>
            <a:r>
              <a:rPr lang="en-US" dirty="0"/>
              <a:t>Status Update:</a:t>
            </a:r>
          </a:p>
          <a:p>
            <a:pPr lvl="1"/>
            <a:r>
              <a:rPr lang="en-US" dirty="0"/>
              <a:t>Next NRT/RRT Co-Chairs meeting April 2020 in Seattle, WA</a:t>
            </a:r>
          </a:p>
          <a:p>
            <a:pPr lvl="1"/>
            <a:r>
              <a:rPr lang="en-US" dirty="0"/>
              <a:t>EPA/RRT III Membership Personnel Changes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 smtClean="0"/>
              <a:t>Debbie Lindsey will be Lead Region III FOSC and Inland Area Committee Chair as Melissa Linden has taken another role within EPA </a:t>
            </a:r>
            <a:r>
              <a:rPr lang="en-US" sz="1600" dirty="0"/>
              <a:t>Region 3; an alternate has not yet been chosen</a:t>
            </a:r>
          </a:p>
          <a:p>
            <a:pPr lvl="1"/>
            <a:r>
              <a:rPr lang="en-US" dirty="0" smtClean="0"/>
              <a:t>Future RRT III Meetings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 smtClean="0"/>
              <a:t>Meeting </a:t>
            </a:r>
            <a:r>
              <a:rPr lang="en-US" sz="1600" dirty="0"/>
              <a:t>location restrictions and changes (May and </a:t>
            </a:r>
            <a:r>
              <a:rPr lang="en-US" sz="1600" dirty="0" smtClean="0"/>
              <a:t>December) </a:t>
            </a:r>
            <a:endParaRPr lang="en-US" sz="16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Discussed potential locations for 2020 </a:t>
            </a:r>
            <a:r>
              <a:rPr lang="en-US" sz="1600" dirty="0" smtClean="0"/>
              <a:t>meetings </a:t>
            </a:r>
            <a:endParaRPr lang="en-US" sz="16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/>
              <a:t>May 5-7, 2020 - Rehoboth Beach, DE National Guard </a:t>
            </a:r>
            <a:r>
              <a:rPr lang="en-US" sz="1600" dirty="0" smtClean="0"/>
              <a:t>Facility (tentative)</a:t>
            </a:r>
            <a:endParaRPr lang="en-US" sz="16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/>
              <a:t>Joint RRT II/III meeting in November 2020, location </a:t>
            </a:r>
            <a:r>
              <a:rPr lang="en-US" sz="1600" dirty="0" smtClean="0"/>
              <a:t>TBD</a:t>
            </a:r>
            <a:endParaRPr lang="en-US" sz="16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</a:rPr>
              <a:t>ACTION </a:t>
            </a:r>
            <a:r>
              <a:rPr lang="en-US" sz="1600" dirty="0">
                <a:solidFill>
                  <a:srgbClr val="FF0000"/>
                </a:solidFill>
              </a:rPr>
              <a:t>ITEM: USCG to secure venues/locations for </a:t>
            </a:r>
            <a:r>
              <a:rPr lang="en-US" sz="1600" dirty="0" smtClean="0">
                <a:solidFill>
                  <a:srgbClr val="FF0000"/>
                </a:solidFill>
              </a:rPr>
              <a:t>Meetings and coordinate with RRT II for joint meeting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023" y="369278"/>
            <a:ext cx="7200900" cy="120161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404040"/>
                </a:solidFill>
              </a:rPr>
              <a:t>Executive Committee (continued)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70892"/>
            <a:ext cx="8005308" cy="5046039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Workgroup activities are summarized on the </a:t>
            </a:r>
            <a:r>
              <a:rPr lang="en-US" dirty="0" smtClean="0"/>
              <a:t>Tuesday &amp; Wednesday </a:t>
            </a:r>
            <a:r>
              <a:rPr lang="en-US" dirty="0"/>
              <a:t>Workgroup Meeting slides</a:t>
            </a:r>
          </a:p>
          <a:p>
            <a:pPr lvl="1"/>
            <a:r>
              <a:rPr lang="en-US" dirty="0"/>
              <a:t>Training Workgroup </a:t>
            </a:r>
            <a:r>
              <a:rPr lang="en-US" dirty="0" smtClean="0"/>
              <a:t>Chair will </a:t>
            </a:r>
            <a:r>
              <a:rPr lang="en-US" dirty="0"/>
              <a:t>make initial </a:t>
            </a:r>
            <a:r>
              <a:rPr lang="en-US" dirty="0" smtClean="0"/>
              <a:t>recommendations </a:t>
            </a:r>
            <a:r>
              <a:rPr lang="en-US" dirty="0"/>
              <a:t>on training program for future </a:t>
            </a:r>
            <a:r>
              <a:rPr lang="en-US" dirty="0" smtClean="0"/>
              <a:t>meetings for consideration by the planning committee</a:t>
            </a:r>
            <a:endParaRPr lang="en-US" dirty="0"/>
          </a:p>
          <a:p>
            <a:pPr lvl="1"/>
            <a:r>
              <a:rPr lang="en-US" dirty="0"/>
              <a:t>Next </a:t>
            </a:r>
            <a:r>
              <a:rPr lang="en-US" dirty="0" smtClean="0"/>
              <a:t>RRT III </a:t>
            </a:r>
            <a:r>
              <a:rPr lang="en-US" dirty="0"/>
              <a:t>Exercise Schedule for 2020; </a:t>
            </a:r>
          </a:p>
          <a:p>
            <a:pPr lvl="2">
              <a:lnSpc>
                <a:spcPct val="104000"/>
              </a:lnSpc>
              <a:buFont typeface="Courier New" panose="02070309020205020404" pitchFamily="49" charset="0"/>
              <a:buChar char="o"/>
            </a:pPr>
            <a:r>
              <a:rPr lang="en-US" sz="1600" dirty="0"/>
              <a:t>Notification Exercise – prior to the May 2020 RRT III Meeting</a:t>
            </a:r>
          </a:p>
          <a:p>
            <a:pPr lvl="2">
              <a:lnSpc>
                <a:spcPct val="104000"/>
              </a:lnSpc>
              <a:buFont typeface="Courier New" panose="02070309020205020404" pitchFamily="49" charset="0"/>
              <a:buChar char="o"/>
            </a:pPr>
            <a:r>
              <a:rPr lang="en-US" sz="1600" dirty="0"/>
              <a:t>Activation Exercise – </a:t>
            </a:r>
            <a:r>
              <a:rPr lang="en-US" sz="1600" dirty="0" smtClean="0"/>
              <a:t>Fall/Winter </a:t>
            </a:r>
            <a:r>
              <a:rPr lang="en-US" sz="1600" dirty="0"/>
              <a:t>2020</a:t>
            </a:r>
          </a:p>
          <a:p>
            <a:pPr lvl="2">
              <a:lnSpc>
                <a:spcPct val="104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/>
              <a:t>Tabletop </a:t>
            </a:r>
            <a:r>
              <a:rPr lang="en-US" sz="1600" dirty="0"/>
              <a:t>Exercise – 2021 or 2022</a:t>
            </a:r>
          </a:p>
          <a:p>
            <a:pPr lvl="1"/>
            <a:r>
              <a:rPr lang="en-US" dirty="0"/>
              <a:t>Six </a:t>
            </a:r>
            <a:r>
              <a:rPr lang="en-US" dirty="0" smtClean="0"/>
              <a:t>county </a:t>
            </a:r>
            <a:r>
              <a:rPr lang="en-US" dirty="0"/>
              <a:t>reassignments within EPA </a:t>
            </a:r>
            <a:r>
              <a:rPr lang="en-US" dirty="0" smtClean="0"/>
              <a:t>sub-areas </a:t>
            </a:r>
            <a:r>
              <a:rPr lang="en-US" dirty="0"/>
              <a:t>to better align with state boundaries and USCG </a:t>
            </a:r>
            <a:r>
              <a:rPr lang="en-US" dirty="0" smtClean="0"/>
              <a:t>AORs (see IAC slide)</a:t>
            </a:r>
            <a:endParaRPr lang="en-US" dirty="0"/>
          </a:p>
          <a:p>
            <a:r>
              <a:rPr lang="en-US" dirty="0" smtClean="0"/>
              <a:t>Status </a:t>
            </a:r>
            <a:r>
              <a:rPr lang="en-US" dirty="0"/>
              <a:t>of RRT III Documents:</a:t>
            </a:r>
          </a:p>
          <a:p>
            <a:pPr lvl="1"/>
            <a:r>
              <a:rPr lang="en-US" dirty="0"/>
              <a:t>Chemical Countermeasures Policy Document (RCP Appendix 6.0) – </a:t>
            </a:r>
            <a:r>
              <a:rPr lang="en-US" dirty="0">
                <a:solidFill>
                  <a:srgbClr val="FF0000"/>
                </a:solidFill>
              </a:rPr>
              <a:t>On hold until successful completion of ESA BE</a:t>
            </a:r>
          </a:p>
          <a:p>
            <a:pPr lvl="1"/>
            <a:r>
              <a:rPr lang="en-US" dirty="0"/>
              <a:t>2020 Work Plan approved and </a:t>
            </a:r>
            <a:r>
              <a:rPr lang="en-US" dirty="0" smtClean="0"/>
              <a:t>signed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97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747" y="357554"/>
            <a:ext cx="7200900" cy="896815"/>
          </a:xfrm>
        </p:spPr>
        <p:txBody>
          <a:bodyPr anchor="ctr"/>
          <a:lstStyle/>
          <a:p>
            <a:r>
              <a:rPr lang="en-US" sz="3600" dirty="0">
                <a:solidFill>
                  <a:srgbClr val="404040"/>
                </a:solidFill>
              </a:rPr>
              <a:t>Executive Committee (continued)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831" y="1582615"/>
            <a:ext cx="8182707" cy="5064369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ACTION </a:t>
            </a:r>
            <a:r>
              <a:rPr lang="en-US" b="1" u="sng" dirty="0">
                <a:solidFill>
                  <a:srgbClr val="FF0000"/>
                </a:solidFill>
              </a:rPr>
              <a:t>ITEM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  <a:r>
              <a:rPr lang="en-US" dirty="0" smtClean="0"/>
              <a:t>RRT III </a:t>
            </a:r>
            <a:r>
              <a:rPr lang="en-US" dirty="0"/>
              <a:t>Co-Chairs to send letter to all agency and state/commonwealth members reminding them of the importance of participation and attendance at </a:t>
            </a:r>
            <a:r>
              <a:rPr lang="en-US" dirty="0" smtClean="0"/>
              <a:t>RRT III </a:t>
            </a:r>
            <a:r>
              <a:rPr lang="en-US" dirty="0"/>
              <a:t>meetings</a:t>
            </a:r>
          </a:p>
          <a:p>
            <a:r>
              <a:rPr lang="en-US" b="1" dirty="0">
                <a:solidFill>
                  <a:schemeClr val="tx1"/>
                </a:solidFill>
              </a:rPr>
              <a:t>New Business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Waters of the United States (WOTUS) </a:t>
            </a:r>
            <a:r>
              <a:rPr lang="en-US" dirty="0">
                <a:solidFill>
                  <a:schemeClr val="tx1"/>
                </a:solidFill>
              </a:rPr>
              <a:t>– Update for May 2020 </a:t>
            </a:r>
            <a:r>
              <a:rPr lang="en-US" dirty="0" smtClean="0">
                <a:solidFill>
                  <a:schemeClr val="tx1"/>
                </a:solidFill>
              </a:rPr>
              <a:t>meeting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National Pollution Fund Center/Oil Spill Liability Trust Fund (OSLTF) </a:t>
            </a:r>
            <a:r>
              <a:rPr lang="en-US" dirty="0">
                <a:solidFill>
                  <a:schemeClr val="tx1"/>
                </a:solidFill>
              </a:rPr>
              <a:t>and States Dispute between Clean Water Act and National </a:t>
            </a:r>
            <a:r>
              <a:rPr lang="en-US" dirty="0" smtClean="0">
                <a:solidFill>
                  <a:schemeClr val="tx1"/>
                </a:solidFill>
              </a:rPr>
              <a:t>Oil and Hazardous Substance Pollution Contingency </a:t>
            </a:r>
            <a:r>
              <a:rPr lang="en-US" dirty="0">
                <a:solidFill>
                  <a:schemeClr val="tx1"/>
                </a:solidFill>
              </a:rPr>
              <a:t>Plan on “Owner/Operator” definition.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FF0000"/>
                </a:solidFill>
              </a:rPr>
              <a:t>ACTION ITEM:</a:t>
            </a:r>
            <a:r>
              <a:rPr lang="en-US" dirty="0">
                <a:solidFill>
                  <a:schemeClr val="tx1"/>
                </a:solidFill>
              </a:rPr>
              <a:t> RRT III Co-chairs to draft letter to NRT for their involvement and resolution of the issue. 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Directly impacts FOSC response authorities and abilities – as a result, responses not being addressed due to issue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Huge financial burden on </a:t>
            </a:r>
            <a:r>
              <a:rPr lang="en-US" dirty="0" smtClean="0">
                <a:solidFill>
                  <a:schemeClr val="tx1"/>
                </a:solidFill>
              </a:rPr>
              <a:t>States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4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747" y="357554"/>
            <a:ext cx="7200900" cy="896815"/>
          </a:xfrm>
        </p:spPr>
        <p:txBody>
          <a:bodyPr anchor="ctr"/>
          <a:lstStyle/>
          <a:p>
            <a:r>
              <a:rPr lang="en-US" sz="3600" dirty="0">
                <a:solidFill>
                  <a:srgbClr val="404040"/>
                </a:solidFill>
              </a:rPr>
              <a:t>Executive Committee (continued)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831" y="1582615"/>
            <a:ext cx="8182707" cy="506436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Next Meeting Date &amp; Location: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5-7 May </a:t>
            </a:r>
            <a:r>
              <a:rPr lang="en-US" dirty="0" smtClean="0"/>
              <a:t>2020:   </a:t>
            </a:r>
            <a:r>
              <a:rPr lang="en-US" dirty="0"/>
              <a:t>Evaluating venues; possibility of the National Guard facility in Rehoboth Beach, DE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Additional information will be provided as details are finalized; check the RRT III Home Page website (</a:t>
            </a:r>
            <a:r>
              <a:rPr lang="en-US" i="0" dirty="0">
                <a:hlinkClick r:id="rId2"/>
              </a:rPr>
              <a:t>nrt.org/RRT3</a:t>
            </a:r>
            <a:r>
              <a:rPr lang="en-US" i="0" dirty="0"/>
              <a:t>) </a:t>
            </a:r>
            <a:r>
              <a:rPr lang="en-US" dirty="0"/>
              <a:t>for updates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2352124"/>
            <a:ext cx="6270922" cy="2098226"/>
          </a:xfrm>
        </p:spPr>
        <p:txBody>
          <a:bodyPr/>
          <a:lstStyle/>
          <a:p>
            <a:r>
              <a:rPr lang="en-US" dirty="0"/>
              <a:t>Thursday </a:t>
            </a:r>
            <a:br>
              <a:rPr lang="en-US" dirty="0"/>
            </a:br>
            <a:r>
              <a:rPr lang="en-US" dirty="0"/>
              <a:t>Standing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5042517"/>
            <a:ext cx="5123755" cy="470517"/>
          </a:xfrm>
        </p:spPr>
        <p:txBody>
          <a:bodyPr/>
          <a:lstStyle/>
          <a:p>
            <a:r>
              <a:rPr lang="en-US" dirty="0"/>
              <a:t>November 21, 2019</a:t>
            </a:r>
          </a:p>
        </p:txBody>
      </p:sp>
    </p:spTree>
    <p:extLst>
      <p:ext uri="{BB962C8B-B14F-4D97-AF65-F5344CB8AC3E}">
        <p14:creationId xmlns:p14="http://schemas.microsoft.com/office/powerpoint/2010/main" val="3034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69" y="369277"/>
            <a:ext cx="7200900" cy="1107831"/>
          </a:xfrm>
        </p:spPr>
        <p:txBody>
          <a:bodyPr>
            <a:normAutofit/>
          </a:bodyPr>
          <a:lstStyle/>
          <a:p>
            <a:r>
              <a:rPr lang="en-US" sz="3600" dirty="0"/>
              <a:t>RRT III Standing Meeting</a:t>
            </a:r>
            <a:br>
              <a:rPr lang="en-US" sz="3600" dirty="0"/>
            </a:br>
            <a:r>
              <a:rPr lang="en-US" sz="1800" dirty="0">
                <a:solidFill>
                  <a:srgbClr val="404040"/>
                </a:solidFill>
              </a:rPr>
              <a:t>Co-Chairs: Mike Towle (EPA) &amp; David Ormes (USCG)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385" y="1477108"/>
            <a:ext cx="8182707" cy="5158154"/>
          </a:xfrm>
        </p:spPr>
        <p:txBody>
          <a:bodyPr>
            <a:normAutofit/>
          </a:bodyPr>
          <a:lstStyle/>
          <a:p>
            <a:r>
              <a:rPr lang="en-US" dirty="0"/>
              <a:t>Welcome, Announcements, and Introduction of all Members participating (in person and remotely)</a:t>
            </a:r>
          </a:p>
          <a:p>
            <a:r>
              <a:rPr lang="en-US" dirty="0"/>
              <a:t>Welcome to the Facility </a:t>
            </a:r>
            <a:r>
              <a:rPr lang="en-US" dirty="0" smtClean="0"/>
              <a:t>by Mike </a:t>
            </a:r>
            <a:r>
              <a:rPr lang="en-US" dirty="0"/>
              <a:t>Sharon, </a:t>
            </a:r>
            <a:r>
              <a:rPr lang="en-US" dirty="0" smtClean="0"/>
              <a:t>Deputy Superintendent, Emergency Management Institute (EMI) National </a:t>
            </a:r>
            <a:r>
              <a:rPr lang="en-US" dirty="0"/>
              <a:t>Emergency Training Center (NETC), Emmitsburg, MD </a:t>
            </a:r>
          </a:p>
          <a:p>
            <a:r>
              <a:rPr lang="en-US" dirty="0"/>
              <a:t>Coordinators Report by Kaitlin Hess, EPA</a:t>
            </a:r>
          </a:p>
          <a:p>
            <a:pPr lvl="1"/>
            <a:r>
              <a:rPr lang="en-US" dirty="0"/>
              <a:t>PowerPoint Presentation of </a:t>
            </a:r>
            <a:r>
              <a:rPr lang="en-US" dirty="0" smtClean="0"/>
              <a:t>RRT III </a:t>
            </a:r>
            <a:r>
              <a:rPr lang="en-US" dirty="0"/>
              <a:t>Coordinator’s Report is provided on RRT3 Meetings 2019 Website (</a:t>
            </a:r>
            <a:r>
              <a:rPr lang="en-US" dirty="0">
                <a:solidFill>
                  <a:schemeClr val="accent5"/>
                </a:solidFill>
                <a:hlinkClick r:id="rId2"/>
              </a:rPr>
              <a:t>www.nrt.org/Meetings201</a:t>
            </a:r>
            <a:r>
              <a:rPr lang="en-US" dirty="0">
                <a:solidFill>
                  <a:schemeClr val="accent5"/>
                </a:solidFill>
              </a:rPr>
              <a:t>9</a:t>
            </a:r>
            <a:r>
              <a:rPr lang="en-US" dirty="0"/>
              <a:t>) under the “Documents” Tab under “11-2019 Meeting”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Upcoming RRT and Area Committee Meeting dates, times, and locations (as available) were </a:t>
            </a:r>
            <a:r>
              <a:rPr lang="en-US" sz="1600" dirty="0" smtClean="0"/>
              <a:t>provided.</a:t>
            </a:r>
            <a:endParaRPr lang="en-US" sz="1600" dirty="0"/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2928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749" y="370489"/>
            <a:ext cx="7200900" cy="101687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Standing Meeting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088" y="1481328"/>
            <a:ext cx="7994326" cy="5044163"/>
          </a:xfrm>
        </p:spPr>
        <p:txBody>
          <a:bodyPr>
            <a:normAutofit/>
          </a:bodyPr>
          <a:lstStyle/>
          <a:p>
            <a:r>
              <a:rPr lang="en-US" dirty="0"/>
              <a:t>FOSC, State/Commonwealth, and Agency Report-Outs and </a:t>
            </a:r>
            <a:r>
              <a:rPr lang="en-US" dirty="0" smtClean="0"/>
              <a:t>Presentations are </a:t>
            </a:r>
            <a:r>
              <a:rPr lang="en-US" dirty="0"/>
              <a:t>provided in their entirety on RRT3 Meetings 2019 Website (</a:t>
            </a:r>
            <a:r>
              <a:rPr lang="en-US" dirty="0">
                <a:solidFill>
                  <a:schemeClr val="accent5"/>
                </a:solidFill>
                <a:hlinkClick r:id="rId2"/>
              </a:rPr>
              <a:t>www.nrt.org/Meetings201</a:t>
            </a:r>
            <a:r>
              <a:rPr lang="en-US" u="sng" dirty="0">
                <a:solidFill>
                  <a:schemeClr val="accent5"/>
                </a:solidFill>
              </a:rPr>
              <a:t>9</a:t>
            </a:r>
            <a:r>
              <a:rPr lang="en-US" dirty="0"/>
              <a:t>) under the “Documents” Tab for “11-2019 Meeting”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REPORT-OUTS:  2019-11-21_RRT3_Agency-Report-outs.pdf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PRESENTATIONS: “</a:t>
            </a:r>
            <a:r>
              <a:rPr lang="en-US" sz="1800" u="sng" dirty="0"/>
              <a:t>OUTBRIEF – 2019 PREP Exercises</a:t>
            </a:r>
            <a:r>
              <a:rPr lang="en-US" sz="1800" dirty="0"/>
              <a:t>”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/>
              <a:t>Sector Delaware Bay Area Committee PREP TTX July 24, 2019 </a:t>
            </a:r>
            <a:r>
              <a:rPr lang="en-US" sz="1600" i="1" dirty="0"/>
              <a:t>presented by Capt. Anderson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/>
              <a:t>Virginia Area Committee PREP Functional Exercise – Eastern Shore Virginia September 9-13, 2019 </a:t>
            </a:r>
            <a:r>
              <a:rPr lang="en-US" sz="1600" i="1" dirty="0"/>
              <a:t>presented by LCDR McKinnon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PRESENTATION: “Incidents in the Region”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/>
              <a:t>Hurricane Dorian Response – CDR Tracy Wirth, USCG Sector North Carolina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dirty="0"/>
              <a:t>Bulk </a:t>
            </a:r>
            <a:r>
              <a:rPr lang="en-US" sz="1600" dirty="0" smtClean="0"/>
              <a:t>Chemical/Refinery </a:t>
            </a:r>
            <a:r>
              <a:rPr lang="en-US" sz="1600" dirty="0"/>
              <a:t>Site Response – Walt Bair &amp; Chris Bosnyak, </a:t>
            </a:r>
            <a:r>
              <a:rPr lang="en-US" sz="1600" dirty="0" smtClean="0"/>
              <a:t>PADEP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3853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749" y="370489"/>
            <a:ext cx="7200900" cy="101687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Standing Meeting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088" y="1481328"/>
            <a:ext cx="7994326" cy="48730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RRT III Website Calendar:  All Meetings, Exercises, Training Opportunities, Conferences </a:t>
            </a:r>
            <a:r>
              <a:rPr lang="en-US" dirty="0" smtClean="0"/>
              <a:t>are to be posted </a:t>
            </a:r>
            <a:r>
              <a:rPr lang="en-US" dirty="0"/>
              <a:t>on the RRT III Website Calendar (</a:t>
            </a:r>
            <a:r>
              <a:rPr lang="en-US" dirty="0">
                <a:solidFill>
                  <a:schemeClr val="accent5"/>
                </a:solidFill>
                <a:hlinkClick r:id="rId2"/>
              </a:rPr>
              <a:t>https://nrt.org/RRT3</a:t>
            </a:r>
            <a:r>
              <a:rPr lang="en-US" dirty="0"/>
              <a:t>) under the “Events” tab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1" dirty="0">
                <a:solidFill>
                  <a:srgbClr val="FF0000"/>
                </a:solidFill>
              </a:rPr>
              <a:t>ACTION:  </a:t>
            </a:r>
            <a:r>
              <a:rPr lang="en-US" sz="1800" dirty="0"/>
              <a:t>Please provide information on events appropriate for RRT III distribution to </a:t>
            </a:r>
            <a:r>
              <a:rPr lang="en-US" sz="1800" dirty="0">
                <a:hlinkClick r:id="rId3"/>
              </a:rPr>
              <a:t>dscholz@seaconsulting.com</a:t>
            </a:r>
            <a:r>
              <a:rPr lang="en-US" sz="1800" dirty="0"/>
              <a:t> or </a:t>
            </a:r>
            <a:r>
              <a:rPr lang="en-US" sz="1800" dirty="0">
                <a:hlinkClick r:id="rId4"/>
              </a:rPr>
              <a:t>robin.dermigny@westonsolutions.com</a:t>
            </a:r>
            <a:r>
              <a:rPr lang="en-US" sz="1800" dirty="0"/>
              <a:t> for incorporation into the RRT III Calendar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831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557" y="366485"/>
            <a:ext cx="7200900" cy="99785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Closing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088" y="1481328"/>
            <a:ext cx="7346043" cy="4736124"/>
          </a:xfrm>
        </p:spPr>
        <p:txBody>
          <a:bodyPr>
            <a:normAutofit/>
          </a:bodyPr>
          <a:lstStyle/>
          <a:p>
            <a:r>
              <a:rPr lang="en-US" dirty="0"/>
              <a:t>Great meeting!</a:t>
            </a:r>
          </a:p>
          <a:p>
            <a:r>
              <a:rPr lang="en-US" dirty="0"/>
              <a:t>If you want to volunteer or know of a speaker for upcoming RRT Meetings, please contact RRT Coordinators: </a:t>
            </a:r>
          </a:p>
          <a:p>
            <a:pPr lvl="1"/>
            <a:r>
              <a:rPr lang="en-US" dirty="0"/>
              <a:t>Cindy Santiago (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Santiago.Cindy@epa.gov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Kaitlin Hess (</a:t>
            </a:r>
            <a:r>
              <a:rPr lang="en-US" dirty="0">
                <a:hlinkClick r:id="rId3"/>
              </a:rPr>
              <a:t>Hess.Kaitlin@epa.gov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David Pugh (</a:t>
            </a:r>
            <a:r>
              <a:rPr lang="en-US" u="sng" dirty="0">
                <a:hlinkClick r:id="rId4"/>
              </a:rPr>
              <a:t>David.E. Pugh1@uscg.mil</a:t>
            </a:r>
            <a:r>
              <a:rPr lang="en-US" dirty="0"/>
              <a:t>)   </a:t>
            </a:r>
          </a:p>
          <a:p>
            <a:endParaRPr lang="en-US" dirty="0"/>
          </a:p>
          <a:p>
            <a:r>
              <a:rPr lang="en-US" dirty="0"/>
              <a:t>Next </a:t>
            </a:r>
            <a:r>
              <a:rPr lang="en-US" dirty="0" smtClean="0"/>
              <a:t>RRT III </a:t>
            </a:r>
            <a:r>
              <a:rPr lang="en-US" dirty="0"/>
              <a:t>Meeting:</a:t>
            </a:r>
          </a:p>
          <a:p>
            <a:pPr lvl="1"/>
            <a:r>
              <a:rPr lang="en-US" dirty="0"/>
              <a:t>May 5-7, 2020:  Rehoboth Beach, DE (Tentative</a:t>
            </a:r>
            <a:r>
              <a:rPr lang="en-US" dirty="0" smtClean="0"/>
              <a:t>)</a:t>
            </a:r>
          </a:p>
          <a:p>
            <a:r>
              <a:rPr lang="en-US" dirty="0" smtClean="0"/>
              <a:t>Next NRT Meeting:</a:t>
            </a:r>
          </a:p>
          <a:p>
            <a:pPr lvl="1"/>
            <a:r>
              <a:rPr lang="en-US" dirty="0" smtClean="0"/>
              <a:t>Week of April 20</a:t>
            </a:r>
            <a:r>
              <a:rPr lang="en-US" baseline="30000" dirty="0" smtClean="0"/>
              <a:t>th</a:t>
            </a:r>
            <a:r>
              <a:rPr lang="en-US" dirty="0" smtClean="0"/>
              <a:t>, 2020: Seattle, Washington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2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586" y="351972"/>
            <a:ext cx="7200900" cy="1201057"/>
          </a:xfrm>
        </p:spPr>
        <p:txBody>
          <a:bodyPr>
            <a:normAutofit/>
          </a:bodyPr>
          <a:lstStyle/>
          <a:p>
            <a:r>
              <a:rPr lang="en-US" sz="3600" dirty="0"/>
              <a:t>RRT III Resources &amp; Links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088" y="1481328"/>
            <a:ext cx="7708900" cy="5094514"/>
          </a:xfrm>
        </p:spPr>
        <p:txBody>
          <a:bodyPr>
            <a:normAutofit/>
          </a:bodyPr>
          <a:lstStyle/>
          <a:p>
            <a:r>
              <a:rPr lang="en-US" dirty="0"/>
              <a:t>RRTIII Website:  </a:t>
            </a:r>
            <a:r>
              <a:rPr lang="en-US" dirty="0">
                <a:hlinkClick r:id="rId2"/>
              </a:rPr>
              <a:t>www.nrt.org/RRT3</a:t>
            </a:r>
            <a:endParaRPr lang="en-US" dirty="0"/>
          </a:p>
          <a:p>
            <a:r>
              <a:rPr lang="en-US" dirty="0"/>
              <a:t>Regional Contingency Plan (RCP</a:t>
            </a:r>
            <a:r>
              <a:rPr lang="en-US" dirty="0" smtClean="0"/>
              <a:t>) </a:t>
            </a:r>
            <a:r>
              <a:rPr lang="en-US" dirty="0"/>
              <a:t>URL:   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3"/>
              </a:rPr>
              <a:t>www.nrt.org/RRT3_RCP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“RRT3 Meetings 2019” URL: </a:t>
            </a:r>
            <a:r>
              <a:rPr lang="en-US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https://www.nrt.org/meetings2019</a:t>
            </a:r>
            <a:endParaRPr lang="en-US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“RRT III Workgroup Home Page” URL (login required): </a:t>
            </a:r>
            <a:r>
              <a:rPr lang="en-US" dirty="0">
                <a:hlinkClick r:id="rId5"/>
              </a:rPr>
              <a:t>https://www.nrt.org/WorkgoupHOME</a:t>
            </a:r>
            <a:endParaRPr lang="en-US" dirty="0"/>
          </a:p>
          <a:p>
            <a:r>
              <a:rPr lang="en-US" dirty="0"/>
              <a:t>Links to other </a:t>
            </a:r>
            <a:r>
              <a:rPr lang="en-US" dirty="0" smtClean="0"/>
              <a:t>RRT III </a:t>
            </a:r>
            <a:r>
              <a:rPr lang="en-US" dirty="0"/>
              <a:t>webpages: </a:t>
            </a:r>
            <a:r>
              <a:rPr lang="en-US" dirty="0">
                <a:hlinkClick r:id="rId6"/>
              </a:rPr>
              <a:t>https://nrt.org/site/region_list.aspx?region=3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Inland Area Committee – EPA Region 3 OSC Planning Dashboard: </a:t>
            </a:r>
            <a:r>
              <a:rPr lang="en-US" dirty="0">
                <a:hlinkClick r:id="rId7"/>
              </a:rPr>
              <a:t>https://www.eparm.net/R3IACP/Default.aspx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98760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246</TotalTime>
  <Words>2630</Words>
  <Application>Microsoft Office PowerPoint</Application>
  <PresentationFormat>On-screen Show (4:3)</PresentationFormat>
  <Paragraphs>270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Courier New</vt:lpstr>
      <vt:lpstr>Franklin Gothic Book</vt:lpstr>
      <vt:lpstr>Wingdings</vt:lpstr>
      <vt:lpstr>Crop</vt:lpstr>
      <vt:lpstr>Region III Regional Response Team Meeting</vt:lpstr>
      <vt:lpstr>General Information to Website</vt:lpstr>
      <vt:lpstr>General Agenda</vt:lpstr>
      <vt:lpstr>New Plans and References Added to RRT3 Website</vt:lpstr>
      <vt:lpstr>New Plans and References Added to RRT3 Website (continued)</vt:lpstr>
      <vt:lpstr>Tuesday Topics </vt:lpstr>
      <vt:lpstr>Inland Area Committee (IAC)  Debbie Lindsey (EPA) and Melissa Linden (EPA) – Chairs  Robin Dermigny &amp; Debbie Scholz - START Contractors</vt:lpstr>
      <vt:lpstr>Inland Area Committee (IAC)  (continued)</vt:lpstr>
      <vt:lpstr>Tuesday   WORKGroup Meetings </vt:lpstr>
      <vt:lpstr>Consultation, Natural Resources, &amp; Damage Assessment (CNRDA) Workgroup Co-Chairs: Frank Csulak (NOAA); Joann Banda for Susan Lingenfelser (USFWS); Lindy Nelson (DOI); and Debbie Scholz and Robin Dermigny (START Contractors)</vt:lpstr>
      <vt:lpstr>CNRDA Workgroup (continued)</vt:lpstr>
      <vt:lpstr>CNRDA Workgroup (continued)</vt:lpstr>
      <vt:lpstr>Information Management &amp; Outreach (IMO) Workgroup Co-Chair: Brian Moore (PADEP); Robin Dermigny and Debbie Scholz (START Contractors)</vt:lpstr>
      <vt:lpstr>PowerPoint Presentation</vt:lpstr>
      <vt:lpstr>PowerPoint Presentation</vt:lpstr>
      <vt:lpstr>Wednesday  Workgroup Meetings &amp; Presentations</vt:lpstr>
      <vt:lpstr>Spill Response Countermeasures (SRC) Workgroup Co-Chairs - Billy Martin (EPA) ; Dave Pugh (USCG); Debbie Scholz (START Contractor)</vt:lpstr>
      <vt:lpstr>SRC Workgroup (continued) </vt:lpstr>
      <vt:lpstr>SRC Workgroup (continued)</vt:lpstr>
      <vt:lpstr>PowerPoint Presentation</vt:lpstr>
      <vt:lpstr>PowerPoint Presentation</vt:lpstr>
      <vt:lpstr>Presentations</vt:lpstr>
      <vt:lpstr>Regional Contingency Plan (RCP) Re-Write Workgroup Chair – Dave Ormes (USCG D5), Robin Dermigny and Debra Scholz (START Contractors)</vt:lpstr>
      <vt:lpstr>RCP Re-Write Workgroup (continued)</vt:lpstr>
      <vt:lpstr>RCP Re-Write Workgroup (continued)</vt:lpstr>
      <vt:lpstr>Executive Committee Co-Chairs: Mike Towle (EPA) &amp; David Ormes (USCG); Robin Dermigny &amp; Debbie Scholz (START Contractors)</vt:lpstr>
      <vt:lpstr>Executive Committee (continued)</vt:lpstr>
      <vt:lpstr>Executive Committee (continued)</vt:lpstr>
      <vt:lpstr>Executive Committee (continued)</vt:lpstr>
      <vt:lpstr>Thursday  Standing Meeting</vt:lpstr>
      <vt:lpstr>RRT III Standing Meeting Co-Chairs: Mike Towle (EPA) &amp; David Ormes (USCG)</vt:lpstr>
      <vt:lpstr>Standing Meeting (continued)</vt:lpstr>
      <vt:lpstr>Standing Meeting (continued)</vt:lpstr>
      <vt:lpstr>Closing Remarks</vt:lpstr>
      <vt:lpstr>RRT III Resources &amp; Links </vt:lpstr>
    </vt:vector>
  </TitlesOfParts>
  <Company>SEA,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 III Regional Response Team Meeting Plymouth Meeting, Pennsylvania November 15-17, 2016</dc:title>
  <dc:creator>Debbie Scholz</dc:creator>
  <cp:lastModifiedBy>Robin Dermigny</cp:lastModifiedBy>
  <cp:revision>350</cp:revision>
  <dcterms:created xsi:type="dcterms:W3CDTF">2016-11-17T19:45:47Z</dcterms:created>
  <dcterms:modified xsi:type="dcterms:W3CDTF">2019-12-12T14:09:13Z</dcterms:modified>
</cp:coreProperties>
</file>